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66" r:id="rId5"/>
    <p:sldId id="287" r:id="rId6"/>
    <p:sldId id="271" r:id="rId7"/>
    <p:sldId id="261" r:id="rId8"/>
    <p:sldId id="284" r:id="rId9"/>
    <p:sldId id="283" r:id="rId10"/>
    <p:sldId id="272" r:id="rId11"/>
    <p:sldId id="281" r:id="rId12"/>
    <p:sldId id="285" r:id="rId13"/>
    <p:sldId id="276" r:id="rId14"/>
    <p:sldId id="282" r:id="rId1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CC24910-2B86-4925-9B67-7A7E98E32001}" v="1" dt="2025-08-29T11:20:25.723"/>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Normaali tyyli 2 - Korostu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Normaali tyyli 2 - Korostu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76"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sorterViewPr>
    <p:cViewPr>
      <p:scale>
        <a:sx n="100" d="100"/>
        <a:sy n="100" d="100"/>
      </p:scale>
      <p:origin x="0" y="-23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ja Sinnemäki" userId="ff83f993-6164-4c22-9e9f-b5b0e548f150" providerId="ADAL" clId="{ECC24910-2B86-4925-9B67-7A7E98E32001}"/>
    <pc:docChg chg="modSld">
      <pc:chgData name="Milja Sinnemäki" userId="ff83f993-6164-4c22-9e9f-b5b0e548f150" providerId="ADAL" clId="{ECC24910-2B86-4925-9B67-7A7E98E32001}" dt="2025-08-29T11:20:25.723" v="0" actId="14826"/>
      <pc:docMkLst>
        <pc:docMk/>
      </pc:docMkLst>
      <pc:sldChg chg="modSp">
        <pc:chgData name="Milja Sinnemäki" userId="ff83f993-6164-4c22-9e9f-b5b0e548f150" providerId="ADAL" clId="{ECC24910-2B86-4925-9B67-7A7E98E32001}" dt="2025-08-29T11:20:25.723" v="0" actId="14826"/>
        <pc:sldMkLst>
          <pc:docMk/>
          <pc:sldMk cId="1956904387" sldId="287"/>
        </pc:sldMkLst>
        <pc:picChg chg="mod">
          <ac:chgData name="Milja Sinnemäki" userId="ff83f993-6164-4c22-9e9f-b5b0e548f150" providerId="ADAL" clId="{ECC24910-2B86-4925-9B67-7A7E98E32001}" dt="2025-08-29T11:20:25.723" v="0" actId="14826"/>
          <ac:picMkLst>
            <pc:docMk/>
            <pc:sldMk cId="1956904387" sldId="287"/>
            <ac:picMk id="3" creationId="{AC1E1C39-4A7A-76E6-E9C2-A47165EE245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6A5189-9532-4E6C-8770-B1B87C377A57}" type="datetimeFigureOut">
              <a:rPr lang="fi-FI" smtClean="0"/>
              <a:t>29.8.2025</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A7F746-28FC-43EC-AECB-5C4E1AFA173B}" type="slidenum">
              <a:rPr lang="fi-FI" smtClean="0"/>
              <a:t>‹#›</a:t>
            </a:fld>
            <a:endParaRPr lang="fi-FI"/>
          </a:p>
        </p:txBody>
      </p:sp>
    </p:spTree>
    <p:extLst>
      <p:ext uri="{BB962C8B-B14F-4D97-AF65-F5344CB8AC3E}">
        <p14:creationId xmlns:p14="http://schemas.microsoft.com/office/powerpoint/2010/main" val="255881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9A88CB-1DF3-C4A5-96AD-96C00CF49B52}"/>
              </a:ext>
            </a:extLst>
          </p:cNvPr>
          <p:cNvSpPr>
            <a:spLocks noGrp="1"/>
          </p:cNvSpPr>
          <p:nvPr>
            <p:ph type="ctrTitle"/>
          </p:nvPr>
        </p:nvSpPr>
        <p:spPr>
          <a:xfrm>
            <a:off x="1524000" y="1122363"/>
            <a:ext cx="9144000" cy="2387600"/>
          </a:xfrm>
          <a:solidFill>
            <a:schemeClr val="bg1"/>
          </a:solidFill>
        </p:spPr>
        <p:txBody>
          <a:bodyPr anchor="b">
            <a:normAutofit/>
          </a:bodyPr>
          <a:lstStyle>
            <a:lvl1pPr algn="ctr">
              <a:defRPr sz="5400" b="1"/>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ED1D3C83-F2D7-5B8C-B4A4-31D699D778E0}"/>
              </a:ext>
            </a:extLst>
          </p:cNvPr>
          <p:cNvSpPr>
            <a:spLocks noGrp="1"/>
          </p:cNvSpPr>
          <p:nvPr>
            <p:ph type="subTitle" idx="1"/>
          </p:nvPr>
        </p:nvSpPr>
        <p:spPr>
          <a:xfrm>
            <a:off x="1524000" y="3602038"/>
            <a:ext cx="9144000" cy="1655762"/>
          </a:xfrm>
          <a:solidFill>
            <a:schemeClr val="bg1"/>
          </a:solidFill>
          <a:ln>
            <a:noFill/>
          </a:ln>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4" name="Päivämäärän paikkamerkki 3">
            <a:extLst>
              <a:ext uri="{FF2B5EF4-FFF2-40B4-BE49-F238E27FC236}">
                <a16:creationId xmlns:a16="http://schemas.microsoft.com/office/drawing/2014/main" id="{F2F89EDC-91E4-CD64-FF54-9695E9561C40}"/>
              </a:ext>
            </a:extLst>
          </p:cNvPr>
          <p:cNvSpPr>
            <a:spLocks noGrp="1"/>
          </p:cNvSpPr>
          <p:nvPr>
            <p:ph type="dt" sz="half" idx="10"/>
          </p:nvPr>
        </p:nvSpPr>
        <p:spPr/>
        <p:txBody>
          <a:bodyPr/>
          <a:lstStyle>
            <a:lvl1pPr>
              <a:defRPr>
                <a:solidFill>
                  <a:schemeClr val="bg1"/>
                </a:solidFill>
              </a:defRPr>
            </a:lvl1pPr>
          </a:lstStyle>
          <a:p>
            <a:fld id="{94E60604-4C86-42AD-BBF8-03C352B31E79}" type="datetime1">
              <a:rPr lang="fi-FI" smtClean="0"/>
              <a:t>29.8.2025</a:t>
            </a:fld>
            <a:endParaRPr lang="fi-FI" dirty="0"/>
          </a:p>
        </p:txBody>
      </p:sp>
      <p:sp>
        <p:nvSpPr>
          <p:cNvPr id="5" name="Alatunnisteen paikkamerkki 4">
            <a:extLst>
              <a:ext uri="{FF2B5EF4-FFF2-40B4-BE49-F238E27FC236}">
                <a16:creationId xmlns:a16="http://schemas.microsoft.com/office/drawing/2014/main" id="{F6DD381F-70D7-56E9-EF9D-9346A69B88EB}"/>
              </a:ext>
            </a:extLst>
          </p:cNvPr>
          <p:cNvSpPr>
            <a:spLocks noGrp="1"/>
          </p:cNvSpPr>
          <p:nvPr>
            <p:ph type="ftr" sz="quarter" idx="11"/>
          </p:nvPr>
        </p:nvSpPr>
        <p:spPr>
          <a:xfrm>
            <a:off x="3856007" y="6356350"/>
            <a:ext cx="4520241" cy="365125"/>
          </a:xfrm>
        </p:spPr>
        <p:txBody>
          <a:bodyPr/>
          <a:lstStyle>
            <a:lvl1pPr>
              <a:defRPr b="1">
                <a:solidFill>
                  <a:schemeClr val="bg1"/>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C2A2E7A5-3668-3F18-5028-B8116DC0D3A4}"/>
              </a:ext>
            </a:extLst>
          </p:cNvPr>
          <p:cNvSpPr>
            <a:spLocks noGrp="1"/>
          </p:cNvSpPr>
          <p:nvPr>
            <p:ph type="sldNum" sz="quarter" idx="12"/>
          </p:nvPr>
        </p:nvSpPr>
        <p:spPr/>
        <p:txBody>
          <a:bodyPr/>
          <a:lstStyle>
            <a:lvl1pPr>
              <a:defRPr>
                <a:solidFill>
                  <a:schemeClr val="bg1"/>
                </a:solidFill>
              </a:defRPr>
            </a:lvl1pPr>
          </a:lstStyle>
          <a:p>
            <a:fld id="{DEBBFAFA-CF11-4051-800A-3280034B5029}" type="slidenum">
              <a:rPr lang="fi-FI" smtClean="0"/>
              <a:pPr/>
              <a:t>‹#›</a:t>
            </a:fld>
            <a:endParaRPr lang="fi-FI" dirty="0"/>
          </a:p>
        </p:txBody>
      </p:sp>
    </p:spTree>
    <p:extLst>
      <p:ext uri="{BB962C8B-B14F-4D97-AF65-F5344CB8AC3E}">
        <p14:creationId xmlns:p14="http://schemas.microsoft.com/office/powerpoint/2010/main" val="2249390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952067F-B63D-A7AE-5D1F-074885E1C800}"/>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4588B41A-9843-E8F1-28EC-771ECBF18D23}"/>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594D06A-E33D-ED64-D556-C8CF1D754590}"/>
              </a:ext>
            </a:extLst>
          </p:cNvPr>
          <p:cNvSpPr>
            <a:spLocks noGrp="1"/>
          </p:cNvSpPr>
          <p:nvPr>
            <p:ph type="dt" sz="half" idx="10"/>
          </p:nvPr>
        </p:nvSpPr>
        <p:spPr/>
        <p:txBody>
          <a:bodyPr/>
          <a:lstStyle/>
          <a:p>
            <a:fld id="{804F6A06-E2D2-4AC4-BD3B-3FDCCAF9D28D}" type="datetime1">
              <a:rPr lang="fi-FI" smtClean="0"/>
              <a:t>29.8.2025</a:t>
            </a:fld>
            <a:endParaRPr lang="fi-FI"/>
          </a:p>
        </p:txBody>
      </p:sp>
      <p:sp>
        <p:nvSpPr>
          <p:cNvPr id="5" name="Alatunnisteen paikkamerkki 4">
            <a:extLst>
              <a:ext uri="{FF2B5EF4-FFF2-40B4-BE49-F238E27FC236}">
                <a16:creationId xmlns:a16="http://schemas.microsoft.com/office/drawing/2014/main" id="{8E34CE25-F9DC-AE94-9AFD-A5EE495E73C6}"/>
              </a:ext>
            </a:extLst>
          </p:cNvPr>
          <p:cNvSpPr>
            <a:spLocks noGrp="1"/>
          </p:cNvSpPr>
          <p:nvPr>
            <p:ph type="ftr" sz="quarter" idx="11"/>
          </p:nvPr>
        </p:nvSpPr>
        <p:spPr>
          <a:xfrm>
            <a:off x="3891951" y="6356350"/>
            <a:ext cx="4408098" cy="365125"/>
          </a:xfrm>
        </p:spPr>
        <p:txBody>
          <a:bodyPr/>
          <a:lstStyle/>
          <a:p>
            <a:r>
              <a:rPr lang="fi-FI"/>
              <a:t>Rahaa ja työtä metsistä – tuoreimmat tiedot omalta alueeltasi: tapio.fi/rahaa-ja-tyota-metsista</a:t>
            </a:r>
          </a:p>
        </p:txBody>
      </p:sp>
      <p:sp>
        <p:nvSpPr>
          <p:cNvPr id="6" name="Dian numeron paikkamerkki 5">
            <a:extLst>
              <a:ext uri="{FF2B5EF4-FFF2-40B4-BE49-F238E27FC236}">
                <a16:creationId xmlns:a16="http://schemas.microsoft.com/office/drawing/2014/main" id="{A5F6DD87-8D73-7903-08F0-BCCF3B4CBC6B}"/>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483755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12AEB7-AE9A-1B5F-AE1A-4D22EC62FF3F}"/>
              </a:ext>
            </a:extLst>
          </p:cNvPr>
          <p:cNvSpPr>
            <a:spLocks noGrp="1"/>
          </p:cNvSpPr>
          <p:nvPr>
            <p:ph type="title"/>
          </p:nvPr>
        </p:nvSpPr>
        <p:spPr>
          <a:xfrm>
            <a:off x="831850" y="1709738"/>
            <a:ext cx="10515600" cy="2852737"/>
          </a:xfrm>
        </p:spPr>
        <p:txBody>
          <a:bodyPr anchor="b"/>
          <a:lstStyle>
            <a:lvl1pPr>
              <a:defRPr sz="60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9E530C47-A751-17FC-958B-3150124A9C4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BBF16A97-2B00-A6DA-35A0-039415A3AC70}"/>
              </a:ext>
            </a:extLst>
          </p:cNvPr>
          <p:cNvSpPr>
            <a:spLocks noGrp="1"/>
          </p:cNvSpPr>
          <p:nvPr>
            <p:ph type="dt" sz="half" idx="10"/>
          </p:nvPr>
        </p:nvSpPr>
        <p:spPr/>
        <p:txBody>
          <a:bodyPr/>
          <a:lstStyle/>
          <a:p>
            <a:fld id="{D44ABBB3-E1B8-4E02-B3F8-F0A907943E50}" type="datetime1">
              <a:rPr lang="fi-FI" smtClean="0"/>
              <a:t>29.8.2025</a:t>
            </a:fld>
            <a:endParaRPr lang="fi-FI"/>
          </a:p>
        </p:txBody>
      </p:sp>
      <p:sp>
        <p:nvSpPr>
          <p:cNvPr id="5" name="Alatunnisteen paikkamerkki 4">
            <a:extLst>
              <a:ext uri="{FF2B5EF4-FFF2-40B4-BE49-F238E27FC236}">
                <a16:creationId xmlns:a16="http://schemas.microsoft.com/office/drawing/2014/main" id="{8F122059-7A17-DE82-B79F-5713EF45DBDE}"/>
              </a:ext>
            </a:extLst>
          </p:cNvPr>
          <p:cNvSpPr>
            <a:spLocks noGrp="1"/>
          </p:cNvSpPr>
          <p:nvPr>
            <p:ph type="ftr" sz="quarter" idx="11"/>
          </p:nvPr>
        </p:nvSpPr>
        <p:spPr>
          <a:xfrm>
            <a:off x="3949580" y="6356350"/>
            <a:ext cx="4280140"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FB8C98E2-BF48-68E3-4F25-003486E57CF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158593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2F5ABD3-F6AC-0753-D92C-E67D321215BB}"/>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BDBFC26E-0219-13B5-58B0-9F92CA8515CE}"/>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89053DFE-D090-177E-3CCF-5ABE3A10C11E}"/>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48A82E36-5EC2-F745-81BF-90A46BAD7F4D}"/>
              </a:ext>
            </a:extLst>
          </p:cNvPr>
          <p:cNvSpPr>
            <a:spLocks noGrp="1"/>
          </p:cNvSpPr>
          <p:nvPr>
            <p:ph type="dt" sz="half" idx="10"/>
          </p:nvPr>
        </p:nvSpPr>
        <p:spPr/>
        <p:txBody>
          <a:bodyPr/>
          <a:lstStyle/>
          <a:p>
            <a:fld id="{CB118985-3BC4-45FF-9ECC-242281818A37}" type="datetime1">
              <a:rPr lang="fi-FI" smtClean="0"/>
              <a:t>29.8.2025</a:t>
            </a:fld>
            <a:endParaRPr lang="fi-FI"/>
          </a:p>
        </p:txBody>
      </p:sp>
      <p:sp>
        <p:nvSpPr>
          <p:cNvPr id="6" name="Alatunnisteen paikkamerkki 5">
            <a:extLst>
              <a:ext uri="{FF2B5EF4-FFF2-40B4-BE49-F238E27FC236}">
                <a16:creationId xmlns:a16="http://schemas.microsoft.com/office/drawing/2014/main" id="{A2E51E66-179E-5D2E-14D0-C65F316E3426}"/>
              </a:ext>
            </a:extLst>
          </p:cNvPr>
          <p:cNvSpPr>
            <a:spLocks noGrp="1"/>
          </p:cNvSpPr>
          <p:nvPr>
            <p:ph type="ftr" sz="quarter" idx="11"/>
          </p:nvPr>
        </p:nvSpPr>
        <p:spPr>
          <a:xfrm>
            <a:off x="3934364" y="6356350"/>
            <a:ext cx="432327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589DB9AB-15F7-CE1A-8C22-3D86DCDABBC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8022299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C399D4-6682-761F-A586-C74649665C8C}"/>
              </a:ext>
            </a:extLst>
          </p:cNvPr>
          <p:cNvSpPr>
            <a:spLocks noGrp="1"/>
          </p:cNvSpPr>
          <p:nvPr>
            <p:ph type="title"/>
          </p:nvPr>
        </p:nvSpPr>
        <p:spPr>
          <a:xfrm>
            <a:off x="839788" y="365125"/>
            <a:ext cx="10515600" cy="1325563"/>
          </a:xfrm>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53B60950-3493-F3E5-EDD0-B5B6D54426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D38CFD42-FCA9-F598-3C95-323768EC9134}"/>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C324D0B-8CE1-F915-8247-85DF56196FD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6" name="Sisällön paikkamerkki 5">
            <a:extLst>
              <a:ext uri="{FF2B5EF4-FFF2-40B4-BE49-F238E27FC236}">
                <a16:creationId xmlns:a16="http://schemas.microsoft.com/office/drawing/2014/main" id="{ED9204C4-7061-2D93-DEB9-A57FFD7259D3}"/>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0958A259-25A9-764E-C55C-6E0B7B4927D9}"/>
              </a:ext>
            </a:extLst>
          </p:cNvPr>
          <p:cNvSpPr>
            <a:spLocks noGrp="1"/>
          </p:cNvSpPr>
          <p:nvPr>
            <p:ph type="dt" sz="half" idx="10"/>
          </p:nvPr>
        </p:nvSpPr>
        <p:spPr/>
        <p:txBody>
          <a:bodyPr/>
          <a:lstStyle/>
          <a:p>
            <a:fld id="{F2E1F693-7AAE-43B5-9697-2881F6645529}" type="datetime1">
              <a:rPr lang="fi-FI" smtClean="0"/>
              <a:t>29.8.2025</a:t>
            </a:fld>
            <a:endParaRPr lang="fi-FI"/>
          </a:p>
        </p:txBody>
      </p:sp>
      <p:sp>
        <p:nvSpPr>
          <p:cNvPr id="8" name="Alatunnisteen paikkamerkki 7">
            <a:extLst>
              <a:ext uri="{FF2B5EF4-FFF2-40B4-BE49-F238E27FC236}">
                <a16:creationId xmlns:a16="http://schemas.microsoft.com/office/drawing/2014/main" id="{B092ABD5-7F88-BAC3-A206-120D9C5115BA}"/>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9" name="Dian numeron paikkamerkki 8">
            <a:extLst>
              <a:ext uri="{FF2B5EF4-FFF2-40B4-BE49-F238E27FC236}">
                <a16:creationId xmlns:a16="http://schemas.microsoft.com/office/drawing/2014/main" id="{43FCC50D-8BBB-5D32-56DD-4AEE88072F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313735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6DDED84-8A58-BA21-9CA5-44A688B54E2A}"/>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909755E9-D1DB-67F4-1DD1-2C12B7092264}"/>
              </a:ext>
            </a:extLst>
          </p:cNvPr>
          <p:cNvSpPr>
            <a:spLocks noGrp="1"/>
          </p:cNvSpPr>
          <p:nvPr>
            <p:ph type="dt" sz="half" idx="10"/>
          </p:nvPr>
        </p:nvSpPr>
        <p:spPr/>
        <p:txBody>
          <a:bodyPr/>
          <a:lstStyle/>
          <a:p>
            <a:fld id="{95FA04B5-911D-436D-AB81-5807F9D1894A}" type="datetime1">
              <a:rPr lang="fi-FI" smtClean="0"/>
              <a:t>29.8.2025</a:t>
            </a:fld>
            <a:endParaRPr lang="fi-FI"/>
          </a:p>
        </p:txBody>
      </p:sp>
      <p:sp>
        <p:nvSpPr>
          <p:cNvPr id="4" name="Alatunnisteen paikkamerkki 3">
            <a:extLst>
              <a:ext uri="{FF2B5EF4-FFF2-40B4-BE49-F238E27FC236}">
                <a16:creationId xmlns:a16="http://schemas.microsoft.com/office/drawing/2014/main" id="{9D000807-4045-DD8A-7871-EB9BDF11B1C4}"/>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5" name="Dian numeron paikkamerkki 4">
            <a:extLst>
              <a:ext uri="{FF2B5EF4-FFF2-40B4-BE49-F238E27FC236}">
                <a16:creationId xmlns:a16="http://schemas.microsoft.com/office/drawing/2014/main" id="{A0931CEF-FFCE-B462-690B-1447C02417D8}"/>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981663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DBCCB279-83D3-4810-FE88-3440979AD568}"/>
              </a:ext>
            </a:extLst>
          </p:cNvPr>
          <p:cNvSpPr>
            <a:spLocks noGrp="1"/>
          </p:cNvSpPr>
          <p:nvPr>
            <p:ph type="dt" sz="half" idx="10"/>
          </p:nvPr>
        </p:nvSpPr>
        <p:spPr/>
        <p:txBody>
          <a:bodyPr/>
          <a:lstStyle/>
          <a:p>
            <a:fld id="{BCF08BE7-62CA-4D96-983B-050FCC987CF6}" type="datetime1">
              <a:rPr lang="fi-FI" smtClean="0"/>
              <a:t>29.8.2025</a:t>
            </a:fld>
            <a:endParaRPr lang="fi-FI"/>
          </a:p>
        </p:txBody>
      </p:sp>
      <p:sp>
        <p:nvSpPr>
          <p:cNvPr id="3" name="Alatunnisteen paikkamerkki 2">
            <a:extLst>
              <a:ext uri="{FF2B5EF4-FFF2-40B4-BE49-F238E27FC236}">
                <a16:creationId xmlns:a16="http://schemas.microsoft.com/office/drawing/2014/main" id="{E63447A8-056C-4F1E-E5DC-194B9A9275B1}"/>
              </a:ext>
            </a:extLst>
          </p:cNvPr>
          <p:cNvSpPr>
            <a:spLocks noGrp="1"/>
          </p:cNvSpPr>
          <p:nvPr>
            <p:ph type="ftr" sz="quarter" idx="11"/>
          </p:nvPr>
        </p:nvSpPr>
        <p:spPr>
          <a:xfrm>
            <a:off x="3938677" y="6356350"/>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Dian numeron paikkamerkki 3">
            <a:extLst>
              <a:ext uri="{FF2B5EF4-FFF2-40B4-BE49-F238E27FC236}">
                <a16:creationId xmlns:a16="http://schemas.microsoft.com/office/drawing/2014/main" id="{FA7AF398-2A4D-3814-4DE3-08189871C017}"/>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751581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80D4636-05BC-F9D5-D3D6-10BE5419D26E}"/>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29E105D1-FBCD-43D1-4BB2-D8C8F16E2DB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14796095-A293-9981-5291-4D8AF2273C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1A289CF-9649-7F74-B2CC-B148B73626ED}"/>
              </a:ext>
            </a:extLst>
          </p:cNvPr>
          <p:cNvSpPr>
            <a:spLocks noGrp="1"/>
          </p:cNvSpPr>
          <p:nvPr>
            <p:ph type="dt" sz="half" idx="10"/>
          </p:nvPr>
        </p:nvSpPr>
        <p:spPr/>
        <p:txBody>
          <a:bodyPr/>
          <a:lstStyle/>
          <a:p>
            <a:fld id="{4731E570-CE95-4DF0-8617-2D68F9DD1961}" type="datetime1">
              <a:rPr lang="fi-FI" smtClean="0"/>
              <a:t>29.8.2025</a:t>
            </a:fld>
            <a:endParaRPr lang="fi-FI"/>
          </a:p>
        </p:txBody>
      </p:sp>
      <p:sp>
        <p:nvSpPr>
          <p:cNvPr id="6" name="Alatunnisteen paikkamerkki 5">
            <a:extLst>
              <a:ext uri="{FF2B5EF4-FFF2-40B4-BE49-F238E27FC236}">
                <a16:creationId xmlns:a16="http://schemas.microsoft.com/office/drawing/2014/main" id="{62C3A0B6-D1AC-C2F9-19FB-BD189586BCD1}"/>
              </a:ext>
            </a:extLst>
          </p:cNvPr>
          <p:cNvSpPr>
            <a:spLocks noGrp="1"/>
          </p:cNvSpPr>
          <p:nvPr>
            <p:ph type="ftr" sz="quarter" idx="11"/>
          </p:nvPr>
        </p:nvSpPr>
        <p:spPr>
          <a:xfrm>
            <a:off x="3960243" y="6356350"/>
            <a:ext cx="4271513"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BAEDCCCB-2748-5C44-7FE2-F277CA0A7A34}"/>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2647520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538591-8A11-59E1-07AF-CC4F95BA6ABF}"/>
              </a:ext>
            </a:extLst>
          </p:cNvPr>
          <p:cNvSpPr>
            <a:spLocks noGrp="1"/>
          </p:cNvSpPr>
          <p:nvPr>
            <p:ph type="title"/>
          </p:nvPr>
        </p:nvSpPr>
        <p:spPr>
          <a:xfrm>
            <a:off x="839788" y="457200"/>
            <a:ext cx="3932237" cy="1600200"/>
          </a:xfrm>
        </p:spPr>
        <p:txBody>
          <a:bodyPr anchor="b"/>
          <a:lstStyle>
            <a:lvl1pPr>
              <a:defRPr sz="3200">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64AB7F16-5A63-03D8-3704-F4698F2995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AA775C0B-7AF7-02D5-488D-0E86F8B1A7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2C7E3ACD-67A5-FECC-AC05-14DA31F90A56}"/>
              </a:ext>
            </a:extLst>
          </p:cNvPr>
          <p:cNvSpPr>
            <a:spLocks noGrp="1"/>
          </p:cNvSpPr>
          <p:nvPr>
            <p:ph type="dt" sz="half" idx="10"/>
          </p:nvPr>
        </p:nvSpPr>
        <p:spPr/>
        <p:txBody>
          <a:bodyPr/>
          <a:lstStyle/>
          <a:p>
            <a:fld id="{F51623C8-FE04-4A0E-9B0F-65BE26D5E25F}" type="datetime1">
              <a:rPr lang="fi-FI" smtClean="0"/>
              <a:t>29.8.2025</a:t>
            </a:fld>
            <a:endParaRPr lang="fi-FI"/>
          </a:p>
        </p:txBody>
      </p:sp>
      <p:sp>
        <p:nvSpPr>
          <p:cNvPr id="6" name="Alatunnisteen paikkamerkki 5">
            <a:extLst>
              <a:ext uri="{FF2B5EF4-FFF2-40B4-BE49-F238E27FC236}">
                <a16:creationId xmlns:a16="http://schemas.microsoft.com/office/drawing/2014/main" id="{62F41A21-D540-4B5D-9C83-576E5FD3D9DC}"/>
              </a:ext>
            </a:extLst>
          </p:cNvPr>
          <p:cNvSpPr>
            <a:spLocks noGrp="1"/>
          </p:cNvSpPr>
          <p:nvPr>
            <p:ph type="ftr" sz="quarter" idx="11"/>
          </p:nvPr>
        </p:nvSpPr>
        <p:spPr>
          <a:xfrm>
            <a:off x="3947304" y="6356349"/>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7" name="Dian numeron paikkamerkki 6">
            <a:extLst>
              <a:ext uri="{FF2B5EF4-FFF2-40B4-BE49-F238E27FC236}">
                <a16:creationId xmlns:a16="http://schemas.microsoft.com/office/drawing/2014/main" id="{9E3F1DAC-BFC2-95B1-06E8-6859AFF26883}"/>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541988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1EA6F6E-28F1-4F32-522D-C78244D7BD03}"/>
              </a:ext>
            </a:extLst>
          </p:cNvPr>
          <p:cNvSpPr>
            <a:spLocks noGrp="1"/>
          </p:cNvSpPr>
          <p:nvPr>
            <p:ph type="title"/>
          </p:nvPr>
        </p:nvSpPr>
        <p:spPr/>
        <p:txBody>
          <a:bodyPr/>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FF7AB440-CC51-6B98-5383-214C9F82DEA3}"/>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342FFFCC-D92C-B43E-BF58-E798456EA28C}"/>
              </a:ext>
            </a:extLst>
          </p:cNvPr>
          <p:cNvSpPr>
            <a:spLocks noGrp="1"/>
          </p:cNvSpPr>
          <p:nvPr>
            <p:ph type="dt" sz="half" idx="10"/>
          </p:nvPr>
        </p:nvSpPr>
        <p:spPr/>
        <p:txBody>
          <a:bodyPr/>
          <a:lstStyle/>
          <a:p>
            <a:fld id="{A4D022A4-2573-4B73-BCBF-81F1B08AC90E}" type="datetime1">
              <a:rPr lang="fi-FI" smtClean="0"/>
              <a:t>29.8.2025</a:t>
            </a:fld>
            <a:endParaRPr lang="fi-FI"/>
          </a:p>
        </p:txBody>
      </p:sp>
      <p:sp>
        <p:nvSpPr>
          <p:cNvPr id="5" name="Alatunnisteen paikkamerkki 4">
            <a:extLst>
              <a:ext uri="{FF2B5EF4-FFF2-40B4-BE49-F238E27FC236}">
                <a16:creationId xmlns:a16="http://schemas.microsoft.com/office/drawing/2014/main" id="{E57204A5-C679-71FF-813D-288428CA8393}"/>
              </a:ext>
            </a:extLst>
          </p:cNvPr>
          <p:cNvSpPr>
            <a:spLocks noGrp="1"/>
          </p:cNvSpPr>
          <p:nvPr>
            <p:ph type="ftr" sz="quarter" idx="11"/>
          </p:nvPr>
        </p:nvSpPr>
        <p:spPr>
          <a:xfrm>
            <a:off x="3938677" y="6356349"/>
            <a:ext cx="4314645"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0B9C9C8A-E5D1-3C80-8755-C8A892384FA0}"/>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127595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740141-79BA-5B8C-1122-6FBF62E76C51}"/>
              </a:ext>
            </a:extLst>
          </p:cNvPr>
          <p:cNvSpPr>
            <a:spLocks noGrp="1"/>
          </p:cNvSpPr>
          <p:nvPr>
            <p:ph type="title" orient="vert"/>
          </p:nvPr>
        </p:nvSpPr>
        <p:spPr>
          <a:xfrm>
            <a:off x="8724900" y="365125"/>
            <a:ext cx="2628900" cy="5811838"/>
          </a:xfrm>
        </p:spPr>
        <p:txBody>
          <a:bodyPr vert="eaVert"/>
          <a:lstStyle>
            <a:lvl1pPr>
              <a:defRPr>
                <a:solidFill>
                  <a:srgbClr val="00B050"/>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ystysuoran tekstin paikkamerkki 2">
            <a:extLst>
              <a:ext uri="{FF2B5EF4-FFF2-40B4-BE49-F238E27FC236}">
                <a16:creationId xmlns:a16="http://schemas.microsoft.com/office/drawing/2014/main" id="{C775C5A8-3EAA-9170-729E-0380693D7E5A}"/>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51AFEB7-283E-1741-C28B-2FD4EC911DC7}"/>
              </a:ext>
            </a:extLst>
          </p:cNvPr>
          <p:cNvSpPr>
            <a:spLocks noGrp="1"/>
          </p:cNvSpPr>
          <p:nvPr>
            <p:ph type="dt" sz="half" idx="10"/>
          </p:nvPr>
        </p:nvSpPr>
        <p:spPr/>
        <p:txBody>
          <a:bodyPr/>
          <a:lstStyle/>
          <a:p>
            <a:fld id="{ED61185A-57D5-4A61-9EC8-79F3C140D2EE}" type="datetime1">
              <a:rPr lang="fi-FI" smtClean="0"/>
              <a:t>29.8.2025</a:t>
            </a:fld>
            <a:endParaRPr lang="fi-FI"/>
          </a:p>
        </p:txBody>
      </p:sp>
      <p:sp>
        <p:nvSpPr>
          <p:cNvPr id="5" name="Alatunnisteen paikkamerkki 4">
            <a:extLst>
              <a:ext uri="{FF2B5EF4-FFF2-40B4-BE49-F238E27FC236}">
                <a16:creationId xmlns:a16="http://schemas.microsoft.com/office/drawing/2014/main" id="{624818B9-19DE-9E02-7FA8-78523D5A9108}"/>
              </a:ext>
            </a:extLst>
          </p:cNvPr>
          <p:cNvSpPr>
            <a:spLocks noGrp="1"/>
          </p:cNvSpPr>
          <p:nvPr>
            <p:ph type="ftr" sz="quarter" idx="11"/>
          </p:nvPr>
        </p:nvSpPr>
        <p:spPr>
          <a:xfrm>
            <a:off x="3951617" y="6356350"/>
            <a:ext cx="4288766"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8C6C8319-9B54-64F3-2623-2F9028444E1A}"/>
              </a:ext>
            </a:extLst>
          </p:cNvPr>
          <p:cNvSpPr>
            <a:spLocks noGrp="1"/>
          </p:cNvSpPr>
          <p:nvPr>
            <p:ph type="sldNum" sz="quarter" idx="12"/>
          </p:nvPr>
        </p:nvSpPr>
        <p:spPr/>
        <p:txBody>
          <a:bodyPr/>
          <a:lstStyle/>
          <a:p>
            <a:fld id="{DEBBFAFA-CF11-4051-800A-3280034B5029}" type="slidenum">
              <a:rPr lang="fi-FI" smtClean="0"/>
              <a:t>‹#›</a:t>
            </a:fld>
            <a:endParaRPr lang="fi-FI"/>
          </a:p>
        </p:txBody>
      </p:sp>
    </p:spTree>
    <p:extLst>
      <p:ext uri="{BB962C8B-B14F-4D97-AF65-F5344CB8AC3E}">
        <p14:creationId xmlns:p14="http://schemas.microsoft.com/office/powerpoint/2010/main" val="3562716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B0E486C7-E1C1-B0D4-D65C-43FCC920C7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72475847-FBF4-901E-3A49-B16E44562A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2E95CBF1-6158-336C-75E2-C3E84ADA73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BD7545-5216-4D63-8DAF-44BED234B81C}" type="datetime1">
              <a:rPr lang="fi-FI" smtClean="0"/>
              <a:t>29.8.2025</a:t>
            </a:fld>
            <a:endParaRPr lang="fi-FI"/>
          </a:p>
        </p:txBody>
      </p:sp>
      <p:sp>
        <p:nvSpPr>
          <p:cNvPr id="5" name="Alatunnisteen paikkamerkki 4">
            <a:extLst>
              <a:ext uri="{FF2B5EF4-FFF2-40B4-BE49-F238E27FC236}">
                <a16:creationId xmlns:a16="http://schemas.microsoft.com/office/drawing/2014/main" id="{83DA209C-1F40-CCDF-5EA4-494C00661D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6" name="Dian numeron paikkamerkki 5">
            <a:extLst>
              <a:ext uri="{FF2B5EF4-FFF2-40B4-BE49-F238E27FC236}">
                <a16:creationId xmlns:a16="http://schemas.microsoft.com/office/drawing/2014/main" id="{E239D22A-1E1E-CCC1-F8D1-2CFD9E2C63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EBBFAFA-CF11-4051-800A-3280034B5029}" type="slidenum">
              <a:rPr lang="fi-FI" smtClean="0"/>
              <a:t>‹#›</a:t>
            </a:fld>
            <a:endParaRPr lang="fi-FI"/>
          </a:p>
        </p:txBody>
      </p:sp>
    </p:spTree>
    <p:extLst>
      <p:ext uri="{BB962C8B-B14F-4D97-AF65-F5344CB8AC3E}">
        <p14:creationId xmlns:p14="http://schemas.microsoft.com/office/powerpoint/2010/main" val="27419177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a:extLst>
            <a:ext uri="{FF2B5EF4-FFF2-40B4-BE49-F238E27FC236}">
              <a16:creationId xmlns:a16="http://schemas.microsoft.com/office/drawing/2014/main" id="{7B154352-A5D3-3696-1D15-58D98425371C}"/>
            </a:ext>
          </a:extLst>
        </p:cNvPr>
        <p:cNvGrpSpPr/>
        <p:nvPr/>
      </p:nvGrpSpPr>
      <p:grpSpPr>
        <a:xfrm>
          <a:off x="0" y="0"/>
          <a:ext cx="0" cy="0"/>
          <a:chOff x="0" y="0"/>
          <a:chExt cx="0" cy="0"/>
        </a:xfrm>
      </p:grpSpPr>
      <p:sp>
        <p:nvSpPr>
          <p:cNvPr id="11" name="Tekstiruutu 10">
            <a:extLst>
              <a:ext uri="{FF2B5EF4-FFF2-40B4-BE49-F238E27FC236}">
                <a16:creationId xmlns:a16="http://schemas.microsoft.com/office/drawing/2014/main" id="{90968835-CD6B-CACA-CF53-BEBE9FA23210}"/>
              </a:ext>
            </a:extLst>
          </p:cNvPr>
          <p:cNvSpPr txBox="1"/>
          <p:nvPr/>
        </p:nvSpPr>
        <p:spPr>
          <a:xfrm>
            <a:off x="2060162" y="2274838"/>
            <a:ext cx="8111930" cy="2308324"/>
          </a:xfrm>
          <a:prstGeom prst="rect">
            <a:avLst/>
          </a:prstGeom>
          <a:ln>
            <a:noFill/>
          </a:ln>
        </p:spPr>
        <p:style>
          <a:lnRef idx="2">
            <a:schemeClr val="accent3">
              <a:shade val="15000"/>
            </a:schemeClr>
          </a:lnRef>
          <a:fillRef idx="1">
            <a:schemeClr val="accent3"/>
          </a:fillRef>
          <a:effectRef idx="0">
            <a:schemeClr val="accent3"/>
          </a:effectRef>
          <a:fontRef idx="minor">
            <a:schemeClr val="lt1"/>
          </a:fontRef>
        </p:style>
        <p:txBody>
          <a:bodyPr wrap="square">
            <a:spAutoFit/>
          </a:bodyPr>
          <a:lstStyle/>
          <a:p>
            <a:pPr algn="ctr"/>
            <a:r>
              <a:rPr lang="en-GB" sz="4800" b="1" dirty="0"/>
              <a:t>Rahaa ja </a:t>
            </a:r>
            <a:r>
              <a:rPr lang="en-GB" sz="4800" b="1" dirty="0" err="1"/>
              <a:t>työtä</a:t>
            </a:r>
            <a:r>
              <a:rPr lang="en-GB" sz="4800" b="1" dirty="0"/>
              <a:t> </a:t>
            </a:r>
            <a:r>
              <a:rPr lang="en-GB" sz="4800" b="1" dirty="0" err="1"/>
              <a:t>metsistä</a:t>
            </a:r>
            <a:r>
              <a:rPr lang="en-GB" sz="4800" b="1" dirty="0"/>
              <a:t> – talouden </a:t>
            </a:r>
            <a:r>
              <a:rPr lang="en-GB" sz="4800" b="1" dirty="0" err="1"/>
              <a:t>perustiedot</a:t>
            </a:r>
            <a:r>
              <a:rPr lang="en-GB" sz="4800" b="1" dirty="0"/>
              <a:t> </a:t>
            </a:r>
            <a:br>
              <a:rPr lang="en-GB" sz="4800" b="1" dirty="0"/>
            </a:br>
            <a:r>
              <a:rPr lang="en-GB" sz="4800" b="1" dirty="0"/>
              <a:t>Etelä-</a:t>
            </a:r>
            <a:r>
              <a:rPr lang="en-GB" sz="4800" b="1" dirty="0" err="1"/>
              <a:t>Karjalan</a:t>
            </a:r>
            <a:r>
              <a:rPr lang="en-GB" sz="4800" b="1" dirty="0"/>
              <a:t> </a:t>
            </a:r>
            <a:r>
              <a:rPr lang="en-GB" sz="4800" b="1" dirty="0" err="1"/>
              <a:t>maakunnasta</a:t>
            </a:r>
            <a:endParaRPr lang="fi-FI" sz="4800" b="1" dirty="0"/>
          </a:p>
        </p:txBody>
      </p:sp>
      <p:sp>
        <p:nvSpPr>
          <p:cNvPr id="2" name="Alatunnisteen paikkamerkki 1">
            <a:extLst>
              <a:ext uri="{FF2B5EF4-FFF2-40B4-BE49-F238E27FC236}">
                <a16:creationId xmlns:a16="http://schemas.microsoft.com/office/drawing/2014/main" id="{27D653BC-AB18-8C5D-5B92-EFCCBCEFB2F9}"/>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870188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atunnisteen paikkamerkki 1">
            <a:extLst>
              <a:ext uri="{FF2B5EF4-FFF2-40B4-BE49-F238E27FC236}">
                <a16:creationId xmlns:a16="http://schemas.microsoft.com/office/drawing/2014/main" id="{F755BA85-E2F1-A2AA-5780-8A23B728255E}"/>
              </a:ext>
            </a:extLst>
          </p:cNvPr>
          <p:cNvSpPr>
            <a:spLocks noGrp="1"/>
          </p:cNvSpPr>
          <p:nvPr>
            <p:ph type="ftr" sz="quarter" idx="11"/>
          </p:nvPr>
        </p:nvSpPr>
        <p:spPr/>
        <p:txBody>
          <a:bodyPr/>
          <a:lstStyle/>
          <a:p>
            <a:r>
              <a:rPr lang="fi-FI"/>
              <a:t>Rahaa ja työtä metsistä – tuoreimmat tiedot omalta alueeltasi: tapio.fi/rahaa-ja-tyota-metsista</a:t>
            </a:r>
            <a:endParaRPr lang="fi-FI" dirty="0"/>
          </a:p>
        </p:txBody>
      </p:sp>
      <p:pic>
        <p:nvPicPr>
          <p:cNvPr id="3" name="Kuva 2">
            <a:extLst>
              <a:ext uri="{FF2B5EF4-FFF2-40B4-BE49-F238E27FC236}">
                <a16:creationId xmlns:a16="http://schemas.microsoft.com/office/drawing/2014/main" id="{AC1E1C39-4A7A-76E6-E9C2-A47165EE24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1999" cy="6858000"/>
          </a:xfrm>
          <a:prstGeom prst="rect">
            <a:avLst/>
          </a:prstGeom>
        </p:spPr>
      </p:pic>
    </p:spTree>
    <p:extLst>
      <p:ext uri="{BB962C8B-B14F-4D97-AF65-F5344CB8AC3E}">
        <p14:creationId xmlns:p14="http://schemas.microsoft.com/office/powerpoint/2010/main" val="1956904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DEC41A42-1568-50AC-6EB3-C7A221DCEBE3}"/>
              </a:ext>
            </a:extLst>
          </p:cNvPr>
          <p:cNvSpPr>
            <a:spLocks noGrp="1"/>
          </p:cNvSpPr>
          <p:nvPr>
            <p:ph type="title"/>
          </p:nvPr>
        </p:nvSpPr>
        <p:spPr>
          <a:xfrm>
            <a:off x="836679" y="723898"/>
            <a:ext cx="6002110" cy="1495425"/>
          </a:xfrm>
        </p:spPr>
        <p:txBody>
          <a:bodyPr vert="horz" lIns="91440" tIns="45720" rIns="91440" bIns="45720" rtlCol="0" anchor="ctr">
            <a:normAutofit/>
          </a:bodyPr>
          <a:lstStyle/>
          <a:p>
            <a:r>
              <a:rPr lang="en-US" sz="3600" dirty="0"/>
              <a:t>Rahaa ja </a:t>
            </a:r>
            <a:r>
              <a:rPr lang="en-US" sz="3600" dirty="0" err="1"/>
              <a:t>työtä</a:t>
            </a:r>
            <a:r>
              <a:rPr lang="en-US" sz="3600" dirty="0"/>
              <a:t> </a:t>
            </a:r>
            <a:r>
              <a:rPr lang="en-US" sz="3600" dirty="0" err="1"/>
              <a:t>metsistä</a:t>
            </a:r>
            <a:r>
              <a:rPr lang="en-US" sz="3600" dirty="0"/>
              <a:t> -</a:t>
            </a:r>
            <a:r>
              <a:rPr lang="en-US" sz="3600" dirty="0" err="1"/>
              <a:t>verkkopalvelu</a:t>
            </a:r>
            <a:endParaRPr lang="en-US" sz="3600" dirty="0"/>
          </a:p>
        </p:txBody>
      </p:sp>
      <p:sp>
        <p:nvSpPr>
          <p:cNvPr id="3" name="Sisällön paikkamerkki 2">
            <a:extLst>
              <a:ext uri="{FF2B5EF4-FFF2-40B4-BE49-F238E27FC236}">
                <a16:creationId xmlns:a16="http://schemas.microsoft.com/office/drawing/2014/main" id="{A23C432E-C326-5A38-51D1-65353D5CE0E4}"/>
              </a:ext>
            </a:extLst>
          </p:cNvPr>
          <p:cNvSpPr>
            <a:spLocks noGrp="1"/>
          </p:cNvSpPr>
          <p:nvPr>
            <p:ph sz="half" idx="1"/>
          </p:nvPr>
        </p:nvSpPr>
        <p:spPr>
          <a:xfrm>
            <a:off x="836680" y="2103120"/>
            <a:ext cx="6002110" cy="4030981"/>
          </a:xfrm>
        </p:spPr>
        <p:txBody>
          <a:bodyPr vert="horz" lIns="91440" tIns="45720" rIns="91440" bIns="45720" rtlCol="0">
            <a:normAutofit lnSpcReduction="10000"/>
          </a:bodyPr>
          <a:lstStyle/>
          <a:p>
            <a:pPr marL="0" indent="0">
              <a:buNone/>
            </a:pPr>
            <a:r>
              <a:rPr lang="fi-FI" sz="1800" b="1" noProof="0" dirty="0"/>
              <a:t>Rahaa ja työtä metsistä -verkkopalvelu </a:t>
            </a:r>
            <a:r>
              <a:rPr lang="fi-FI" sz="1800" noProof="0" dirty="0"/>
              <a:t>kokoaa ajantasaiset tilastot metsätaloudesta ja puuta jalostavasta teollisuudesta sekä niiden taloudellisesta merkityksestä valtakunnallisesti, maakunnittain ja seutukunnittain. </a:t>
            </a:r>
          </a:p>
          <a:p>
            <a:pPr marL="0" indent="0">
              <a:buNone/>
            </a:pPr>
            <a:r>
              <a:rPr lang="fi-FI" sz="1800" noProof="0" dirty="0"/>
              <a:t>Tarkastelussa ovat mukana tuotannon arvo, arvonlisäys, työllisyys, palkat, investoinnit sekä yhteisö- ja ansiotuloverot. Myös tärkeimmät metsäiset alueelliset tunnusluvut ovat mukana. </a:t>
            </a:r>
          </a:p>
          <a:p>
            <a:pPr marL="0" indent="0">
              <a:buNone/>
            </a:pPr>
            <a:r>
              <a:rPr lang="fi-FI" sz="1800" noProof="0" dirty="0"/>
              <a:t>Tämän Etelä-Karjalan maakunnan diasetin luvut on poimittu kaikille avoimesta verkkopalvelusta, jossa voit tarkastella muiden maakuntien ja seutukuntien lukuja. Verkkopalvelun löydät osoitteesta: </a:t>
            </a:r>
            <a:r>
              <a:rPr lang="fi-FI" sz="1800" b="1" noProof="0" dirty="0"/>
              <a:t>tapio.fi/rahaa-ja-</a:t>
            </a:r>
            <a:r>
              <a:rPr lang="fi-FI" sz="1800" b="1" noProof="0" dirty="0" err="1"/>
              <a:t>tyota</a:t>
            </a:r>
            <a:r>
              <a:rPr lang="fi-FI" sz="1800" b="1" noProof="0" dirty="0"/>
              <a:t>-</a:t>
            </a:r>
            <a:r>
              <a:rPr lang="fi-FI" sz="1800" b="1" noProof="0" dirty="0" err="1"/>
              <a:t>metsista</a:t>
            </a:r>
            <a:r>
              <a:rPr lang="fi-FI" sz="1800" noProof="0" dirty="0"/>
              <a:t>.</a:t>
            </a:r>
          </a:p>
          <a:p>
            <a:pPr marL="0" indent="0">
              <a:buNone/>
            </a:pPr>
            <a:r>
              <a:rPr lang="fi-FI" sz="1800" noProof="0" dirty="0"/>
              <a:t>Palvelu on toteutettu Tapion ja Pellervon Taloustutkimus PTT:n yhteistyönä. Hankkeen on rahoittanut Metsämiesten Säätiö. </a:t>
            </a:r>
          </a:p>
        </p:txBody>
      </p:sp>
      <p:sp>
        <p:nvSpPr>
          <p:cNvPr id="5" name="Alatunnisteen paikkamerkki 4">
            <a:extLst>
              <a:ext uri="{FF2B5EF4-FFF2-40B4-BE49-F238E27FC236}">
                <a16:creationId xmlns:a16="http://schemas.microsoft.com/office/drawing/2014/main" id="{141D9D9E-79B3-6A36-4243-A18FE2B6FE92}"/>
              </a:ext>
            </a:extLst>
          </p:cNvPr>
          <p:cNvSpPr>
            <a:spLocks noGrp="1"/>
          </p:cNvSpPr>
          <p:nvPr>
            <p:ph type="ftr" sz="quarter" idx="11"/>
          </p:nvPr>
        </p:nvSpPr>
        <p:spPr>
          <a:xfrm>
            <a:off x="836678" y="6313488"/>
            <a:ext cx="6002109" cy="365125"/>
          </a:xfrm>
        </p:spPr>
        <p:txBody>
          <a:bodyPr vert="horz" lIns="91440" tIns="45720" rIns="91440" bIns="45720" rtlCol="0" anchor="ctr">
            <a:noAutofit/>
          </a:bodyPr>
          <a:lstStyle/>
          <a:p>
            <a:pPr>
              <a:lnSpc>
                <a:spcPct val="90000"/>
              </a:lnSpc>
              <a:spcAft>
                <a:spcPts val="600"/>
              </a:spcAft>
              <a:defRPr/>
            </a:pPr>
            <a:r>
              <a:rPr lang="fi-FI" kern="1200" noProof="0" dirty="0">
                <a:solidFill>
                  <a:prstClr val="black">
                    <a:tint val="75000"/>
                  </a:prstClr>
                </a:solidFill>
                <a:ea typeface="+mn-ea"/>
                <a:cs typeface="+mn-cs"/>
              </a:rPr>
              <a:t>Rahaa ja työtä metsistä – tuoreimmat tiedot omalta alueeltasi: </a:t>
            </a:r>
            <a:br>
              <a:rPr lang="fi-FI" noProof="0" dirty="0">
                <a:solidFill>
                  <a:prstClr val="black">
                    <a:tint val="75000"/>
                  </a:prstClr>
                </a:solidFill>
              </a:rPr>
            </a:br>
            <a:r>
              <a:rPr lang="fi-FI" kern="1200" noProof="0" dirty="0">
                <a:solidFill>
                  <a:prstClr val="black">
                    <a:tint val="75000"/>
                  </a:prstClr>
                </a:solidFill>
                <a:ea typeface="+mn-ea"/>
                <a:cs typeface="+mn-cs"/>
              </a:rPr>
              <a:t>tapio.fi/rahaa-ja-</a:t>
            </a:r>
            <a:r>
              <a:rPr lang="fi-FI" kern="1200" noProof="0" dirty="0" err="1">
                <a:solidFill>
                  <a:prstClr val="black">
                    <a:tint val="75000"/>
                  </a:prstClr>
                </a:solidFill>
                <a:ea typeface="+mn-ea"/>
                <a:cs typeface="+mn-cs"/>
              </a:rPr>
              <a:t>tyota</a:t>
            </a:r>
            <a:r>
              <a:rPr lang="fi-FI" kern="1200" noProof="0" dirty="0">
                <a:solidFill>
                  <a:prstClr val="black">
                    <a:tint val="75000"/>
                  </a:prstClr>
                </a:solidFill>
                <a:ea typeface="+mn-ea"/>
                <a:cs typeface="+mn-cs"/>
              </a:rPr>
              <a:t>-</a:t>
            </a:r>
            <a:r>
              <a:rPr lang="fi-FI" kern="1200" noProof="0" dirty="0" err="1">
                <a:solidFill>
                  <a:prstClr val="black">
                    <a:tint val="75000"/>
                  </a:prstClr>
                </a:solidFill>
                <a:ea typeface="+mn-ea"/>
                <a:cs typeface="+mn-cs"/>
              </a:rPr>
              <a:t>metsista</a:t>
            </a:r>
            <a:endParaRPr lang="fi-FI" kern="1200" noProof="0" dirty="0">
              <a:solidFill>
                <a:prstClr val="black">
                  <a:tint val="75000"/>
                </a:prstClr>
              </a:solidFill>
              <a:ea typeface="+mn-ea"/>
              <a:cs typeface="+mn-cs"/>
            </a:endParaRPr>
          </a:p>
        </p:txBody>
      </p:sp>
      <p:pic>
        <p:nvPicPr>
          <p:cNvPr id="7" name="Sisällön paikkamerkki 6" descr="Kuva, joka sisältää kohteen piha-, lehto, metsämaa, puu&#10;&#10;Tekoälyn generoima sisältö voi olla virheellistä.">
            <a:extLst>
              <a:ext uri="{FF2B5EF4-FFF2-40B4-BE49-F238E27FC236}">
                <a16:creationId xmlns:a16="http://schemas.microsoft.com/office/drawing/2014/main" id="{352A72B9-A9DA-3A71-0A23-595B173399A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10715" r="40873"/>
          <a:stretch/>
        </p:blipFill>
        <p:spPr>
          <a:xfrm>
            <a:off x="7199440" y="10"/>
            <a:ext cx="4992560" cy="6857990"/>
          </a:xfrm>
          <a:prstGeom prst="rect">
            <a:avLst/>
          </a:prstGeom>
          <a:effectLst/>
        </p:spPr>
      </p:pic>
    </p:spTree>
    <p:extLst>
      <p:ext uri="{BB962C8B-B14F-4D97-AF65-F5344CB8AC3E}">
        <p14:creationId xmlns:p14="http://schemas.microsoft.com/office/powerpoint/2010/main" val="39544459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869AEB-C802-3F67-85BE-8E8BAE5AFD11}"/>
              </a:ext>
            </a:extLst>
          </p:cNvPr>
          <p:cNvSpPr>
            <a:spLocks noGrp="1"/>
          </p:cNvSpPr>
          <p:nvPr>
            <p:ph type="title"/>
          </p:nvPr>
        </p:nvSpPr>
        <p:spPr>
          <a:xfrm>
            <a:off x="838200" y="150536"/>
            <a:ext cx="10515600" cy="1325563"/>
          </a:xfrm>
        </p:spPr>
        <p:txBody>
          <a:bodyPr>
            <a:normAutofit/>
          </a:bodyPr>
          <a:lstStyle/>
          <a:p>
            <a:r>
              <a:rPr lang="en-GB" sz="3600" dirty="0"/>
              <a:t>Etelä-</a:t>
            </a:r>
            <a:r>
              <a:rPr lang="en-GB" sz="3600" dirty="0" err="1"/>
              <a:t>Karjalan</a:t>
            </a:r>
            <a:r>
              <a:rPr lang="en-GB" sz="3600" dirty="0"/>
              <a:t> </a:t>
            </a:r>
            <a:r>
              <a:rPr lang="en-GB" sz="3600" dirty="0" err="1"/>
              <a:t>metsät</a:t>
            </a:r>
            <a:r>
              <a:rPr lang="en-GB" sz="3600" dirty="0"/>
              <a:t> 2022</a:t>
            </a:r>
            <a:endParaRPr lang="fi-FI" sz="3600" dirty="0"/>
          </a:p>
        </p:txBody>
      </p:sp>
      <p:graphicFrame>
        <p:nvGraphicFramePr>
          <p:cNvPr id="4" name="Taulukko 3">
            <a:extLst>
              <a:ext uri="{FF2B5EF4-FFF2-40B4-BE49-F238E27FC236}">
                <a16:creationId xmlns:a16="http://schemas.microsoft.com/office/drawing/2014/main" id="{272B732A-9B1C-89DD-8074-388A299ADAA5}"/>
              </a:ext>
            </a:extLst>
          </p:cNvPr>
          <p:cNvGraphicFramePr>
            <a:graphicFrameLocks noGrp="1"/>
          </p:cNvGraphicFramePr>
          <p:nvPr>
            <p:extLst>
              <p:ext uri="{D42A27DB-BD31-4B8C-83A1-F6EECF244321}">
                <p14:modId xmlns:p14="http://schemas.microsoft.com/office/powerpoint/2010/main" val="1665200657"/>
              </p:ext>
            </p:extLst>
          </p:nvPr>
        </p:nvGraphicFramePr>
        <p:xfrm>
          <a:off x="328824" y="1533650"/>
          <a:ext cx="4460119" cy="2629274"/>
        </p:xfrm>
        <a:graphic>
          <a:graphicData uri="http://schemas.openxmlformats.org/drawingml/2006/table">
            <a:tbl>
              <a:tblPr firstRow="1" bandRow="1">
                <a:tableStyleId>{5C22544A-7EE6-4342-B048-85BDC9FD1C3A}</a:tableStyleId>
              </a:tblPr>
              <a:tblGrid>
                <a:gridCol w="2348700">
                  <a:extLst>
                    <a:ext uri="{9D8B030D-6E8A-4147-A177-3AD203B41FA5}">
                      <a16:colId xmlns:a16="http://schemas.microsoft.com/office/drawing/2014/main" val="1738321657"/>
                    </a:ext>
                  </a:extLst>
                </a:gridCol>
                <a:gridCol w="2111419">
                  <a:extLst>
                    <a:ext uri="{9D8B030D-6E8A-4147-A177-3AD203B41FA5}">
                      <a16:colId xmlns:a16="http://schemas.microsoft.com/office/drawing/2014/main" val="1955992653"/>
                    </a:ext>
                  </a:extLst>
                </a:gridCol>
              </a:tblGrid>
              <a:tr h="333114">
                <a:tc>
                  <a:txBody>
                    <a:bodyPr/>
                    <a:lstStyle/>
                    <a:p>
                      <a:r>
                        <a:rPr lang="en-GB" sz="1400" b="1" dirty="0" err="1">
                          <a:solidFill>
                            <a:schemeClr val="tx1"/>
                          </a:solidFill>
                        </a:rPr>
                        <a:t>Metsätalousmaa</a:t>
                      </a:r>
                      <a:r>
                        <a:rPr lang="en-GB" sz="1400" b="1" dirty="0">
                          <a:solidFill>
                            <a:schemeClr val="tx1"/>
                          </a:solidFill>
                        </a:rPr>
                        <a:t> </a:t>
                      </a:r>
                      <a:r>
                        <a:rPr lang="en-GB" sz="1400" b="1" dirty="0" err="1">
                          <a:solidFill>
                            <a:schemeClr val="tx1"/>
                          </a:solidFill>
                        </a:rPr>
                        <a:t>yhteensä</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427 000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039958279"/>
                  </a:ext>
                </a:extLst>
              </a:tr>
              <a:tr h="370840">
                <a:tc>
                  <a:txBody>
                    <a:bodyPr/>
                    <a:lstStyle/>
                    <a:p>
                      <a:r>
                        <a:rPr lang="en-GB" sz="1400" b="1" dirty="0" err="1">
                          <a:solidFill>
                            <a:schemeClr val="tx1"/>
                          </a:solidFill>
                        </a:rPr>
                        <a:t>Suojelualueiden</a:t>
                      </a:r>
                      <a:r>
                        <a:rPr lang="en-GB" sz="1400" b="1" dirty="0">
                          <a:solidFill>
                            <a:schemeClr val="tx1"/>
                          </a:solidFill>
                        </a:rPr>
                        <a:t> pinta-ala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13 000 ha</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707013384"/>
                  </a:ext>
                </a:extLst>
              </a:tr>
              <a:tr h="370840">
                <a:tc>
                  <a:txBody>
                    <a:bodyPr/>
                    <a:lstStyle/>
                    <a:p>
                      <a:r>
                        <a:rPr lang="en-GB" sz="1400" b="1" dirty="0" err="1">
                          <a:solidFill>
                            <a:schemeClr val="tx1"/>
                          </a:solidFill>
                        </a:rPr>
                        <a:t>Puuston</a:t>
                      </a:r>
                      <a:r>
                        <a:rPr lang="en-GB" sz="1400" b="1" dirty="0">
                          <a:solidFill>
                            <a:schemeClr val="tx1"/>
                          </a:solidFill>
                        </a:rPr>
                        <a:t> </a:t>
                      </a:r>
                      <a:r>
                        <a:rPr lang="en-GB" sz="1400" b="1" dirty="0" err="1">
                          <a:solidFill>
                            <a:schemeClr val="tx1"/>
                          </a:solidFill>
                        </a:rPr>
                        <a:t>keskikasvu</a:t>
                      </a:r>
                      <a:r>
                        <a:rPr lang="en-GB" sz="1400" b="1" dirty="0">
                          <a:solidFill>
                            <a:schemeClr val="tx1"/>
                          </a:solidFill>
                        </a:rPr>
                        <a:t> </a:t>
                      </a:r>
                      <a:r>
                        <a:rPr lang="en-GB" sz="1400" b="1" dirty="0" err="1">
                          <a:solidFill>
                            <a:schemeClr val="tx1"/>
                          </a:solidFill>
                        </a:rPr>
                        <a:t>metsämaalla</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7,2 m3/ha/</a:t>
                      </a:r>
                      <a:r>
                        <a:rPr lang="en-GB" sz="1400" b="0" dirty="0" err="1">
                          <a:solidFill>
                            <a:schemeClr val="tx1"/>
                          </a:solidFill>
                        </a:rPr>
                        <a:t>vuosi</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6417579"/>
                  </a:ext>
                </a:extLst>
              </a:tr>
              <a:tr h="370840">
                <a:tc>
                  <a:txBody>
                    <a:bodyPr/>
                    <a:lstStyle/>
                    <a:p>
                      <a:r>
                        <a:rPr lang="en-GB" sz="1400" b="1" dirty="0" err="1">
                          <a:solidFill>
                            <a:schemeClr val="tx1"/>
                          </a:solidFill>
                        </a:rPr>
                        <a:t>Puuston</a:t>
                      </a:r>
                      <a:r>
                        <a:rPr lang="en-GB" sz="1400" b="1" dirty="0">
                          <a:solidFill>
                            <a:schemeClr val="tx1"/>
                          </a:solidFill>
                        </a:rPr>
                        <a:t> kasvu </a:t>
                      </a:r>
                      <a:r>
                        <a:rPr lang="en-GB" sz="1400" b="1" dirty="0" err="1">
                          <a:solidFill>
                            <a:schemeClr val="tx1"/>
                          </a:solidFill>
                        </a:rPr>
                        <a:t>metsä</a:t>
                      </a:r>
                      <a:r>
                        <a:rPr lang="en-GB" sz="1400" b="1" dirty="0">
                          <a:solidFill>
                            <a:schemeClr val="tx1"/>
                          </a:solidFill>
                        </a:rPr>
                        <a:t>- ja kitumaalla m3</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3 000 000 m3</a:t>
                      </a:r>
                      <a:endParaRPr lang="fi-FI" sz="1400" b="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938796224"/>
                  </a:ext>
                </a:extLst>
              </a:tr>
              <a:tr h="370840">
                <a:tc>
                  <a:txBody>
                    <a:bodyPr/>
                    <a:lstStyle/>
                    <a:p>
                      <a:r>
                        <a:rPr lang="en-GB" sz="1400" b="1" dirty="0" err="1">
                          <a:solidFill>
                            <a:schemeClr val="tx1"/>
                          </a:solidFill>
                        </a:rPr>
                        <a:t>Markkinahakkuut</a:t>
                      </a:r>
                      <a:r>
                        <a:rPr lang="en-GB" sz="1400" b="1" dirty="0">
                          <a:solidFill>
                            <a:schemeClr val="tx1"/>
                          </a:solidFill>
                        </a:rPr>
                        <a:t>/</a:t>
                      </a:r>
                      <a:r>
                        <a:rPr lang="en-GB" sz="1400" b="1" dirty="0" err="1">
                          <a:solidFill>
                            <a:schemeClr val="tx1"/>
                          </a:solidFill>
                        </a:rPr>
                        <a:t>vuosi</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2 411 000 m3</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414223128"/>
                  </a:ext>
                </a:extLst>
              </a:tr>
              <a:tr h="370840">
                <a:tc>
                  <a:txBody>
                    <a:bodyPr/>
                    <a:lstStyle/>
                    <a:p>
                      <a:r>
                        <a:rPr lang="en-GB" sz="1400" b="1" dirty="0" err="1">
                          <a:solidFill>
                            <a:schemeClr val="tx1"/>
                          </a:solidFill>
                        </a:rPr>
                        <a:t>Metsänomistajien</a:t>
                      </a:r>
                      <a:r>
                        <a:rPr lang="en-GB" sz="1400" b="1" dirty="0">
                          <a:solidFill>
                            <a:schemeClr val="tx1"/>
                          </a:solidFill>
                        </a:rPr>
                        <a:t> </a:t>
                      </a:r>
                      <a:r>
                        <a:rPr lang="en-GB" sz="1400" b="1" dirty="0" err="1">
                          <a:solidFill>
                            <a:schemeClr val="tx1"/>
                          </a:solidFill>
                        </a:rPr>
                        <a:t>puunmyyntitulot</a:t>
                      </a:r>
                      <a:endParaRPr lang="fi-FI"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60000"/>
                        <a:lumOff val="40000"/>
                      </a:schemeClr>
                    </a:solidFill>
                  </a:tcPr>
                </a:tc>
                <a:tc>
                  <a:txBody>
                    <a:bodyPr/>
                    <a:lstStyle/>
                    <a:p>
                      <a:pPr algn="ctr"/>
                      <a:r>
                        <a:rPr lang="en-GB" sz="1400" b="0" dirty="0">
                          <a:solidFill>
                            <a:schemeClr val="tx1"/>
                          </a:solidFill>
                        </a:rPr>
                        <a:t>114 milj. €</a:t>
                      </a:r>
                      <a:endParaRPr lang="fi-FI" sz="14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891389061"/>
                  </a:ext>
                </a:extLst>
              </a:tr>
            </a:tbl>
          </a:graphicData>
        </a:graphic>
      </p:graphicFrame>
      <p:sp>
        <p:nvSpPr>
          <p:cNvPr id="11" name="Tekstiruutu 10">
            <a:extLst>
              <a:ext uri="{FF2B5EF4-FFF2-40B4-BE49-F238E27FC236}">
                <a16:creationId xmlns:a16="http://schemas.microsoft.com/office/drawing/2014/main" id="{96DC5958-BCB5-C965-DCBB-65D250A8B2B2}"/>
              </a:ext>
            </a:extLst>
          </p:cNvPr>
          <p:cNvSpPr txBox="1"/>
          <p:nvPr/>
        </p:nvSpPr>
        <p:spPr>
          <a:xfrm>
            <a:off x="5083333" y="1465967"/>
            <a:ext cx="5411771" cy="646331"/>
          </a:xfrm>
          <a:prstGeom prst="rect">
            <a:avLst/>
          </a:prstGeom>
          <a:noFill/>
        </p:spPr>
        <p:txBody>
          <a:bodyPr wrap="square" rtlCol="0">
            <a:spAutoFit/>
          </a:bodyPr>
          <a:lstStyle/>
          <a:p>
            <a:r>
              <a:rPr lang="en-GB" b="1" dirty="0" err="1"/>
              <a:t>Metsänomistajaryhmien</a:t>
            </a:r>
            <a:r>
              <a:rPr lang="en-GB" b="1" dirty="0"/>
              <a:t> </a:t>
            </a:r>
            <a:r>
              <a:rPr lang="en-GB" b="1" dirty="0" err="1"/>
              <a:t>omistusosuudet</a:t>
            </a:r>
            <a:r>
              <a:rPr lang="en-GB" b="1" dirty="0"/>
              <a:t> </a:t>
            </a:r>
          </a:p>
          <a:p>
            <a:r>
              <a:rPr lang="en-GB" b="1" dirty="0"/>
              <a:t>Etelä-</a:t>
            </a:r>
            <a:r>
              <a:rPr lang="en-GB" b="1" dirty="0" err="1"/>
              <a:t>Karjalassa</a:t>
            </a:r>
            <a:r>
              <a:rPr lang="en-GB" b="1" dirty="0"/>
              <a:t>: </a:t>
            </a:r>
            <a:r>
              <a:rPr lang="en-GB" b="1" dirty="0" err="1"/>
              <a:t>osuus</a:t>
            </a:r>
            <a:r>
              <a:rPr lang="en-GB" b="1" dirty="0"/>
              <a:t> </a:t>
            </a:r>
            <a:r>
              <a:rPr lang="en-GB" b="1" dirty="0" err="1"/>
              <a:t>metsätalousmaasta</a:t>
            </a:r>
            <a:endParaRPr lang="fi-FI" b="1" dirty="0"/>
          </a:p>
        </p:txBody>
      </p:sp>
      <p:sp>
        <p:nvSpPr>
          <p:cNvPr id="3" name="Alatunnisteen paikkamerkki 2">
            <a:extLst>
              <a:ext uri="{FF2B5EF4-FFF2-40B4-BE49-F238E27FC236}">
                <a16:creationId xmlns:a16="http://schemas.microsoft.com/office/drawing/2014/main" id="{0D7E3A7B-035F-9C19-6A00-222C958EB0B9}"/>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16" name="Kuva 15">
            <a:extLst>
              <a:ext uri="{FF2B5EF4-FFF2-40B4-BE49-F238E27FC236}">
                <a16:creationId xmlns:a16="http://schemas.microsoft.com/office/drawing/2014/main" id="{519E3499-67ED-4B9B-5CAE-5BE1B691D366}"/>
              </a:ext>
            </a:extLst>
          </p:cNvPr>
          <p:cNvPicPr>
            <a:picLocks noChangeAspect="1"/>
          </p:cNvPicPr>
          <p:nvPr/>
        </p:nvPicPr>
        <p:blipFill>
          <a:blip r:embed="rId2"/>
          <a:srcRect l="46469" t="19293" r="22912" b="18202"/>
          <a:stretch/>
        </p:blipFill>
        <p:spPr>
          <a:xfrm>
            <a:off x="7890235" y="2112298"/>
            <a:ext cx="3463565" cy="3253650"/>
          </a:xfrm>
          <a:prstGeom prst="rect">
            <a:avLst/>
          </a:prstGeom>
        </p:spPr>
      </p:pic>
      <p:grpSp>
        <p:nvGrpSpPr>
          <p:cNvPr id="6" name="Ryhmä 5">
            <a:extLst>
              <a:ext uri="{FF2B5EF4-FFF2-40B4-BE49-F238E27FC236}">
                <a16:creationId xmlns:a16="http://schemas.microsoft.com/office/drawing/2014/main" id="{474D5483-4BED-A766-6DD1-C9501C3DCD5A}"/>
              </a:ext>
            </a:extLst>
          </p:cNvPr>
          <p:cNvGrpSpPr/>
          <p:nvPr/>
        </p:nvGrpSpPr>
        <p:grpSpPr>
          <a:xfrm>
            <a:off x="5186523" y="2430753"/>
            <a:ext cx="3058173" cy="2001700"/>
            <a:chOff x="3247786" y="4261087"/>
            <a:chExt cx="3351414" cy="2033362"/>
          </a:xfrm>
        </p:grpSpPr>
        <p:pic>
          <p:nvPicPr>
            <p:cNvPr id="7" name="Kuva 6">
              <a:extLst>
                <a:ext uri="{FF2B5EF4-FFF2-40B4-BE49-F238E27FC236}">
                  <a16:creationId xmlns:a16="http://schemas.microsoft.com/office/drawing/2014/main" id="{169DDEA5-C396-E5D1-A8C4-8085FB6D58CC}"/>
                </a:ext>
              </a:extLst>
            </p:cNvPr>
            <p:cNvPicPr>
              <a:picLocks noChangeAspect="1"/>
            </p:cNvPicPr>
            <p:nvPr/>
          </p:nvPicPr>
          <p:blipFill>
            <a:blip r:embed="rId3"/>
            <a:srcRect r="94194"/>
            <a:stretch/>
          </p:blipFill>
          <p:spPr>
            <a:xfrm>
              <a:off x="3247786" y="4261087"/>
              <a:ext cx="283543" cy="2033362"/>
            </a:xfrm>
            <a:prstGeom prst="rect">
              <a:avLst/>
            </a:prstGeom>
          </p:spPr>
        </p:pic>
        <p:sp>
          <p:nvSpPr>
            <p:cNvPr id="8" name="Tekstiruutu 7">
              <a:extLst>
                <a:ext uri="{FF2B5EF4-FFF2-40B4-BE49-F238E27FC236}">
                  <a16:creationId xmlns:a16="http://schemas.microsoft.com/office/drawing/2014/main" id="{BBACA868-E6C0-9357-A259-4CBA5C0DAD04}"/>
                </a:ext>
              </a:extLst>
            </p:cNvPr>
            <p:cNvSpPr txBox="1"/>
            <p:nvPr/>
          </p:nvSpPr>
          <p:spPr>
            <a:xfrm>
              <a:off x="3521020" y="4267510"/>
              <a:ext cx="3078180" cy="1762601"/>
            </a:xfrm>
            <a:prstGeom prst="rect">
              <a:avLst/>
            </a:prstGeom>
            <a:noFill/>
          </p:spPr>
          <p:txBody>
            <a:bodyPr wrap="none" rtlCol="0">
              <a:spAutoFit/>
            </a:bodyPr>
            <a:lstStyle/>
            <a:p>
              <a:pPr>
                <a:lnSpc>
                  <a:spcPct val="120000"/>
                </a:lnSpc>
              </a:pPr>
              <a:r>
                <a:rPr lang="en-GB" dirty="0" err="1"/>
                <a:t>Kunnat</a:t>
              </a:r>
              <a:r>
                <a:rPr lang="en-GB" dirty="0"/>
                <a:t> ja </a:t>
              </a:r>
              <a:r>
                <a:rPr lang="en-GB" dirty="0" err="1"/>
                <a:t>seurakunnat</a:t>
              </a:r>
              <a:r>
                <a:rPr lang="en-GB" dirty="0"/>
                <a:t>  4%</a:t>
              </a:r>
            </a:p>
            <a:p>
              <a:pPr>
                <a:lnSpc>
                  <a:spcPct val="120000"/>
                </a:lnSpc>
              </a:pPr>
              <a:r>
                <a:rPr lang="en-GB" dirty="0"/>
                <a:t>Muut 	4%</a:t>
              </a:r>
            </a:p>
            <a:p>
              <a:pPr>
                <a:lnSpc>
                  <a:spcPct val="120000"/>
                </a:lnSpc>
              </a:pPr>
              <a:r>
                <a:rPr lang="en-GB" dirty="0" err="1"/>
                <a:t>Valtio</a:t>
              </a:r>
              <a:r>
                <a:rPr lang="en-GB" dirty="0"/>
                <a:t> 	2 %</a:t>
              </a:r>
            </a:p>
            <a:p>
              <a:pPr>
                <a:lnSpc>
                  <a:spcPct val="120000"/>
                </a:lnSpc>
              </a:pPr>
              <a:r>
                <a:rPr lang="en-GB" dirty="0" err="1"/>
                <a:t>Yhtiöt</a:t>
              </a:r>
              <a:r>
                <a:rPr lang="en-GB" dirty="0"/>
                <a:t>	17 %</a:t>
              </a:r>
            </a:p>
            <a:p>
              <a:pPr>
                <a:lnSpc>
                  <a:spcPct val="120000"/>
                </a:lnSpc>
              </a:pPr>
              <a:r>
                <a:rPr lang="en-GB" dirty="0" err="1"/>
                <a:t>Yksityishenkilöt</a:t>
              </a:r>
              <a:r>
                <a:rPr lang="en-GB" dirty="0"/>
                <a:t> 73 %</a:t>
              </a:r>
              <a:endParaRPr lang="fi-FI" dirty="0"/>
            </a:p>
          </p:txBody>
        </p:sp>
      </p:grpSp>
    </p:spTree>
    <p:extLst>
      <p:ext uri="{BB962C8B-B14F-4D97-AF65-F5344CB8AC3E}">
        <p14:creationId xmlns:p14="http://schemas.microsoft.com/office/powerpoint/2010/main" val="40450250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DB11446-2BB7-EBE2-7754-D1C7EB656FD9}"/>
              </a:ext>
            </a:extLst>
          </p:cNvPr>
          <p:cNvSpPr>
            <a:spLocks noGrp="1"/>
          </p:cNvSpPr>
          <p:nvPr>
            <p:ph type="title"/>
          </p:nvPr>
        </p:nvSpPr>
        <p:spPr>
          <a:xfrm>
            <a:off x="838200" y="136525"/>
            <a:ext cx="10515600" cy="1325563"/>
          </a:xfrm>
        </p:spPr>
        <p:txBody>
          <a:bodyPr>
            <a:normAutofit/>
          </a:bodyPr>
          <a:lstStyle/>
          <a:p>
            <a:r>
              <a:rPr lang="en-GB" sz="3600" dirty="0" err="1"/>
              <a:t>Esityksessä</a:t>
            </a:r>
            <a:r>
              <a:rPr lang="en-GB" sz="3600" dirty="0"/>
              <a:t> on </a:t>
            </a:r>
            <a:r>
              <a:rPr lang="en-GB" sz="3600" dirty="0" err="1"/>
              <a:t>tarkasteltu</a:t>
            </a:r>
            <a:r>
              <a:rPr lang="en-GB" sz="3600" dirty="0"/>
              <a:t> </a:t>
            </a:r>
            <a:r>
              <a:rPr lang="en-GB" sz="3600" dirty="0" err="1"/>
              <a:t>seuraavia</a:t>
            </a:r>
            <a:r>
              <a:rPr lang="en-GB" sz="3600" dirty="0"/>
              <a:t> </a:t>
            </a:r>
            <a:r>
              <a:rPr lang="en-GB" sz="3600" dirty="0" err="1"/>
              <a:t>maakunnan</a:t>
            </a:r>
            <a:r>
              <a:rPr lang="en-GB" sz="3600" dirty="0"/>
              <a:t> ja sen </a:t>
            </a:r>
            <a:r>
              <a:rPr lang="en-GB" sz="3600" dirty="0" err="1"/>
              <a:t>seutukuntien</a:t>
            </a:r>
            <a:r>
              <a:rPr lang="en-GB" sz="3600" dirty="0"/>
              <a:t> </a:t>
            </a:r>
            <a:r>
              <a:rPr lang="en-GB" sz="3600" dirty="0" err="1"/>
              <a:t>talousasioita</a:t>
            </a:r>
            <a:endParaRPr lang="fi-FI" sz="3600" dirty="0"/>
          </a:p>
        </p:txBody>
      </p:sp>
      <p:sp>
        <p:nvSpPr>
          <p:cNvPr id="3" name="Sisällön paikkamerkki 2">
            <a:extLst>
              <a:ext uri="{FF2B5EF4-FFF2-40B4-BE49-F238E27FC236}">
                <a16:creationId xmlns:a16="http://schemas.microsoft.com/office/drawing/2014/main" id="{36A6A37B-64A6-0506-E013-AA546F931AAC}"/>
              </a:ext>
            </a:extLst>
          </p:cNvPr>
          <p:cNvSpPr>
            <a:spLocks noGrp="1"/>
          </p:cNvSpPr>
          <p:nvPr>
            <p:ph idx="1"/>
          </p:nvPr>
        </p:nvSpPr>
        <p:spPr>
          <a:xfrm>
            <a:off x="838200" y="1462088"/>
            <a:ext cx="10515600" cy="4351338"/>
          </a:xfrm>
        </p:spPr>
        <p:txBody>
          <a:bodyPr>
            <a:noAutofit/>
          </a:bodyPr>
          <a:lstStyle/>
          <a:p>
            <a:pPr marL="0" indent="0">
              <a:lnSpc>
                <a:spcPct val="100000"/>
              </a:lnSpc>
              <a:spcBef>
                <a:spcPts val="0"/>
              </a:spcBef>
              <a:buNone/>
            </a:pPr>
            <a:r>
              <a:rPr lang="fi-FI" sz="1500" b="1" i="0" dirty="0">
                <a:effectLst/>
              </a:rPr>
              <a:t>Tuotannon arvo </a:t>
            </a:r>
            <a:r>
              <a:rPr lang="fi-FI" sz="1500" b="0" i="0" dirty="0">
                <a:effectLst/>
              </a:rPr>
              <a:t>Tuotos perushintaan koostuu tilinpitojakson aikana tuotetuista tuotteista</a:t>
            </a:r>
            <a:r>
              <a:rPr lang="fi-FI" sz="1500" dirty="0"/>
              <a:t> ja niiden kokonaisarvosta ennen kuin siitä vähennetään tuotannossa käytetyt välituotteet. </a:t>
            </a:r>
            <a:endParaRPr lang="fi-FI" sz="1500" b="0" i="0" dirty="0">
              <a:effectLst/>
            </a:endParaRPr>
          </a:p>
          <a:p>
            <a:pPr marL="0" indent="0">
              <a:lnSpc>
                <a:spcPct val="100000"/>
              </a:lnSpc>
              <a:spcBef>
                <a:spcPts val="0"/>
              </a:spcBef>
              <a:buNone/>
            </a:pPr>
            <a:r>
              <a:rPr lang="fi-FI" sz="1500" b="1" i="0" dirty="0">
                <a:effectLst/>
              </a:rPr>
              <a:t>Arvonlisäys (brutto) </a:t>
            </a:r>
            <a:r>
              <a:rPr lang="fi-FI" sz="1500" b="0" i="0" dirty="0">
                <a:effectLst/>
              </a:rPr>
              <a:t>tarkoittaa tuotantoon osallistuvan yksikön synnyttämää lisäarvoa. Se lasketaan markkinatuotannossa vähentämällä yksikön tuotoksesta tuotannossa käytetyt välituotteet (tavarat ja palvelut) ja markkinattomassa tuotannossa laskemalla yhteen palkansaajakorvaukset, kiinteän pääoman kuluminen ja mahdolliset tuotannon ja tuonnin verot. </a:t>
            </a:r>
            <a:r>
              <a:rPr lang="fi-FI" sz="1500" dirty="0"/>
              <a:t>K</a:t>
            </a:r>
            <a:r>
              <a:rPr lang="fi-FI" sz="1500" b="0" i="0" dirty="0">
                <a:effectLst/>
              </a:rPr>
              <a:t>aikkien tuottajien yhteenlaskettu arvonlisäys muodostaa kansantalouden bruttokansantuotteen eli BKT:n.</a:t>
            </a:r>
          </a:p>
          <a:p>
            <a:pPr marL="0" indent="0">
              <a:lnSpc>
                <a:spcPct val="100000"/>
              </a:lnSpc>
              <a:spcBef>
                <a:spcPts val="0"/>
              </a:spcBef>
              <a:buNone/>
            </a:pPr>
            <a:r>
              <a:rPr lang="fi-FI" sz="1500" b="1" dirty="0"/>
              <a:t>Työllisten </a:t>
            </a:r>
            <a:r>
              <a:rPr lang="fi-FI" sz="1500" dirty="0"/>
              <a:t>käsite kattaa kaikki ne henkilöt (sekä palkansaajat että itsenäiset yrittäjät), jotka toimivat tietyllä tuotantotoimialalla. Työllisten määrä ilmoitetaan työssä olleina henkilöiden määränä vuoden viimeisellä viikolla</a:t>
            </a:r>
            <a:r>
              <a:rPr lang="fi-FI" sz="1500" b="1" dirty="0"/>
              <a:t>.</a:t>
            </a:r>
          </a:p>
          <a:p>
            <a:pPr marL="0" indent="0">
              <a:lnSpc>
                <a:spcPct val="100000"/>
              </a:lnSpc>
              <a:spcBef>
                <a:spcPts val="0"/>
              </a:spcBef>
              <a:buNone/>
            </a:pPr>
            <a:r>
              <a:rPr lang="fi-FI" sz="1500" b="1" dirty="0"/>
              <a:t>Palkansaajakorvaukset </a:t>
            </a:r>
            <a:r>
              <a:rPr lang="fi-FI" sz="1500" dirty="0"/>
              <a:t>määritellään työnantajan työntekijälle maksamiksi rahamääräisiksi tai luontoismuotoisiksi kokonaiskorvauksiksi tilinpitojakson aikana tehdystä työstä. Palkansaajakorvaukset jaetaan palkkoihin ja palkkioihin sekä työnantajan sosiaaliturvamaksuihin</a:t>
            </a:r>
          </a:p>
          <a:p>
            <a:pPr marL="0" indent="0">
              <a:lnSpc>
                <a:spcPct val="100000"/>
              </a:lnSpc>
              <a:spcBef>
                <a:spcPts val="0"/>
              </a:spcBef>
              <a:buNone/>
            </a:pPr>
            <a:r>
              <a:rPr lang="fi-FI" sz="1500" b="1" dirty="0"/>
              <a:t>Investoinnit </a:t>
            </a:r>
            <a:r>
              <a:rPr lang="fi-FI" sz="1500" dirty="0"/>
              <a:t>Käyttöomaisuuden investoinnit käsittävät aineellisen käyttöomaisuuden hankinnat ja perusparannukset, joista vähennetään käyttöomaisuuden myynnit ja luovutukset. </a:t>
            </a:r>
          </a:p>
          <a:p>
            <a:pPr>
              <a:lnSpc>
                <a:spcPct val="100000"/>
              </a:lnSpc>
              <a:spcBef>
                <a:spcPts val="0"/>
              </a:spcBef>
              <a:buNone/>
            </a:pPr>
            <a:r>
              <a:rPr lang="fi-FI" sz="1500" b="1" dirty="0"/>
              <a:t>Yhteisö- ja ansiotuloverot </a:t>
            </a:r>
            <a:r>
              <a:rPr lang="fi-FI" sz="1500" dirty="0"/>
              <a:t>Yhteisövero eli yhteisön tulovero on Suomessa yhteisön tuloksesta perittävä vero.</a:t>
            </a:r>
          </a:p>
          <a:p>
            <a:pPr>
              <a:lnSpc>
                <a:spcPct val="100000"/>
              </a:lnSpc>
              <a:spcBef>
                <a:spcPts val="0"/>
              </a:spcBef>
              <a:buNone/>
            </a:pPr>
            <a:r>
              <a:rPr lang="fi-FI" sz="1500" dirty="0"/>
              <a:t>Ansiotuloverotus tarkoittaa Suomen henkilöverotuksessa muiden tulojen kuin pääomatulojen verottamista.</a:t>
            </a:r>
          </a:p>
          <a:p>
            <a:pPr>
              <a:lnSpc>
                <a:spcPct val="100000"/>
              </a:lnSpc>
              <a:spcBef>
                <a:spcPts val="0"/>
              </a:spcBef>
              <a:buNone/>
            </a:pPr>
            <a:r>
              <a:rPr lang="fi-FI" sz="1500" b="1" dirty="0"/>
              <a:t>Metsäala </a:t>
            </a:r>
            <a:r>
              <a:rPr lang="fi-FI" sz="1500" dirty="0"/>
              <a:t>Metsäalalla tarkoitetaan tässä raportissa kokonaisuutta, joka muodostuu metsätaloudesta ja puuta</a:t>
            </a:r>
          </a:p>
          <a:p>
            <a:pPr>
              <a:lnSpc>
                <a:spcPct val="100000"/>
              </a:lnSpc>
              <a:spcBef>
                <a:spcPts val="0"/>
              </a:spcBef>
              <a:buNone/>
            </a:pPr>
            <a:r>
              <a:rPr lang="fi-FI" sz="1500" dirty="0"/>
              <a:t>jalostavasta teollisuudesta. Käsite vastaa metsäbiotalouskäsitettä.</a:t>
            </a:r>
            <a:endParaRPr lang="fi-FI" sz="1500" b="1" dirty="0"/>
          </a:p>
          <a:p>
            <a:pPr marL="0" indent="0">
              <a:lnSpc>
                <a:spcPct val="100000"/>
              </a:lnSpc>
              <a:spcBef>
                <a:spcPts val="0"/>
              </a:spcBef>
              <a:buNone/>
            </a:pPr>
            <a:r>
              <a:rPr lang="fi-FI" sz="1500" b="1" i="0">
                <a:effectLst/>
              </a:rPr>
              <a:t>Yksityinen sektori </a:t>
            </a:r>
            <a:r>
              <a:rPr lang="fi-FI" sz="1500" b="0" i="0">
                <a:effectLst/>
              </a:rPr>
              <a:t>Yksityiseen </a:t>
            </a:r>
            <a:r>
              <a:rPr lang="fi-FI" sz="1500" b="0" i="0" dirty="0">
                <a:effectLst/>
              </a:rPr>
              <a:t>sektoriin kuuluvat yhtiöt, myös valtioenemmistöiset tai kunnan omistamat yhtiöt, yritykset, säätiöt, osuuskunnat tai yhdistykset, itsenäiset yrittäjät ja ammatinharjoittajat sekä työnantajana toimivat yksityiset henkilöt. Yksityiseen sektoriin luetaan myös voittoa tavoittelemattomat yhteisöt, kuten kirkko ja seurakunnat.</a:t>
            </a:r>
            <a:endParaRPr lang="fi-FI" sz="1500" dirty="0"/>
          </a:p>
        </p:txBody>
      </p:sp>
      <p:sp>
        <p:nvSpPr>
          <p:cNvPr id="4" name="Alatunnisteen paikkamerkki 3">
            <a:extLst>
              <a:ext uri="{FF2B5EF4-FFF2-40B4-BE49-F238E27FC236}">
                <a16:creationId xmlns:a16="http://schemas.microsoft.com/office/drawing/2014/main" id="{F10EDD30-398B-1DCF-20C8-EF07BE5C42E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Tree>
    <p:extLst>
      <p:ext uri="{BB962C8B-B14F-4D97-AF65-F5344CB8AC3E}">
        <p14:creationId xmlns:p14="http://schemas.microsoft.com/office/powerpoint/2010/main" val="19540900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14435-5B3B-04C5-B926-80A2D9045E46}"/>
            </a:ext>
          </a:extLst>
        </p:cNvPr>
        <p:cNvGrpSpPr/>
        <p:nvPr/>
      </p:nvGrpSpPr>
      <p:grpSpPr>
        <a:xfrm>
          <a:off x="0" y="0"/>
          <a:ext cx="0" cy="0"/>
          <a:chOff x="0" y="0"/>
          <a:chExt cx="0" cy="0"/>
        </a:xfrm>
      </p:grpSpPr>
      <p:sp>
        <p:nvSpPr>
          <p:cNvPr id="4" name="Alatunnisteen paikkamerkki 3">
            <a:extLst>
              <a:ext uri="{FF2B5EF4-FFF2-40B4-BE49-F238E27FC236}">
                <a16:creationId xmlns:a16="http://schemas.microsoft.com/office/drawing/2014/main" id="{D211F52E-35D6-4052-AECE-4F703252A702}"/>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pic>
        <p:nvPicPr>
          <p:cNvPr id="8" name="Kuva 7">
            <a:extLst>
              <a:ext uri="{FF2B5EF4-FFF2-40B4-BE49-F238E27FC236}">
                <a16:creationId xmlns:a16="http://schemas.microsoft.com/office/drawing/2014/main" id="{CD8F54B3-4BAA-C61E-2EED-E68F9BC5251F}"/>
              </a:ext>
            </a:extLst>
          </p:cNvPr>
          <p:cNvPicPr>
            <a:picLocks noChangeAspect="1"/>
          </p:cNvPicPr>
          <p:nvPr/>
        </p:nvPicPr>
        <p:blipFill>
          <a:blip r:embed="rId2"/>
          <a:stretch>
            <a:fillRect/>
          </a:stretch>
        </p:blipFill>
        <p:spPr>
          <a:xfrm>
            <a:off x="0" y="0"/>
            <a:ext cx="12192000" cy="5893214"/>
          </a:xfrm>
          <a:prstGeom prst="rect">
            <a:avLst/>
          </a:prstGeom>
        </p:spPr>
      </p:pic>
    </p:spTree>
    <p:extLst>
      <p:ext uri="{BB962C8B-B14F-4D97-AF65-F5344CB8AC3E}">
        <p14:creationId xmlns:p14="http://schemas.microsoft.com/office/powerpoint/2010/main" val="27991088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B6093FE0-8C51-7459-B924-C50265EE0650}"/>
              </a:ext>
            </a:extLst>
          </p:cNvPr>
          <p:cNvSpPr>
            <a:spLocks noGrp="1"/>
          </p:cNvSpPr>
          <p:nvPr>
            <p:ph type="ftr" sz="quarter" idx="11"/>
          </p:nvPr>
        </p:nvSpPr>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sp>
        <p:nvSpPr>
          <p:cNvPr id="4" name="Otsikko 1">
            <a:extLst>
              <a:ext uri="{FF2B5EF4-FFF2-40B4-BE49-F238E27FC236}">
                <a16:creationId xmlns:a16="http://schemas.microsoft.com/office/drawing/2014/main" id="{23B22558-16F2-79FC-29AB-E08C61B67928}"/>
              </a:ext>
            </a:extLst>
          </p:cNvPr>
          <p:cNvSpPr txBox="1">
            <a:spLocks/>
          </p:cNvSpPr>
          <p:nvPr/>
        </p:nvSpPr>
        <p:spPr>
          <a:xfrm>
            <a:off x="750876" y="136525"/>
            <a:ext cx="11143268"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00B050"/>
                </a:solidFill>
                <a:latin typeface="+mj-lt"/>
                <a:ea typeface="+mj-ea"/>
                <a:cs typeface="+mj-cs"/>
              </a:defRPr>
            </a:lvl1pPr>
          </a:lstStyle>
          <a:p>
            <a:r>
              <a:rPr lang="en-GB" sz="3600" dirty="0" err="1"/>
              <a:t>Metsäala</a:t>
            </a:r>
            <a:r>
              <a:rPr lang="en-GB" sz="3600" dirty="0"/>
              <a:t> ja sen </a:t>
            </a:r>
            <a:r>
              <a:rPr lang="en-GB" sz="3600" dirty="0" err="1"/>
              <a:t>osuus</a:t>
            </a:r>
            <a:r>
              <a:rPr lang="en-GB" sz="3600" dirty="0"/>
              <a:t> </a:t>
            </a:r>
            <a:r>
              <a:rPr lang="en-GB" sz="3600" dirty="0" err="1"/>
              <a:t>yksityistaloudesta</a:t>
            </a:r>
            <a:r>
              <a:rPr lang="en-GB" sz="3600" dirty="0"/>
              <a:t> Etelä-</a:t>
            </a:r>
            <a:r>
              <a:rPr lang="en-GB" sz="3600" dirty="0" err="1"/>
              <a:t>Karjalassa</a:t>
            </a:r>
            <a:r>
              <a:rPr lang="en-GB" sz="3600" dirty="0"/>
              <a:t> ja </a:t>
            </a:r>
            <a:r>
              <a:rPr lang="en-GB" sz="3600" dirty="0" err="1"/>
              <a:t>maakunnissa</a:t>
            </a:r>
            <a:r>
              <a:rPr lang="en-GB" sz="3600" dirty="0"/>
              <a:t> </a:t>
            </a:r>
            <a:r>
              <a:rPr lang="en-GB" sz="3600" dirty="0" err="1"/>
              <a:t>keskimäärin</a:t>
            </a:r>
            <a:r>
              <a:rPr lang="en-GB" sz="3600" dirty="0"/>
              <a:t> 2022</a:t>
            </a:r>
            <a:endParaRPr lang="fi-FI" sz="3600" dirty="0"/>
          </a:p>
        </p:txBody>
      </p:sp>
      <p:graphicFrame>
        <p:nvGraphicFramePr>
          <p:cNvPr id="5" name="Sisällön paikkamerkki 6">
            <a:extLst>
              <a:ext uri="{FF2B5EF4-FFF2-40B4-BE49-F238E27FC236}">
                <a16:creationId xmlns:a16="http://schemas.microsoft.com/office/drawing/2014/main" id="{326ADF08-95B1-3C99-72C5-7801B7DB974A}"/>
              </a:ext>
            </a:extLst>
          </p:cNvPr>
          <p:cNvGraphicFramePr>
            <a:graphicFrameLocks/>
          </p:cNvGraphicFramePr>
          <p:nvPr>
            <p:extLst>
              <p:ext uri="{D42A27DB-BD31-4B8C-83A1-F6EECF244321}">
                <p14:modId xmlns:p14="http://schemas.microsoft.com/office/powerpoint/2010/main" val="2024691562"/>
              </p:ext>
            </p:extLst>
          </p:nvPr>
        </p:nvGraphicFramePr>
        <p:xfrm>
          <a:off x="772212" y="1664143"/>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220092">
                <a:tc>
                  <a:txBody>
                    <a:bodyPr/>
                    <a:lstStyle/>
                    <a:p>
                      <a:pPr algn="l" fontAlgn="b"/>
                      <a:r>
                        <a:rPr lang="en-GB" sz="2000" b="1" i="0" u="none" strike="noStrike" dirty="0">
                          <a:solidFill>
                            <a:srgbClr val="000000"/>
                          </a:solidFill>
                          <a:effectLst/>
                          <a:latin typeface="Aptos Narrow" panose="020B0004020202020204" pitchFamily="34" charset="0"/>
                        </a:rPr>
                        <a:t>ETELÄ-KARJALA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60000"/>
                        <a:lumOff val="4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3 553</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679</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4 080</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244</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773</a:t>
                      </a:r>
                    </a:p>
                  </a:txBody>
                  <a:tcPr marL="6350" marR="6350" marT="6350" marB="0" anchor="b">
                    <a:solidFill>
                      <a:schemeClr val="accent6">
                        <a:lumMod val="60000"/>
                        <a:lumOff val="40000"/>
                      </a:schemeClr>
                    </a:solidFill>
                  </a:tcPr>
                </a:tc>
                <a:extLst>
                  <a:ext uri="{0D108BD9-81ED-4DB2-BD59-A6C34878D82A}">
                    <a16:rowId xmlns:a16="http://schemas.microsoft.com/office/drawing/2014/main" val="3935854521"/>
                  </a:ext>
                </a:extLst>
              </a:tr>
              <a:tr h="184150">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10 131</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3 660</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37 482</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1 553</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1 310</a:t>
                      </a:r>
                    </a:p>
                  </a:txBody>
                  <a:tcPr marL="6350" marR="6350" marT="6350" marB="0" anchor="b">
                    <a:solidFill>
                      <a:schemeClr val="accent6">
                        <a:lumMod val="60000"/>
                        <a:lumOff val="4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35,1</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18,5</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10,9</a:t>
                      </a:r>
                    </a:p>
                  </a:txBody>
                  <a:tcPr marL="6350" marR="6350" marT="6350" marB="0" anchor="b">
                    <a:solidFill>
                      <a:schemeClr val="accent6">
                        <a:lumMod val="60000"/>
                        <a:lumOff val="40000"/>
                      </a:schemeClr>
                    </a:solidFill>
                  </a:tcPr>
                </a:tc>
                <a:tc>
                  <a:txBody>
                    <a:bodyPr/>
                    <a:lstStyle/>
                    <a:p>
                      <a:pPr algn="ctr" fontAlgn="b"/>
                      <a:r>
                        <a:rPr lang="fi-FI" sz="2000" b="0" i="0" u="none" strike="noStrike">
                          <a:solidFill>
                            <a:srgbClr val="000000"/>
                          </a:solidFill>
                          <a:effectLst/>
                          <a:latin typeface="Aptos Narrow" panose="020B0004020202020204" pitchFamily="34" charset="0"/>
                        </a:rPr>
                        <a:t>15,7</a:t>
                      </a:r>
                    </a:p>
                  </a:txBody>
                  <a:tcPr marL="6350" marR="6350" marT="6350" marB="0" anchor="b">
                    <a:solidFill>
                      <a:schemeClr val="accent6">
                        <a:lumMod val="60000"/>
                        <a:lumOff val="4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59,0</a:t>
                      </a:r>
                    </a:p>
                  </a:txBody>
                  <a:tcPr marL="6350" marR="6350" marT="6350" marB="0" anchor="b">
                    <a:solidFill>
                      <a:schemeClr val="accent6">
                        <a:lumMod val="60000"/>
                        <a:lumOff val="40000"/>
                      </a:schemeClr>
                    </a:solidFill>
                  </a:tcPr>
                </a:tc>
                <a:extLst>
                  <a:ext uri="{0D108BD9-81ED-4DB2-BD59-A6C34878D82A}">
                    <a16:rowId xmlns:a16="http://schemas.microsoft.com/office/drawing/2014/main" val="2633577774"/>
                  </a:ext>
                </a:extLst>
              </a:tr>
            </a:tbl>
          </a:graphicData>
        </a:graphic>
      </p:graphicFrame>
      <p:graphicFrame>
        <p:nvGraphicFramePr>
          <p:cNvPr id="6" name="Sisällön paikkamerkki 6">
            <a:extLst>
              <a:ext uri="{FF2B5EF4-FFF2-40B4-BE49-F238E27FC236}">
                <a16:creationId xmlns:a16="http://schemas.microsoft.com/office/drawing/2014/main" id="{49478A1C-1DA8-7DAD-1EB7-9C4EB2C1AB2C}"/>
              </a:ext>
            </a:extLst>
          </p:cNvPr>
          <p:cNvGraphicFramePr>
            <a:graphicFrameLocks/>
          </p:cNvGraphicFramePr>
          <p:nvPr>
            <p:extLst>
              <p:ext uri="{D42A27DB-BD31-4B8C-83A1-F6EECF244321}">
                <p14:modId xmlns:p14="http://schemas.microsoft.com/office/powerpoint/2010/main" val="3385608868"/>
              </p:ext>
            </p:extLst>
          </p:nvPr>
        </p:nvGraphicFramePr>
        <p:xfrm>
          <a:off x="757351" y="3394296"/>
          <a:ext cx="10677298" cy="154940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150070">
                  <a:extLst>
                    <a:ext uri="{9D8B030D-6E8A-4147-A177-3AD203B41FA5}">
                      <a16:colId xmlns:a16="http://schemas.microsoft.com/office/drawing/2014/main" val="745054972"/>
                    </a:ext>
                  </a:extLst>
                </a:gridCol>
                <a:gridCol w="1593130">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356453">
                <a:tc>
                  <a:txBody>
                    <a:bodyPr/>
                    <a:lstStyle/>
                    <a:p>
                      <a:pPr algn="l" fontAlgn="b"/>
                      <a:r>
                        <a:rPr lang="en-GB" sz="2000" b="1" i="0" u="none" strike="noStrike" dirty="0" err="1">
                          <a:solidFill>
                            <a:srgbClr val="000000"/>
                          </a:solidFill>
                          <a:effectLst/>
                          <a:latin typeface="Aptos Narrow" panose="020B0004020202020204" pitchFamily="34" charset="0"/>
                        </a:rPr>
                        <a:t>Maakuntien</a:t>
                      </a:r>
                      <a:r>
                        <a:rPr lang="en-GB" sz="2000" b="1" i="0" u="none" strike="noStrike" dirty="0">
                          <a:solidFill>
                            <a:srgbClr val="000000"/>
                          </a:solidFill>
                          <a:effectLst/>
                          <a:latin typeface="Aptos Narrow" panose="020B0004020202020204" pitchFamily="34" charset="0"/>
                        </a:rPr>
                        <a:t> </a:t>
                      </a:r>
                      <a:r>
                        <a:rPr lang="en-GB" sz="2000" b="1" i="0" u="none" strike="noStrike" dirty="0" err="1">
                          <a:solidFill>
                            <a:srgbClr val="000000"/>
                          </a:solidFill>
                          <a:effectLst/>
                          <a:latin typeface="Aptos Narrow" panose="020B0004020202020204" pitchFamily="34" charset="0"/>
                        </a:rPr>
                        <a:t>keskiarvo</a:t>
                      </a:r>
                      <a:endParaRPr lang="en-GB"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extLst>
                  <a:ext uri="{0D108BD9-81ED-4DB2-BD59-A6C34878D82A}">
                    <a16:rowId xmlns:a16="http://schemas.microsoft.com/office/drawing/2014/main" val="4081221987"/>
                  </a:ext>
                </a:extLst>
              </a:tr>
              <a:tr h="184150">
                <a:tc>
                  <a:txBody>
                    <a:bodyPr/>
                    <a:lstStyle/>
                    <a:p>
                      <a:pPr algn="l" fontAlgn="b"/>
                      <a:r>
                        <a:rPr lang="fi-FI" sz="2000" u="none" strike="noStrike" dirty="0">
                          <a:effectLst/>
                        </a:rPr>
                        <a:t>Metsäala</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effectLst/>
                        </a:rPr>
                        <a:t>1 810</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rgbClr val="000000"/>
                          </a:solidFill>
                          <a:effectLst/>
                          <a:latin typeface="Aptos Narrow" panose="020B0004020202020204" pitchFamily="34" charset="0"/>
                        </a:rPr>
                        <a:t>5</a:t>
                      </a:r>
                      <a:r>
                        <a:rPr lang="fi-FI" sz="2000" b="0" i="0" u="none" strike="noStrike" dirty="0">
                          <a:solidFill>
                            <a:srgbClr val="000000"/>
                          </a:solidFill>
                          <a:effectLst/>
                          <a:latin typeface="Aptos Narrow" panose="020B0004020202020204" pitchFamily="34" charset="0"/>
                        </a:rPr>
                        <a:t>39</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rgbClr val="000000"/>
                          </a:solidFill>
                          <a:effectLst/>
                          <a:latin typeface="Aptos Narrow" panose="020B0004020202020204" pitchFamily="34" charset="0"/>
                        </a:rPr>
                        <a:t>3 </a:t>
                      </a:r>
                      <a:r>
                        <a:rPr lang="fi-FI" sz="2000" b="0" i="0" u="none" strike="noStrike" dirty="0">
                          <a:solidFill>
                            <a:srgbClr val="000000"/>
                          </a:solidFill>
                          <a:effectLst/>
                          <a:latin typeface="Aptos Narrow" panose="020B0004020202020204" pitchFamily="34" charset="0"/>
                        </a:rPr>
                        <a:t>480 </a:t>
                      </a:r>
                    </a:p>
                  </a:txBody>
                  <a:tcPr marL="6350" marR="6350" marT="6350" marB="0" anchor="b">
                    <a:solidFill>
                      <a:schemeClr val="accent6">
                        <a:lumMod val="20000"/>
                        <a:lumOff val="80000"/>
                      </a:schemeClr>
                    </a:solidFill>
                  </a:tcPr>
                </a:tc>
                <a:tc>
                  <a:txBody>
                    <a:bodyPr/>
                    <a:lstStyle/>
                    <a:p>
                      <a:pPr algn="ctr" fontAlgn="b"/>
                      <a:r>
                        <a:rPr lang="en-GB" sz="2000" b="0" i="0" u="none" strike="noStrike" dirty="0">
                          <a:solidFill>
                            <a:srgbClr val="000000"/>
                          </a:solidFill>
                          <a:effectLst/>
                          <a:latin typeface="Aptos Narrow" panose="020B0004020202020204" pitchFamily="34" charset="0"/>
                        </a:rPr>
                        <a:t>163</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u="none" strike="noStrike" dirty="0">
                          <a:effectLst/>
                        </a:rPr>
                        <a:t>137</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extLst>
                  <a:ext uri="{0D108BD9-81ED-4DB2-BD59-A6C34878D82A}">
                    <a16:rowId xmlns:a16="http://schemas.microsoft.com/office/drawing/2014/main" val="3935854521"/>
                  </a:ext>
                </a:extLst>
              </a:tr>
              <a:tr h="298974">
                <a:tc>
                  <a:txBody>
                    <a:bodyPr/>
                    <a:lstStyle/>
                    <a:p>
                      <a:pPr algn="l" fontAlgn="b"/>
                      <a:r>
                        <a:rPr lang="fi-FI" sz="2000" u="none" strike="noStrike" dirty="0">
                          <a:effectLst/>
                        </a:rPr>
                        <a:t>Yksityistalous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23 940</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9 886</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108 447</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4 881</a:t>
                      </a:r>
                    </a:p>
                  </a:txBody>
                  <a:tcPr marL="6350" marR="6350" marT="6350" marB="0" anchor="b">
                    <a:solidFill>
                      <a:schemeClr val="accent6">
                        <a:lumMod val="20000"/>
                        <a:lumOff val="80000"/>
                      </a:schemeClr>
                    </a:solidFill>
                  </a:tcPr>
                </a:tc>
                <a:tc>
                  <a:txBody>
                    <a:bodyPr/>
                    <a:lstStyle/>
                    <a:p>
                      <a:pPr algn="ctr" fontAlgn="b"/>
                      <a:r>
                        <a:rPr lang="fi-FI" sz="2000" b="0" i="0" u="none" strike="noStrike" dirty="0">
                          <a:solidFill>
                            <a:srgbClr val="000000"/>
                          </a:solidFill>
                          <a:effectLst/>
                          <a:latin typeface="Aptos Narrow" panose="020B0004020202020204" pitchFamily="34" charset="0"/>
                        </a:rPr>
                        <a:t>2 912</a:t>
                      </a:r>
                    </a:p>
                  </a:txBody>
                  <a:tcPr marL="6350" marR="6350" marT="6350" marB="0" anchor="b">
                    <a:solidFill>
                      <a:schemeClr val="accent6">
                        <a:lumMod val="20000"/>
                        <a:lumOff val="80000"/>
                      </a:schemeClr>
                    </a:solidFill>
                  </a:tcPr>
                </a:tc>
                <a:extLst>
                  <a:ext uri="{0D108BD9-81ED-4DB2-BD59-A6C34878D82A}">
                    <a16:rowId xmlns:a16="http://schemas.microsoft.com/office/drawing/2014/main" val="4194608442"/>
                  </a:ext>
                </a:extLst>
              </a:tr>
              <a:tr h="184150">
                <a:tc>
                  <a:txBody>
                    <a:bodyPr/>
                    <a:lstStyle/>
                    <a:p>
                      <a:pPr algn="l" fontAlgn="b"/>
                      <a:r>
                        <a:rPr lang="fi-FI" sz="2000" u="none" strike="noStrike" dirty="0">
                          <a:effectLst/>
                        </a:rPr>
                        <a:t>Metsäalan osuus</a:t>
                      </a:r>
                      <a:endParaRPr lang="fi-FI" sz="2000" b="0" i="0" u="none" strike="noStrike" dirty="0">
                        <a:solidFill>
                          <a:srgbClr val="000000"/>
                        </a:solidFill>
                        <a:effectLst/>
                        <a:latin typeface="Aptos Narrow" panose="020B0004020202020204" pitchFamily="34" charset="0"/>
                      </a:endParaRP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7,6</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5,5</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3,2</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3,3</a:t>
                      </a:r>
                    </a:p>
                  </a:txBody>
                  <a:tcPr marL="6350" marR="6350" marT="6350" marB="0" anchor="b">
                    <a:solidFill>
                      <a:schemeClr val="accent6">
                        <a:lumMod val="20000"/>
                        <a:lumOff val="80000"/>
                      </a:schemeClr>
                    </a:solidFill>
                  </a:tcPr>
                </a:tc>
                <a:tc>
                  <a:txBody>
                    <a:bodyPr/>
                    <a:lstStyle/>
                    <a:p>
                      <a:pPr marL="0" algn="ctr" defTabSz="914400" rtl="0" eaLnBrk="1" fontAlgn="b" latinLnBrk="0" hangingPunct="1"/>
                      <a:r>
                        <a:rPr lang="fi-FI" sz="2000" u="none" strike="noStrike" kern="1200" dirty="0">
                          <a:solidFill>
                            <a:schemeClr val="dk1"/>
                          </a:solidFill>
                          <a:effectLst/>
                          <a:latin typeface="+mn-lt"/>
                          <a:ea typeface="+mn-ea"/>
                          <a:cs typeface="+mn-cs"/>
                        </a:rPr>
                        <a:t>4,7</a:t>
                      </a:r>
                    </a:p>
                  </a:txBody>
                  <a:tcPr marL="6350" marR="6350" marT="6350" marB="0" anchor="b">
                    <a:solidFill>
                      <a:schemeClr val="accent6">
                        <a:lumMod val="20000"/>
                        <a:lumOff val="80000"/>
                      </a:schemeClr>
                    </a:solidFill>
                  </a:tcPr>
                </a:tc>
                <a:extLst>
                  <a:ext uri="{0D108BD9-81ED-4DB2-BD59-A6C34878D82A}">
                    <a16:rowId xmlns:a16="http://schemas.microsoft.com/office/drawing/2014/main" val="2633577774"/>
                  </a:ext>
                </a:extLst>
              </a:tr>
            </a:tbl>
          </a:graphicData>
        </a:graphic>
      </p:graphicFrame>
      <p:sp>
        <p:nvSpPr>
          <p:cNvPr id="7" name="Tekstiruutu 6">
            <a:extLst>
              <a:ext uri="{FF2B5EF4-FFF2-40B4-BE49-F238E27FC236}">
                <a16:creationId xmlns:a16="http://schemas.microsoft.com/office/drawing/2014/main" id="{94C98A89-EBC5-1725-8530-849527A2C6AB}"/>
              </a:ext>
            </a:extLst>
          </p:cNvPr>
          <p:cNvSpPr txBox="1"/>
          <p:nvPr/>
        </p:nvSpPr>
        <p:spPr>
          <a:xfrm>
            <a:off x="757351" y="5058314"/>
            <a:ext cx="9969902" cy="707886"/>
          </a:xfrm>
          <a:prstGeom prst="rect">
            <a:avLst/>
          </a:prstGeom>
          <a:noFill/>
        </p:spPr>
        <p:txBody>
          <a:bodyPr wrap="square" rtlCol="0">
            <a:spAutoFit/>
          </a:bodyPr>
          <a:lstStyle/>
          <a:p>
            <a:r>
              <a:rPr lang="en-GB" sz="2000" dirty="0" err="1"/>
              <a:t>Yhteisö</a:t>
            </a:r>
            <a:r>
              <a:rPr lang="en-GB" sz="2000" dirty="0"/>
              <a:t>-ja </a:t>
            </a:r>
            <a:r>
              <a:rPr lang="en-GB" sz="2000" dirty="0" err="1"/>
              <a:t>ansiotuloveroja</a:t>
            </a:r>
            <a:r>
              <a:rPr lang="en-GB" sz="2000" dirty="0"/>
              <a:t> Etelä-</a:t>
            </a:r>
            <a:r>
              <a:rPr lang="en-GB" sz="2000" dirty="0" err="1"/>
              <a:t>Karjalan</a:t>
            </a:r>
            <a:r>
              <a:rPr lang="en-GB" sz="2000" dirty="0"/>
              <a:t> </a:t>
            </a:r>
            <a:r>
              <a:rPr lang="en-GB" sz="2000" dirty="0" err="1"/>
              <a:t>metsätalous</a:t>
            </a:r>
            <a:r>
              <a:rPr lang="en-GB" sz="2000" dirty="0"/>
              <a:t> ja </a:t>
            </a:r>
            <a:r>
              <a:rPr lang="en-GB" sz="2000" dirty="0" err="1"/>
              <a:t>puuta</a:t>
            </a:r>
            <a:r>
              <a:rPr lang="en-GB" sz="2000" dirty="0"/>
              <a:t> </a:t>
            </a:r>
            <a:r>
              <a:rPr lang="en-GB" sz="2000" dirty="0" err="1"/>
              <a:t>jalostava</a:t>
            </a:r>
            <a:r>
              <a:rPr lang="en-GB" sz="2000" dirty="0"/>
              <a:t> </a:t>
            </a:r>
            <a:r>
              <a:rPr lang="en-GB" sz="2000" dirty="0" err="1"/>
              <a:t>teollisuus</a:t>
            </a:r>
            <a:r>
              <a:rPr lang="en-GB" sz="2000" dirty="0"/>
              <a:t> </a:t>
            </a:r>
            <a:r>
              <a:rPr lang="en-GB" sz="2000" dirty="0" err="1"/>
              <a:t>maksoivat</a:t>
            </a:r>
            <a:r>
              <a:rPr lang="en-GB" sz="2000" dirty="0"/>
              <a:t> vuonna 2022 </a:t>
            </a:r>
            <a:r>
              <a:rPr lang="en-GB" sz="2000" dirty="0" err="1"/>
              <a:t>noin</a:t>
            </a:r>
            <a:r>
              <a:rPr lang="en-GB" sz="2000" dirty="0"/>
              <a:t>  79  milj.€. </a:t>
            </a:r>
            <a:r>
              <a:rPr lang="en-GB" sz="2000" dirty="0" err="1"/>
              <a:t>Keskimääräinen</a:t>
            </a:r>
            <a:r>
              <a:rPr lang="en-GB" sz="2000" dirty="0"/>
              <a:t> </a:t>
            </a:r>
            <a:r>
              <a:rPr lang="en-GB" sz="2000" dirty="0" err="1"/>
              <a:t>luku</a:t>
            </a:r>
            <a:r>
              <a:rPr lang="en-GB" sz="2000" dirty="0"/>
              <a:t> </a:t>
            </a:r>
            <a:r>
              <a:rPr lang="en-GB" sz="2000" dirty="0" err="1"/>
              <a:t>maakunnissa</a:t>
            </a:r>
            <a:r>
              <a:rPr lang="en-GB" sz="2000" dirty="0"/>
              <a:t> oli  58 milj.€ </a:t>
            </a:r>
            <a:endParaRPr lang="fi-FI" sz="2000" dirty="0"/>
          </a:p>
        </p:txBody>
      </p:sp>
    </p:spTree>
    <p:extLst>
      <p:ext uri="{BB962C8B-B14F-4D97-AF65-F5344CB8AC3E}">
        <p14:creationId xmlns:p14="http://schemas.microsoft.com/office/powerpoint/2010/main" val="3505206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Ryhmä 3">
            <a:extLst>
              <a:ext uri="{FF2B5EF4-FFF2-40B4-BE49-F238E27FC236}">
                <a16:creationId xmlns:a16="http://schemas.microsoft.com/office/drawing/2014/main" id="{FC595EF1-A022-4BB1-7668-2379FC17DC3B}"/>
              </a:ext>
            </a:extLst>
          </p:cNvPr>
          <p:cNvGrpSpPr/>
          <p:nvPr/>
        </p:nvGrpSpPr>
        <p:grpSpPr>
          <a:xfrm>
            <a:off x="309925" y="947108"/>
            <a:ext cx="10739764" cy="5767902"/>
            <a:chOff x="264205" y="563060"/>
            <a:chExt cx="10739764" cy="5767902"/>
          </a:xfrm>
        </p:grpSpPr>
        <p:pic>
          <p:nvPicPr>
            <p:cNvPr id="1025" name="Picture 1" descr="Power BI -visualisointi">
              <a:extLst>
                <a:ext uri="{FF2B5EF4-FFF2-40B4-BE49-F238E27FC236}">
                  <a16:creationId xmlns:a16="http://schemas.microsoft.com/office/drawing/2014/main" id="{0A8DE704-2746-8512-BA18-E5EEF75F5F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1518"/>
            <a:stretch/>
          </p:blipFill>
          <p:spPr bwMode="auto">
            <a:xfrm>
              <a:off x="264205" y="563060"/>
              <a:ext cx="10739764" cy="707722"/>
            </a:xfrm>
            <a:prstGeom prst="rect">
              <a:avLst/>
            </a:prstGeom>
            <a:noFill/>
            <a:extLst>
              <a:ext uri="{909E8E84-426E-40DD-AFC4-6F175D3DCCD1}">
                <a14:hiddenFill xmlns:a14="http://schemas.microsoft.com/office/drawing/2010/main">
                  <a:solidFill>
                    <a:srgbClr val="FFFFFF"/>
                  </a:solidFill>
                </a14:hiddenFill>
              </a:ext>
            </a:extLst>
          </p:spPr>
        </p:pic>
        <p:pic>
          <p:nvPicPr>
            <p:cNvPr id="5" name="Kuva 4">
              <a:extLst>
                <a:ext uri="{FF2B5EF4-FFF2-40B4-BE49-F238E27FC236}">
                  <a16:creationId xmlns:a16="http://schemas.microsoft.com/office/drawing/2014/main" id="{54C6CF5B-1CD6-972F-6DEE-0C153C4E99FC}"/>
                </a:ext>
              </a:extLst>
            </p:cNvPr>
            <p:cNvPicPr>
              <a:picLocks noChangeAspect="1"/>
            </p:cNvPicPr>
            <p:nvPr/>
          </p:nvPicPr>
          <p:blipFill>
            <a:blip r:embed="rId3"/>
            <a:stretch>
              <a:fillRect/>
            </a:stretch>
          </p:blipFill>
          <p:spPr>
            <a:xfrm>
              <a:off x="640237" y="1223962"/>
              <a:ext cx="9875363" cy="5107000"/>
            </a:xfrm>
            <a:prstGeom prst="rect">
              <a:avLst/>
            </a:prstGeom>
          </p:spPr>
        </p:pic>
      </p:grpSp>
      <p:sp>
        <p:nvSpPr>
          <p:cNvPr id="2" name="Otsikko 1">
            <a:extLst>
              <a:ext uri="{FF2B5EF4-FFF2-40B4-BE49-F238E27FC236}">
                <a16:creationId xmlns:a16="http://schemas.microsoft.com/office/drawing/2014/main" id="{153B32FA-C3A2-1544-1E67-167D1FFAE75B}"/>
              </a:ext>
            </a:extLst>
          </p:cNvPr>
          <p:cNvSpPr>
            <a:spLocks noGrp="1"/>
          </p:cNvSpPr>
          <p:nvPr>
            <p:ph type="title"/>
          </p:nvPr>
        </p:nvSpPr>
        <p:spPr>
          <a:xfrm>
            <a:off x="774192" y="108122"/>
            <a:ext cx="10515600" cy="838986"/>
          </a:xfrm>
        </p:spPr>
        <p:txBody>
          <a:bodyPr>
            <a:normAutofit/>
          </a:bodyPr>
          <a:lstStyle/>
          <a:p>
            <a:r>
              <a:rPr lang="fi-FI" sz="3600" dirty="0"/>
              <a:t>Metsäalan merkitys yksityistaloudessa– Etelä-Karjala</a:t>
            </a:r>
          </a:p>
        </p:txBody>
      </p:sp>
    </p:spTree>
    <p:extLst>
      <p:ext uri="{BB962C8B-B14F-4D97-AF65-F5344CB8AC3E}">
        <p14:creationId xmlns:p14="http://schemas.microsoft.com/office/powerpoint/2010/main" val="939797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D574DC8-F224-1C39-7210-A4AD87785AB9}"/>
              </a:ext>
            </a:extLst>
          </p:cNvPr>
          <p:cNvSpPr>
            <a:spLocks noGrp="1"/>
          </p:cNvSpPr>
          <p:nvPr>
            <p:ph type="title"/>
          </p:nvPr>
        </p:nvSpPr>
        <p:spPr/>
        <p:txBody>
          <a:bodyPr>
            <a:normAutofit/>
          </a:bodyPr>
          <a:lstStyle/>
          <a:p>
            <a:r>
              <a:rPr lang="en-GB" sz="3600" dirty="0" err="1"/>
              <a:t>Metsäala</a:t>
            </a:r>
            <a:r>
              <a:rPr lang="en-GB" sz="3600" dirty="0"/>
              <a:t> </a:t>
            </a:r>
            <a:r>
              <a:rPr lang="en-GB" sz="3600" dirty="0" err="1"/>
              <a:t>Etelä-Karjalan</a:t>
            </a:r>
            <a:r>
              <a:rPr lang="en-GB" sz="3600" dirty="0"/>
              <a:t> </a:t>
            </a:r>
            <a:r>
              <a:rPr lang="en-GB" sz="3600" dirty="0" err="1"/>
              <a:t>seutukunnissa</a:t>
            </a:r>
            <a:r>
              <a:rPr lang="en-GB" sz="3600" dirty="0"/>
              <a:t> 2022</a:t>
            </a:r>
            <a:endParaRPr lang="fi-FI" sz="3600" dirty="0"/>
          </a:p>
        </p:txBody>
      </p:sp>
      <p:sp>
        <p:nvSpPr>
          <p:cNvPr id="4" name="Alatunnisteen paikkamerkki 3">
            <a:extLst>
              <a:ext uri="{FF2B5EF4-FFF2-40B4-BE49-F238E27FC236}">
                <a16:creationId xmlns:a16="http://schemas.microsoft.com/office/drawing/2014/main" id="{3198083B-C2CB-D9D3-C543-61D4CDFA7CB8}"/>
              </a:ext>
            </a:extLst>
          </p:cNvPr>
          <p:cNvSpPr>
            <a:spLocks noGrp="1"/>
          </p:cNvSpPr>
          <p:nvPr>
            <p:ph type="ftr" sz="quarter" idx="11"/>
          </p:nvPr>
        </p:nvSpPr>
        <p:spPr/>
        <p:txBody>
          <a:bodyPr/>
          <a:lstStyle/>
          <a:p>
            <a:r>
              <a:rPr lang="fi-FI"/>
              <a:t>Rahaa ja työtä metsistä – tuoreimmat tiedot omalta alueeltasi: tapio.fi/rahaa-ja-tyota-metsista</a:t>
            </a:r>
          </a:p>
        </p:txBody>
      </p:sp>
      <p:graphicFrame>
        <p:nvGraphicFramePr>
          <p:cNvPr id="5" name="Sisällön paikkamerkki 6">
            <a:extLst>
              <a:ext uri="{FF2B5EF4-FFF2-40B4-BE49-F238E27FC236}">
                <a16:creationId xmlns:a16="http://schemas.microsoft.com/office/drawing/2014/main" id="{373CC60F-9612-BABA-17B1-A6E0DDDF7B09}"/>
              </a:ext>
            </a:extLst>
          </p:cNvPr>
          <p:cNvGraphicFramePr>
            <a:graphicFrameLocks noGrp="1"/>
          </p:cNvGraphicFramePr>
          <p:nvPr>
            <p:ph idx="1"/>
            <p:extLst>
              <p:ext uri="{D42A27DB-BD31-4B8C-83A1-F6EECF244321}">
                <p14:modId xmlns:p14="http://schemas.microsoft.com/office/powerpoint/2010/main" val="2721951029"/>
              </p:ext>
            </p:extLst>
          </p:nvPr>
        </p:nvGraphicFramePr>
        <p:xfrm>
          <a:off x="838200" y="1825625"/>
          <a:ext cx="10677298" cy="1238250"/>
        </p:xfrm>
        <a:graphic>
          <a:graphicData uri="http://schemas.openxmlformats.org/drawingml/2006/table">
            <a:tbl>
              <a:tblPr>
                <a:tableStyleId>{5C22544A-7EE6-4342-B048-85BDC9FD1C3A}</a:tableStyleId>
              </a:tblPr>
              <a:tblGrid>
                <a:gridCol w="2287442">
                  <a:extLst>
                    <a:ext uri="{9D8B030D-6E8A-4147-A177-3AD203B41FA5}">
                      <a16:colId xmlns:a16="http://schemas.microsoft.com/office/drawing/2014/main" val="1984755777"/>
                    </a:ext>
                  </a:extLst>
                </a:gridCol>
                <a:gridCol w="1498862">
                  <a:extLst>
                    <a:ext uri="{9D8B030D-6E8A-4147-A177-3AD203B41FA5}">
                      <a16:colId xmlns:a16="http://schemas.microsoft.com/office/drawing/2014/main" val="1161351972"/>
                    </a:ext>
                  </a:extLst>
                </a:gridCol>
                <a:gridCol w="1319753">
                  <a:extLst>
                    <a:ext uri="{9D8B030D-6E8A-4147-A177-3AD203B41FA5}">
                      <a16:colId xmlns:a16="http://schemas.microsoft.com/office/drawing/2014/main" val="745054972"/>
                    </a:ext>
                  </a:extLst>
                </a:gridCol>
                <a:gridCol w="1423447">
                  <a:extLst>
                    <a:ext uri="{9D8B030D-6E8A-4147-A177-3AD203B41FA5}">
                      <a16:colId xmlns:a16="http://schemas.microsoft.com/office/drawing/2014/main" val="991056705"/>
                    </a:ext>
                  </a:extLst>
                </a:gridCol>
                <a:gridCol w="2300140">
                  <a:extLst>
                    <a:ext uri="{9D8B030D-6E8A-4147-A177-3AD203B41FA5}">
                      <a16:colId xmlns:a16="http://schemas.microsoft.com/office/drawing/2014/main" val="3321594675"/>
                    </a:ext>
                  </a:extLst>
                </a:gridCol>
                <a:gridCol w="1847654">
                  <a:extLst>
                    <a:ext uri="{9D8B030D-6E8A-4147-A177-3AD203B41FA5}">
                      <a16:colId xmlns:a16="http://schemas.microsoft.com/office/drawing/2014/main" val="1082540642"/>
                    </a:ext>
                  </a:extLst>
                </a:gridCol>
              </a:tblGrid>
              <a:tr h="521579">
                <a:tc>
                  <a:txBody>
                    <a:bodyPr/>
                    <a:lstStyle/>
                    <a:p>
                      <a:pPr algn="l" fontAlgn="b"/>
                      <a:r>
                        <a:rPr lang="en-GB" sz="2000" b="1" i="0" u="none" strike="noStrike" dirty="0" err="1">
                          <a:solidFill>
                            <a:srgbClr val="000000"/>
                          </a:solidFill>
                          <a:effectLst/>
                          <a:latin typeface="Aptos Narrow" panose="020B0004020202020204" pitchFamily="34" charset="0"/>
                        </a:rPr>
                        <a:t>Seutukunta</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Tuotos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Arvonlisä,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Työllisten</a:t>
                      </a:r>
                      <a:endParaRPr lang="en-GB" sz="2000" b="1" i="0" u="none" strike="noStrike" dirty="0">
                        <a:solidFill>
                          <a:srgbClr val="000000"/>
                        </a:solidFill>
                        <a:effectLst/>
                        <a:latin typeface="Aptos Narrow" panose="020B0004020202020204" pitchFamily="34" charset="0"/>
                      </a:endParaRPr>
                    </a:p>
                    <a:p>
                      <a:pPr algn="l" fontAlgn="b"/>
                      <a:r>
                        <a:rPr lang="en-GB" sz="2000" b="1" i="0" u="none" strike="noStrike" dirty="0">
                          <a:solidFill>
                            <a:srgbClr val="000000"/>
                          </a:solidFill>
                          <a:effectLst/>
                          <a:latin typeface="Aptos Narrow" panose="020B0004020202020204" pitchFamily="34" charset="0"/>
                        </a:rPr>
                        <a:t> määrä, </a:t>
                      </a:r>
                      <a:r>
                        <a:rPr lang="en-GB" sz="2000" b="1" i="0" u="none" strike="noStrike" dirty="0" err="1">
                          <a:solidFill>
                            <a:srgbClr val="000000"/>
                          </a:solidFill>
                          <a:effectLst/>
                          <a:latin typeface="Aptos Narrow" panose="020B0004020202020204" pitchFamily="34" charset="0"/>
                        </a:rPr>
                        <a:t>hlöä</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err="1">
                          <a:solidFill>
                            <a:srgbClr val="000000"/>
                          </a:solidFill>
                          <a:effectLst/>
                          <a:latin typeface="Aptos Narrow" panose="020B0004020202020204" pitchFamily="34" charset="0"/>
                        </a:rPr>
                        <a:t>Palkansaaja-korvaukset</a:t>
                      </a:r>
                      <a:r>
                        <a:rPr lang="en-GB" sz="2000" b="1" i="0" u="none" strike="noStrike" dirty="0">
                          <a:solidFill>
                            <a:srgbClr val="000000"/>
                          </a:solidFill>
                          <a:effectLst/>
                          <a:latin typeface="Aptos Narrow" panose="020B0004020202020204" pitchFamily="34" charset="0"/>
                        </a:rPr>
                        <a:t> 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tc>
                  <a:txBody>
                    <a:bodyPr/>
                    <a:lstStyle/>
                    <a:p>
                      <a:pPr algn="l" fontAlgn="b"/>
                      <a:r>
                        <a:rPr lang="en-GB" sz="2000" b="1" i="0" u="none" strike="noStrike" dirty="0">
                          <a:solidFill>
                            <a:srgbClr val="000000"/>
                          </a:solidFill>
                          <a:effectLst/>
                          <a:latin typeface="Aptos Narrow" panose="020B0004020202020204" pitchFamily="34" charset="0"/>
                        </a:rPr>
                        <a:t>Investoinnit</a:t>
                      </a:r>
                    </a:p>
                    <a:p>
                      <a:pPr algn="l" fontAlgn="b"/>
                      <a:r>
                        <a:rPr lang="en-GB" sz="2000" b="1" i="0" u="none" strike="noStrike" dirty="0">
                          <a:solidFill>
                            <a:srgbClr val="000000"/>
                          </a:solidFill>
                          <a:effectLst/>
                          <a:latin typeface="Aptos Narrow" panose="020B0004020202020204" pitchFamily="34" charset="0"/>
                        </a:rPr>
                        <a:t>milj.€</a:t>
                      </a:r>
                      <a:endParaRPr lang="fi-FI" sz="2000" b="1" i="0" u="none" strike="noStrike" dirty="0">
                        <a:solidFill>
                          <a:srgbClr val="000000"/>
                        </a:solidFill>
                        <a:effectLst/>
                        <a:latin typeface="Aptos Narrow" panose="020B0004020202020204" pitchFamily="34" charset="0"/>
                      </a:endParaRPr>
                    </a:p>
                  </a:txBody>
                  <a:tcPr marL="6350" marR="6350" marT="6350" marB="0">
                    <a:solidFill>
                      <a:schemeClr val="accent6">
                        <a:lumMod val="40000"/>
                        <a:lumOff val="60000"/>
                      </a:schemeClr>
                    </a:solidFill>
                  </a:tcPr>
                </a:tc>
                <a:extLst>
                  <a:ext uri="{0D108BD9-81ED-4DB2-BD59-A6C34878D82A}">
                    <a16:rowId xmlns:a16="http://schemas.microsoft.com/office/drawing/2014/main" val="4081221987"/>
                  </a:ext>
                </a:extLst>
              </a:tr>
              <a:tr h="184150">
                <a:tc>
                  <a:txBody>
                    <a:bodyPr/>
                    <a:lstStyle/>
                    <a:p>
                      <a:pPr algn="l" fontAlgn="b"/>
                      <a:r>
                        <a:rPr lang="fi-FI" sz="2000" b="0" i="0" u="none" strike="noStrike" dirty="0">
                          <a:solidFill>
                            <a:srgbClr val="000000"/>
                          </a:solidFill>
                          <a:effectLst/>
                          <a:latin typeface="Aptos Narrow" panose="020B0004020202020204" pitchFamily="34" charset="0"/>
                        </a:rPr>
                        <a:t>Imatra</a:t>
                      </a:r>
                    </a:p>
                  </a:txBody>
                  <a:tcPr marL="6350" marR="6350" marT="6350" marB="0" anchor="b">
                    <a:solidFill>
                      <a:schemeClr val="accent6">
                        <a:lumMod val="40000"/>
                        <a:lumOff val="60000"/>
                      </a:schemeClr>
                    </a:solidFill>
                  </a:tcPr>
                </a:tc>
                <a:tc>
                  <a:txBody>
                    <a:bodyPr/>
                    <a:lstStyle/>
                    <a:p>
                      <a:pPr algn="ctr" fontAlgn="b"/>
                      <a:r>
                        <a:rPr lang="fi-FI" sz="2000" b="0" i="0" u="none" strike="noStrike" dirty="0">
                          <a:solidFill>
                            <a:srgbClr val="000000"/>
                          </a:solidFill>
                          <a:effectLst/>
                          <a:latin typeface="Arial" panose="020B0604020202020204" pitchFamily="34" charset="0"/>
                        </a:rPr>
                        <a:t>1 866</a:t>
                      </a:r>
                    </a:p>
                  </a:txBody>
                  <a:tcPr marL="0" marR="0" marT="0" marB="0" anchor="b">
                    <a:solidFill>
                      <a:schemeClr val="accent6">
                        <a:lumMod val="40000"/>
                        <a:lumOff val="60000"/>
                      </a:schemeClr>
                    </a:solidFill>
                  </a:tcPr>
                </a:tc>
                <a:tc>
                  <a:txBody>
                    <a:bodyPr/>
                    <a:lstStyle/>
                    <a:p>
                      <a:pPr algn="ctr" fontAlgn="b"/>
                      <a:r>
                        <a:rPr lang="fi-FI" sz="2000" b="0" i="0" u="none" strike="noStrike">
                          <a:solidFill>
                            <a:srgbClr val="000000"/>
                          </a:solidFill>
                          <a:effectLst/>
                          <a:latin typeface="Arial" panose="020B0604020202020204" pitchFamily="34" charset="0"/>
                        </a:rPr>
                        <a:t>266</a:t>
                      </a:r>
                    </a:p>
                  </a:txBody>
                  <a:tcPr marL="0" marR="0" marT="0" marB="0" anchor="b">
                    <a:solidFill>
                      <a:schemeClr val="accent6">
                        <a:lumMod val="40000"/>
                        <a:lumOff val="60000"/>
                      </a:schemeClr>
                    </a:solidFill>
                  </a:tcPr>
                </a:tc>
                <a:tc>
                  <a:txBody>
                    <a:bodyPr/>
                    <a:lstStyle/>
                    <a:p>
                      <a:pPr algn="ctr" fontAlgn="b"/>
                      <a:r>
                        <a:rPr lang="fi-FI" sz="2000" b="0" i="0" u="none" strike="noStrike">
                          <a:solidFill>
                            <a:srgbClr val="000000"/>
                          </a:solidFill>
                          <a:effectLst/>
                          <a:latin typeface="Arial" panose="020B0604020202020204" pitchFamily="34" charset="0"/>
                        </a:rPr>
                        <a:t>2 170</a:t>
                      </a:r>
                    </a:p>
                  </a:txBody>
                  <a:tcPr marL="0" marR="0" marT="0" marB="0" anchor="b">
                    <a:solidFill>
                      <a:schemeClr val="accent6">
                        <a:lumMod val="40000"/>
                        <a:lumOff val="60000"/>
                      </a:schemeClr>
                    </a:solidFill>
                  </a:tcPr>
                </a:tc>
                <a:tc>
                  <a:txBody>
                    <a:bodyPr/>
                    <a:lstStyle/>
                    <a:p>
                      <a:pPr algn="ctr" fontAlgn="b"/>
                      <a:r>
                        <a:rPr lang="fi-FI" sz="2000" b="0" i="0" u="none" strike="noStrike">
                          <a:solidFill>
                            <a:srgbClr val="000000"/>
                          </a:solidFill>
                          <a:effectLst/>
                          <a:latin typeface="Arial" panose="020B0604020202020204" pitchFamily="34" charset="0"/>
                        </a:rPr>
                        <a:t>154</a:t>
                      </a:r>
                    </a:p>
                  </a:txBody>
                  <a:tcPr marL="0" marR="0" marT="0" marB="0" anchor="b">
                    <a:solidFill>
                      <a:schemeClr val="accent6">
                        <a:lumMod val="40000"/>
                        <a:lumOff val="60000"/>
                      </a:schemeClr>
                    </a:solidFill>
                  </a:tcPr>
                </a:tc>
                <a:tc>
                  <a:txBody>
                    <a:bodyPr/>
                    <a:lstStyle/>
                    <a:p>
                      <a:pPr algn="ctr" fontAlgn="b"/>
                      <a:r>
                        <a:rPr lang="fi-FI" sz="2000" b="0" i="0" u="none" strike="noStrike">
                          <a:solidFill>
                            <a:srgbClr val="000000"/>
                          </a:solidFill>
                          <a:effectLst/>
                          <a:latin typeface="Arial" panose="020B0604020202020204" pitchFamily="34" charset="0"/>
                        </a:rPr>
                        <a:t>691</a:t>
                      </a:r>
                    </a:p>
                  </a:txBody>
                  <a:tcPr marL="0" marR="0" marT="0" marB="0" anchor="b">
                    <a:solidFill>
                      <a:schemeClr val="accent6">
                        <a:lumMod val="40000"/>
                        <a:lumOff val="60000"/>
                      </a:schemeClr>
                    </a:solidFill>
                  </a:tcPr>
                </a:tc>
                <a:extLst>
                  <a:ext uri="{0D108BD9-81ED-4DB2-BD59-A6C34878D82A}">
                    <a16:rowId xmlns:a16="http://schemas.microsoft.com/office/drawing/2014/main" val="3935854521"/>
                  </a:ext>
                </a:extLst>
              </a:tr>
              <a:tr h="184150">
                <a:tc>
                  <a:txBody>
                    <a:bodyPr/>
                    <a:lstStyle/>
                    <a:p>
                      <a:pPr algn="l" fontAlgn="b"/>
                      <a:r>
                        <a:rPr lang="fi-FI" sz="2000" b="0" i="0" u="none" strike="noStrike" dirty="0">
                          <a:solidFill>
                            <a:srgbClr val="000000"/>
                          </a:solidFill>
                          <a:effectLst/>
                          <a:latin typeface="Aptos Narrow" panose="020B0004020202020204" pitchFamily="34" charset="0"/>
                        </a:rPr>
                        <a:t>Lappeenranta</a:t>
                      </a:r>
                    </a:p>
                  </a:txBody>
                  <a:tcPr marL="6350" marR="6350" marT="635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1 687</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412</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1 911</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89</a:t>
                      </a:r>
                    </a:p>
                  </a:txBody>
                  <a:tcPr marL="0" marR="0" marT="0" marB="0" anchor="b">
                    <a:solidFill>
                      <a:schemeClr val="accent6">
                        <a:lumMod val="40000"/>
                        <a:lumOff val="60000"/>
                      </a:schemeClr>
                    </a:solidFill>
                  </a:tcPr>
                </a:tc>
                <a:tc>
                  <a:txBody>
                    <a:bodyPr/>
                    <a:lstStyle/>
                    <a:p>
                      <a:pPr marL="0" algn="ctr" defTabSz="914400" rtl="0" eaLnBrk="1" fontAlgn="b" latinLnBrk="0" hangingPunct="1"/>
                      <a:r>
                        <a:rPr lang="fi-FI" sz="2000" b="0" i="0" u="none" strike="noStrike" kern="1200" dirty="0">
                          <a:solidFill>
                            <a:srgbClr val="000000"/>
                          </a:solidFill>
                          <a:effectLst/>
                          <a:latin typeface="Arial" panose="020B0604020202020204" pitchFamily="34" charset="0"/>
                          <a:ea typeface="+mn-ea"/>
                          <a:cs typeface="+mn-cs"/>
                        </a:rPr>
                        <a:t>82</a:t>
                      </a:r>
                    </a:p>
                  </a:txBody>
                  <a:tcPr marL="0" marR="0" marT="0" marB="0" anchor="b">
                    <a:solidFill>
                      <a:schemeClr val="accent6">
                        <a:lumMod val="40000"/>
                        <a:lumOff val="60000"/>
                      </a:schemeClr>
                    </a:solidFill>
                  </a:tcPr>
                </a:tc>
                <a:extLst>
                  <a:ext uri="{0D108BD9-81ED-4DB2-BD59-A6C34878D82A}">
                    <a16:rowId xmlns:a16="http://schemas.microsoft.com/office/drawing/2014/main" val="2113978084"/>
                  </a:ext>
                </a:extLst>
              </a:tr>
            </a:tbl>
          </a:graphicData>
        </a:graphic>
      </p:graphicFrame>
    </p:spTree>
    <p:extLst>
      <p:ext uri="{BB962C8B-B14F-4D97-AF65-F5344CB8AC3E}">
        <p14:creationId xmlns:p14="http://schemas.microsoft.com/office/powerpoint/2010/main" val="3224523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12275-EFF9-C4D9-CF02-50E8F6153550}"/>
            </a:ext>
          </a:extLst>
        </p:cNvPr>
        <p:cNvGrpSpPr/>
        <p:nvPr/>
      </p:nvGrpSpPr>
      <p:grpSpPr>
        <a:xfrm>
          <a:off x="0" y="0"/>
          <a:ext cx="0" cy="0"/>
          <a:chOff x="0" y="0"/>
          <a:chExt cx="0" cy="0"/>
        </a:xfrm>
      </p:grpSpPr>
      <p:sp>
        <p:nvSpPr>
          <p:cNvPr id="3" name="Alatunnisteen paikkamerkki 2">
            <a:extLst>
              <a:ext uri="{FF2B5EF4-FFF2-40B4-BE49-F238E27FC236}">
                <a16:creationId xmlns:a16="http://schemas.microsoft.com/office/drawing/2014/main" id="{5A538761-11D8-36A8-DFA8-73412F2CB8C5}"/>
              </a:ext>
            </a:extLst>
          </p:cNvPr>
          <p:cNvSpPr>
            <a:spLocks noGrp="1"/>
          </p:cNvSpPr>
          <p:nvPr>
            <p:ph type="ftr" sz="quarter" idx="11"/>
          </p:nvPr>
        </p:nvSpPr>
        <p:spPr>
          <a:xfrm>
            <a:off x="3947304" y="6356350"/>
            <a:ext cx="4297392" cy="365125"/>
          </a:xfrm>
        </p:spPr>
        <p:txBody>
          <a:bodyPr/>
          <a:lstStyle/>
          <a:p>
            <a:r>
              <a:rPr lang="fi-FI" dirty="0"/>
              <a:t>Rahaa ja työtä metsistä – tuoreimmat tiedot omalta alueeltasi: tapio.fi/rahaa-ja-</a:t>
            </a:r>
            <a:r>
              <a:rPr lang="fi-FI" dirty="0" err="1"/>
              <a:t>tyota</a:t>
            </a:r>
            <a:r>
              <a:rPr lang="fi-FI" dirty="0"/>
              <a:t>-</a:t>
            </a:r>
            <a:r>
              <a:rPr lang="fi-FI" dirty="0" err="1"/>
              <a:t>metsista</a:t>
            </a:r>
            <a:endParaRPr lang="fi-FI" dirty="0"/>
          </a:p>
        </p:txBody>
      </p:sp>
      <p:grpSp>
        <p:nvGrpSpPr>
          <p:cNvPr id="4" name="Ryhmä 3">
            <a:extLst>
              <a:ext uri="{FF2B5EF4-FFF2-40B4-BE49-F238E27FC236}">
                <a16:creationId xmlns:a16="http://schemas.microsoft.com/office/drawing/2014/main" id="{25E34AF5-E9B7-13F9-8C96-F3B28870A2F0}"/>
              </a:ext>
            </a:extLst>
          </p:cNvPr>
          <p:cNvGrpSpPr/>
          <p:nvPr/>
        </p:nvGrpSpPr>
        <p:grpSpPr>
          <a:xfrm>
            <a:off x="228600" y="1237633"/>
            <a:ext cx="10104203" cy="5620367"/>
            <a:chOff x="0" y="1101107"/>
            <a:chExt cx="10104203" cy="5620367"/>
          </a:xfrm>
        </p:grpSpPr>
        <p:pic>
          <p:nvPicPr>
            <p:cNvPr id="9" name="Picture 1" descr="Power BI -visualisointi">
              <a:extLst>
                <a:ext uri="{FF2B5EF4-FFF2-40B4-BE49-F238E27FC236}">
                  <a16:creationId xmlns:a16="http://schemas.microsoft.com/office/drawing/2014/main" id="{0A8DE704-2746-8512-BA18-E5EEF75F5F3E}"/>
                </a:ext>
              </a:extLst>
            </p:cNvPr>
            <p:cNvPicPr>
              <a:picLocks noChangeAspect="1"/>
            </p:cNvPicPr>
            <p:nvPr/>
          </p:nvPicPr>
          <p:blipFill rotWithShape="1">
            <a:blip r:embed="rId2">
              <a:extLst>
                <a:ext uri="{28A0092B-C50C-407E-A947-70E740481C1C}">
                  <a14:useLocalDpi xmlns:a14="http://schemas.microsoft.com/office/drawing/2010/main" val="0"/>
                </a:ext>
              </a:extLst>
            </a:blip>
            <a:srcRect b="61518"/>
            <a:stretch/>
          </p:blipFill>
          <p:spPr bwMode="auto">
            <a:xfrm>
              <a:off x="0" y="1101107"/>
              <a:ext cx="9763027" cy="643237"/>
            </a:xfrm>
            <a:prstGeom prst="rect">
              <a:avLst/>
            </a:prstGeom>
            <a:noFill/>
          </p:spPr>
        </p:pic>
        <p:pic>
          <p:nvPicPr>
            <p:cNvPr id="5" name="Kuva 4">
              <a:extLst>
                <a:ext uri="{FF2B5EF4-FFF2-40B4-BE49-F238E27FC236}">
                  <a16:creationId xmlns:a16="http://schemas.microsoft.com/office/drawing/2014/main" id="{897B9D24-F6C3-D113-0BE7-DB9B0A2278C6}"/>
                </a:ext>
              </a:extLst>
            </p:cNvPr>
            <p:cNvPicPr>
              <a:picLocks noChangeAspect="1"/>
            </p:cNvPicPr>
            <p:nvPr/>
          </p:nvPicPr>
          <p:blipFill>
            <a:blip r:embed="rId3"/>
            <a:stretch>
              <a:fillRect/>
            </a:stretch>
          </p:blipFill>
          <p:spPr>
            <a:xfrm>
              <a:off x="323653" y="1520415"/>
              <a:ext cx="9780550" cy="5201059"/>
            </a:xfrm>
            <a:prstGeom prst="rect">
              <a:avLst/>
            </a:prstGeom>
          </p:spPr>
        </p:pic>
      </p:grpSp>
      <p:sp>
        <p:nvSpPr>
          <p:cNvPr id="2" name="Tekstiruutu 1">
            <a:extLst>
              <a:ext uri="{FF2B5EF4-FFF2-40B4-BE49-F238E27FC236}">
                <a16:creationId xmlns:a16="http://schemas.microsoft.com/office/drawing/2014/main" id="{1C1CE9A8-9656-9BCA-A0D2-0EB55A96091A}"/>
              </a:ext>
            </a:extLst>
          </p:cNvPr>
          <p:cNvSpPr txBox="1"/>
          <p:nvPr/>
        </p:nvSpPr>
        <p:spPr>
          <a:xfrm>
            <a:off x="550235" y="136525"/>
            <a:ext cx="10931613"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Imatran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p>
          <a:p>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Tree>
    <p:extLst>
      <p:ext uri="{BB962C8B-B14F-4D97-AF65-F5344CB8AC3E}">
        <p14:creationId xmlns:p14="http://schemas.microsoft.com/office/powerpoint/2010/main" val="3716300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143EC-03EC-30E8-000F-A6FEADE479C5}"/>
            </a:ext>
          </a:extLst>
        </p:cNvPr>
        <p:cNvGrpSpPr/>
        <p:nvPr/>
      </p:nvGrpSpPr>
      <p:grpSpPr>
        <a:xfrm>
          <a:off x="0" y="0"/>
          <a:ext cx="0" cy="0"/>
          <a:chOff x="0" y="0"/>
          <a:chExt cx="0" cy="0"/>
        </a:xfrm>
      </p:grpSpPr>
      <p:grpSp>
        <p:nvGrpSpPr>
          <p:cNvPr id="6" name="Ryhmä 5">
            <a:extLst>
              <a:ext uri="{FF2B5EF4-FFF2-40B4-BE49-F238E27FC236}">
                <a16:creationId xmlns:a16="http://schemas.microsoft.com/office/drawing/2014/main" id="{548BFBB4-4954-2194-D3F3-02D0A8304A15}"/>
              </a:ext>
            </a:extLst>
          </p:cNvPr>
          <p:cNvGrpSpPr/>
          <p:nvPr/>
        </p:nvGrpSpPr>
        <p:grpSpPr>
          <a:xfrm>
            <a:off x="761679" y="1118525"/>
            <a:ext cx="10327626" cy="5668345"/>
            <a:chOff x="587943" y="1052495"/>
            <a:chExt cx="10327626" cy="5668345"/>
          </a:xfrm>
        </p:grpSpPr>
        <p:pic>
          <p:nvPicPr>
            <p:cNvPr id="8" name="Picture 1" descr="Power BI -visualisointi">
              <a:extLst>
                <a:ext uri="{FF2B5EF4-FFF2-40B4-BE49-F238E27FC236}">
                  <a16:creationId xmlns:a16="http://schemas.microsoft.com/office/drawing/2014/main" id="{DEAF63E0-67AE-8A00-AFD4-977059A1FF73}"/>
                </a:ext>
              </a:extLst>
            </p:cNvPr>
            <p:cNvPicPr>
              <a:picLocks noChangeAspect="1"/>
            </p:cNvPicPr>
            <p:nvPr/>
          </p:nvPicPr>
          <p:blipFill rotWithShape="1">
            <a:blip r:embed="rId2">
              <a:extLst>
                <a:ext uri="{28A0092B-C50C-407E-A947-70E740481C1C}">
                  <a14:useLocalDpi xmlns:a14="http://schemas.microsoft.com/office/drawing/2010/main" val="0"/>
                </a:ext>
              </a:extLst>
            </a:blip>
            <a:srcRect b="61518"/>
            <a:stretch/>
          </p:blipFill>
          <p:spPr bwMode="auto">
            <a:xfrm>
              <a:off x="587943" y="1052495"/>
              <a:ext cx="9551604" cy="635356"/>
            </a:xfrm>
            <a:prstGeom prst="rect">
              <a:avLst/>
            </a:prstGeom>
            <a:noFill/>
          </p:spPr>
        </p:pic>
        <p:pic>
          <p:nvPicPr>
            <p:cNvPr id="5" name="Kuva 4">
              <a:extLst>
                <a:ext uri="{FF2B5EF4-FFF2-40B4-BE49-F238E27FC236}">
                  <a16:creationId xmlns:a16="http://schemas.microsoft.com/office/drawing/2014/main" id="{6ED5CD18-A325-0687-50F0-4FE66D8A50AE}"/>
                </a:ext>
              </a:extLst>
            </p:cNvPr>
            <p:cNvPicPr>
              <a:picLocks noChangeAspect="1"/>
            </p:cNvPicPr>
            <p:nvPr/>
          </p:nvPicPr>
          <p:blipFill>
            <a:blip r:embed="rId3"/>
            <a:srcRect b="1258"/>
            <a:stretch/>
          </p:blipFill>
          <p:spPr>
            <a:xfrm>
              <a:off x="851339" y="1537040"/>
              <a:ext cx="10064230" cy="5183800"/>
            </a:xfrm>
            <a:prstGeom prst="rect">
              <a:avLst/>
            </a:prstGeom>
          </p:spPr>
        </p:pic>
      </p:grpSp>
      <p:sp>
        <p:nvSpPr>
          <p:cNvPr id="2" name="Tekstiruutu 1">
            <a:extLst>
              <a:ext uri="{FF2B5EF4-FFF2-40B4-BE49-F238E27FC236}">
                <a16:creationId xmlns:a16="http://schemas.microsoft.com/office/drawing/2014/main" id="{B978202F-B590-4313-8D9B-2DFBC4189E5C}"/>
              </a:ext>
            </a:extLst>
          </p:cNvPr>
          <p:cNvSpPr txBox="1"/>
          <p:nvPr/>
        </p:nvSpPr>
        <p:spPr>
          <a:xfrm>
            <a:off x="587943" y="71130"/>
            <a:ext cx="9649566" cy="1200329"/>
          </a:xfrm>
          <a:prstGeom prst="rect">
            <a:avLst/>
          </a:prstGeom>
          <a:noFill/>
        </p:spPr>
        <p:txBody>
          <a:bodyPr wrap="square" rtlCol="0">
            <a:spAutoFit/>
          </a:bodyPr>
          <a:lstStyle/>
          <a:p>
            <a:r>
              <a:rPr lang="en-GB" sz="3600" dirty="0" err="1">
                <a:solidFill>
                  <a:srgbClr val="00B050"/>
                </a:solidFill>
                <a:latin typeface="+mj-lt"/>
              </a:rPr>
              <a:t>Metsäalan</a:t>
            </a:r>
            <a:r>
              <a:rPr lang="en-GB" sz="3600" dirty="0">
                <a:solidFill>
                  <a:srgbClr val="00B050"/>
                </a:solidFill>
                <a:latin typeface="+mj-lt"/>
              </a:rPr>
              <a:t> merkitys </a:t>
            </a:r>
            <a:r>
              <a:rPr lang="en-GB" sz="3600" dirty="0" err="1">
                <a:solidFill>
                  <a:srgbClr val="00B050"/>
                </a:solidFill>
                <a:latin typeface="+mj-lt"/>
              </a:rPr>
              <a:t>Lappeenrannan</a:t>
            </a:r>
            <a:r>
              <a:rPr lang="en-GB" sz="3600" dirty="0">
                <a:solidFill>
                  <a:srgbClr val="00B050"/>
                </a:solidFill>
                <a:latin typeface="+mj-lt"/>
              </a:rPr>
              <a:t> </a:t>
            </a:r>
            <a:r>
              <a:rPr lang="en-GB" sz="3600" dirty="0" err="1">
                <a:solidFill>
                  <a:srgbClr val="00B050"/>
                </a:solidFill>
                <a:latin typeface="+mj-lt"/>
              </a:rPr>
              <a:t>seutukunnassa</a:t>
            </a:r>
            <a:r>
              <a:rPr lang="en-GB" sz="3600" dirty="0">
                <a:solidFill>
                  <a:srgbClr val="00B050"/>
                </a:solidFill>
                <a:latin typeface="+mj-lt"/>
              </a:rPr>
              <a:t>, </a:t>
            </a:r>
            <a:r>
              <a:rPr lang="en-GB" sz="3600" dirty="0" err="1">
                <a:solidFill>
                  <a:srgbClr val="00B050"/>
                </a:solidFill>
                <a:latin typeface="+mj-lt"/>
              </a:rPr>
              <a:t>osuus</a:t>
            </a:r>
            <a:r>
              <a:rPr lang="en-GB" sz="3600" dirty="0">
                <a:solidFill>
                  <a:srgbClr val="00B050"/>
                </a:solidFill>
                <a:latin typeface="+mj-lt"/>
              </a:rPr>
              <a:t> </a:t>
            </a:r>
            <a:r>
              <a:rPr lang="en-GB" sz="3600" dirty="0" err="1">
                <a:solidFill>
                  <a:srgbClr val="00B050"/>
                </a:solidFill>
                <a:latin typeface="+mj-lt"/>
              </a:rPr>
              <a:t>yksityistaloudesta</a:t>
            </a:r>
            <a:endParaRPr lang="fi-FI" sz="3600" dirty="0">
              <a:solidFill>
                <a:srgbClr val="00B050"/>
              </a:solidFill>
              <a:latin typeface="+mj-lt"/>
            </a:endParaRPr>
          </a:p>
        </p:txBody>
      </p:sp>
    </p:spTree>
    <p:extLst>
      <p:ext uri="{BB962C8B-B14F-4D97-AF65-F5344CB8AC3E}">
        <p14:creationId xmlns:p14="http://schemas.microsoft.com/office/powerpoint/2010/main" val="3815142590"/>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7fef50d3-80ed-4661-9694-9a7761e57cb9" xsi:nil="true"/>
    <lcf76f155ced4ddcb4097134ff3c332f xmlns="aec3b6ce-d947-4210-bd19-3cd480f3770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C99B210D823142438ED742DE694D30A3" ma:contentTypeVersion="12" ma:contentTypeDescription="Luo uusi asiakirja." ma:contentTypeScope="" ma:versionID="b6f2c0db141593afac6fd360dc297809">
  <xsd:schema xmlns:xsd="http://www.w3.org/2001/XMLSchema" xmlns:xs="http://www.w3.org/2001/XMLSchema" xmlns:p="http://schemas.microsoft.com/office/2006/metadata/properties" xmlns:ns2="aec3b6ce-d947-4210-bd19-3cd480f37703" xmlns:ns3="7fef50d3-80ed-4661-9694-9a7761e57cb9" targetNamespace="http://schemas.microsoft.com/office/2006/metadata/properties" ma:root="true" ma:fieldsID="f588334448da98a9818e1128e0e83416" ns2:_="" ns3:_="">
    <xsd:import namespace="aec3b6ce-d947-4210-bd19-3cd480f37703"/>
    <xsd:import namespace="7fef50d3-80ed-4661-9694-9a7761e57cb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c3b6ce-d947-4210-bd19-3cd480f377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3" nillable="true" ma:taxonomy="true" ma:internalName="lcf76f155ced4ddcb4097134ff3c332f" ma:taxonomyFieldName="MediaServiceImageTags" ma:displayName="Kuvien tunnisteet" ma:readOnly="false" ma:fieldId="{5cf76f15-5ced-4ddc-b409-7134ff3c332f}" ma:taxonomyMulti="true" ma:sspId="ef69aae1-ccda-4498-8d0b-c3739e7b8c3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fef50d3-80ed-4661-9694-9a7761e57cb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91195f3-d85e-4a53-8670-136adbf34984}" ma:internalName="TaxCatchAll" ma:showField="CatchAllData" ma:web="7fef50d3-80ed-4661-9694-9a7761e57c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5FACF6D-FFA5-484C-8434-B8FBFEF65524}">
  <ds:schemaRefs>
    <ds:schemaRef ds:uri="http://schemas.microsoft.com/sharepoint/v3/contenttype/forms"/>
  </ds:schemaRefs>
</ds:datastoreItem>
</file>

<file path=customXml/itemProps2.xml><?xml version="1.0" encoding="utf-8"?>
<ds:datastoreItem xmlns:ds="http://schemas.openxmlformats.org/officeDocument/2006/customXml" ds:itemID="{F6F40CFE-1744-469B-A33E-6C64789B339D}">
  <ds:schemaRefs>
    <ds:schemaRef ds:uri="http://schemas.openxmlformats.org/package/2006/metadata/core-properties"/>
    <ds:schemaRef ds:uri="http://schemas.microsoft.com/office/2006/documentManagement/types"/>
    <ds:schemaRef ds:uri="http://purl.org/dc/elements/1.1/"/>
    <ds:schemaRef ds:uri="aec3b6ce-d947-4210-bd19-3cd480f37703"/>
    <ds:schemaRef ds:uri="http://purl.org/dc/terms/"/>
    <ds:schemaRef ds:uri="http://www.w3.org/XML/1998/namespace"/>
    <ds:schemaRef ds:uri="http://schemas.microsoft.com/office/2006/metadata/properties"/>
    <ds:schemaRef ds:uri="http://schemas.microsoft.com/office/infopath/2007/PartnerControls"/>
    <ds:schemaRef ds:uri="7fef50d3-80ed-4661-9694-9a7761e57cb9"/>
    <ds:schemaRef ds:uri="http://purl.org/dc/dcmitype/"/>
  </ds:schemaRefs>
</ds:datastoreItem>
</file>

<file path=customXml/itemProps3.xml><?xml version="1.0" encoding="utf-8"?>
<ds:datastoreItem xmlns:ds="http://schemas.openxmlformats.org/officeDocument/2006/customXml" ds:itemID="{ED8A4E5C-F84B-4830-87D5-B72AB45CA7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ec3b6ce-d947-4210-bd19-3cd480f37703"/>
    <ds:schemaRef ds:uri="7fef50d3-80ed-4661-9694-9a7761e57c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1711</TotalTime>
  <Words>757</Words>
  <Application>Microsoft Office PowerPoint</Application>
  <PresentationFormat>Laajakuva</PresentationFormat>
  <Paragraphs>125</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Aptos</vt:lpstr>
      <vt:lpstr>Aptos Display</vt:lpstr>
      <vt:lpstr>Aptos Narrow</vt:lpstr>
      <vt:lpstr>Arial</vt:lpstr>
      <vt:lpstr>Office-teema</vt:lpstr>
      <vt:lpstr>PowerPoint-esitys</vt:lpstr>
      <vt:lpstr>PowerPoint-esitys</vt:lpstr>
      <vt:lpstr>Rahaa ja työtä metsistä -verkkopalvelu</vt:lpstr>
      <vt:lpstr>Etelä-Karjalan metsät 2022</vt:lpstr>
      <vt:lpstr>Esityksessä on tarkasteltu seuraavia maakunnan ja sen seutukuntien talousasioita</vt:lpstr>
      <vt:lpstr>PowerPoint-esitys</vt:lpstr>
      <vt:lpstr>PowerPoint-esitys</vt:lpstr>
      <vt:lpstr>Metsäalan merkitys yksityistaloudessa– Etelä-Karjala</vt:lpstr>
      <vt:lpstr>Metsäala Etelä-Karjalan seutukunnissa 2022</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Jouko Lehtoviita</dc:creator>
  <cp:lastModifiedBy>Milja Sinnemäki</cp:lastModifiedBy>
  <cp:revision>49</cp:revision>
  <dcterms:created xsi:type="dcterms:W3CDTF">2025-04-08T07:56:51Z</dcterms:created>
  <dcterms:modified xsi:type="dcterms:W3CDTF">2025-08-29T11:20:35Z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0x010100C99B210D823142438ED742DE694D30A3</vt:lpwstr>
  </property>
  <property fmtid="{D5CDD505-2E9C-101B-9397-08002B2CF9AE}" pid="3" name="MediaServiceImageTags">
    <vt:lpwstr/>
  </property>
</Properties>
</file>