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66" r:id="rId5"/>
    <p:sldId id="271" r:id="rId6"/>
    <p:sldId id="261" r:id="rId7"/>
    <p:sldId id="284" r:id="rId8"/>
    <p:sldId id="283" r:id="rId9"/>
    <p:sldId id="272" r:id="rId10"/>
    <p:sldId id="281" r:id="rId11"/>
    <p:sldId id="285" r:id="rId12"/>
    <p:sldId id="276" r:id="rId13"/>
    <p:sldId id="279" r:id="rId14"/>
    <p:sldId id="282" r:id="rId15"/>
    <p:sldId id="278" r:id="rId1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10A7F746-28FC-43EC-AECB-5C4E1AFA173B}" type="slidenum">
              <a:rPr lang="fi-FI" smtClean="0"/>
              <a:t>11</a:t>
            </a:fld>
            <a:endParaRPr lang="fi-FI"/>
          </a:p>
        </p:txBody>
      </p:sp>
    </p:spTree>
    <p:extLst>
      <p:ext uri="{BB962C8B-B14F-4D97-AF65-F5344CB8AC3E}">
        <p14:creationId xmlns:p14="http://schemas.microsoft.com/office/powerpoint/2010/main" val="3235790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10A7F746-28FC-43EC-AECB-5C4E1AFA173B}" type="slidenum">
              <a:rPr lang="fi-FI" smtClean="0"/>
              <a:t>12</a:t>
            </a:fld>
            <a:endParaRPr lang="fi-FI"/>
          </a:p>
        </p:txBody>
      </p:sp>
    </p:spTree>
    <p:extLst>
      <p:ext uri="{BB962C8B-B14F-4D97-AF65-F5344CB8AC3E}">
        <p14:creationId xmlns:p14="http://schemas.microsoft.com/office/powerpoint/2010/main" val="42939148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617102" y="1905506"/>
            <a:ext cx="8998050" cy="3046988"/>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Etelä-Pohjanmaan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3" name="Sisällön paikkamerkki 2">
            <a:extLst>
              <a:ext uri="{FF2B5EF4-FFF2-40B4-BE49-F238E27FC236}">
                <a16:creationId xmlns:a16="http://schemas.microsoft.com/office/drawing/2014/main" id="{A23C432E-C326-5A38-51D1-65353D5CE0E4}"/>
              </a:ext>
            </a:extLst>
          </p:cNvPr>
          <p:cNvSpPr>
            <a:spLocks noGrp="1"/>
          </p:cNvSpPr>
          <p:nvPr>
            <p:ph sz="half" idx="1"/>
          </p:nvPr>
        </p:nvSpPr>
        <p:spPr>
          <a:xfrm>
            <a:off x="836680" y="2103120"/>
            <a:ext cx="6002110" cy="4030981"/>
          </a:xfrm>
        </p:spPr>
        <p:txBody>
          <a:bodyPr vert="horz" lIns="91440" tIns="45720" rIns="91440" bIns="45720" rtlCol="0">
            <a:normAutofit fontScale="92500"/>
          </a:bodyPr>
          <a:lstStyle/>
          <a:p>
            <a:pPr marL="0" indent="0">
              <a:buNone/>
            </a:pPr>
            <a:r>
              <a:rPr lang="fi-FI" sz="1800" b="1" dirty="0"/>
              <a:t>Rahaa ja työtä metsistä -verkkopalvelu </a:t>
            </a:r>
            <a:r>
              <a:rPr lang="fi-FI" sz="1800" dirty="0"/>
              <a:t>kokoaa tuoreimmat saatavilla tilastot metsätaloudesta ja puuta jalostavasta teollisuudesta sekä niiden taloudellisesta merkityksestä valtakunnallisesti, maakunnittain ja seutukunnittain. </a:t>
            </a:r>
          </a:p>
          <a:p>
            <a:pPr marL="0" indent="0">
              <a:buNone/>
            </a:pPr>
            <a:r>
              <a:rPr lang="fi-FI" sz="180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dirty="0"/>
              <a:t>Tämän Etelä-Pohjanmaan maakunnan diasetin luvut on poimittu kaikille avoimesta verkkopalvelusta, jossa voit tarkastella muiden maakuntien ja seutukuntien lukuja. Verkkopalvelun löydät osoitteesta: </a:t>
            </a:r>
            <a:r>
              <a:rPr lang="fi-FI" sz="1800" b="1" dirty="0"/>
              <a:t>tapio.fi/rahaa-ja-</a:t>
            </a:r>
            <a:r>
              <a:rPr lang="fi-FI" sz="1800" b="1" dirty="0" err="1"/>
              <a:t>tyota</a:t>
            </a:r>
            <a:r>
              <a:rPr lang="fi-FI" sz="1800" b="1" dirty="0"/>
              <a:t>-</a:t>
            </a:r>
            <a:r>
              <a:rPr lang="fi-FI" sz="1800" b="1" dirty="0" err="1"/>
              <a:t>metsista</a:t>
            </a:r>
            <a:r>
              <a:rPr lang="fi-FI" sz="1800" dirty="0"/>
              <a:t>.</a:t>
            </a:r>
          </a:p>
          <a:p>
            <a:pPr marL="0" indent="0">
              <a:buNone/>
            </a:pPr>
            <a:r>
              <a:rPr lang="fi-FI" sz="1800" dirty="0"/>
              <a:t>Palvelu on toteutettu Tapion ja Pellervon Taloustutkimus PTT:n yhteistyönä. Hankkeen on rahoittanut Metsämiesten Säätiö. </a:t>
            </a:r>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838200" y="150536"/>
            <a:ext cx="10515600" cy="1325563"/>
          </a:xfrm>
        </p:spPr>
        <p:txBody>
          <a:bodyPr>
            <a:normAutofit/>
          </a:bodyPr>
          <a:lstStyle/>
          <a:p>
            <a:r>
              <a:rPr lang="en-GB" sz="3600" dirty="0"/>
              <a:t>Etelä-Pohjanmaan</a:t>
            </a:r>
            <a:r>
              <a:rPr lang="en-GB" sz="3600" b="1"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1734934149"/>
              </p:ext>
            </p:extLst>
          </p:nvPr>
        </p:nvGraphicFramePr>
        <p:xfrm>
          <a:off x="252199" y="1542138"/>
          <a:ext cx="4843994" cy="2889987"/>
        </p:xfrm>
        <a:graphic>
          <a:graphicData uri="http://schemas.openxmlformats.org/drawingml/2006/table">
            <a:tbl>
              <a:tblPr firstRow="1" bandRow="1">
                <a:tableStyleId>{5C22544A-7EE6-4342-B048-85BDC9FD1C3A}</a:tableStyleId>
              </a:tblPr>
              <a:tblGrid>
                <a:gridCol w="2334970">
                  <a:extLst>
                    <a:ext uri="{9D8B030D-6E8A-4147-A177-3AD203B41FA5}">
                      <a16:colId xmlns:a16="http://schemas.microsoft.com/office/drawing/2014/main" val="1738321657"/>
                    </a:ext>
                  </a:extLst>
                </a:gridCol>
                <a:gridCol w="2509024">
                  <a:extLst>
                    <a:ext uri="{9D8B030D-6E8A-4147-A177-3AD203B41FA5}">
                      <a16:colId xmlns:a16="http://schemas.microsoft.com/office/drawing/2014/main" val="1955992653"/>
                    </a:ext>
                  </a:extLst>
                </a:gridCol>
              </a:tblGrid>
              <a:tr h="491775">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a:solidFill>
                            <a:schemeClr val="tx1"/>
                          </a:solidFill>
                        </a:rPr>
                        <a:t>1 029 </a:t>
                      </a:r>
                      <a:r>
                        <a:rPr lang="en-GB" sz="1400" b="0" dirty="0">
                          <a:solidFill>
                            <a:schemeClr val="tx1"/>
                          </a:solidFill>
                        </a:rPr>
                        <a:t>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491775">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32 000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491775">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5,1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491775">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5 000 000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51957">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3 237 000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491775">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148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571299FC-2B25-74DA-CCFE-747734B79819}"/>
              </a:ext>
            </a:extLst>
          </p:cNvPr>
          <p:cNvGrpSpPr/>
          <p:nvPr/>
        </p:nvGrpSpPr>
        <p:grpSpPr>
          <a:xfrm>
            <a:off x="5237964" y="2398763"/>
            <a:ext cx="3410439" cy="2033362"/>
            <a:chOff x="5237964" y="2398763"/>
            <a:chExt cx="3410439"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237964" y="2398763"/>
              <a:ext cx="315649"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5521507" y="2401772"/>
              <a:ext cx="3126896" cy="1735155"/>
            </a:xfrm>
            <a:prstGeom prst="rect">
              <a:avLst/>
            </a:prstGeom>
            <a:noFill/>
          </p:spPr>
          <p:txBody>
            <a:bodyPr wrap="square" rtlCol="0">
              <a:spAutoFit/>
            </a:bodyPr>
            <a:lstStyle/>
            <a:p>
              <a:pPr>
                <a:lnSpc>
                  <a:spcPct val="120000"/>
                </a:lnSpc>
              </a:pPr>
              <a:r>
                <a:rPr lang="en-GB" dirty="0" err="1"/>
                <a:t>Kunnat</a:t>
              </a:r>
              <a:r>
                <a:rPr lang="en-GB" dirty="0"/>
                <a:t> ja </a:t>
              </a:r>
              <a:r>
                <a:rPr lang="en-GB" dirty="0" err="1"/>
                <a:t>seurakunnat</a:t>
              </a:r>
              <a:r>
                <a:rPr lang="en-GB" dirty="0"/>
                <a:t>  2 %</a:t>
              </a:r>
            </a:p>
            <a:p>
              <a:pPr>
                <a:lnSpc>
                  <a:spcPct val="120000"/>
                </a:lnSpc>
              </a:pPr>
              <a:r>
                <a:rPr lang="en-GB" dirty="0"/>
                <a:t>Muut 	6 %</a:t>
              </a:r>
            </a:p>
            <a:p>
              <a:pPr>
                <a:lnSpc>
                  <a:spcPct val="120000"/>
                </a:lnSpc>
              </a:pPr>
              <a:r>
                <a:rPr lang="en-GB" dirty="0" err="1"/>
                <a:t>Valtio</a:t>
              </a:r>
              <a:r>
                <a:rPr lang="en-GB" dirty="0"/>
                <a:t> 	6 %</a:t>
              </a:r>
            </a:p>
            <a:p>
              <a:pPr>
                <a:lnSpc>
                  <a:spcPct val="120000"/>
                </a:lnSpc>
              </a:pPr>
              <a:r>
                <a:rPr lang="en-GB" dirty="0" err="1"/>
                <a:t>Yhtiöt</a:t>
              </a:r>
              <a:r>
                <a:rPr lang="en-GB" dirty="0"/>
                <a:t>	5 %</a:t>
              </a:r>
            </a:p>
            <a:p>
              <a:pPr>
                <a:lnSpc>
                  <a:spcPct val="120000"/>
                </a:lnSpc>
              </a:pPr>
              <a:r>
                <a:rPr lang="en-GB" dirty="0" err="1"/>
                <a:t>Yksityishenkilöt</a:t>
              </a:r>
              <a:r>
                <a:rPr lang="en-GB" dirty="0"/>
                <a:t> 81 %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5237964" y="1457234"/>
            <a:ext cx="5104026" cy="646331"/>
          </a:xfrm>
          <a:prstGeom prst="rect">
            <a:avLst/>
          </a:prstGeom>
          <a:noFill/>
        </p:spPr>
        <p:txBody>
          <a:bodyPr wrap="none" rtlCol="0">
            <a:spAutoFit/>
          </a:bodyPr>
          <a:lstStyle/>
          <a:p>
            <a:r>
              <a:rPr lang="en-GB" b="1" dirty="0" err="1"/>
              <a:t>Metsänomistajaryhmien</a:t>
            </a:r>
            <a:r>
              <a:rPr lang="en-GB" b="1" dirty="0"/>
              <a:t> </a:t>
            </a:r>
            <a:r>
              <a:rPr lang="en-GB" b="1" dirty="0" err="1"/>
              <a:t>omistusosuudet</a:t>
            </a:r>
            <a:r>
              <a:rPr lang="en-GB" b="1" dirty="0"/>
              <a:t> </a:t>
            </a:r>
            <a:br>
              <a:rPr lang="en-GB" b="1" dirty="0"/>
            </a:br>
            <a:r>
              <a:rPr lang="en-GB" b="1" dirty="0" err="1"/>
              <a:t>Etelä-Pohjanmaalla:osuus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7" name="Kuva 6">
            <a:extLst>
              <a:ext uri="{FF2B5EF4-FFF2-40B4-BE49-F238E27FC236}">
                <a16:creationId xmlns:a16="http://schemas.microsoft.com/office/drawing/2014/main" id="{57F5C47D-79DA-95B3-7DA9-D0789C295078}"/>
              </a:ext>
            </a:extLst>
          </p:cNvPr>
          <p:cNvPicPr>
            <a:picLocks noChangeAspect="1"/>
          </p:cNvPicPr>
          <p:nvPr/>
        </p:nvPicPr>
        <p:blipFill>
          <a:blip r:embed="rId3"/>
          <a:srcRect l="20411" r="15930"/>
          <a:stretch>
            <a:fillRect/>
          </a:stretch>
        </p:blipFill>
        <p:spPr>
          <a:xfrm>
            <a:off x="8524096" y="2394922"/>
            <a:ext cx="2829704" cy="3005844"/>
          </a:xfrm>
          <a:prstGeom prst="rect">
            <a:avLst/>
          </a:prstGeom>
        </p:spPr>
      </p:pic>
      <p:sp>
        <p:nvSpPr>
          <p:cNvPr id="8" name="Tekstiruutu 7">
            <a:extLst>
              <a:ext uri="{FF2B5EF4-FFF2-40B4-BE49-F238E27FC236}">
                <a16:creationId xmlns:a16="http://schemas.microsoft.com/office/drawing/2014/main" id="{E1664CBE-D2AB-D1E4-7137-3AE39AC46611}"/>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a:effectLst/>
              </a:rPr>
              <a:t>Yksityinen sektori </a:t>
            </a:r>
            <a:r>
              <a:rPr lang="fi-FI" sz="1500" b="0" i="0">
                <a:effectLst/>
              </a:rPr>
              <a:t>Yksityiseen </a:t>
            </a:r>
            <a:r>
              <a:rPr lang="fi-FI" sz="1500" b="0" i="0" dirty="0">
                <a:effectLst/>
              </a:rPr>
              <a:t>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881735-816F-B40D-589C-837AECB2CF87}"/>
            </a:ext>
          </a:extLst>
        </p:cNvPr>
        <p:cNvGrpSpPr/>
        <p:nvPr/>
      </p:nvGrpSpPr>
      <p:grpSpPr>
        <a:xfrm>
          <a:off x="0" y="0"/>
          <a:ext cx="0" cy="0"/>
          <a:chOff x="0" y="0"/>
          <a:chExt cx="0" cy="0"/>
        </a:xfrm>
      </p:grpSpPr>
      <p:sp>
        <p:nvSpPr>
          <p:cNvPr id="5" name="Alatunnisteen paikkamerkki 4">
            <a:extLst>
              <a:ext uri="{FF2B5EF4-FFF2-40B4-BE49-F238E27FC236}">
                <a16:creationId xmlns:a16="http://schemas.microsoft.com/office/drawing/2014/main" id="{500BB702-94DD-DB3D-90E6-F36A88CA76DB}"/>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nSpc>
                <a:spcPct val="90000"/>
              </a:lnSpc>
              <a:spcAft>
                <a:spcPts val="600"/>
              </a:spcAft>
              <a:defRPr/>
            </a:pPr>
            <a:r>
              <a:rPr lang="en-US" sz="900" kern="1200" noProof="0">
                <a:solidFill>
                  <a:schemeClr val="tx1">
                    <a:tint val="75000"/>
                  </a:schemeClr>
                </a:solidFill>
                <a:latin typeface="+mn-lt"/>
                <a:ea typeface="+mn-ea"/>
                <a:cs typeface="+mn-cs"/>
              </a:rPr>
              <a:t>Rahaa ja työtä metsistä – tuoreimmat tiedot omalta alueeltasi: </a:t>
            </a:r>
            <a:br>
              <a:rPr lang="en-US" sz="900" kern="1200" noProof="0">
                <a:solidFill>
                  <a:schemeClr val="tx1">
                    <a:tint val="75000"/>
                  </a:schemeClr>
                </a:solidFill>
                <a:latin typeface="+mn-lt"/>
                <a:ea typeface="+mn-ea"/>
                <a:cs typeface="+mn-cs"/>
              </a:rPr>
            </a:br>
            <a:r>
              <a:rPr lang="en-US" sz="900" kern="1200" noProof="0">
                <a:solidFill>
                  <a:schemeClr val="tx1">
                    <a:tint val="75000"/>
                  </a:schemeClr>
                </a:solidFill>
                <a:latin typeface="+mn-lt"/>
                <a:ea typeface="+mn-ea"/>
                <a:cs typeface="+mn-cs"/>
              </a:rPr>
              <a:t>tapio.fi/rahaa-ja-tyota-metsista</a:t>
            </a:r>
          </a:p>
        </p:txBody>
      </p:sp>
      <p:pic>
        <p:nvPicPr>
          <p:cNvPr id="3" name="Kuva 2">
            <a:extLst>
              <a:ext uri="{FF2B5EF4-FFF2-40B4-BE49-F238E27FC236}">
                <a16:creationId xmlns:a16="http://schemas.microsoft.com/office/drawing/2014/main" id="{651EFD63-9271-8B88-6581-4C42B9253608}"/>
              </a:ext>
            </a:extLst>
          </p:cNvPr>
          <p:cNvPicPr>
            <a:picLocks noChangeAspect="1"/>
          </p:cNvPicPr>
          <p:nvPr/>
        </p:nvPicPr>
        <p:blipFill>
          <a:blip r:embed="rId2"/>
          <a:stretch>
            <a:fillRect/>
          </a:stretch>
        </p:blipFill>
        <p:spPr>
          <a:xfrm>
            <a:off x="1004887" y="245707"/>
            <a:ext cx="10306663" cy="5977672"/>
          </a:xfrm>
          <a:prstGeom prst="rect">
            <a:avLst/>
          </a:prstGeom>
        </p:spPr>
      </p:pic>
    </p:spTree>
    <p:extLst>
      <p:ext uri="{BB962C8B-B14F-4D97-AF65-F5344CB8AC3E}">
        <p14:creationId xmlns:p14="http://schemas.microsoft.com/office/powerpoint/2010/main" val="908156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107768"/>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osuus </a:t>
            </a:r>
            <a:r>
              <a:rPr lang="en-GB" sz="3600" dirty="0" err="1"/>
              <a:t>yksityistaloudesta</a:t>
            </a:r>
            <a:r>
              <a:rPr lang="en-GB" sz="3600" dirty="0"/>
              <a:t> </a:t>
            </a:r>
            <a:br>
              <a:rPr lang="en-GB" sz="3600" dirty="0"/>
            </a:br>
            <a:r>
              <a:rPr lang="en-GB" sz="3600" dirty="0"/>
              <a:t>Etelä-</a:t>
            </a:r>
            <a:r>
              <a:rPr lang="en-GB" sz="3600" dirty="0" err="1"/>
              <a:t>Pohjanmaalla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2835566537"/>
              </p:ext>
            </p:extLst>
          </p:nvPr>
        </p:nvGraphicFramePr>
        <p:xfrm>
          <a:off x="757350" y="1716965"/>
          <a:ext cx="10737450" cy="1549400"/>
        </p:xfrm>
        <a:graphic>
          <a:graphicData uri="http://schemas.openxmlformats.org/drawingml/2006/table">
            <a:tbl>
              <a:tblPr>
                <a:tableStyleId>{5C22544A-7EE6-4342-B048-85BDC9FD1C3A}</a:tableStyleId>
              </a:tblPr>
              <a:tblGrid>
                <a:gridCol w="2300329">
                  <a:extLst>
                    <a:ext uri="{9D8B030D-6E8A-4147-A177-3AD203B41FA5}">
                      <a16:colId xmlns:a16="http://schemas.microsoft.com/office/drawing/2014/main" val="1984755777"/>
                    </a:ext>
                  </a:extLst>
                </a:gridCol>
                <a:gridCol w="1507306">
                  <a:extLst>
                    <a:ext uri="{9D8B030D-6E8A-4147-A177-3AD203B41FA5}">
                      <a16:colId xmlns:a16="http://schemas.microsoft.com/office/drawing/2014/main" val="1161351972"/>
                    </a:ext>
                  </a:extLst>
                </a:gridCol>
                <a:gridCol w="1327188">
                  <a:extLst>
                    <a:ext uri="{9D8B030D-6E8A-4147-A177-3AD203B41FA5}">
                      <a16:colId xmlns:a16="http://schemas.microsoft.com/office/drawing/2014/main" val="745054972"/>
                    </a:ext>
                  </a:extLst>
                </a:gridCol>
                <a:gridCol w="1431466">
                  <a:extLst>
                    <a:ext uri="{9D8B030D-6E8A-4147-A177-3AD203B41FA5}">
                      <a16:colId xmlns:a16="http://schemas.microsoft.com/office/drawing/2014/main" val="991056705"/>
                    </a:ext>
                  </a:extLst>
                </a:gridCol>
                <a:gridCol w="2313098">
                  <a:extLst>
                    <a:ext uri="{9D8B030D-6E8A-4147-A177-3AD203B41FA5}">
                      <a16:colId xmlns:a16="http://schemas.microsoft.com/office/drawing/2014/main" val="3321594675"/>
                    </a:ext>
                  </a:extLst>
                </a:gridCol>
                <a:gridCol w="1858063">
                  <a:extLst>
                    <a:ext uri="{9D8B030D-6E8A-4147-A177-3AD203B41FA5}">
                      <a16:colId xmlns:a16="http://schemas.microsoft.com/office/drawing/2014/main" val="1082540642"/>
                    </a:ext>
                  </a:extLst>
                </a:gridCol>
              </a:tblGrid>
              <a:tr h="220092">
                <a:tc>
                  <a:txBody>
                    <a:bodyPr/>
                    <a:lstStyle/>
                    <a:p>
                      <a:pPr algn="l" fontAlgn="b"/>
                      <a:r>
                        <a:rPr lang="fi-FI" sz="2000" b="1" i="0" u="none" strike="noStrike" dirty="0">
                          <a:solidFill>
                            <a:srgbClr val="000000"/>
                          </a:solidFill>
                          <a:effectLst/>
                          <a:latin typeface="Aptos Narrow" panose="020B0004020202020204" pitchFamily="34" charset="0"/>
                        </a:rPr>
                        <a:t>ETELÄ-POHJANMAA </a:t>
                      </a: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814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336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2868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40</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12 819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5 284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67 392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2 489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2 236</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4,3 </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3,6</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1141124" y="5296080"/>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Etelä-Pohjanmaan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25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 </a:t>
            </a:r>
            <a:endParaRPr lang="fi-FI" sz="2000" dirty="0"/>
          </a:p>
        </p:txBody>
      </p:sp>
      <p:graphicFrame>
        <p:nvGraphicFramePr>
          <p:cNvPr id="6" name="Sisällön paikkamerkki 6">
            <a:extLst>
              <a:ext uri="{FF2B5EF4-FFF2-40B4-BE49-F238E27FC236}">
                <a16:creationId xmlns:a16="http://schemas.microsoft.com/office/drawing/2014/main" id="{50D2B127-AB47-0851-D1CE-96A0348259A5}"/>
              </a:ext>
            </a:extLst>
          </p:cNvPr>
          <p:cNvGraphicFramePr>
            <a:graphicFrameLocks/>
          </p:cNvGraphicFramePr>
          <p:nvPr>
            <p:extLst>
              <p:ext uri="{D42A27DB-BD31-4B8C-83A1-F6EECF244321}">
                <p14:modId xmlns:p14="http://schemas.microsoft.com/office/powerpoint/2010/main" val="106365279"/>
              </p:ext>
            </p:extLst>
          </p:nvPr>
        </p:nvGraphicFramePr>
        <p:xfrm>
          <a:off x="757350" y="3506522"/>
          <a:ext cx="10737450" cy="1549400"/>
        </p:xfrm>
        <a:graphic>
          <a:graphicData uri="http://schemas.openxmlformats.org/drawingml/2006/table">
            <a:tbl>
              <a:tblPr>
                <a:tableStyleId>{5C22544A-7EE6-4342-B048-85BDC9FD1C3A}</a:tableStyleId>
              </a:tblPr>
              <a:tblGrid>
                <a:gridCol w="2300329">
                  <a:extLst>
                    <a:ext uri="{9D8B030D-6E8A-4147-A177-3AD203B41FA5}">
                      <a16:colId xmlns:a16="http://schemas.microsoft.com/office/drawing/2014/main" val="1984755777"/>
                    </a:ext>
                  </a:extLst>
                </a:gridCol>
                <a:gridCol w="1507306">
                  <a:extLst>
                    <a:ext uri="{9D8B030D-6E8A-4147-A177-3AD203B41FA5}">
                      <a16:colId xmlns:a16="http://schemas.microsoft.com/office/drawing/2014/main" val="1161351972"/>
                    </a:ext>
                  </a:extLst>
                </a:gridCol>
                <a:gridCol w="1156549">
                  <a:extLst>
                    <a:ext uri="{9D8B030D-6E8A-4147-A177-3AD203B41FA5}">
                      <a16:colId xmlns:a16="http://schemas.microsoft.com/office/drawing/2014/main" val="745054972"/>
                    </a:ext>
                  </a:extLst>
                </a:gridCol>
                <a:gridCol w="1602105">
                  <a:extLst>
                    <a:ext uri="{9D8B030D-6E8A-4147-A177-3AD203B41FA5}">
                      <a16:colId xmlns:a16="http://schemas.microsoft.com/office/drawing/2014/main" val="991056705"/>
                    </a:ext>
                  </a:extLst>
                </a:gridCol>
                <a:gridCol w="2313098">
                  <a:extLst>
                    <a:ext uri="{9D8B030D-6E8A-4147-A177-3AD203B41FA5}">
                      <a16:colId xmlns:a16="http://schemas.microsoft.com/office/drawing/2014/main" val="3321594675"/>
                    </a:ext>
                  </a:extLst>
                </a:gridCol>
                <a:gridCol w="1858063">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838200" y="215018"/>
            <a:ext cx="10515600" cy="828003"/>
          </a:xfrm>
        </p:spPr>
        <p:txBody>
          <a:bodyPr>
            <a:noAutofit/>
          </a:bodyPr>
          <a:lstStyle/>
          <a:p>
            <a:r>
              <a:rPr lang="fi-FI" sz="3600" dirty="0"/>
              <a:t>Metsäalan merkitys yksityistaloudessa –  </a:t>
            </a:r>
            <a:br>
              <a:rPr lang="fi-FI" sz="3600" dirty="0"/>
            </a:br>
            <a:r>
              <a:rPr lang="en-GB" sz="3600" dirty="0" err="1"/>
              <a:t>Etelä</a:t>
            </a:r>
            <a:r>
              <a:rPr lang="en-GB" sz="3600" dirty="0"/>
              <a:t>-Pohjanmaa</a:t>
            </a:r>
            <a:endParaRPr lang="fi-FI" sz="3600" dirty="0"/>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pic>
        <p:nvPicPr>
          <p:cNvPr id="7" name="Picture 1" descr="Power BI -visualisointi">
            <a:extLst>
              <a:ext uri="{FF2B5EF4-FFF2-40B4-BE49-F238E27FC236}">
                <a16:creationId xmlns:a16="http://schemas.microsoft.com/office/drawing/2014/main" id="{9EE15B06-2CCF-AE3A-F618-3B223D70B454}"/>
              </a:ext>
            </a:extLst>
          </p:cNvPr>
          <p:cNvPicPr>
            <a:picLocks noChangeAspect="1"/>
          </p:cNvPicPr>
          <p:nvPr/>
        </p:nvPicPr>
        <p:blipFill rotWithShape="1">
          <a:blip r:embed="rId2">
            <a:extLst>
              <a:ext uri="{28A0092B-C50C-407E-A947-70E740481C1C}">
                <a14:useLocalDpi xmlns:a14="http://schemas.microsoft.com/office/drawing/2010/main" val="0"/>
              </a:ext>
            </a:extLst>
          </a:blip>
          <a:srcRect t="13648" b="72906"/>
          <a:stretch/>
        </p:blipFill>
        <p:spPr bwMode="auto">
          <a:xfrm>
            <a:off x="373117" y="1171259"/>
            <a:ext cx="10899492" cy="250321"/>
          </a:xfrm>
          <a:prstGeom prst="rect">
            <a:avLst/>
          </a:prstGeom>
          <a:noFill/>
        </p:spPr>
      </p:pic>
      <p:pic>
        <p:nvPicPr>
          <p:cNvPr id="10" name="Kuva 9">
            <a:extLst>
              <a:ext uri="{FF2B5EF4-FFF2-40B4-BE49-F238E27FC236}">
                <a16:creationId xmlns:a16="http://schemas.microsoft.com/office/drawing/2014/main" id="{5C3D7BA8-463F-2417-F8CD-123A8BBD57DB}"/>
              </a:ext>
            </a:extLst>
          </p:cNvPr>
          <p:cNvPicPr>
            <a:picLocks noChangeAspect="1"/>
          </p:cNvPicPr>
          <p:nvPr/>
        </p:nvPicPr>
        <p:blipFill>
          <a:blip r:embed="rId3"/>
          <a:srcRect t="11695"/>
          <a:stretch>
            <a:fillRect/>
          </a:stretch>
        </p:blipFill>
        <p:spPr>
          <a:xfrm>
            <a:off x="1286265" y="1488665"/>
            <a:ext cx="9073196" cy="4800599"/>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5375DCC-77B0-0A68-948B-584D34DB4DC7}"/>
              </a:ext>
            </a:extLst>
          </p:cNvPr>
          <p:cNvSpPr>
            <a:spLocks noGrp="1"/>
          </p:cNvSpPr>
          <p:nvPr>
            <p:ph type="title"/>
          </p:nvPr>
        </p:nvSpPr>
        <p:spPr/>
        <p:txBody>
          <a:bodyPr>
            <a:normAutofit/>
          </a:bodyPr>
          <a:lstStyle/>
          <a:p>
            <a:r>
              <a:rPr lang="en-GB" sz="3600" dirty="0" err="1"/>
              <a:t>Metsäala</a:t>
            </a:r>
            <a:r>
              <a:rPr lang="en-GB" sz="3600" dirty="0"/>
              <a:t> Etelä-</a:t>
            </a:r>
            <a:r>
              <a:rPr lang="en-GB" sz="3600" dirty="0" err="1"/>
              <a:t>Pohjanmaan</a:t>
            </a:r>
            <a:r>
              <a:rPr lang="en-GB" sz="3600" dirty="0"/>
              <a:t>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78D5564B-49F4-1C30-8571-A40BA4E430C7}"/>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E7BCF627-59B7-B332-6E73-2D2678545C2C}"/>
              </a:ext>
            </a:extLst>
          </p:cNvPr>
          <p:cNvGraphicFramePr>
            <a:graphicFrameLocks noGrp="1"/>
          </p:cNvGraphicFramePr>
          <p:nvPr>
            <p:ph idx="1"/>
            <p:extLst>
              <p:ext uri="{D42A27DB-BD31-4B8C-83A1-F6EECF244321}">
                <p14:modId xmlns:p14="http://schemas.microsoft.com/office/powerpoint/2010/main" val="3325605867"/>
              </p:ext>
            </p:extLst>
          </p:nvPr>
        </p:nvGraphicFramePr>
        <p:xfrm>
          <a:off x="838200" y="1825625"/>
          <a:ext cx="10677298" cy="186055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88385">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err="1">
                          <a:solidFill>
                            <a:srgbClr val="000000"/>
                          </a:solidFill>
                          <a:effectLst/>
                          <a:latin typeface="Aptos Narrow" panose="020B0004020202020204" pitchFamily="34" charset="0"/>
                        </a:rPr>
                        <a:t>Järviseutu</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206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568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10</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Kuusiokunnat</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150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568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Seinäjoki</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288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136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1227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13</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Suupohja</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505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a:t>
                      </a:r>
                    </a:p>
                  </a:txBody>
                  <a:tcPr marL="0" marR="0" marT="0" marB="0" anchor="b">
                    <a:solidFill>
                      <a:schemeClr val="accent6">
                        <a:lumMod val="40000"/>
                        <a:lumOff val="60000"/>
                      </a:schemeClr>
                    </a:solidFill>
                  </a:tcPr>
                </a:tc>
                <a:extLst>
                  <a:ext uri="{0D108BD9-81ED-4DB2-BD59-A6C34878D82A}">
                    <a16:rowId xmlns:a16="http://schemas.microsoft.com/office/drawing/2014/main" val="3563091377"/>
                  </a:ext>
                </a:extLst>
              </a:tr>
            </a:tbl>
          </a:graphicData>
        </a:graphic>
      </p:graphicFrame>
    </p:spTree>
    <p:extLst>
      <p:ext uri="{BB962C8B-B14F-4D97-AF65-F5344CB8AC3E}">
        <p14:creationId xmlns:p14="http://schemas.microsoft.com/office/powerpoint/2010/main" val="1508073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C1CE9A8-9656-9BCA-A0D2-0EB55A96091A}"/>
              </a:ext>
            </a:extLst>
          </p:cNvPr>
          <p:cNvSpPr txBox="1"/>
          <p:nvPr/>
        </p:nvSpPr>
        <p:spPr>
          <a:xfrm>
            <a:off x="623128" y="18443"/>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err="1">
                <a:solidFill>
                  <a:srgbClr val="00B050"/>
                </a:solidFill>
                <a:effectLst/>
                <a:latin typeface="Aptos Narrow" panose="020B0004020202020204" pitchFamily="34" charset="0"/>
              </a:rPr>
              <a:t>Järviseudun</a:t>
            </a:r>
            <a:r>
              <a:rPr lang="en-GB" sz="3600" b="0" i="0" u="none" strike="noStrike" dirty="0">
                <a:solidFill>
                  <a:srgbClr val="00B050"/>
                </a:solidFill>
                <a:effectLst/>
                <a:latin typeface="Aptos Narrow" panose="020B0004020202020204" pitchFamily="34" charset="0"/>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7" name="Kuva 6">
            <a:extLst>
              <a:ext uri="{FF2B5EF4-FFF2-40B4-BE49-F238E27FC236}">
                <a16:creationId xmlns:a16="http://schemas.microsoft.com/office/drawing/2014/main" id="{037EB90E-F6A8-8C4C-9E20-64E59F40F031}"/>
              </a:ext>
            </a:extLst>
          </p:cNvPr>
          <p:cNvPicPr>
            <a:picLocks noChangeAspect="1"/>
          </p:cNvPicPr>
          <p:nvPr/>
        </p:nvPicPr>
        <p:blipFill>
          <a:blip r:embed="rId2"/>
          <a:srcRect t="6743"/>
          <a:stretch>
            <a:fillRect/>
          </a:stretch>
        </p:blipFill>
        <p:spPr>
          <a:xfrm>
            <a:off x="815117" y="1218772"/>
            <a:ext cx="8891006" cy="4929880"/>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898A65DA-D1DD-0D2A-17FB-3A2CB7BAB34C}"/>
              </a:ext>
            </a:extLst>
          </p:cNvPr>
          <p:cNvSpPr txBox="1"/>
          <p:nvPr/>
        </p:nvSpPr>
        <p:spPr>
          <a:xfrm>
            <a:off x="534255" y="4740"/>
            <a:ext cx="9310201"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a:t>
            </a:r>
            <a:r>
              <a:rPr lang="en-GB" sz="3600" dirty="0" err="1">
                <a:solidFill>
                  <a:srgbClr val="00B050"/>
                </a:solidFill>
                <a:latin typeface="+mj-lt"/>
              </a:rPr>
              <a:t>merkitys</a:t>
            </a:r>
            <a:r>
              <a:rPr lang="en-GB" sz="3600" dirty="0">
                <a:solidFill>
                  <a:srgbClr val="00B050"/>
                </a:solidFill>
                <a:latin typeface="+mj-lt"/>
              </a:rPr>
              <a:t> </a:t>
            </a:r>
            <a:r>
              <a:rPr lang="en-GB" sz="3600" dirty="0" err="1">
                <a:solidFill>
                  <a:srgbClr val="00B050"/>
                </a:solidFill>
                <a:latin typeface="+mj-lt"/>
              </a:rPr>
              <a:t>Kuusiokuntien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7" name="Kuva 6">
            <a:extLst>
              <a:ext uri="{FF2B5EF4-FFF2-40B4-BE49-F238E27FC236}">
                <a16:creationId xmlns:a16="http://schemas.microsoft.com/office/drawing/2014/main" id="{728F044D-F899-0A02-352E-8B8D8CF722FF}"/>
              </a:ext>
            </a:extLst>
          </p:cNvPr>
          <p:cNvPicPr>
            <a:picLocks noChangeAspect="1"/>
          </p:cNvPicPr>
          <p:nvPr/>
        </p:nvPicPr>
        <p:blipFill>
          <a:blip r:embed="rId2"/>
          <a:stretch>
            <a:fillRect/>
          </a:stretch>
        </p:blipFill>
        <p:spPr>
          <a:xfrm>
            <a:off x="804165" y="1190938"/>
            <a:ext cx="8770379" cy="5010600"/>
          </a:xfrm>
          <a:prstGeom prst="rect">
            <a:avLst/>
          </a:prstGeom>
        </p:spPr>
      </p:pic>
    </p:spTree>
    <p:extLst>
      <p:ext uri="{BB962C8B-B14F-4D97-AF65-F5344CB8AC3E}">
        <p14:creationId xmlns:p14="http://schemas.microsoft.com/office/powerpoint/2010/main" val="141008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7FA6F-7ECE-5319-3FC8-8BA59D08DABC}"/>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5E42059A-C13F-2B32-5BCB-8152F94BE2FE}"/>
              </a:ext>
            </a:extLst>
          </p:cNvPr>
          <p:cNvSpPr txBox="1"/>
          <p:nvPr/>
        </p:nvSpPr>
        <p:spPr>
          <a:xfrm>
            <a:off x="616501" y="140558"/>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Seinäjoen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307EAD72-30ED-5B1B-C4A3-9CC545CB55F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6" name="Kuva 5">
            <a:extLst>
              <a:ext uri="{FF2B5EF4-FFF2-40B4-BE49-F238E27FC236}">
                <a16:creationId xmlns:a16="http://schemas.microsoft.com/office/drawing/2014/main" id="{B368B182-14FD-A6AF-744A-0781D99E6E10}"/>
              </a:ext>
            </a:extLst>
          </p:cNvPr>
          <p:cNvPicPr>
            <a:picLocks noChangeAspect="1"/>
          </p:cNvPicPr>
          <p:nvPr/>
        </p:nvPicPr>
        <p:blipFill>
          <a:blip r:embed="rId3"/>
          <a:stretch>
            <a:fillRect/>
          </a:stretch>
        </p:blipFill>
        <p:spPr>
          <a:xfrm>
            <a:off x="1319088" y="1340887"/>
            <a:ext cx="8600778" cy="4804823"/>
          </a:xfrm>
          <a:prstGeom prst="rect">
            <a:avLst/>
          </a:prstGeom>
        </p:spPr>
      </p:pic>
    </p:spTree>
    <p:extLst>
      <p:ext uri="{BB962C8B-B14F-4D97-AF65-F5344CB8AC3E}">
        <p14:creationId xmlns:p14="http://schemas.microsoft.com/office/powerpoint/2010/main" val="2275607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20D3-F1A6-7D3D-8F40-70E38921301B}"/>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2FD04E55-1C6C-770D-3DBE-0ADD24D0C0ED}"/>
              </a:ext>
            </a:extLst>
          </p:cNvPr>
          <p:cNvSpPr txBox="1"/>
          <p:nvPr/>
        </p:nvSpPr>
        <p:spPr>
          <a:xfrm>
            <a:off x="587943" y="136525"/>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Suupohjan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44F53AF8-6DFE-EC17-B261-03948E016A6C}"/>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2E7A8AA3-062C-A7C3-7800-4E0AA7164B14}"/>
              </a:ext>
            </a:extLst>
          </p:cNvPr>
          <p:cNvPicPr>
            <a:picLocks noChangeAspect="1"/>
          </p:cNvPicPr>
          <p:nvPr/>
        </p:nvPicPr>
        <p:blipFill>
          <a:blip r:embed="rId3"/>
          <a:stretch>
            <a:fillRect/>
          </a:stretch>
        </p:blipFill>
        <p:spPr>
          <a:xfrm>
            <a:off x="1270000" y="1442824"/>
            <a:ext cx="8444676" cy="4913526"/>
          </a:xfrm>
          <a:prstGeom prst="rect">
            <a:avLst/>
          </a:prstGeom>
        </p:spPr>
      </p:pic>
    </p:spTree>
    <p:extLst>
      <p:ext uri="{BB962C8B-B14F-4D97-AF65-F5344CB8AC3E}">
        <p14:creationId xmlns:p14="http://schemas.microsoft.com/office/powerpoint/2010/main" val="342870447"/>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590B39-81E7-44A9-BF8B-D60AC1F901EE}"/>
</file>

<file path=customXml/itemProps2.xml><?xml version="1.0" encoding="utf-8"?>
<ds:datastoreItem xmlns:ds="http://schemas.openxmlformats.org/officeDocument/2006/customXml" ds:itemID="{1F037134-21BF-4973-A272-C95ED8FC9DF4}">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customXml/itemProps3.xml><?xml version="1.0" encoding="utf-8"?>
<ds:datastoreItem xmlns:ds="http://schemas.openxmlformats.org/officeDocument/2006/customXml" ds:itemID="{C05B791B-EE6C-482A-861B-0FDB3C7E919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1817</TotalTime>
  <Words>837</Words>
  <Application>Microsoft Office PowerPoint</Application>
  <PresentationFormat>Laajakuva</PresentationFormat>
  <Paragraphs>143</Paragraphs>
  <Slides>12</Slides>
  <Notes>2</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12</vt:i4>
      </vt:variant>
    </vt:vector>
  </HeadingPairs>
  <TitlesOfParts>
    <vt:vector size="17" baseType="lpstr">
      <vt:lpstr>Aptos</vt:lpstr>
      <vt:lpstr>Aptos Display</vt:lpstr>
      <vt:lpstr>Aptos Narrow</vt:lpstr>
      <vt:lpstr>Arial</vt:lpstr>
      <vt:lpstr>Office-teema</vt:lpstr>
      <vt:lpstr>PowerPoint-esitys</vt:lpstr>
      <vt:lpstr>Rahaa ja työtä metsistä -verkkopalvelu</vt:lpstr>
      <vt:lpstr>Etelä-Pohjanmaan metsät 2023</vt:lpstr>
      <vt:lpstr>Esityksessä on tarkasteltu seuraavia maakunnan ja sen seutukuntien talousasioita</vt:lpstr>
      <vt:lpstr>PowerPoint-esitys</vt:lpstr>
      <vt:lpstr>PowerPoint-esitys</vt:lpstr>
      <vt:lpstr>Metsäalan merkitys yksityistaloudessa –   Etelä-Pohjanmaa</vt:lpstr>
      <vt:lpstr>Metsäala Etelä-Pohjanmaan seutukunnissa 2023</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55</cp:revision>
  <dcterms:created xsi:type="dcterms:W3CDTF">2025-04-08T07:56:51Z</dcterms:created>
  <dcterms:modified xsi:type="dcterms:W3CDTF">2026-09-14T17:37:47Z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