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66" r:id="rId5"/>
    <p:sldId id="271" r:id="rId6"/>
    <p:sldId id="261" r:id="rId7"/>
    <p:sldId id="284" r:id="rId8"/>
    <p:sldId id="282" r:id="rId9"/>
    <p:sldId id="272" r:id="rId10"/>
    <p:sldId id="281" r:id="rId11"/>
    <p:sldId id="285" r:id="rId12"/>
    <p:sldId id="283" r:id="rId13"/>
    <p:sldId id="276" r:id="rId14"/>
    <p:sldId id="279"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94660"/>
  </p:normalViewPr>
  <p:slideViewPr>
    <p:cSldViewPr snapToGrid="0">
      <p:cViewPr varScale="1">
        <p:scale>
          <a:sx n="57" d="100"/>
          <a:sy n="57" d="100"/>
        </p:scale>
        <p:origin x="376" y="6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596975"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Etelä-Savon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791031" y="280050"/>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13" name="Sisällön paikkamerkki 2">
            <a:extLst>
              <a:ext uri="{FF2B5EF4-FFF2-40B4-BE49-F238E27FC236}">
                <a16:creationId xmlns:a16="http://schemas.microsoft.com/office/drawing/2014/main" id="{969E5418-574F-5322-DD70-BB6FCF0AC3EA}"/>
              </a:ext>
            </a:extLst>
          </p:cNvPr>
          <p:cNvSpPr>
            <a:spLocks noGrp="1"/>
          </p:cNvSpPr>
          <p:nvPr>
            <p:ph sz="half" idx="1"/>
          </p:nvPr>
        </p:nvSpPr>
        <p:spPr>
          <a:xfrm>
            <a:off x="836680" y="2103120"/>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a:t>Tämän Etelä-Savon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261149" y="150536"/>
            <a:ext cx="11092651" cy="1325563"/>
          </a:xfrm>
        </p:spPr>
        <p:txBody>
          <a:bodyPr>
            <a:normAutofit/>
          </a:bodyPr>
          <a:lstStyle/>
          <a:p>
            <a:r>
              <a:rPr lang="en-GB" sz="3600" dirty="0"/>
              <a:t>Etelä-Savon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3978877949"/>
              </p:ext>
            </p:extLst>
          </p:nvPr>
        </p:nvGraphicFramePr>
        <p:xfrm>
          <a:off x="261149" y="1476099"/>
          <a:ext cx="5374064" cy="2941778"/>
        </p:xfrm>
        <a:graphic>
          <a:graphicData uri="http://schemas.openxmlformats.org/drawingml/2006/table">
            <a:tbl>
              <a:tblPr firstRow="1" bandRow="1">
                <a:tableStyleId>{5C22544A-7EE6-4342-B048-85BDC9FD1C3A}</a:tableStyleId>
              </a:tblPr>
              <a:tblGrid>
                <a:gridCol w="2188234">
                  <a:extLst>
                    <a:ext uri="{9D8B030D-6E8A-4147-A177-3AD203B41FA5}">
                      <a16:colId xmlns:a16="http://schemas.microsoft.com/office/drawing/2014/main" val="1738321657"/>
                    </a:ext>
                  </a:extLst>
                </a:gridCol>
                <a:gridCol w="3185830">
                  <a:extLst>
                    <a:ext uri="{9D8B030D-6E8A-4147-A177-3AD203B41FA5}">
                      <a16:colId xmlns:a16="http://schemas.microsoft.com/office/drawing/2014/main" val="1955992653"/>
                    </a:ext>
                  </a:extLst>
                </a:gridCol>
              </a:tblGrid>
              <a:tr h="315273">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a:solidFill>
                            <a:schemeClr val="tx1"/>
                          </a:solidFill>
                        </a:rPr>
                        <a:t>1 099 </a:t>
                      </a:r>
                      <a:r>
                        <a:rPr lang="en-GB" sz="1400" b="0" dirty="0">
                          <a:solidFill>
                            <a:schemeClr val="tx1"/>
                          </a:solidFill>
                        </a:rPr>
                        <a:t>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50978">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67 000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50978">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6,8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50978">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7 300 000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50978">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5 981 000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50978">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297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9D403A6C-0AB3-C3E5-C4E0-C938B901D1FE}"/>
              </a:ext>
            </a:extLst>
          </p:cNvPr>
          <p:cNvGrpSpPr/>
          <p:nvPr/>
        </p:nvGrpSpPr>
        <p:grpSpPr>
          <a:xfrm>
            <a:off x="5745571" y="2461253"/>
            <a:ext cx="3128567" cy="2033362"/>
            <a:chOff x="5718783" y="2173336"/>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718783" y="2173336"/>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992017" y="2179759"/>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2 %</a:t>
              </a:r>
            </a:p>
            <a:p>
              <a:pPr>
                <a:lnSpc>
                  <a:spcPct val="120000"/>
                </a:lnSpc>
              </a:pPr>
              <a:r>
                <a:rPr lang="en-GB" dirty="0"/>
                <a:t>Muut 	5%</a:t>
              </a:r>
            </a:p>
            <a:p>
              <a:pPr>
                <a:lnSpc>
                  <a:spcPct val="120000"/>
                </a:lnSpc>
              </a:pPr>
              <a:r>
                <a:rPr lang="en-GB" dirty="0" err="1"/>
                <a:t>Valtio</a:t>
              </a:r>
              <a:r>
                <a:rPr lang="en-GB" dirty="0"/>
                <a:t> 	5 %</a:t>
              </a:r>
            </a:p>
            <a:p>
              <a:pPr>
                <a:lnSpc>
                  <a:spcPct val="120000"/>
                </a:lnSpc>
              </a:pPr>
              <a:r>
                <a:rPr lang="en-GB" dirty="0" err="1"/>
                <a:t>Yhtiöt</a:t>
              </a:r>
              <a:r>
                <a:rPr lang="en-GB" dirty="0"/>
                <a:t>	14 %</a:t>
              </a:r>
            </a:p>
            <a:p>
              <a:pPr>
                <a:lnSpc>
                  <a:spcPct val="120000"/>
                </a:lnSpc>
              </a:pPr>
              <a:r>
                <a:rPr lang="en-GB" dirty="0" err="1"/>
                <a:t>Yksityishenkilöt</a:t>
              </a:r>
              <a:r>
                <a:rPr lang="en-GB" dirty="0"/>
                <a:t> 73 %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745571" y="1429349"/>
            <a:ext cx="5214376" cy="923330"/>
          </a:xfrm>
          <a:prstGeom prst="rect">
            <a:avLst/>
          </a:prstGeom>
          <a:noFill/>
        </p:spPr>
        <p:txBody>
          <a:bodyPr wrap="none" rtlCol="0">
            <a:spAutoFit/>
          </a:bodyPr>
          <a:lstStyle/>
          <a:p>
            <a:r>
              <a:rPr lang="en-GB" b="1" dirty="0" err="1"/>
              <a:t>Metsänomistajaryhmien</a:t>
            </a:r>
            <a:r>
              <a:rPr lang="en-GB" b="1" dirty="0"/>
              <a:t> </a:t>
            </a:r>
            <a:r>
              <a:rPr lang="en-GB" b="1" dirty="0" err="1"/>
              <a:t>omistusosuudet</a:t>
            </a:r>
            <a:br>
              <a:rPr lang="en-GB" b="1" dirty="0"/>
            </a:br>
            <a:r>
              <a:rPr lang="en-GB" b="1" dirty="0"/>
              <a:t> Etelä-</a:t>
            </a:r>
            <a:r>
              <a:rPr lang="en-GB" b="1" dirty="0" err="1"/>
              <a:t>Savossa</a:t>
            </a:r>
            <a:r>
              <a:rPr lang="en-GB" b="1" dirty="0"/>
              <a:t> 2025 : osuus </a:t>
            </a:r>
            <a:r>
              <a:rPr lang="en-GB" b="1" dirty="0" err="1"/>
              <a:t>metsätalousmaasta</a:t>
            </a:r>
            <a:endParaRPr lang="en-GB" b="1" dirty="0"/>
          </a:p>
          <a:p>
            <a:r>
              <a:rPr lang="en-GB" dirty="0"/>
              <a:t>(</a:t>
            </a:r>
            <a:r>
              <a:rPr lang="en-GB" dirty="0" err="1"/>
              <a:t>Suomen</a:t>
            </a:r>
            <a:r>
              <a:rPr lang="en-GB" dirty="0"/>
              <a:t> </a:t>
            </a:r>
            <a:r>
              <a:rPr lang="en-GB" dirty="0" err="1"/>
              <a:t>metsökeskus</a:t>
            </a:r>
            <a:r>
              <a:rPr lang="en-GB" dirty="0"/>
              <a:t>)</a:t>
            </a:r>
            <a:endParaRPr lang="fi-FI"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4FF401B6-3BD8-7D17-1C8C-0ED9EA387673}"/>
              </a:ext>
            </a:extLst>
          </p:cNvPr>
          <p:cNvPicPr>
            <a:picLocks noChangeAspect="1"/>
          </p:cNvPicPr>
          <p:nvPr/>
        </p:nvPicPr>
        <p:blipFill>
          <a:blip r:embed="rId3"/>
          <a:srcRect l="16319"/>
          <a:stretch>
            <a:fillRect/>
          </a:stretch>
        </p:blipFill>
        <p:spPr>
          <a:xfrm>
            <a:off x="8820342" y="2467676"/>
            <a:ext cx="2924066" cy="2481758"/>
          </a:xfrm>
          <a:prstGeom prst="rect">
            <a:avLst/>
          </a:prstGeom>
        </p:spPr>
      </p:pic>
      <p:sp>
        <p:nvSpPr>
          <p:cNvPr id="8" name="Tekstiruutu 7">
            <a:extLst>
              <a:ext uri="{FF2B5EF4-FFF2-40B4-BE49-F238E27FC236}">
                <a16:creationId xmlns:a16="http://schemas.microsoft.com/office/drawing/2014/main" id="{90B39147-AA47-5993-8055-82F5BE5CE1E8}"/>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a:effectLst/>
              </a:rPr>
              <a:t>Yksityinen sektori </a:t>
            </a:r>
            <a:r>
              <a:rPr lang="fi-FI" sz="1500" b="0" i="0">
                <a:effectLst/>
              </a:rPr>
              <a:t>Yksityiseen </a:t>
            </a:r>
            <a:r>
              <a:rPr lang="fi-FI" sz="1500" b="0" i="0" dirty="0">
                <a:effectLst/>
              </a:rPr>
              <a:t>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atunnisteen paikkamerkki 4">
            <a:extLst>
              <a:ext uri="{FF2B5EF4-FFF2-40B4-BE49-F238E27FC236}">
                <a16:creationId xmlns:a16="http://schemas.microsoft.com/office/drawing/2014/main" id="{01F3ACA3-6DEC-26F0-8BF5-B649B79CA604}"/>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3" name="Kuva 2">
            <a:extLst>
              <a:ext uri="{FF2B5EF4-FFF2-40B4-BE49-F238E27FC236}">
                <a16:creationId xmlns:a16="http://schemas.microsoft.com/office/drawing/2014/main" id="{E2ADD48E-2DBB-32C0-A6CF-22C4E15F7F84}"/>
              </a:ext>
            </a:extLst>
          </p:cNvPr>
          <p:cNvPicPr>
            <a:picLocks noChangeAspect="1"/>
          </p:cNvPicPr>
          <p:nvPr/>
        </p:nvPicPr>
        <p:blipFill>
          <a:blip r:embed="rId2"/>
          <a:stretch>
            <a:fillRect/>
          </a:stretch>
        </p:blipFill>
        <p:spPr>
          <a:xfrm>
            <a:off x="1023937" y="256606"/>
            <a:ext cx="10144125" cy="5962650"/>
          </a:xfrm>
          <a:prstGeom prst="rect">
            <a:avLst/>
          </a:prstGeom>
        </p:spPr>
      </p:pic>
    </p:spTree>
    <p:extLst>
      <p:ext uri="{BB962C8B-B14F-4D97-AF65-F5344CB8AC3E}">
        <p14:creationId xmlns:p14="http://schemas.microsoft.com/office/powerpoint/2010/main" val="464385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a:xfrm>
            <a:off x="3947304" y="6138635"/>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Etelä-</a:t>
            </a:r>
            <a:r>
              <a:rPr lang="en-GB" sz="3600" dirty="0" err="1"/>
              <a:t>Savossa</a:t>
            </a:r>
            <a:r>
              <a:rPr lang="en-GB" sz="3600" dirty="0"/>
              <a:t> </a:t>
            </a:r>
            <a:br>
              <a:rPr lang="en-GB" sz="3600" dirty="0"/>
            </a:br>
            <a:r>
              <a:rPr lang="en-GB" sz="3600" dirty="0"/>
              <a:t>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751238814"/>
              </p:ext>
            </p:extLst>
          </p:nvPr>
        </p:nvGraphicFramePr>
        <p:xfrm>
          <a:off x="772212" y="141725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fi-FI" sz="2000" b="1" i="0" u="none" strike="noStrike" dirty="0">
                          <a:solidFill>
                            <a:srgbClr val="000000"/>
                          </a:solidFill>
                          <a:effectLst/>
                          <a:latin typeface="Aptos Narrow" panose="020B0004020202020204" pitchFamily="34" charset="0"/>
                        </a:rPr>
                        <a:t>Etelä-Savo</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1 352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681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3 889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114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92</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 6 886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3 432§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39 584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1 441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1 424</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19,6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19,9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6,1</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11049" y="5090833"/>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Etelä-Savon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34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6" name="Sisällön paikkamerkki 6">
            <a:extLst>
              <a:ext uri="{FF2B5EF4-FFF2-40B4-BE49-F238E27FC236}">
                <a16:creationId xmlns:a16="http://schemas.microsoft.com/office/drawing/2014/main" id="{899F4828-84BA-D7F4-60F8-9E71746E3A9E}"/>
              </a:ext>
            </a:extLst>
          </p:cNvPr>
          <p:cNvGraphicFramePr>
            <a:graphicFrameLocks/>
          </p:cNvGraphicFramePr>
          <p:nvPr>
            <p:extLst>
              <p:ext uri="{D42A27DB-BD31-4B8C-83A1-F6EECF244321}">
                <p14:modId xmlns:p14="http://schemas.microsoft.com/office/powerpoint/2010/main" val="224762172"/>
              </p:ext>
            </p:extLst>
          </p:nvPr>
        </p:nvGraphicFramePr>
        <p:xfrm>
          <a:off x="727275" y="3254044"/>
          <a:ext cx="10737450" cy="1549400"/>
        </p:xfrm>
        <a:graphic>
          <a:graphicData uri="http://schemas.openxmlformats.org/drawingml/2006/table">
            <a:tbl>
              <a:tblPr>
                <a:tableStyleId>{5C22544A-7EE6-4342-B048-85BDC9FD1C3A}</a:tableStyleId>
              </a:tblPr>
              <a:tblGrid>
                <a:gridCol w="2300329">
                  <a:extLst>
                    <a:ext uri="{9D8B030D-6E8A-4147-A177-3AD203B41FA5}">
                      <a16:colId xmlns:a16="http://schemas.microsoft.com/office/drawing/2014/main" val="1984755777"/>
                    </a:ext>
                  </a:extLst>
                </a:gridCol>
                <a:gridCol w="1507306">
                  <a:extLst>
                    <a:ext uri="{9D8B030D-6E8A-4147-A177-3AD203B41FA5}">
                      <a16:colId xmlns:a16="http://schemas.microsoft.com/office/drawing/2014/main" val="1161351972"/>
                    </a:ext>
                  </a:extLst>
                </a:gridCol>
                <a:gridCol w="1156549">
                  <a:extLst>
                    <a:ext uri="{9D8B030D-6E8A-4147-A177-3AD203B41FA5}">
                      <a16:colId xmlns:a16="http://schemas.microsoft.com/office/drawing/2014/main" val="745054972"/>
                    </a:ext>
                  </a:extLst>
                </a:gridCol>
                <a:gridCol w="1602105">
                  <a:extLst>
                    <a:ext uri="{9D8B030D-6E8A-4147-A177-3AD203B41FA5}">
                      <a16:colId xmlns:a16="http://schemas.microsoft.com/office/drawing/2014/main" val="991056705"/>
                    </a:ext>
                  </a:extLst>
                </a:gridCol>
                <a:gridCol w="2313098">
                  <a:extLst>
                    <a:ext uri="{9D8B030D-6E8A-4147-A177-3AD203B41FA5}">
                      <a16:colId xmlns:a16="http://schemas.microsoft.com/office/drawing/2014/main" val="3321594675"/>
                    </a:ext>
                  </a:extLst>
                </a:gridCol>
                <a:gridCol w="1858063">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743932" y="77118"/>
            <a:ext cx="10515600" cy="960438"/>
          </a:xfrm>
        </p:spPr>
        <p:txBody>
          <a:bodyPr>
            <a:normAutofit/>
          </a:bodyPr>
          <a:lstStyle/>
          <a:p>
            <a:r>
              <a:rPr lang="fi-FI" sz="3600" dirty="0"/>
              <a:t>Metsäalan merkitys yksityistaloudessa–  Etelä-Savo</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6" name="Kuva 5">
            <a:extLst>
              <a:ext uri="{FF2B5EF4-FFF2-40B4-BE49-F238E27FC236}">
                <a16:creationId xmlns:a16="http://schemas.microsoft.com/office/drawing/2014/main" id="{4E938141-68EA-0FC6-7A8A-E9317D7956B4}"/>
              </a:ext>
            </a:extLst>
          </p:cNvPr>
          <p:cNvPicPr>
            <a:picLocks noChangeAspect="1"/>
          </p:cNvPicPr>
          <p:nvPr/>
        </p:nvPicPr>
        <p:blipFill>
          <a:blip r:embed="rId2"/>
          <a:stretch>
            <a:fillRect/>
          </a:stretch>
        </p:blipFill>
        <p:spPr>
          <a:xfrm>
            <a:off x="932468" y="819830"/>
            <a:ext cx="9315450" cy="5457825"/>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A6FEF0-65A5-9359-8B9E-19E6420A0EA5}"/>
              </a:ext>
            </a:extLst>
          </p:cNvPr>
          <p:cNvSpPr>
            <a:spLocks noGrp="1"/>
          </p:cNvSpPr>
          <p:nvPr>
            <p:ph type="title"/>
          </p:nvPr>
        </p:nvSpPr>
        <p:spPr/>
        <p:txBody>
          <a:bodyPr>
            <a:normAutofit/>
          </a:bodyPr>
          <a:lstStyle/>
          <a:p>
            <a:r>
              <a:rPr lang="en-GB" sz="3600" dirty="0" err="1"/>
              <a:t>Metsäala</a:t>
            </a:r>
            <a:r>
              <a:rPr lang="en-GB" sz="3600" dirty="0"/>
              <a:t> Etelä-Savon </a:t>
            </a:r>
            <a:r>
              <a:rPr lang="en-GB" sz="3600" dirty="0" err="1"/>
              <a:t>seutukunnissa</a:t>
            </a:r>
            <a:r>
              <a:rPr lang="en-GB" sz="3600"/>
              <a:t> 2023</a:t>
            </a:r>
            <a:endParaRPr lang="fi-FI" sz="3600" dirty="0"/>
          </a:p>
        </p:txBody>
      </p:sp>
      <p:sp>
        <p:nvSpPr>
          <p:cNvPr id="4" name="Alatunnisteen paikkamerkki 3">
            <a:extLst>
              <a:ext uri="{FF2B5EF4-FFF2-40B4-BE49-F238E27FC236}">
                <a16:creationId xmlns:a16="http://schemas.microsoft.com/office/drawing/2014/main" id="{399F5AD7-7A75-6BA3-EB72-FFCE6AD158BC}"/>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7E48D91C-EF6F-DBC6-CE1A-3A0173480093}"/>
              </a:ext>
            </a:extLst>
          </p:cNvPr>
          <p:cNvGraphicFramePr>
            <a:graphicFrameLocks noGrp="1"/>
          </p:cNvGraphicFramePr>
          <p:nvPr>
            <p:ph idx="1"/>
            <p:extLst>
              <p:ext uri="{D42A27DB-BD31-4B8C-83A1-F6EECF244321}">
                <p14:modId xmlns:p14="http://schemas.microsoft.com/office/powerpoint/2010/main" val="1838231040"/>
              </p:ext>
            </p:extLst>
          </p:nvPr>
        </p:nvGraphicFramePr>
        <p:xfrm>
          <a:off x="838200" y="182562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a:solidFill>
                            <a:srgbClr val="000000"/>
                          </a:solidFill>
                          <a:effectLst/>
                          <a:latin typeface="Aptos Narrow" panose="020B0004020202020204" pitchFamily="34" charset="0"/>
                        </a:rPr>
                        <a:t>Mikkeli</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701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337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2 001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37</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algn="l" fontAlgn="b"/>
                      <a:r>
                        <a:rPr lang="en-GB" sz="2000" b="0" i="0" u="none" strike="noStrike" dirty="0" err="1">
                          <a:solidFill>
                            <a:srgbClr val="000000"/>
                          </a:solidFill>
                          <a:effectLst/>
                          <a:latin typeface="Aptos Narrow" panose="020B0004020202020204" pitchFamily="34" charset="0"/>
                        </a:rPr>
                        <a:t>Pieksämäki</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139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423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a:t>
                      </a:r>
                    </a:p>
                  </a:txBody>
                  <a:tcPr marL="0" marR="0" marT="0" marB="0" anchor="b">
                    <a:solidFill>
                      <a:schemeClr val="accent6">
                        <a:lumMod val="40000"/>
                        <a:lumOff val="60000"/>
                      </a:schemeClr>
                    </a:solidFill>
                  </a:tcPr>
                </a:tc>
                <a:extLst>
                  <a:ext uri="{0D108BD9-81ED-4DB2-BD59-A6C34878D82A}">
                    <a16:rowId xmlns:a16="http://schemas.microsoft.com/office/drawing/2014/main" val="91166641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Savonlinna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511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257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1 465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45</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bl>
          </a:graphicData>
        </a:graphic>
      </p:graphicFrame>
    </p:spTree>
    <p:extLst>
      <p:ext uri="{BB962C8B-B14F-4D97-AF65-F5344CB8AC3E}">
        <p14:creationId xmlns:p14="http://schemas.microsoft.com/office/powerpoint/2010/main" val="4092255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23EAA-B6D5-DD3B-8FED-105E031CC764}"/>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2146C05D-E738-9D95-0962-B8399C320AE0}"/>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A9B3414B-1A3A-AC11-E721-1FDDDFB0DF9D}"/>
              </a:ext>
            </a:extLst>
          </p:cNvPr>
          <p:cNvSpPr txBox="1"/>
          <p:nvPr/>
        </p:nvSpPr>
        <p:spPr>
          <a:xfrm>
            <a:off x="540808" y="112349"/>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Mikkelin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486C6BEC-704E-03F6-A98D-8458734B41B4}"/>
              </a:ext>
            </a:extLst>
          </p:cNvPr>
          <p:cNvPicPr>
            <a:picLocks noChangeAspect="1"/>
          </p:cNvPicPr>
          <p:nvPr/>
        </p:nvPicPr>
        <p:blipFill>
          <a:blip r:embed="rId2"/>
          <a:stretch>
            <a:fillRect/>
          </a:stretch>
        </p:blipFill>
        <p:spPr>
          <a:xfrm>
            <a:off x="1371090" y="1171163"/>
            <a:ext cx="9449820" cy="5022809"/>
          </a:xfrm>
          <a:prstGeom prst="rect">
            <a:avLst/>
          </a:prstGeom>
        </p:spPr>
      </p:pic>
    </p:spTree>
    <p:extLst>
      <p:ext uri="{BB962C8B-B14F-4D97-AF65-F5344CB8AC3E}">
        <p14:creationId xmlns:p14="http://schemas.microsoft.com/office/powerpoint/2010/main" val="636329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587942" y="53046"/>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Pieksämäen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E2E00E7B-17DD-645D-65FB-471832E98A69}"/>
              </a:ext>
            </a:extLst>
          </p:cNvPr>
          <p:cNvPicPr>
            <a:picLocks noChangeAspect="1"/>
          </p:cNvPicPr>
          <p:nvPr/>
        </p:nvPicPr>
        <p:blipFill>
          <a:blip r:embed="rId2"/>
          <a:stretch>
            <a:fillRect/>
          </a:stretch>
        </p:blipFill>
        <p:spPr>
          <a:xfrm>
            <a:off x="1354766" y="1166290"/>
            <a:ext cx="8882742" cy="5052154"/>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898A65DA-D1DD-0D2A-17FB-3A2CB7BAB34C}"/>
              </a:ext>
            </a:extLst>
          </p:cNvPr>
          <p:cNvSpPr txBox="1"/>
          <p:nvPr/>
        </p:nvSpPr>
        <p:spPr>
          <a:xfrm>
            <a:off x="635077" y="136525"/>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Savonlinnan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10" name="Kuva 9">
            <a:extLst>
              <a:ext uri="{FF2B5EF4-FFF2-40B4-BE49-F238E27FC236}">
                <a16:creationId xmlns:a16="http://schemas.microsoft.com/office/drawing/2014/main" id="{79BF8A77-61CC-C433-0E26-4F0E8254E974}"/>
              </a:ext>
            </a:extLst>
          </p:cNvPr>
          <p:cNvPicPr>
            <a:picLocks noChangeAspect="1"/>
          </p:cNvPicPr>
          <p:nvPr/>
        </p:nvPicPr>
        <p:blipFill>
          <a:blip r:embed="rId2"/>
          <a:srcRect t="3289"/>
          <a:stretch>
            <a:fillRect/>
          </a:stretch>
        </p:blipFill>
        <p:spPr>
          <a:xfrm>
            <a:off x="1371600" y="1355952"/>
            <a:ext cx="9036504" cy="5004308"/>
          </a:xfrm>
          <a:prstGeom prst="rect">
            <a:avLst/>
          </a:prstGeom>
        </p:spPr>
      </p:pic>
    </p:spTree>
    <p:extLst>
      <p:ext uri="{BB962C8B-B14F-4D97-AF65-F5344CB8AC3E}">
        <p14:creationId xmlns:p14="http://schemas.microsoft.com/office/powerpoint/2010/main" val="141008769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226B07F-CBC9-47BE-B089-C9D7EC41A6D7}">
  <ds:schemaRefs>
    <ds:schemaRef ds:uri="http://schemas.microsoft.com/sharepoint/v3/contenttype/forms"/>
  </ds:schemaRefs>
</ds:datastoreItem>
</file>

<file path=customXml/itemProps2.xml><?xml version="1.0" encoding="utf-8"?>
<ds:datastoreItem xmlns:ds="http://schemas.openxmlformats.org/officeDocument/2006/customXml" ds:itemID="{6F67E2EF-C6B3-46FF-8200-C71F5511C534}"/>
</file>

<file path=customXml/itemProps3.xml><?xml version="1.0" encoding="utf-8"?>
<ds:datastoreItem xmlns:ds="http://schemas.openxmlformats.org/officeDocument/2006/customXml" ds:itemID="{9EF78064-EA15-4AB9-9657-8B612BC08BC6}">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docProps/app.xml><?xml version="1.0" encoding="utf-8"?>
<Properties xmlns="http://schemas.openxmlformats.org/officeDocument/2006/extended-properties" xmlns:vt="http://schemas.openxmlformats.org/officeDocument/2006/docPropsVTypes">
  <TotalTime>1741</TotalTime>
  <Words>818</Words>
  <Application>Microsoft Office PowerPoint</Application>
  <PresentationFormat>Laajakuva</PresentationFormat>
  <Paragraphs>134</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Aptos</vt:lpstr>
      <vt:lpstr>Aptos Display</vt:lpstr>
      <vt:lpstr>Aptos Narrow</vt:lpstr>
      <vt:lpstr>Arial</vt:lpstr>
      <vt:lpstr>Office-teema</vt:lpstr>
      <vt:lpstr>PowerPoint-esitys</vt:lpstr>
      <vt:lpstr>Rahaa ja työtä metsistä -verkkopalvelu</vt:lpstr>
      <vt:lpstr>Etelä-Savon metsät 2023</vt:lpstr>
      <vt:lpstr>Esityksessä on tarkasteltu seuraavia maakunnan ja sen seutukuntien talousasioita</vt:lpstr>
      <vt:lpstr>PowerPoint-esitys</vt:lpstr>
      <vt:lpstr>PowerPoint-esitys</vt:lpstr>
      <vt:lpstr>Metsäalan merkitys yksityistaloudessa–  Etelä-Savo</vt:lpstr>
      <vt:lpstr>Metsäala Etelä-Savon seutukunnissa 2023</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56</cp:revision>
  <dcterms:created xsi:type="dcterms:W3CDTF">2025-04-08T07:56:51Z</dcterms:created>
  <dcterms:modified xsi:type="dcterms:W3CDTF">2026-09-14T17:39:06Z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