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6" r:id="rId5"/>
    <p:sldId id="271" r:id="rId6"/>
    <p:sldId id="261" r:id="rId7"/>
    <p:sldId id="284" r:id="rId8"/>
    <p:sldId id="282" r:id="rId9"/>
    <p:sldId id="272" r:id="rId10"/>
    <p:sldId id="281" r:id="rId11"/>
    <p:sldId id="285" r:id="rId12"/>
    <p:sldId id="276" r:id="rId13"/>
    <p:sldId id="279"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0A7F746-28FC-43EC-AECB-5C4E1AFA173B}" type="slidenum">
              <a:rPr lang="fi-FI" smtClean="0"/>
              <a:t>5</a:t>
            </a:fld>
            <a:endParaRPr lang="fi-FI"/>
          </a:p>
        </p:txBody>
      </p:sp>
    </p:spTree>
    <p:extLst>
      <p:ext uri="{BB962C8B-B14F-4D97-AF65-F5344CB8AC3E}">
        <p14:creationId xmlns:p14="http://schemas.microsoft.com/office/powerpoint/2010/main" val="5856066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125579" y="1720840"/>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Kainuun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8" y="380712"/>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3" name="Sisällön paikkamerkki 2">
            <a:extLst>
              <a:ext uri="{FF2B5EF4-FFF2-40B4-BE49-F238E27FC236}">
                <a16:creationId xmlns:a16="http://schemas.microsoft.com/office/drawing/2014/main" id="{8B20FF43-05F4-18FA-6146-2BA4A644FF67}"/>
              </a:ext>
            </a:extLst>
          </p:cNvPr>
          <p:cNvSpPr>
            <a:spLocks noGrp="1"/>
          </p:cNvSpPr>
          <p:nvPr>
            <p:ph sz="half" idx="1"/>
          </p:nvPr>
        </p:nvSpPr>
        <p:spPr>
          <a:xfrm>
            <a:off x="836680" y="210312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Kainuun</a:t>
            </a:r>
            <a:r>
              <a:rPr lang="fi-FI" sz="1800" noProof="0" dirty="0"/>
              <a:t>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309413" y="150536"/>
            <a:ext cx="11044387" cy="1325563"/>
          </a:xfrm>
        </p:spPr>
        <p:txBody>
          <a:bodyPr>
            <a:normAutofit/>
          </a:bodyPr>
          <a:lstStyle/>
          <a:p>
            <a:r>
              <a:rPr lang="en-GB" sz="3600" dirty="0" err="1"/>
              <a:t>Kainuun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452627012"/>
              </p:ext>
            </p:extLst>
          </p:nvPr>
        </p:nvGraphicFramePr>
        <p:xfrm>
          <a:off x="309413" y="1476099"/>
          <a:ext cx="5176102" cy="2334634"/>
        </p:xfrm>
        <a:graphic>
          <a:graphicData uri="http://schemas.openxmlformats.org/drawingml/2006/table">
            <a:tbl>
              <a:tblPr firstRow="1" bandRow="1">
                <a:tableStyleId>{5C22544A-7EE6-4342-B048-85BDC9FD1C3A}</a:tableStyleId>
              </a:tblPr>
              <a:tblGrid>
                <a:gridCol w="3281314">
                  <a:extLst>
                    <a:ext uri="{9D8B030D-6E8A-4147-A177-3AD203B41FA5}">
                      <a16:colId xmlns:a16="http://schemas.microsoft.com/office/drawing/2014/main" val="1738321657"/>
                    </a:ext>
                  </a:extLst>
                </a:gridCol>
                <a:gridCol w="1894788">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1 920 000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181 000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3,6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6 300 000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3 784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134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6F291707-410C-EE5C-164A-2A54303CAC2E}"/>
              </a:ext>
            </a:extLst>
          </p:cNvPr>
          <p:cNvGrpSpPr/>
          <p:nvPr/>
        </p:nvGrpSpPr>
        <p:grpSpPr>
          <a:xfrm>
            <a:off x="5943946" y="2134684"/>
            <a:ext cx="3128567" cy="2033362"/>
            <a:chOff x="5642194" y="2084642"/>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642194" y="2084642"/>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915428" y="2091065"/>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1 %</a:t>
              </a:r>
            </a:p>
            <a:p>
              <a:pPr>
                <a:lnSpc>
                  <a:spcPct val="120000"/>
                </a:lnSpc>
              </a:pPr>
              <a:r>
                <a:rPr lang="en-GB" dirty="0"/>
                <a:t>Muut 	9 %</a:t>
              </a:r>
            </a:p>
            <a:p>
              <a:pPr>
                <a:lnSpc>
                  <a:spcPct val="120000"/>
                </a:lnSpc>
              </a:pPr>
              <a:r>
                <a:rPr lang="en-GB" dirty="0" err="1"/>
                <a:t>Valtio</a:t>
              </a:r>
              <a:r>
                <a:rPr lang="en-GB" dirty="0"/>
                <a:t> 	45 %</a:t>
              </a:r>
            </a:p>
            <a:p>
              <a:pPr>
                <a:lnSpc>
                  <a:spcPct val="120000"/>
                </a:lnSpc>
              </a:pPr>
              <a:r>
                <a:rPr lang="en-GB" dirty="0" err="1"/>
                <a:t>Yhtiöt</a:t>
              </a:r>
              <a:r>
                <a:rPr lang="en-GB" dirty="0"/>
                <a:t>        7  %</a:t>
              </a:r>
            </a:p>
            <a:p>
              <a:pPr>
                <a:lnSpc>
                  <a:spcPct val="120000"/>
                </a:lnSpc>
              </a:pPr>
              <a:r>
                <a:rPr lang="en-GB" dirty="0" err="1"/>
                <a:t>Yksityishenkilöt</a:t>
              </a:r>
              <a:r>
                <a:rPr lang="en-GB" dirty="0"/>
                <a:t> 37 %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943945" y="1408968"/>
            <a:ext cx="5938641"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r>
              <a:rPr lang="en-GB" b="1" dirty="0" err="1"/>
              <a:t>Kainuussa</a:t>
            </a:r>
            <a:r>
              <a:rPr lang="en-GB" b="1" dirty="0"/>
              <a:t>,</a:t>
            </a:r>
          </a:p>
          <a:p>
            <a:r>
              <a:rPr lang="en-GB" b="1" dirty="0"/>
              <a:t>osuus </a:t>
            </a:r>
            <a:r>
              <a:rPr lang="en-GB" b="1" dirty="0" err="1"/>
              <a:t>metsätalousmaasta</a:t>
            </a:r>
            <a:r>
              <a:rPr lang="en-GB" b="1" dirty="0"/>
              <a:t> (</a:t>
            </a:r>
            <a:r>
              <a:rPr lang="en-GB" dirty="0" err="1"/>
              <a:t>Suomen</a:t>
            </a:r>
            <a:r>
              <a:rPr lang="en-GB" dirty="0"/>
              <a:t> </a:t>
            </a:r>
            <a:r>
              <a:rPr lang="en-GB" dirty="0" err="1"/>
              <a:t>metsäkeskus</a:t>
            </a:r>
            <a:r>
              <a:rPr lang="en-GB" b="1" dirty="0"/>
              <a:t>)</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7" name="Kuva 16">
            <a:extLst>
              <a:ext uri="{FF2B5EF4-FFF2-40B4-BE49-F238E27FC236}">
                <a16:creationId xmlns:a16="http://schemas.microsoft.com/office/drawing/2014/main" id="{973D101C-2DC1-7B70-5D87-848566AAE914}"/>
              </a:ext>
            </a:extLst>
          </p:cNvPr>
          <p:cNvPicPr>
            <a:picLocks noChangeAspect="1"/>
          </p:cNvPicPr>
          <p:nvPr/>
        </p:nvPicPr>
        <p:blipFill>
          <a:blip r:embed="rId3"/>
          <a:stretch>
            <a:fillRect/>
          </a:stretch>
        </p:blipFill>
        <p:spPr>
          <a:xfrm>
            <a:off x="8913265" y="2274208"/>
            <a:ext cx="2546729" cy="2309584"/>
          </a:xfrm>
          <a:prstGeom prst="rect">
            <a:avLst/>
          </a:prstGeom>
        </p:spPr>
      </p:pic>
      <p:sp>
        <p:nvSpPr>
          <p:cNvPr id="7" name="Tekstiruutu 6">
            <a:extLst>
              <a:ext uri="{FF2B5EF4-FFF2-40B4-BE49-F238E27FC236}">
                <a16:creationId xmlns:a16="http://schemas.microsoft.com/office/drawing/2014/main" id="{7A5421B2-B57B-7A36-8064-0F1F53307988}"/>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a:effectLst/>
              </a:rPr>
              <a:t>Yksityinen sektori </a:t>
            </a:r>
            <a:r>
              <a:rPr lang="fi-FI" sz="1500" b="0" i="0">
                <a:effectLst/>
              </a:rPr>
              <a:t>Yksityiseen </a:t>
            </a:r>
            <a:r>
              <a:rPr lang="fi-FI" sz="1500" b="0" i="0" dirty="0">
                <a:effectLst/>
              </a:rPr>
              <a:t>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Alatunnisteen paikkamerkki 4">
            <a:extLst>
              <a:ext uri="{FF2B5EF4-FFF2-40B4-BE49-F238E27FC236}">
                <a16:creationId xmlns:a16="http://schemas.microsoft.com/office/drawing/2014/main" id="{50988E93-3AAE-EFC6-E66B-0FD73F90D30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n-US" sz="900" kern="1200">
                <a:solidFill>
                  <a:schemeClr val="tx1">
                    <a:tint val="75000"/>
                  </a:schemeClr>
                </a:solidFill>
                <a:latin typeface="+mn-lt"/>
                <a:ea typeface="+mn-ea"/>
                <a:cs typeface="+mn-cs"/>
              </a:rPr>
              <a:t>Rahaa ja työtä metsistä – tuoreimmat tiedot omalta alueeltasi: tapio.fi/rahaa-ja-tyota-metsista</a:t>
            </a:r>
          </a:p>
        </p:txBody>
      </p:sp>
      <p:pic>
        <p:nvPicPr>
          <p:cNvPr id="4" name="Kuva 3">
            <a:extLst>
              <a:ext uri="{FF2B5EF4-FFF2-40B4-BE49-F238E27FC236}">
                <a16:creationId xmlns:a16="http://schemas.microsoft.com/office/drawing/2014/main" id="{3C1340DB-0A30-D008-49A1-7D4E00786BB3}"/>
              </a:ext>
            </a:extLst>
          </p:cNvPr>
          <p:cNvPicPr>
            <a:picLocks noChangeAspect="1"/>
          </p:cNvPicPr>
          <p:nvPr/>
        </p:nvPicPr>
        <p:blipFill>
          <a:blip r:embed="rId3"/>
          <a:stretch>
            <a:fillRect/>
          </a:stretch>
        </p:blipFill>
        <p:spPr>
          <a:xfrm>
            <a:off x="1057275" y="275016"/>
            <a:ext cx="10077450" cy="5953125"/>
          </a:xfrm>
          <a:prstGeom prst="rect">
            <a:avLst/>
          </a:prstGeom>
        </p:spPr>
      </p:pic>
    </p:spTree>
    <p:extLst>
      <p:ext uri="{BB962C8B-B14F-4D97-AF65-F5344CB8AC3E}">
        <p14:creationId xmlns:p14="http://schemas.microsoft.com/office/powerpoint/2010/main" val="1699520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r>
              <a:rPr lang="en-GB" sz="3600" dirty="0" err="1"/>
              <a:t>Kainuussa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99743833"/>
              </p:ext>
            </p:extLst>
          </p:nvPr>
        </p:nvGraphicFramePr>
        <p:xfrm>
          <a:off x="757351" y="141725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KAINUU</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450</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198</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1 575</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53</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24</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4 258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2 044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21 264</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803</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554</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10,6</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9,7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4,4</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25910" y="5086802"/>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Kainuus</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a:t>
            </a:r>
            <a:r>
              <a:rPr lang="en-GB" sz="2000"/>
              <a:t>noin 20 milj</a:t>
            </a:r>
            <a:r>
              <a:rPr lang="en-GB" sz="2000" dirty="0"/>
              <a:t>.€.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5B20054C-404D-EF99-DDAD-501C9CEF80C3}"/>
              </a:ext>
            </a:extLst>
          </p:cNvPr>
          <p:cNvGraphicFramePr>
            <a:graphicFrameLocks/>
          </p:cNvGraphicFramePr>
          <p:nvPr>
            <p:extLst>
              <p:ext uri="{D42A27DB-BD31-4B8C-83A1-F6EECF244321}">
                <p14:modId xmlns:p14="http://schemas.microsoft.com/office/powerpoint/2010/main" val="2192683292"/>
              </p:ext>
            </p:extLst>
          </p:nvPr>
        </p:nvGraphicFramePr>
        <p:xfrm>
          <a:off x="772212" y="3280307"/>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662029" y="331197"/>
            <a:ext cx="10515600" cy="662397"/>
          </a:xfrm>
        </p:spPr>
        <p:txBody>
          <a:bodyPr>
            <a:normAutofit/>
          </a:bodyPr>
          <a:lstStyle/>
          <a:p>
            <a:r>
              <a:rPr lang="fi-FI" sz="3600" dirty="0"/>
              <a:t>Metsäalan merkitys yksityistaloudessa–  </a:t>
            </a:r>
            <a:r>
              <a:rPr lang="en-GB" sz="3600" dirty="0" err="1"/>
              <a:t>Kainuu</a:t>
            </a:r>
            <a:endParaRPr lang="fi-FI" sz="3600" dirty="0"/>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9" name="Kuva 8">
            <a:extLst>
              <a:ext uri="{FF2B5EF4-FFF2-40B4-BE49-F238E27FC236}">
                <a16:creationId xmlns:a16="http://schemas.microsoft.com/office/drawing/2014/main" id="{3206AF5A-CCC9-E9C9-D70A-3E8A28ECD57A}"/>
              </a:ext>
            </a:extLst>
          </p:cNvPr>
          <p:cNvPicPr>
            <a:picLocks noChangeAspect="1"/>
          </p:cNvPicPr>
          <p:nvPr/>
        </p:nvPicPr>
        <p:blipFill>
          <a:blip r:embed="rId2"/>
          <a:stretch>
            <a:fillRect/>
          </a:stretch>
        </p:blipFill>
        <p:spPr>
          <a:xfrm>
            <a:off x="1484162" y="993594"/>
            <a:ext cx="8871334" cy="5139823"/>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576C9E9-2B28-450B-DEEF-C40271258411}"/>
              </a:ext>
            </a:extLst>
          </p:cNvPr>
          <p:cNvSpPr>
            <a:spLocks noGrp="1"/>
          </p:cNvSpPr>
          <p:nvPr>
            <p:ph type="title"/>
          </p:nvPr>
        </p:nvSpPr>
        <p:spPr/>
        <p:txBody>
          <a:bodyPr>
            <a:normAutofit/>
          </a:bodyPr>
          <a:lstStyle/>
          <a:p>
            <a:r>
              <a:rPr lang="en-GB" sz="3600" dirty="0" err="1"/>
              <a:t>Metsäala</a:t>
            </a:r>
            <a:r>
              <a:rPr lang="en-GB" sz="3600" dirty="0"/>
              <a:t> </a:t>
            </a:r>
            <a:r>
              <a:rPr lang="en-GB" sz="3600" dirty="0" err="1"/>
              <a:t>Kainuun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C7B82C76-85C8-6C21-30B1-1EC381865AD2}"/>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5F502601-CB36-5870-7919-B5784D049A7B}"/>
              </a:ext>
            </a:extLst>
          </p:cNvPr>
          <p:cNvGraphicFramePr>
            <a:graphicFrameLocks noGrp="1"/>
          </p:cNvGraphicFramePr>
          <p:nvPr>
            <p:ph idx="1"/>
            <p:extLst>
              <p:ext uri="{D42A27DB-BD31-4B8C-83A1-F6EECF244321}">
                <p14:modId xmlns:p14="http://schemas.microsoft.com/office/powerpoint/2010/main" val="4174177156"/>
              </p:ext>
            </p:extLst>
          </p:nvPr>
        </p:nvGraphicFramePr>
        <p:xfrm>
          <a:off x="838200" y="1825625"/>
          <a:ext cx="10677298" cy="12382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Kajaani</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Kehys-Kainuu</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288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1 083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59</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bl>
          </a:graphicData>
        </a:graphic>
      </p:graphicFrame>
    </p:spTree>
    <p:extLst>
      <p:ext uri="{BB962C8B-B14F-4D97-AF65-F5344CB8AC3E}">
        <p14:creationId xmlns:p14="http://schemas.microsoft.com/office/powerpoint/2010/main" val="1909124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587942" y="40359"/>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Kajaanin</a:t>
            </a:r>
            <a:r>
              <a:rPr lang="en-GB" sz="3600" b="0" i="0" u="none" strike="noStrike" dirty="0">
                <a:solidFill>
                  <a:srgbClr val="00B050"/>
                </a:solidFill>
                <a:effectLst/>
                <a:latin typeface="Aptos Narrow" panose="020B0004020202020204" pitchFamily="34" charset="0"/>
              </a:rPr>
              <a:t> </a:t>
            </a:r>
            <a:r>
              <a:rPr lang="en-GB" sz="3600" dirty="0" err="1">
                <a:solidFill>
                  <a:srgbClr val="00B050"/>
                </a:solidFill>
                <a:latin typeface="+mj-lt"/>
              </a:rPr>
              <a:t>seutukunnassa</a:t>
            </a:r>
            <a:r>
              <a:rPr lang="en-GB" sz="3600" dirty="0">
                <a:solidFill>
                  <a:srgbClr val="00B050"/>
                </a:solidFill>
                <a:latin typeface="+mj-lt"/>
              </a:rPr>
              <a:t>, osuus </a:t>
            </a:r>
            <a:r>
              <a:rPr lang="en-GB" sz="3600" dirty="0" err="1">
                <a:solidFill>
                  <a:srgbClr val="00B050"/>
                </a:solidFill>
                <a:latin typeface="+mj-lt"/>
              </a:rPr>
              <a:t>yksityistaloudesta</a:t>
            </a:r>
            <a:r>
              <a:rPr lang="en-GB" sz="3600" dirty="0">
                <a:solidFill>
                  <a:srgbClr val="00B050"/>
                </a:solidFill>
                <a:latin typeface="+mj-lt"/>
              </a:rPr>
              <a:t> 2023</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01C86092-67F8-0ABD-0116-1F97B30AD0D3}"/>
              </a:ext>
            </a:extLst>
          </p:cNvPr>
          <p:cNvPicPr>
            <a:picLocks noChangeAspect="1"/>
          </p:cNvPicPr>
          <p:nvPr/>
        </p:nvPicPr>
        <p:blipFill>
          <a:blip r:embed="rId2"/>
          <a:stretch>
            <a:fillRect/>
          </a:stretch>
        </p:blipFill>
        <p:spPr>
          <a:xfrm>
            <a:off x="1040750" y="1277698"/>
            <a:ext cx="8743950" cy="5029200"/>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587943" y="34095"/>
            <a:ext cx="10414837"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Kehys-Kainuun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osuus </a:t>
            </a:r>
            <a:r>
              <a:rPr lang="en-GB" sz="3600" dirty="0" err="1">
                <a:solidFill>
                  <a:srgbClr val="00B050"/>
                </a:solidFill>
                <a:latin typeface="+mj-lt"/>
              </a:rPr>
              <a:t>yksityistaloudesta</a:t>
            </a:r>
            <a:r>
              <a:rPr lang="en-GB" sz="3600" dirty="0">
                <a:solidFill>
                  <a:srgbClr val="00B050"/>
                </a:solidFill>
                <a:latin typeface="+mj-lt"/>
              </a:rPr>
              <a:t> 2023</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0" name="Kuva 9">
            <a:extLst>
              <a:ext uri="{FF2B5EF4-FFF2-40B4-BE49-F238E27FC236}">
                <a16:creationId xmlns:a16="http://schemas.microsoft.com/office/drawing/2014/main" id="{A9A07598-2080-DC2F-0282-63ADCA3E1367}"/>
              </a:ext>
            </a:extLst>
          </p:cNvPr>
          <p:cNvPicPr>
            <a:picLocks noChangeAspect="1"/>
          </p:cNvPicPr>
          <p:nvPr/>
        </p:nvPicPr>
        <p:blipFill>
          <a:blip r:embed="rId2"/>
          <a:stretch>
            <a:fillRect/>
          </a:stretch>
        </p:blipFill>
        <p:spPr>
          <a:xfrm>
            <a:off x="904405" y="1328412"/>
            <a:ext cx="8677275" cy="4933950"/>
          </a:xfrm>
          <a:prstGeom prst="rect">
            <a:avLst/>
          </a:prstGeom>
        </p:spPr>
      </p:pic>
    </p:spTree>
    <p:extLst>
      <p:ext uri="{BB962C8B-B14F-4D97-AF65-F5344CB8AC3E}">
        <p14:creationId xmlns:p14="http://schemas.microsoft.com/office/powerpoint/2010/main" val="141008769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E7DA89-B6EC-4894-BFD5-604AB4088ABE}"/>
</file>

<file path=customXml/itemProps2.xml><?xml version="1.0" encoding="utf-8"?>
<ds:datastoreItem xmlns:ds="http://schemas.openxmlformats.org/officeDocument/2006/customXml" ds:itemID="{E0DBFFF2-AAE7-4A81-8C05-83463AB66D4E}">
  <ds:schemaRefs>
    <ds:schemaRef ds:uri="http://schemas.microsoft.com/sharepoint/v3/contenttype/forms"/>
  </ds:schemaRefs>
</ds:datastoreItem>
</file>

<file path=customXml/itemProps3.xml><?xml version="1.0" encoding="utf-8"?>
<ds:datastoreItem xmlns:ds="http://schemas.openxmlformats.org/officeDocument/2006/customXml" ds:itemID="{17EC1387-B633-42C9-A9A1-B1808EB22171}">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1691</TotalTime>
  <Words>782</Words>
  <Application>Microsoft Office PowerPoint</Application>
  <PresentationFormat>Laajakuva</PresentationFormat>
  <Paragraphs>127</Paragraphs>
  <Slides>10</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10</vt:i4>
      </vt:variant>
    </vt:vector>
  </HeadingPairs>
  <TitlesOfParts>
    <vt:vector size="15" baseType="lpstr">
      <vt:lpstr>Aptos</vt:lpstr>
      <vt:lpstr>Aptos Display</vt:lpstr>
      <vt:lpstr>Aptos Narrow</vt:lpstr>
      <vt:lpstr>Arial</vt:lpstr>
      <vt:lpstr>Office-teema</vt:lpstr>
      <vt:lpstr>PowerPoint-esitys</vt:lpstr>
      <vt:lpstr>Rahaa ja työtä metsistä -verkkopalvelu</vt:lpstr>
      <vt:lpstr>Kainuun metsät 2023</vt:lpstr>
      <vt:lpstr>Esityksessä on tarkasteltu seuraavia maakunnan ja sen seutukuntien talousasioita</vt:lpstr>
      <vt:lpstr>PowerPoint-esitys</vt:lpstr>
      <vt:lpstr>PowerPoint-esitys</vt:lpstr>
      <vt:lpstr>Metsäalan merkitys yksityistaloudessa–  Kainuu</vt:lpstr>
      <vt:lpstr>Metsäala Kainuun seutukunnissa 2023</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62</cp:revision>
  <dcterms:created xsi:type="dcterms:W3CDTF">2025-04-08T07:56:51Z</dcterms:created>
  <dcterms:modified xsi:type="dcterms:W3CDTF">2026-09-14T17:39:48Z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