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66" r:id="rId5"/>
    <p:sldId id="286" r:id="rId6"/>
    <p:sldId id="261" r:id="rId7"/>
    <p:sldId id="284" r:id="rId8"/>
    <p:sldId id="283" r:id="rId9"/>
    <p:sldId id="272" r:id="rId10"/>
    <p:sldId id="281" r:id="rId11"/>
    <p:sldId id="285" r:id="rId12"/>
    <p:sldId id="276" r:id="rId13"/>
    <p:sldId id="279" r:id="rId14"/>
    <p:sldId id="282"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F26B18-AB84-4A99-BAFA-21282F99C5D9}" v="6" dt="2025-05-30T07:51:44.717"/>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2125579" y="1720840"/>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Kanta-</a:t>
            </a:r>
            <a:r>
              <a:rPr lang="en-GB" sz="4800" b="1" dirty="0" err="1"/>
              <a:t>Hämeen</a:t>
            </a:r>
            <a:r>
              <a:rPr lang="en-GB" sz="4800" b="1" dirty="0"/>
              <a:t>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3" name="Sisällön paikkamerkki 2">
            <a:extLst>
              <a:ext uri="{FF2B5EF4-FFF2-40B4-BE49-F238E27FC236}">
                <a16:creationId xmlns:a16="http://schemas.microsoft.com/office/drawing/2014/main" id="{A23C432E-C326-5A38-51D1-65353D5CE0E4}"/>
              </a:ext>
            </a:extLst>
          </p:cNvPr>
          <p:cNvSpPr>
            <a:spLocks noGrp="1"/>
          </p:cNvSpPr>
          <p:nvPr>
            <p:ph sz="half" idx="1"/>
          </p:nvPr>
        </p:nvSpPr>
        <p:spPr>
          <a:xfrm>
            <a:off x="836680" y="2103120"/>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Kanta-Hämeen 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Tree>
    <p:extLst>
      <p:ext uri="{BB962C8B-B14F-4D97-AF65-F5344CB8AC3E}">
        <p14:creationId xmlns:p14="http://schemas.microsoft.com/office/powerpoint/2010/main" val="2395043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198181" y="150536"/>
            <a:ext cx="11155619" cy="1325563"/>
          </a:xfrm>
        </p:spPr>
        <p:txBody>
          <a:bodyPr>
            <a:normAutofit/>
          </a:bodyPr>
          <a:lstStyle/>
          <a:p>
            <a:r>
              <a:rPr lang="en-GB" sz="3600" dirty="0"/>
              <a:t>Kanta-</a:t>
            </a:r>
            <a:r>
              <a:rPr lang="en-GB" sz="3600" dirty="0" err="1"/>
              <a:t>Hämeen</a:t>
            </a:r>
            <a:r>
              <a:rPr lang="en-GB" sz="3600" b="1"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2342372551"/>
              </p:ext>
            </p:extLst>
          </p:nvPr>
        </p:nvGraphicFramePr>
        <p:xfrm>
          <a:off x="307909" y="1314001"/>
          <a:ext cx="5257800" cy="2961640"/>
        </p:xfrm>
        <a:graphic>
          <a:graphicData uri="http://schemas.openxmlformats.org/drawingml/2006/table">
            <a:tbl>
              <a:tblPr firstRow="1" bandRow="1">
                <a:tableStyleId>{5C22544A-7EE6-4342-B048-85BDC9FD1C3A}</a:tableStyleId>
              </a:tblPr>
              <a:tblGrid>
                <a:gridCol w="2122599">
                  <a:extLst>
                    <a:ext uri="{9D8B030D-6E8A-4147-A177-3AD203B41FA5}">
                      <a16:colId xmlns:a16="http://schemas.microsoft.com/office/drawing/2014/main" val="1738321657"/>
                    </a:ext>
                  </a:extLst>
                </a:gridCol>
                <a:gridCol w="3135201">
                  <a:extLst>
                    <a:ext uri="{9D8B030D-6E8A-4147-A177-3AD203B41FA5}">
                      <a16:colId xmlns:a16="http://schemas.microsoft.com/office/drawing/2014/main" val="1955992653"/>
                    </a:ext>
                  </a:extLst>
                </a:gridCol>
              </a:tblGrid>
              <a:tr h="249952">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340 000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26 000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7,4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2 600 000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2 067 000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115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821DF35D-287A-4CA2-41E3-9A1C1AF4E790}"/>
              </a:ext>
            </a:extLst>
          </p:cNvPr>
          <p:cNvGrpSpPr/>
          <p:nvPr/>
        </p:nvGrpSpPr>
        <p:grpSpPr>
          <a:xfrm>
            <a:off x="5931188" y="2224514"/>
            <a:ext cx="3128567" cy="2033362"/>
            <a:chOff x="5666012" y="2212048"/>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666012" y="2212048"/>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939246" y="2218471"/>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3 %</a:t>
              </a:r>
            </a:p>
            <a:p>
              <a:pPr>
                <a:lnSpc>
                  <a:spcPct val="120000"/>
                </a:lnSpc>
              </a:pPr>
              <a:r>
                <a:rPr lang="en-GB" dirty="0"/>
                <a:t>Muut 	7 %</a:t>
              </a:r>
            </a:p>
            <a:p>
              <a:pPr>
                <a:lnSpc>
                  <a:spcPct val="120000"/>
                </a:lnSpc>
              </a:pPr>
              <a:r>
                <a:rPr lang="en-GB" dirty="0" err="1"/>
                <a:t>Valtio</a:t>
              </a:r>
              <a:r>
                <a:rPr lang="en-GB" dirty="0"/>
                <a:t> 	8 %</a:t>
              </a:r>
            </a:p>
            <a:p>
              <a:pPr>
                <a:lnSpc>
                  <a:spcPct val="120000"/>
                </a:lnSpc>
              </a:pPr>
              <a:r>
                <a:rPr lang="en-GB" dirty="0" err="1"/>
                <a:t>Yhtiöt</a:t>
              </a:r>
              <a:r>
                <a:rPr lang="en-GB" dirty="0"/>
                <a:t>	12 %</a:t>
              </a:r>
            </a:p>
            <a:p>
              <a:pPr>
                <a:lnSpc>
                  <a:spcPct val="120000"/>
                </a:lnSpc>
              </a:pPr>
              <a:r>
                <a:rPr lang="en-GB" dirty="0" err="1"/>
                <a:t>Yksityishenkilöt</a:t>
              </a:r>
              <a:r>
                <a:rPr lang="en-GB" dirty="0"/>
                <a:t> 70 %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931188" y="1314001"/>
            <a:ext cx="6184612"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Kanta-</a:t>
            </a:r>
            <a:r>
              <a:rPr lang="en-GB" b="1" dirty="0" err="1"/>
              <a:t>Hämeessä</a:t>
            </a:r>
            <a:r>
              <a:rPr lang="en-GB" b="1" dirty="0"/>
              <a:t> :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21164358-9A44-E3DF-C6DB-F4B22135ED4D}"/>
              </a:ext>
            </a:extLst>
          </p:cNvPr>
          <p:cNvPicPr>
            <a:picLocks noChangeAspect="1"/>
          </p:cNvPicPr>
          <p:nvPr/>
        </p:nvPicPr>
        <p:blipFill>
          <a:blip r:embed="rId3"/>
          <a:stretch>
            <a:fillRect/>
          </a:stretch>
        </p:blipFill>
        <p:spPr>
          <a:xfrm>
            <a:off x="8945420" y="2198471"/>
            <a:ext cx="3170380" cy="2699198"/>
          </a:xfrm>
          <a:prstGeom prst="rect">
            <a:avLst/>
          </a:prstGeom>
        </p:spPr>
      </p:pic>
      <p:sp>
        <p:nvSpPr>
          <p:cNvPr id="8" name="Tekstiruutu 7">
            <a:extLst>
              <a:ext uri="{FF2B5EF4-FFF2-40B4-BE49-F238E27FC236}">
                <a16:creationId xmlns:a16="http://schemas.microsoft.com/office/drawing/2014/main" id="{9E4033EE-181F-8D3C-7530-AE36ECA16D5E}"/>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19376643-5BCA-AD2E-8654-FB249EB887C0}"/>
              </a:ext>
            </a:extLst>
          </p:cNvPr>
          <p:cNvPicPr>
            <a:picLocks noChangeAspect="1"/>
          </p:cNvPicPr>
          <p:nvPr/>
        </p:nvPicPr>
        <p:blipFill>
          <a:blip r:embed="rId2"/>
          <a:stretch>
            <a:fillRect/>
          </a:stretch>
        </p:blipFill>
        <p:spPr>
          <a:xfrm>
            <a:off x="1334924" y="108235"/>
            <a:ext cx="9522151" cy="5715049"/>
          </a:xfrm>
          <a:prstGeom prst="rect">
            <a:avLst/>
          </a:prstGeom>
        </p:spPr>
      </p:pic>
      <p:sp>
        <p:nvSpPr>
          <p:cNvPr id="6" name="Alatunnisteen paikkamerkki 3">
            <a:extLst>
              <a:ext uri="{FF2B5EF4-FFF2-40B4-BE49-F238E27FC236}">
                <a16:creationId xmlns:a16="http://schemas.microsoft.com/office/drawing/2014/main" id="{BF2D58CC-0CF4-B9F3-F156-0658A4DB555A}"/>
              </a:ext>
            </a:extLst>
          </p:cNvPr>
          <p:cNvSpPr txBox="1">
            <a:spLocks/>
          </p:cNvSpPr>
          <p:nvPr/>
        </p:nvSpPr>
        <p:spPr>
          <a:xfrm>
            <a:off x="3295184" y="6057967"/>
            <a:ext cx="4408098"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4223466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57351" y="136525"/>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Kanta-</a:t>
            </a:r>
            <a:r>
              <a:rPr lang="en-GB" sz="3600" dirty="0" err="1"/>
              <a:t>Hämeessä</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2723002486"/>
              </p:ext>
            </p:extLst>
          </p:nvPr>
        </p:nvGraphicFramePr>
        <p:xfrm>
          <a:off x="772212" y="1596328"/>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fi-FI" sz="2000" b="1" i="0" u="none" strike="noStrike" dirty="0">
                          <a:solidFill>
                            <a:srgbClr val="000000"/>
                          </a:solidFill>
                          <a:effectLst/>
                          <a:latin typeface="Aptos Narrow" panose="020B0004020202020204" pitchFamily="34" charset="0"/>
                        </a:rPr>
                        <a:t>KANTA-HÄME</a:t>
                      </a: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753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275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2210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45</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10849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44 746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53 205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2 189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824</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5,5</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111049" y="519226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Kanta-</a:t>
            </a:r>
            <a:r>
              <a:rPr lang="en-GB" sz="2000" dirty="0" err="1"/>
              <a:t>Hämeen</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20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8" name="Sisällön paikkamerkki 6">
            <a:extLst>
              <a:ext uri="{FF2B5EF4-FFF2-40B4-BE49-F238E27FC236}">
                <a16:creationId xmlns:a16="http://schemas.microsoft.com/office/drawing/2014/main" id="{0AB66359-4360-C774-982B-4FB21F5CF9C1}"/>
              </a:ext>
            </a:extLst>
          </p:cNvPr>
          <p:cNvGraphicFramePr>
            <a:graphicFrameLocks/>
          </p:cNvGraphicFramePr>
          <p:nvPr>
            <p:extLst>
              <p:ext uri="{D42A27DB-BD31-4B8C-83A1-F6EECF244321}">
                <p14:modId xmlns:p14="http://schemas.microsoft.com/office/powerpoint/2010/main" val="1307326234"/>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711281" y="0"/>
            <a:ext cx="10515600" cy="810705"/>
          </a:xfrm>
        </p:spPr>
        <p:txBody>
          <a:bodyPr>
            <a:normAutofit/>
          </a:bodyPr>
          <a:lstStyle/>
          <a:p>
            <a:r>
              <a:rPr lang="fi-FI" sz="3600" dirty="0"/>
              <a:t>Metsäalan merkitys yksityistaloudessa–  </a:t>
            </a:r>
            <a:r>
              <a:rPr lang="en-GB" sz="3600" dirty="0"/>
              <a:t>Kanta-Häme</a:t>
            </a:r>
            <a:endParaRPr lang="fi-FI" sz="3600" dirty="0"/>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7" name="Kuva 6">
            <a:extLst>
              <a:ext uri="{FF2B5EF4-FFF2-40B4-BE49-F238E27FC236}">
                <a16:creationId xmlns:a16="http://schemas.microsoft.com/office/drawing/2014/main" id="{E4BE1AC7-51E9-72C4-E99E-7E7E7F629102}"/>
              </a:ext>
            </a:extLst>
          </p:cNvPr>
          <p:cNvPicPr>
            <a:picLocks noChangeAspect="1"/>
          </p:cNvPicPr>
          <p:nvPr/>
        </p:nvPicPr>
        <p:blipFill>
          <a:blip r:embed="rId2"/>
          <a:stretch>
            <a:fillRect/>
          </a:stretch>
        </p:blipFill>
        <p:spPr>
          <a:xfrm>
            <a:off x="1303866" y="618067"/>
            <a:ext cx="9432859" cy="5505524"/>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5CDCF4C-D779-E2CC-39B5-A44E3FCA1924}"/>
              </a:ext>
            </a:extLst>
          </p:cNvPr>
          <p:cNvSpPr>
            <a:spLocks noGrp="1"/>
          </p:cNvSpPr>
          <p:nvPr>
            <p:ph type="title"/>
          </p:nvPr>
        </p:nvSpPr>
        <p:spPr/>
        <p:txBody>
          <a:bodyPr>
            <a:normAutofit/>
          </a:bodyPr>
          <a:lstStyle/>
          <a:p>
            <a:r>
              <a:rPr lang="en-GB" sz="3600" dirty="0" err="1"/>
              <a:t>Metsäala</a:t>
            </a:r>
            <a:r>
              <a:rPr lang="en-GB" sz="3600" dirty="0"/>
              <a:t> Kanta-</a:t>
            </a:r>
            <a:r>
              <a:rPr lang="en-GB" sz="3600" dirty="0" err="1"/>
              <a:t>Hämeen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4EB21110-DCFC-114F-5B15-0ED60F60A493}"/>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11508616-1A16-A2A9-F1EE-D196F0F11096}"/>
              </a:ext>
            </a:extLst>
          </p:cNvPr>
          <p:cNvGraphicFramePr>
            <a:graphicFrameLocks noGrp="1"/>
          </p:cNvGraphicFramePr>
          <p:nvPr>
            <p:ph idx="1"/>
            <p:extLst>
              <p:ext uri="{D42A27DB-BD31-4B8C-83A1-F6EECF244321}">
                <p14:modId xmlns:p14="http://schemas.microsoft.com/office/powerpoint/2010/main" val="1959456080"/>
              </p:ext>
            </p:extLst>
          </p:nvPr>
        </p:nvGraphicFramePr>
        <p:xfrm>
          <a:off x="838200" y="182562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31415">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err="1">
                          <a:solidFill>
                            <a:srgbClr val="000000"/>
                          </a:solidFill>
                          <a:effectLst/>
                          <a:latin typeface="Aptos Narrow" panose="020B0004020202020204" pitchFamily="34" charset="0"/>
                        </a:rPr>
                        <a:t>Forssa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423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Hämeenlinna</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491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172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1 392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30</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Riihimäki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171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395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a:t>
                      </a:r>
                    </a:p>
                  </a:txBody>
                  <a:tcPr marL="0" marR="0" marT="0" marB="0" anchor="b">
                    <a:solidFill>
                      <a:schemeClr val="accent6">
                        <a:lumMod val="40000"/>
                        <a:lumOff val="60000"/>
                      </a:schemeClr>
                    </a:solidFill>
                  </a:tcPr>
                </a:tc>
                <a:extLst>
                  <a:ext uri="{0D108BD9-81ED-4DB2-BD59-A6C34878D82A}">
                    <a16:rowId xmlns:a16="http://schemas.microsoft.com/office/drawing/2014/main" val="2712769494"/>
                  </a:ext>
                </a:extLst>
              </a:tr>
            </a:tbl>
          </a:graphicData>
        </a:graphic>
      </p:graphicFrame>
    </p:spTree>
    <p:extLst>
      <p:ext uri="{BB962C8B-B14F-4D97-AF65-F5344CB8AC3E}">
        <p14:creationId xmlns:p14="http://schemas.microsoft.com/office/powerpoint/2010/main" val="645072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1C1CE9A8-9656-9BCA-A0D2-0EB55A96091A}"/>
              </a:ext>
            </a:extLst>
          </p:cNvPr>
          <p:cNvSpPr txBox="1"/>
          <p:nvPr/>
        </p:nvSpPr>
        <p:spPr>
          <a:xfrm>
            <a:off x="606514" y="136525"/>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Forssan</a:t>
            </a:r>
            <a:r>
              <a:rPr lang="en-GB" sz="3600" b="0" i="0" u="none" strike="noStrike" dirty="0">
                <a:solidFill>
                  <a:srgbClr val="00B050"/>
                </a:solidFill>
                <a:effectLst/>
                <a:latin typeface="Aptos Narrow" panose="020B0004020202020204" pitchFamily="34" charset="0"/>
              </a:rPr>
              <a:t> </a:t>
            </a:r>
            <a:r>
              <a:rPr lang="en-GB" sz="3600" dirty="0" err="1">
                <a:solidFill>
                  <a:srgbClr val="00B050"/>
                </a:solidFill>
                <a:latin typeface="+mj-lt"/>
              </a:rPr>
              <a:t>seutukunnassa</a:t>
            </a:r>
            <a:r>
              <a:rPr lang="en-GB" sz="3600" dirty="0">
                <a:solidFill>
                  <a:srgbClr val="00B050"/>
                </a:solidFill>
                <a:latin typeface="+mj-lt"/>
              </a:rPr>
              <a:t>, </a:t>
            </a:r>
            <a:br>
              <a:rPr lang="en-GB" sz="3600" dirty="0">
                <a:solidFill>
                  <a:srgbClr val="00B050"/>
                </a:solidFill>
                <a:latin typeface="+mj-lt"/>
              </a:rPr>
            </a:b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7" name="Kuva 6">
            <a:extLst>
              <a:ext uri="{FF2B5EF4-FFF2-40B4-BE49-F238E27FC236}">
                <a16:creationId xmlns:a16="http://schemas.microsoft.com/office/drawing/2014/main" id="{AFC7F1CE-448F-7A2A-0874-A35EE93DA959}"/>
              </a:ext>
            </a:extLst>
          </p:cNvPr>
          <p:cNvPicPr>
            <a:picLocks noChangeAspect="1"/>
          </p:cNvPicPr>
          <p:nvPr/>
        </p:nvPicPr>
        <p:blipFill>
          <a:blip r:embed="rId2"/>
          <a:stretch>
            <a:fillRect/>
          </a:stretch>
        </p:blipFill>
        <p:spPr>
          <a:xfrm>
            <a:off x="1190186" y="1336854"/>
            <a:ext cx="8482222" cy="4921661"/>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898A65DA-D1DD-0D2A-17FB-3A2CB7BAB34C}"/>
              </a:ext>
            </a:extLst>
          </p:cNvPr>
          <p:cNvSpPr txBox="1"/>
          <p:nvPr/>
        </p:nvSpPr>
        <p:spPr>
          <a:xfrm>
            <a:off x="587943" y="136525"/>
            <a:ext cx="9983708"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Hämeenlinnan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7" name="Kuva 6">
            <a:extLst>
              <a:ext uri="{FF2B5EF4-FFF2-40B4-BE49-F238E27FC236}">
                <a16:creationId xmlns:a16="http://schemas.microsoft.com/office/drawing/2014/main" id="{1ED6A943-62E3-C905-861A-0E3DCF7FD3DC}"/>
              </a:ext>
            </a:extLst>
          </p:cNvPr>
          <p:cNvPicPr>
            <a:picLocks noChangeAspect="1"/>
          </p:cNvPicPr>
          <p:nvPr/>
        </p:nvPicPr>
        <p:blipFill>
          <a:blip r:embed="rId2"/>
          <a:stretch>
            <a:fillRect/>
          </a:stretch>
        </p:blipFill>
        <p:spPr>
          <a:xfrm>
            <a:off x="1403084" y="1336853"/>
            <a:ext cx="8560437" cy="4919567"/>
          </a:xfrm>
          <a:prstGeom prst="rect">
            <a:avLst/>
          </a:prstGeom>
        </p:spPr>
      </p:pic>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5B7EA-6A66-83FC-3418-CA26E199B1F8}"/>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FBD7DC07-8ADB-39D0-E233-1C0D4CCB140D}"/>
              </a:ext>
            </a:extLst>
          </p:cNvPr>
          <p:cNvSpPr txBox="1"/>
          <p:nvPr/>
        </p:nvSpPr>
        <p:spPr>
          <a:xfrm>
            <a:off x="681163" y="136525"/>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Riihimäen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414F5533-31FC-188E-19AA-7B4BE99089F3}"/>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98B6CA30-95E6-6C55-C872-B19F78C4EDCF}"/>
              </a:ext>
            </a:extLst>
          </p:cNvPr>
          <p:cNvPicPr>
            <a:picLocks noChangeAspect="1"/>
          </p:cNvPicPr>
          <p:nvPr/>
        </p:nvPicPr>
        <p:blipFill>
          <a:blip r:embed="rId2"/>
          <a:stretch>
            <a:fillRect/>
          </a:stretch>
        </p:blipFill>
        <p:spPr>
          <a:xfrm>
            <a:off x="1216700" y="1470114"/>
            <a:ext cx="8239125" cy="4752975"/>
          </a:xfrm>
          <a:prstGeom prst="rect">
            <a:avLst/>
          </a:prstGeom>
        </p:spPr>
      </p:pic>
    </p:spTree>
    <p:extLst>
      <p:ext uri="{BB962C8B-B14F-4D97-AF65-F5344CB8AC3E}">
        <p14:creationId xmlns:p14="http://schemas.microsoft.com/office/powerpoint/2010/main" val="2857038792"/>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C4B35A-6BEC-46A3-B694-D1B34FD92AC5}">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2.xml><?xml version="1.0" encoding="utf-8"?>
<ds:datastoreItem xmlns:ds="http://schemas.openxmlformats.org/officeDocument/2006/customXml" ds:itemID="{DA4EE334-FA61-460B-B67D-D87D2E059531}">
  <ds:schemaRefs>
    <ds:schemaRef ds:uri="http://schemas.microsoft.com/sharepoint/v3/contenttype/forms"/>
  </ds:schemaRefs>
</ds:datastoreItem>
</file>

<file path=customXml/itemProps3.xml><?xml version="1.0" encoding="utf-8"?>
<ds:datastoreItem xmlns:ds="http://schemas.openxmlformats.org/officeDocument/2006/customXml" ds:itemID="{1034A60F-544F-417E-867D-791652C3C81A}"/>
</file>

<file path=docProps/app.xml><?xml version="1.0" encoding="utf-8"?>
<Properties xmlns="http://schemas.openxmlformats.org/officeDocument/2006/extended-properties" xmlns:vt="http://schemas.openxmlformats.org/officeDocument/2006/docPropsVTypes">
  <TotalTime>1959</TotalTime>
  <Words>802</Words>
  <Application>Microsoft Office PowerPoint</Application>
  <PresentationFormat>Laajakuva</PresentationFormat>
  <Paragraphs>134</Paragraphs>
  <Slides>11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Aptos</vt:lpstr>
      <vt:lpstr>Aptos Display</vt:lpstr>
      <vt:lpstr>Aptos Narrow</vt:lpstr>
      <vt:lpstr>Arial</vt:lpstr>
      <vt:lpstr>Office-teema</vt:lpstr>
      <vt:lpstr>PowerPoint-esitys</vt:lpstr>
      <vt:lpstr>Rahaa ja työtä metsistä -verkkopalvelu</vt:lpstr>
      <vt:lpstr>Kanta-Hämeen metsät 2023</vt:lpstr>
      <vt:lpstr>Esityksessä on tarkasteltu seuraavia maakunnan ja sen seutukuntien talousasioita</vt:lpstr>
      <vt:lpstr>PowerPoint-esitys</vt:lpstr>
      <vt:lpstr>PowerPoint-esitys</vt:lpstr>
      <vt:lpstr>Metsäalan merkitys yksityistaloudessa–  Kanta-Häme</vt:lpstr>
      <vt:lpstr>Metsäala Kanta-Hämeen seutukunnissa 2023</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60</cp:revision>
  <dcterms:created xsi:type="dcterms:W3CDTF">2025-04-08T07:56:51Z</dcterms:created>
  <dcterms:modified xsi:type="dcterms:W3CDTF">2026-09-14T17:59:07Z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