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66" r:id="rId5"/>
    <p:sldId id="271" r:id="rId6"/>
    <p:sldId id="261" r:id="rId7"/>
    <p:sldId id="284" r:id="rId8"/>
    <p:sldId id="282" r:id="rId9"/>
    <p:sldId id="272" r:id="rId10"/>
    <p:sldId id="281" r:id="rId11"/>
    <p:sldId id="285" r:id="rId12"/>
    <p:sldId id="276" r:id="rId13"/>
    <p:sldId id="279"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100" d="100"/>
        <a:sy n="100" d="100"/>
      </p:scale>
      <p:origin x="0" y="-235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2125579" y="1720840"/>
            <a:ext cx="8998050" cy="3046988"/>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Keski-Pohjanmaan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10" name="Sisällön paikkamerkki 2">
            <a:extLst>
              <a:ext uri="{FF2B5EF4-FFF2-40B4-BE49-F238E27FC236}">
                <a16:creationId xmlns:a16="http://schemas.microsoft.com/office/drawing/2014/main" id="{A8FC5D69-2BBC-0816-AE02-E907A768C680}"/>
              </a:ext>
            </a:extLst>
          </p:cNvPr>
          <p:cNvSpPr>
            <a:spLocks noGrp="1"/>
          </p:cNvSpPr>
          <p:nvPr>
            <p:ph sz="half" idx="1"/>
          </p:nvPr>
        </p:nvSpPr>
        <p:spPr>
          <a:xfrm>
            <a:off x="836680" y="2103120"/>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Keski-Pohjanmaan</a:t>
            </a:r>
            <a:r>
              <a:rPr lang="fi-FI" sz="1800" noProof="0" dirty="0"/>
              <a:t> 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421907" y="150536"/>
            <a:ext cx="10931893" cy="1325563"/>
          </a:xfrm>
        </p:spPr>
        <p:txBody>
          <a:bodyPr>
            <a:normAutofit/>
          </a:bodyPr>
          <a:lstStyle/>
          <a:p>
            <a:r>
              <a:rPr lang="en-GB" sz="3600" dirty="0"/>
              <a:t>Keski-Pohjanmaan</a:t>
            </a:r>
            <a:r>
              <a:rPr lang="en-GB" sz="3600" b="1"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1279815107"/>
              </p:ext>
            </p:extLst>
          </p:nvPr>
        </p:nvGraphicFramePr>
        <p:xfrm>
          <a:off x="421907" y="1319196"/>
          <a:ext cx="4733041" cy="3322320"/>
        </p:xfrm>
        <a:graphic>
          <a:graphicData uri="http://schemas.openxmlformats.org/drawingml/2006/table">
            <a:tbl>
              <a:tblPr firstRow="1" bandRow="1">
                <a:tableStyleId>{5C22544A-7EE6-4342-B048-85BDC9FD1C3A}</a:tableStyleId>
              </a:tblPr>
              <a:tblGrid>
                <a:gridCol w="1899773">
                  <a:extLst>
                    <a:ext uri="{9D8B030D-6E8A-4147-A177-3AD203B41FA5}">
                      <a16:colId xmlns:a16="http://schemas.microsoft.com/office/drawing/2014/main" val="1738321657"/>
                    </a:ext>
                  </a:extLst>
                </a:gridCol>
                <a:gridCol w="2833268">
                  <a:extLst>
                    <a:ext uri="{9D8B030D-6E8A-4147-A177-3AD203B41FA5}">
                      <a16:colId xmlns:a16="http://schemas.microsoft.com/office/drawing/2014/main" val="1955992653"/>
                    </a:ext>
                  </a:extLst>
                </a:gridCol>
              </a:tblGrid>
              <a:tr h="319660">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419 000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29 000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4,6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1 700 000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991 000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44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30F8BD13-C44F-307A-A411-2326721DD2CF}"/>
              </a:ext>
            </a:extLst>
          </p:cNvPr>
          <p:cNvGrpSpPr/>
          <p:nvPr/>
        </p:nvGrpSpPr>
        <p:grpSpPr>
          <a:xfrm>
            <a:off x="5674953" y="2412319"/>
            <a:ext cx="3128567" cy="2033362"/>
            <a:chOff x="5359294" y="2042126"/>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359294" y="2042126"/>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632528" y="2048549"/>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1 %</a:t>
              </a:r>
            </a:p>
            <a:p>
              <a:pPr>
                <a:lnSpc>
                  <a:spcPct val="120000"/>
                </a:lnSpc>
              </a:pPr>
              <a:r>
                <a:rPr lang="en-GB" dirty="0"/>
                <a:t>Muut 	11 %</a:t>
              </a:r>
            </a:p>
            <a:p>
              <a:pPr>
                <a:lnSpc>
                  <a:spcPct val="120000"/>
                </a:lnSpc>
              </a:pPr>
              <a:r>
                <a:rPr lang="en-GB" dirty="0" err="1"/>
                <a:t>Valtio</a:t>
              </a:r>
              <a:r>
                <a:rPr lang="en-GB" dirty="0"/>
                <a:t> 	17 %</a:t>
              </a:r>
            </a:p>
            <a:p>
              <a:pPr>
                <a:lnSpc>
                  <a:spcPct val="120000"/>
                </a:lnSpc>
              </a:pPr>
              <a:r>
                <a:rPr lang="en-GB" dirty="0" err="1"/>
                <a:t>Yhtiöt</a:t>
              </a:r>
              <a:r>
                <a:rPr lang="en-GB" dirty="0"/>
                <a:t>	3 %</a:t>
              </a:r>
            </a:p>
            <a:p>
              <a:pPr>
                <a:lnSpc>
                  <a:spcPct val="120000"/>
                </a:lnSpc>
              </a:pPr>
              <a:r>
                <a:rPr lang="en-GB" dirty="0" err="1"/>
                <a:t>Yksityishenkilöt</a:t>
              </a:r>
              <a:r>
                <a:rPr lang="en-GB" dirty="0"/>
                <a:t> 66 %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660136" y="1329776"/>
            <a:ext cx="6286768"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br>
              <a:rPr lang="en-GB" b="1" dirty="0"/>
            </a:br>
            <a:r>
              <a:rPr lang="en-GB" b="1" dirty="0" err="1"/>
              <a:t>Keski-Pohjanmaalla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7F433CDC-520C-75DF-BC28-FBDC07718B1E}"/>
              </a:ext>
            </a:extLst>
          </p:cNvPr>
          <p:cNvPicPr>
            <a:picLocks noChangeAspect="1"/>
          </p:cNvPicPr>
          <p:nvPr/>
        </p:nvPicPr>
        <p:blipFill>
          <a:blip r:embed="rId3"/>
          <a:stretch>
            <a:fillRect/>
          </a:stretch>
        </p:blipFill>
        <p:spPr>
          <a:xfrm>
            <a:off x="8525717" y="1976107"/>
            <a:ext cx="3244376" cy="2716835"/>
          </a:xfrm>
          <a:prstGeom prst="rect">
            <a:avLst/>
          </a:prstGeom>
        </p:spPr>
      </p:pic>
      <p:sp>
        <p:nvSpPr>
          <p:cNvPr id="7" name="Tekstiruutu 6">
            <a:extLst>
              <a:ext uri="{FF2B5EF4-FFF2-40B4-BE49-F238E27FC236}">
                <a16:creationId xmlns:a16="http://schemas.microsoft.com/office/drawing/2014/main" id="{89E959ED-F5E2-B18A-69D2-55677B3A8066}"/>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4000" dirty="0" err="1"/>
              <a:t>Esityksessä</a:t>
            </a:r>
            <a:r>
              <a:rPr lang="en-GB" sz="4000" dirty="0"/>
              <a:t> on </a:t>
            </a:r>
            <a:r>
              <a:rPr lang="en-GB" sz="4000" dirty="0" err="1"/>
              <a:t>tarkasteltu</a:t>
            </a:r>
            <a:r>
              <a:rPr lang="en-GB" sz="4000" dirty="0"/>
              <a:t> </a:t>
            </a:r>
            <a:r>
              <a:rPr lang="en-GB" sz="4000" dirty="0" err="1"/>
              <a:t>seuraavia</a:t>
            </a:r>
            <a:r>
              <a:rPr lang="en-GB" sz="4000" dirty="0"/>
              <a:t> </a:t>
            </a:r>
            <a:r>
              <a:rPr lang="en-GB" sz="4000" dirty="0" err="1"/>
              <a:t>maakunnan</a:t>
            </a:r>
            <a:r>
              <a:rPr lang="en-GB" sz="4000" dirty="0"/>
              <a:t> ja sen </a:t>
            </a:r>
            <a:r>
              <a:rPr lang="en-GB" sz="4000" dirty="0" err="1"/>
              <a:t>seutukuntien</a:t>
            </a:r>
            <a:r>
              <a:rPr lang="en-GB" sz="4000" dirty="0"/>
              <a:t> </a:t>
            </a:r>
            <a:r>
              <a:rPr lang="en-GB" sz="4000" dirty="0" err="1"/>
              <a:t>talousasioita</a:t>
            </a:r>
            <a:endParaRPr lang="fi-FI" sz="40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4271134E-D9B0-8689-63F5-D27F87DF606E}"/>
              </a:ext>
            </a:extLst>
          </p:cNvPr>
          <p:cNvSpPr>
            <a:spLocks noGrp="1"/>
          </p:cNvSpPr>
          <p:nvPr>
            <p:ph type="ftr" sz="quarter" idx="11"/>
          </p:nvPr>
        </p:nvSpPr>
        <p:spPr>
          <a:xfrm>
            <a:off x="3980851" y="6201367"/>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5" name="Kuva 4">
            <a:extLst>
              <a:ext uri="{FF2B5EF4-FFF2-40B4-BE49-F238E27FC236}">
                <a16:creationId xmlns:a16="http://schemas.microsoft.com/office/drawing/2014/main" id="{3D2916D1-2756-7F38-B1D5-D0592E9BA8A8}"/>
              </a:ext>
            </a:extLst>
          </p:cNvPr>
          <p:cNvPicPr>
            <a:picLocks noChangeAspect="1"/>
          </p:cNvPicPr>
          <p:nvPr/>
        </p:nvPicPr>
        <p:blipFill>
          <a:blip r:embed="rId2"/>
          <a:stretch>
            <a:fillRect/>
          </a:stretch>
        </p:blipFill>
        <p:spPr>
          <a:xfrm>
            <a:off x="1251330" y="291507"/>
            <a:ext cx="9857793" cy="5771089"/>
          </a:xfrm>
          <a:prstGeom prst="rect">
            <a:avLst/>
          </a:prstGeom>
        </p:spPr>
      </p:pic>
    </p:spTree>
    <p:extLst>
      <p:ext uri="{BB962C8B-B14F-4D97-AF65-F5344CB8AC3E}">
        <p14:creationId xmlns:p14="http://schemas.microsoft.com/office/powerpoint/2010/main" val="4118780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a:t>
            </a:r>
            <a:r>
              <a:rPr lang="en-GB" sz="3600" dirty="0" err="1"/>
              <a:t>Keski-Pohjanmaalla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710222641"/>
              </p:ext>
            </p:extLst>
          </p:nvPr>
        </p:nvGraphicFramePr>
        <p:xfrm>
          <a:off x="772212"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80962">
                <a:tc>
                  <a:txBody>
                    <a:bodyPr/>
                    <a:lstStyle/>
                    <a:p>
                      <a:pPr algn="l" fontAlgn="b"/>
                      <a:r>
                        <a:rPr lang="fi-FI" sz="2000" b="1" i="0" u="none" strike="noStrike" dirty="0">
                          <a:solidFill>
                            <a:srgbClr val="000000"/>
                          </a:solidFill>
                          <a:effectLst/>
                          <a:latin typeface="Aptos Narrow" panose="020B0004020202020204" pitchFamily="34" charset="0"/>
                        </a:rPr>
                        <a:t>KESKI-POHJANMAA </a:t>
                      </a: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229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769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13</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4 889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2 190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21585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917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407</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4,5</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2,3</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125910" y="5042272"/>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Keski-Pohjanmaan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7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 </a:t>
            </a:r>
            <a:endParaRPr lang="fi-FI" sz="2000" dirty="0"/>
          </a:p>
        </p:txBody>
      </p:sp>
      <p:graphicFrame>
        <p:nvGraphicFramePr>
          <p:cNvPr id="6" name="Sisällön paikkamerkki 6">
            <a:extLst>
              <a:ext uri="{FF2B5EF4-FFF2-40B4-BE49-F238E27FC236}">
                <a16:creationId xmlns:a16="http://schemas.microsoft.com/office/drawing/2014/main" id="{CACFC36A-DF3C-0E7E-8702-457A45D0284C}"/>
              </a:ext>
            </a:extLst>
          </p:cNvPr>
          <p:cNvGraphicFramePr>
            <a:graphicFrameLocks/>
          </p:cNvGraphicFramePr>
          <p:nvPr>
            <p:extLst>
              <p:ext uri="{D42A27DB-BD31-4B8C-83A1-F6EECF244321}">
                <p14:modId xmlns:p14="http://schemas.microsoft.com/office/powerpoint/2010/main" val="437068554"/>
              </p:ext>
            </p:extLst>
          </p:nvPr>
        </p:nvGraphicFramePr>
        <p:xfrm>
          <a:off x="757350" y="3275081"/>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88027">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548858" y="146518"/>
            <a:ext cx="10963438" cy="651851"/>
          </a:xfrm>
        </p:spPr>
        <p:txBody>
          <a:bodyPr>
            <a:noAutofit/>
          </a:bodyPr>
          <a:lstStyle/>
          <a:p>
            <a:r>
              <a:rPr lang="fi-FI" sz="3600" dirty="0"/>
              <a:t>Metsäalan merkitys yksityistaloudessa–  </a:t>
            </a:r>
            <a:r>
              <a:rPr lang="en-GB" sz="3600" dirty="0"/>
              <a:t>Keski-Pohjanmaa</a:t>
            </a:r>
            <a:endParaRPr lang="fi-FI" sz="3600" dirty="0"/>
          </a:p>
        </p:txBody>
      </p:sp>
      <p:pic>
        <p:nvPicPr>
          <p:cNvPr id="9" name="Kuva 8">
            <a:extLst>
              <a:ext uri="{FF2B5EF4-FFF2-40B4-BE49-F238E27FC236}">
                <a16:creationId xmlns:a16="http://schemas.microsoft.com/office/drawing/2014/main" id="{3F1F9708-AE42-459C-8920-F3266D9C2320}"/>
              </a:ext>
            </a:extLst>
          </p:cNvPr>
          <p:cNvPicPr>
            <a:picLocks noChangeAspect="1"/>
          </p:cNvPicPr>
          <p:nvPr/>
        </p:nvPicPr>
        <p:blipFill>
          <a:blip r:embed="rId2"/>
          <a:stretch>
            <a:fillRect/>
          </a:stretch>
        </p:blipFill>
        <p:spPr>
          <a:xfrm>
            <a:off x="1443403" y="798369"/>
            <a:ext cx="9305193" cy="5339384"/>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796C3F-C2B1-5535-B175-8A25766964E9}"/>
              </a:ext>
            </a:extLst>
          </p:cNvPr>
          <p:cNvSpPr>
            <a:spLocks noGrp="1"/>
          </p:cNvSpPr>
          <p:nvPr>
            <p:ph type="title"/>
          </p:nvPr>
        </p:nvSpPr>
        <p:spPr/>
        <p:txBody>
          <a:bodyPr>
            <a:normAutofit/>
          </a:bodyPr>
          <a:lstStyle/>
          <a:p>
            <a:r>
              <a:rPr lang="en-GB" sz="3600" dirty="0" err="1"/>
              <a:t>Metsäala</a:t>
            </a:r>
            <a:r>
              <a:rPr lang="en-GB" sz="3600" dirty="0"/>
              <a:t> </a:t>
            </a:r>
            <a:r>
              <a:rPr lang="en-GB" sz="3600" dirty="0" err="1"/>
              <a:t>Keski-Pohjanmaan</a:t>
            </a:r>
            <a:r>
              <a:rPr lang="en-GB" sz="3600" dirty="0"/>
              <a:t> </a:t>
            </a:r>
            <a:r>
              <a:rPr lang="en-GB" sz="3600" dirty="0" err="1"/>
              <a:t>seutukunnissa</a:t>
            </a:r>
            <a:r>
              <a:rPr lang="en-GB" sz="3600"/>
              <a:t> 2023</a:t>
            </a:r>
            <a:endParaRPr lang="fi-FI" sz="3600" dirty="0"/>
          </a:p>
        </p:txBody>
      </p:sp>
      <p:sp>
        <p:nvSpPr>
          <p:cNvPr id="4" name="Alatunnisteen paikkamerkki 3">
            <a:extLst>
              <a:ext uri="{FF2B5EF4-FFF2-40B4-BE49-F238E27FC236}">
                <a16:creationId xmlns:a16="http://schemas.microsoft.com/office/drawing/2014/main" id="{DA04DD24-5F07-AC05-3DC3-8C02EF825DCD}"/>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DB2A2408-86D9-E984-3AEA-184C163F05CD}"/>
              </a:ext>
            </a:extLst>
          </p:cNvPr>
          <p:cNvGraphicFramePr>
            <a:graphicFrameLocks noGrp="1"/>
          </p:cNvGraphicFramePr>
          <p:nvPr>
            <p:ph idx="1"/>
            <p:extLst>
              <p:ext uri="{D42A27DB-BD31-4B8C-83A1-F6EECF244321}">
                <p14:modId xmlns:p14="http://schemas.microsoft.com/office/powerpoint/2010/main" val="709406230"/>
              </p:ext>
            </p:extLst>
          </p:nvPr>
        </p:nvGraphicFramePr>
        <p:xfrm>
          <a:off x="838200" y="1825625"/>
          <a:ext cx="10677298" cy="123825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a:solidFill>
                            <a:srgbClr val="000000"/>
                          </a:solidFill>
                          <a:effectLst/>
                          <a:latin typeface="Aptos Narrow" panose="020B0004020202020204" pitchFamily="34" charset="0"/>
                        </a:rPr>
                        <a:t>Kaustinen</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360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Kokkola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129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409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bl>
          </a:graphicData>
        </a:graphic>
      </p:graphicFrame>
    </p:spTree>
    <p:extLst>
      <p:ext uri="{BB962C8B-B14F-4D97-AF65-F5344CB8AC3E}">
        <p14:creationId xmlns:p14="http://schemas.microsoft.com/office/powerpoint/2010/main" val="130081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1C1CE9A8-9656-9BCA-A0D2-0EB55A96091A}"/>
              </a:ext>
            </a:extLst>
          </p:cNvPr>
          <p:cNvSpPr txBox="1"/>
          <p:nvPr/>
        </p:nvSpPr>
        <p:spPr>
          <a:xfrm>
            <a:off x="587943" y="50317"/>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Kaustisen</a:t>
            </a:r>
            <a:r>
              <a:rPr lang="en-GB" sz="3600" b="0" i="0" u="none" strike="noStrike" dirty="0">
                <a:solidFill>
                  <a:srgbClr val="00B050"/>
                </a:solidFill>
                <a:effectLst/>
                <a:latin typeface="Aptos Narrow" panose="020B0004020202020204" pitchFamily="34" charset="0"/>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7" name="Kuva 6">
            <a:extLst>
              <a:ext uri="{FF2B5EF4-FFF2-40B4-BE49-F238E27FC236}">
                <a16:creationId xmlns:a16="http://schemas.microsoft.com/office/drawing/2014/main" id="{412F419E-2DE7-8085-C384-863D3FCBBDE2}"/>
              </a:ext>
            </a:extLst>
          </p:cNvPr>
          <p:cNvPicPr>
            <a:picLocks noChangeAspect="1"/>
          </p:cNvPicPr>
          <p:nvPr/>
        </p:nvPicPr>
        <p:blipFill>
          <a:blip r:embed="rId2"/>
          <a:stretch>
            <a:fillRect/>
          </a:stretch>
        </p:blipFill>
        <p:spPr>
          <a:xfrm>
            <a:off x="1118538" y="1448707"/>
            <a:ext cx="8588375" cy="4907643"/>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587943" y="73012"/>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Kokkolan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094347" y="63309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10" name="Kuva 9">
            <a:extLst>
              <a:ext uri="{FF2B5EF4-FFF2-40B4-BE49-F238E27FC236}">
                <a16:creationId xmlns:a16="http://schemas.microsoft.com/office/drawing/2014/main" id="{557FB448-5EC7-C126-D7A0-710317A1D6BB}"/>
              </a:ext>
            </a:extLst>
          </p:cNvPr>
          <p:cNvPicPr>
            <a:picLocks noChangeAspect="1"/>
          </p:cNvPicPr>
          <p:nvPr/>
        </p:nvPicPr>
        <p:blipFill>
          <a:blip r:embed="rId2"/>
          <a:stretch>
            <a:fillRect/>
          </a:stretch>
        </p:blipFill>
        <p:spPr>
          <a:xfrm>
            <a:off x="949649" y="1273341"/>
            <a:ext cx="8586788" cy="4948149"/>
          </a:xfrm>
          <a:prstGeom prst="rect">
            <a:avLst/>
          </a:prstGeom>
        </p:spPr>
      </p:pic>
    </p:spTree>
    <p:extLst>
      <p:ext uri="{BB962C8B-B14F-4D97-AF65-F5344CB8AC3E}">
        <p14:creationId xmlns:p14="http://schemas.microsoft.com/office/powerpoint/2010/main" val="141008769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0DD7AE-EF2F-428F-A107-B0D2E6B19D83}"/>
</file>

<file path=customXml/itemProps2.xml><?xml version="1.0" encoding="utf-8"?>
<ds:datastoreItem xmlns:ds="http://schemas.openxmlformats.org/officeDocument/2006/customXml" ds:itemID="{E625A3CC-8C04-43FD-8E10-45174A253061}">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3.xml><?xml version="1.0" encoding="utf-8"?>
<ds:datastoreItem xmlns:ds="http://schemas.openxmlformats.org/officeDocument/2006/customXml" ds:itemID="{1F1CA478-2023-4A7D-80ED-6AC5A932DC4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1699</TotalTime>
  <Words>772</Words>
  <Application>Microsoft Office PowerPoint</Application>
  <PresentationFormat>Laajakuva</PresentationFormat>
  <Paragraphs>126</Paragraphs>
  <Slides>10</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10</vt:i4>
      </vt:variant>
    </vt:vector>
  </HeadingPairs>
  <TitlesOfParts>
    <vt:vector size="15" baseType="lpstr">
      <vt:lpstr>Aptos</vt:lpstr>
      <vt:lpstr>Aptos Display</vt:lpstr>
      <vt:lpstr>Aptos Narrow</vt:lpstr>
      <vt:lpstr>Arial</vt:lpstr>
      <vt:lpstr>Office-teema</vt:lpstr>
      <vt:lpstr>PowerPoint-esitys</vt:lpstr>
      <vt:lpstr>Rahaa ja työtä metsistä -verkkopalvelu</vt:lpstr>
      <vt:lpstr>Keski-Pohjanmaan metsät 2023</vt:lpstr>
      <vt:lpstr>Esityksessä on tarkasteltu seuraavia maakunnan ja sen seutukuntien talousasioita</vt:lpstr>
      <vt:lpstr>PowerPoint-esitys</vt:lpstr>
      <vt:lpstr>PowerPoint-esitys</vt:lpstr>
      <vt:lpstr>Metsäalan merkitys yksityistaloudessa–  Keski-Pohjanmaa</vt:lpstr>
      <vt:lpstr>Metsäala Keski-Pohjanmaan seutukunnissa 2023</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58</cp:revision>
  <dcterms:created xsi:type="dcterms:W3CDTF">2025-04-08T07:56:51Z</dcterms:created>
  <dcterms:modified xsi:type="dcterms:W3CDTF">2026-09-14T17:41:26Z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