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66" r:id="rId5"/>
    <p:sldId id="271" r:id="rId6"/>
    <p:sldId id="261" r:id="rId7"/>
    <p:sldId id="286" r:id="rId8"/>
    <p:sldId id="285" r:id="rId9"/>
    <p:sldId id="272" r:id="rId10"/>
    <p:sldId id="281" r:id="rId11"/>
    <p:sldId id="287" r:id="rId12"/>
    <p:sldId id="276" r:id="rId13"/>
    <p:sldId id="279" r:id="rId14"/>
    <p:sldId id="282" r:id="rId15"/>
    <p:sldId id="278" r:id="rId16"/>
    <p:sldId id="283" r:id="rId17"/>
    <p:sldId id="284" r:id="rId1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varScale="1">
      <p:scale>
        <a:sx n="100" d="100"/>
        <a:sy n="100" d="100"/>
      </p:scale>
      <p:origin x="0" y="-13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10A7F746-28FC-43EC-AECB-5C4E1AFA173B}" type="slidenum">
              <a:rPr lang="fi-FI" smtClean="0"/>
              <a:t>5</a:t>
            </a:fld>
            <a:endParaRPr lang="fi-FI"/>
          </a:p>
        </p:txBody>
      </p:sp>
    </p:spTree>
    <p:extLst>
      <p:ext uri="{BB962C8B-B14F-4D97-AF65-F5344CB8AC3E}">
        <p14:creationId xmlns:p14="http://schemas.microsoft.com/office/powerpoint/2010/main" val="691710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10A7F746-28FC-43EC-AECB-5C4E1AFA173B}" type="slidenum">
              <a:rPr lang="fi-FI" smtClean="0"/>
              <a:t>7</a:t>
            </a:fld>
            <a:endParaRPr lang="fi-FI"/>
          </a:p>
        </p:txBody>
      </p:sp>
    </p:spTree>
    <p:extLst>
      <p:ext uri="{BB962C8B-B14F-4D97-AF65-F5344CB8AC3E}">
        <p14:creationId xmlns:p14="http://schemas.microsoft.com/office/powerpoint/2010/main" val="29034632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617102" y="2274838"/>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Keski-Suomen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13" name="Sisällön paikkamerkki 2">
            <a:extLst>
              <a:ext uri="{FF2B5EF4-FFF2-40B4-BE49-F238E27FC236}">
                <a16:creationId xmlns:a16="http://schemas.microsoft.com/office/drawing/2014/main" id="{6B46B85D-8976-71C8-46CC-17553EB999F2}"/>
              </a:ext>
            </a:extLst>
          </p:cNvPr>
          <p:cNvSpPr>
            <a:spLocks noGrp="1"/>
          </p:cNvSpPr>
          <p:nvPr>
            <p:ph sz="half" idx="1"/>
          </p:nvPr>
        </p:nvSpPr>
        <p:spPr>
          <a:xfrm>
            <a:off x="836680" y="2103120"/>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Keski-Suomen 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265665" y="67756"/>
            <a:ext cx="10515600" cy="1325563"/>
          </a:xfrm>
        </p:spPr>
        <p:txBody>
          <a:bodyPr>
            <a:normAutofit/>
          </a:bodyPr>
          <a:lstStyle/>
          <a:p>
            <a:r>
              <a:rPr lang="en-GB" sz="3600" dirty="0"/>
              <a:t>Keski-Suomen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2758156690"/>
              </p:ext>
            </p:extLst>
          </p:nvPr>
        </p:nvGraphicFramePr>
        <p:xfrm>
          <a:off x="265665" y="1366118"/>
          <a:ext cx="5298520" cy="2961640"/>
        </p:xfrm>
        <a:graphic>
          <a:graphicData uri="http://schemas.openxmlformats.org/drawingml/2006/table">
            <a:tbl>
              <a:tblPr firstRow="1" bandRow="1">
                <a:tableStyleId>{5C22544A-7EE6-4342-B048-85BDC9FD1C3A}</a:tableStyleId>
              </a:tblPr>
              <a:tblGrid>
                <a:gridCol w="2139039">
                  <a:extLst>
                    <a:ext uri="{9D8B030D-6E8A-4147-A177-3AD203B41FA5}">
                      <a16:colId xmlns:a16="http://schemas.microsoft.com/office/drawing/2014/main" val="1738321657"/>
                    </a:ext>
                  </a:extLst>
                </a:gridCol>
                <a:gridCol w="3159481">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1 313 000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70 000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6,8 m3/ha/ </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9 000 000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6 018 000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61904">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288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7BFE56FF-1A50-C7B3-E06C-B3FACDDBF1B3}"/>
              </a:ext>
            </a:extLst>
          </p:cNvPr>
          <p:cNvGrpSpPr/>
          <p:nvPr/>
        </p:nvGrpSpPr>
        <p:grpSpPr>
          <a:xfrm>
            <a:off x="5913189" y="2107587"/>
            <a:ext cx="3153972" cy="2033362"/>
            <a:chOff x="5611437" y="2093277"/>
            <a:chExt cx="3153972"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611437" y="2093277"/>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5910076" y="2138412"/>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2 %</a:t>
              </a:r>
            </a:p>
            <a:p>
              <a:pPr>
                <a:lnSpc>
                  <a:spcPct val="120000"/>
                </a:lnSpc>
              </a:pPr>
              <a:r>
                <a:rPr lang="en-GB" dirty="0"/>
                <a:t>Muut 	5 %</a:t>
              </a:r>
            </a:p>
            <a:p>
              <a:pPr>
                <a:lnSpc>
                  <a:spcPct val="120000"/>
                </a:lnSpc>
              </a:pPr>
              <a:r>
                <a:rPr lang="en-GB" dirty="0" err="1"/>
                <a:t>Valtio</a:t>
              </a:r>
              <a:r>
                <a:rPr lang="en-GB" dirty="0"/>
                <a:t> 	12 %</a:t>
              </a:r>
            </a:p>
            <a:p>
              <a:pPr>
                <a:lnSpc>
                  <a:spcPct val="120000"/>
                </a:lnSpc>
              </a:pPr>
              <a:r>
                <a:rPr lang="en-GB" dirty="0" err="1"/>
                <a:t>Yhtiöt</a:t>
              </a:r>
              <a:r>
                <a:rPr lang="en-GB" dirty="0"/>
                <a:t>	18 %</a:t>
              </a:r>
            </a:p>
            <a:p>
              <a:pPr>
                <a:lnSpc>
                  <a:spcPct val="120000"/>
                </a:lnSpc>
              </a:pPr>
              <a:r>
                <a:rPr lang="en-GB" dirty="0" err="1"/>
                <a:t>Yksityishenkilöt</a:t>
              </a:r>
              <a:r>
                <a:rPr lang="en-GB" dirty="0"/>
                <a:t> 63 %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913189" y="1274448"/>
            <a:ext cx="4799006" cy="646331"/>
          </a:xfrm>
          <a:prstGeom prst="rect">
            <a:avLst/>
          </a:prstGeom>
          <a:noFill/>
        </p:spPr>
        <p:txBody>
          <a:bodyPr wrap="none" rtlCol="0">
            <a:spAutoFit/>
          </a:bodyPr>
          <a:lstStyle/>
          <a:p>
            <a:r>
              <a:rPr lang="en-GB" b="1" dirty="0" err="1"/>
              <a:t>Metsänomistajaryhmien</a:t>
            </a:r>
            <a:r>
              <a:rPr lang="en-GB" b="1" dirty="0"/>
              <a:t> </a:t>
            </a:r>
            <a:r>
              <a:rPr lang="en-GB" b="1" dirty="0" err="1"/>
              <a:t>omistusosuudet</a:t>
            </a:r>
            <a:r>
              <a:rPr lang="en-GB" b="1" dirty="0"/>
              <a:t> </a:t>
            </a:r>
            <a:br>
              <a:rPr lang="en-GB" b="1" dirty="0"/>
            </a:br>
            <a:r>
              <a:rPr lang="en-GB" b="1" dirty="0" err="1"/>
              <a:t>Keski-Suomessa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A924C6A4-2415-15D1-2501-83CE7CD072C8}"/>
              </a:ext>
            </a:extLst>
          </p:cNvPr>
          <p:cNvPicPr>
            <a:picLocks noChangeAspect="1"/>
          </p:cNvPicPr>
          <p:nvPr/>
        </p:nvPicPr>
        <p:blipFill>
          <a:blip r:embed="rId3"/>
          <a:stretch>
            <a:fillRect/>
          </a:stretch>
        </p:blipFill>
        <p:spPr>
          <a:xfrm>
            <a:off x="8528922" y="2600011"/>
            <a:ext cx="3274140" cy="2757487"/>
          </a:xfrm>
          <a:prstGeom prst="rect">
            <a:avLst/>
          </a:prstGeom>
        </p:spPr>
      </p:pic>
      <p:sp>
        <p:nvSpPr>
          <p:cNvPr id="7" name="Tekstiruutu 6">
            <a:extLst>
              <a:ext uri="{FF2B5EF4-FFF2-40B4-BE49-F238E27FC236}">
                <a16:creationId xmlns:a16="http://schemas.microsoft.com/office/drawing/2014/main" id="{91CFE326-62F2-151A-A294-F2B3FB32F4CA}"/>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07BA8F00-AC42-C177-D0B7-0B4DAF04CD30}"/>
              </a:ext>
            </a:extLst>
          </p:cNvPr>
          <p:cNvSpPr>
            <a:spLocks noGrp="1"/>
          </p:cNvSpPr>
          <p:nvPr>
            <p:ph type="ftr" sz="quarter" idx="11"/>
          </p:nvPr>
        </p:nvSpPr>
        <p:spPr>
          <a:xfrm>
            <a:off x="3189483" y="6221412"/>
            <a:ext cx="4408098"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3" name="Kuva 2">
            <a:extLst>
              <a:ext uri="{FF2B5EF4-FFF2-40B4-BE49-F238E27FC236}">
                <a16:creationId xmlns:a16="http://schemas.microsoft.com/office/drawing/2014/main" id="{4FFD36D5-EA3F-8DA1-5B6E-2B6486C77980}"/>
              </a:ext>
            </a:extLst>
          </p:cNvPr>
          <p:cNvPicPr>
            <a:picLocks noChangeAspect="1"/>
          </p:cNvPicPr>
          <p:nvPr/>
        </p:nvPicPr>
        <p:blipFill>
          <a:blip r:embed="rId3"/>
          <a:stretch>
            <a:fillRect/>
          </a:stretch>
        </p:blipFill>
        <p:spPr>
          <a:xfrm>
            <a:off x="1219200" y="271463"/>
            <a:ext cx="8992417" cy="5651159"/>
          </a:xfrm>
          <a:prstGeom prst="rect">
            <a:avLst/>
          </a:prstGeom>
        </p:spPr>
      </p:pic>
    </p:spTree>
    <p:extLst>
      <p:ext uri="{BB962C8B-B14F-4D97-AF65-F5344CB8AC3E}">
        <p14:creationId xmlns:p14="http://schemas.microsoft.com/office/powerpoint/2010/main" val="3676113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osuus </a:t>
            </a:r>
            <a:r>
              <a:rPr lang="en-GB" sz="3600" dirty="0" err="1"/>
              <a:t>yksityistaloudesta</a:t>
            </a:r>
            <a:r>
              <a:rPr lang="en-GB" sz="3600" dirty="0"/>
              <a:t> </a:t>
            </a:r>
            <a:br>
              <a:rPr lang="en-GB" sz="3600" dirty="0"/>
            </a:br>
            <a:r>
              <a:rPr lang="en-GB" sz="3600" dirty="0" err="1"/>
              <a:t>Keski-Suomessa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2598834380"/>
              </p:ext>
            </p:extLst>
          </p:nvPr>
        </p:nvGraphicFramePr>
        <p:xfrm>
          <a:off x="757351" y="141725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dirty="0">
                          <a:solidFill>
                            <a:srgbClr val="000000"/>
                          </a:solidFill>
                          <a:effectLst/>
                          <a:latin typeface="Aptos Narrow" panose="020B0004020202020204" pitchFamily="34" charset="0"/>
                        </a:rPr>
                        <a:t>KESKI-SUOMI</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2 908</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1 092</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4 689</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210</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75</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16 697</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7 627</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84 842</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3 496</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1 949</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17,4</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14,3</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5,5</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6,0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3,9</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1007871" y="4970632"/>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Keski-Suomen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45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6" name="Sisällön paikkamerkki 6">
            <a:extLst>
              <a:ext uri="{FF2B5EF4-FFF2-40B4-BE49-F238E27FC236}">
                <a16:creationId xmlns:a16="http://schemas.microsoft.com/office/drawing/2014/main" id="{1EA1A6F2-8736-6FA3-915D-D26B4428E45F}"/>
              </a:ext>
            </a:extLst>
          </p:cNvPr>
          <p:cNvGraphicFramePr>
            <a:graphicFrameLocks/>
          </p:cNvGraphicFramePr>
          <p:nvPr>
            <p:extLst>
              <p:ext uri="{D42A27DB-BD31-4B8C-83A1-F6EECF244321}">
                <p14:modId xmlns:p14="http://schemas.microsoft.com/office/powerpoint/2010/main" val="1307548112"/>
              </p:ext>
            </p:extLst>
          </p:nvPr>
        </p:nvGraphicFramePr>
        <p:xfrm>
          <a:off x="757351" y="3272231"/>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838200" y="136525"/>
            <a:ext cx="10515600" cy="671823"/>
          </a:xfrm>
        </p:spPr>
        <p:txBody>
          <a:bodyPr>
            <a:normAutofit/>
          </a:bodyPr>
          <a:lstStyle/>
          <a:p>
            <a:r>
              <a:rPr lang="fi-FI" sz="3600" dirty="0"/>
              <a:t>Metsäalan merkitys yksityistaloudessa–  Keski-Suomi</a:t>
            </a:r>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7" name="Kuva 6">
            <a:extLst>
              <a:ext uri="{FF2B5EF4-FFF2-40B4-BE49-F238E27FC236}">
                <a16:creationId xmlns:a16="http://schemas.microsoft.com/office/drawing/2014/main" id="{33E65007-5030-3457-B476-2DF41B0E221C}"/>
              </a:ext>
            </a:extLst>
          </p:cNvPr>
          <p:cNvPicPr>
            <a:picLocks noChangeAspect="1"/>
          </p:cNvPicPr>
          <p:nvPr/>
        </p:nvPicPr>
        <p:blipFill>
          <a:blip r:embed="rId3"/>
          <a:stretch>
            <a:fillRect/>
          </a:stretch>
        </p:blipFill>
        <p:spPr>
          <a:xfrm>
            <a:off x="1529556" y="808348"/>
            <a:ext cx="9132888" cy="5379792"/>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B0C0187-3C1C-1454-E749-EC1339F4A410}"/>
              </a:ext>
            </a:extLst>
          </p:cNvPr>
          <p:cNvSpPr>
            <a:spLocks noGrp="1"/>
          </p:cNvSpPr>
          <p:nvPr>
            <p:ph type="title"/>
          </p:nvPr>
        </p:nvSpPr>
        <p:spPr/>
        <p:txBody>
          <a:bodyPr>
            <a:normAutofit/>
          </a:bodyPr>
          <a:lstStyle/>
          <a:p>
            <a:r>
              <a:rPr lang="en-GB" sz="3600" dirty="0" err="1"/>
              <a:t>Metsäala</a:t>
            </a:r>
            <a:r>
              <a:rPr lang="en-GB" sz="3600" dirty="0"/>
              <a:t> </a:t>
            </a:r>
            <a:r>
              <a:rPr lang="en-GB" sz="3600" dirty="0" err="1"/>
              <a:t>Keski-Suomen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59A06EAA-87CE-4B30-AB7E-D2822F9DE7D1}"/>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F677EED1-28B3-89FC-5575-D76659A9690D}"/>
              </a:ext>
            </a:extLst>
          </p:cNvPr>
          <p:cNvGraphicFramePr>
            <a:graphicFrameLocks noGrp="1"/>
          </p:cNvGraphicFramePr>
          <p:nvPr>
            <p:ph idx="1"/>
            <p:extLst>
              <p:ext uri="{D42A27DB-BD31-4B8C-83A1-F6EECF244321}">
                <p14:modId xmlns:p14="http://schemas.microsoft.com/office/powerpoint/2010/main" val="1196583565"/>
              </p:ext>
            </p:extLst>
          </p:nvPr>
        </p:nvGraphicFramePr>
        <p:xfrm>
          <a:off x="838200" y="1825625"/>
          <a:ext cx="10677298" cy="248285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a:solidFill>
                            <a:srgbClr val="000000"/>
                          </a:solidFill>
                          <a:effectLst/>
                          <a:latin typeface="Aptos Narrow" panose="020B0004020202020204" pitchFamily="34" charset="0"/>
                        </a:rPr>
                        <a:t>Joutsa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201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Jyväskylä</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371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1 294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65</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Jämsä</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408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754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17</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Keuruu</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118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458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a:t>
                      </a:r>
                    </a:p>
                  </a:txBody>
                  <a:tcPr marL="0" marR="0" marT="0" marB="0" anchor="b">
                    <a:solidFill>
                      <a:schemeClr val="accent6">
                        <a:lumMod val="40000"/>
                        <a:lumOff val="60000"/>
                      </a:schemeClr>
                    </a:solidFill>
                  </a:tcPr>
                </a:tc>
                <a:extLst>
                  <a:ext uri="{0D108BD9-81ED-4DB2-BD59-A6C34878D82A}">
                    <a16:rowId xmlns:a16="http://schemas.microsoft.com/office/drawing/2014/main" val="3563091377"/>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Saarijärvi-Viitasaari</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359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1 242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25</a:t>
                      </a:r>
                    </a:p>
                  </a:txBody>
                  <a:tcPr marL="0" marR="0" marT="0" marB="0" anchor="b">
                    <a:solidFill>
                      <a:schemeClr val="accent6">
                        <a:lumMod val="40000"/>
                        <a:lumOff val="60000"/>
                      </a:schemeClr>
                    </a:solidFill>
                  </a:tcPr>
                </a:tc>
                <a:extLst>
                  <a:ext uri="{0D108BD9-81ED-4DB2-BD59-A6C34878D82A}">
                    <a16:rowId xmlns:a16="http://schemas.microsoft.com/office/drawing/2014/main" val="1476473028"/>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Äänekoski</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1 201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235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1 023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177</a:t>
                      </a:r>
                    </a:p>
                  </a:txBody>
                  <a:tcPr marL="0" marR="0" marT="0" marB="0" anchor="b">
                    <a:solidFill>
                      <a:schemeClr val="accent6">
                        <a:lumMod val="40000"/>
                        <a:lumOff val="60000"/>
                      </a:schemeClr>
                    </a:solidFill>
                  </a:tcPr>
                </a:tc>
                <a:extLst>
                  <a:ext uri="{0D108BD9-81ED-4DB2-BD59-A6C34878D82A}">
                    <a16:rowId xmlns:a16="http://schemas.microsoft.com/office/drawing/2014/main" val="2021360257"/>
                  </a:ext>
                </a:extLst>
              </a:tr>
            </a:tbl>
          </a:graphicData>
        </a:graphic>
      </p:graphicFrame>
    </p:spTree>
    <p:extLst>
      <p:ext uri="{BB962C8B-B14F-4D97-AF65-F5344CB8AC3E}">
        <p14:creationId xmlns:p14="http://schemas.microsoft.com/office/powerpoint/2010/main" val="2830776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1C1CE9A8-9656-9BCA-A0D2-0EB55A96091A}"/>
              </a:ext>
            </a:extLst>
          </p:cNvPr>
          <p:cNvSpPr txBox="1"/>
          <p:nvPr/>
        </p:nvSpPr>
        <p:spPr>
          <a:xfrm>
            <a:off x="606797" y="136525"/>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Joutsan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br>
              <a:rPr lang="en-GB" sz="3600" dirty="0">
                <a:solidFill>
                  <a:srgbClr val="00B050"/>
                </a:solidFill>
                <a:latin typeface="+mj-lt"/>
              </a:rPr>
            </a:b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7" name="Kuva 6">
            <a:extLst>
              <a:ext uri="{FF2B5EF4-FFF2-40B4-BE49-F238E27FC236}">
                <a16:creationId xmlns:a16="http://schemas.microsoft.com/office/drawing/2014/main" id="{76DABFD7-1EA3-E881-CF8D-F5089B23471E}"/>
              </a:ext>
            </a:extLst>
          </p:cNvPr>
          <p:cNvPicPr>
            <a:picLocks noChangeAspect="1"/>
          </p:cNvPicPr>
          <p:nvPr/>
        </p:nvPicPr>
        <p:blipFill>
          <a:blip r:embed="rId2"/>
          <a:stretch>
            <a:fillRect/>
          </a:stretch>
        </p:blipFill>
        <p:spPr>
          <a:xfrm>
            <a:off x="959778" y="1179512"/>
            <a:ext cx="8943603" cy="5048808"/>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898A65DA-D1DD-0D2A-17FB-3A2CB7BAB34C}"/>
              </a:ext>
            </a:extLst>
          </p:cNvPr>
          <p:cNvSpPr txBox="1"/>
          <p:nvPr/>
        </p:nvSpPr>
        <p:spPr>
          <a:xfrm>
            <a:off x="616224" y="70537"/>
            <a:ext cx="931020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Jyväskylän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br>
              <a:rPr lang="en-GB" sz="3600" dirty="0">
                <a:solidFill>
                  <a:srgbClr val="00B050"/>
                </a:solidFill>
                <a:latin typeface="+mj-lt"/>
              </a:rPr>
            </a:b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4C509AAD-7F41-838D-FBDF-99D13F490BED}"/>
              </a:ext>
            </a:extLst>
          </p:cNvPr>
          <p:cNvPicPr>
            <a:picLocks noChangeAspect="1"/>
          </p:cNvPicPr>
          <p:nvPr/>
        </p:nvPicPr>
        <p:blipFill>
          <a:blip r:embed="rId2"/>
          <a:stretch>
            <a:fillRect/>
          </a:stretch>
        </p:blipFill>
        <p:spPr>
          <a:xfrm>
            <a:off x="775142" y="1176337"/>
            <a:ext cx="8992364" cy="4975835"/>
          </a:xfrm>
          <a:prstGeom prst="rect">
            <a:avLst/>
          </a:prstGeom>
        </p:spPr>
      </p:pic>
    </p:spTree>
    <p:extLst>
      <p:ext uri="{BB962C8B-B14F-4D97-AF65-F5344CB8AC3E}">
        <p14:creationId xmlns:p14="http://schemas.microsoft.com/office/powerpoint/2010/main" val="141008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FA6F-7ECE-5319-3FC8-8BA59D08DABC}"/>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307EAD72-30ED-5B1B-C4A3-9CC545CB55F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5E42059A-C13F-2B32-5BCB-8152F94BE2FE}"/>
              </a:ext>
            </a:extLst>
          </p:cNvPr>
          <p:cNvSpPr txBox="1"/>
          <p:nvPr/>
        </p:nvSpPr>
        <p:spPr>
          <a:xfrm>
            <a:off x="606627" y="108010"/>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Jämsän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br>
              <a:rPr lang="en-GB" sz="3600" dirty="0">
                <a:solidFill>
                  <a:srgbClr val="00B050"/>
                </a:solidFill>
                <a:latin typeface="+mj-lt"/>
              </a:rPr>
            </a:b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10" name="Kuva 9">
            <a:extLst>
              <a:ext uri="{FF2B5EF4-FFF2-40B4-BE49-F238E27FC236}">
                <a16:creationId xmlns:a16="http://schemas.microsoft.com/office/drawing/2014/main" id="{FCD699DC-C0CF-3513-F793-29D3DEB71950}"/>
              </a:ext>
            </a:extLst>
          </p:cNvPr>
          <p:cNvPicPr>
            <a:picLocks noChangeAspect="1"/>
          </p:cNvPicPr>
          <p:nvPr/>
        </p:nvPicPr>
        <p:blipFill>
          <a:blip r:embed="rId2"/>
          <a:stretch>
            <a:fillRect/>
          </a:stretch>
        </p:blipFill>
        <p:spPr>
          <a:xfrm>
            <a:off x="1347266" y="1155939"/>
            <a:ext cx="9007273" cy="5062678"/>
          </a:xfrm>
          <a:prstGeom prst="rect">
            <a:avLst/>
          </a:prstGeom>
        </p:spPr>
      </p:pic>
    </p:spTree>
    <p:extLst>
      <p:ext uri="{BB962C8B-B14F-4D97-AF65-F5344CB8AC3E}">
        <p14:creationId xmlns:p14="http://schemas.microsoft.com/office/powerpoint/2010/main" val="2275607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0D3-F1A6-7D3D-8F40-70E38921301B}"/>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44F53AF8-6DFE-EC17-B261-03948E016A6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2FD04E55-1C6C-770D-3DBE-0ADD24D0C0ED}"/>
              </a:ext>
            </a:extLst>
          </p:cNvPr>
          <p:cNvSpPr txBox="1"/>
          <p:nvPr/>
        </p:nvSpPr>
        <p:spPr>
          <a:xfrm>
            <a:off x="638864" y="127381"/>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Keuruun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br>
              <a:rPr lang="en-GB" sz="3600" dirty="0">
                <a:solidFill>
                  <a:srgbClr val="00B050"/>
                </a:solidFill>
                <a:latin typeface="+mj-lt"/>
              </a:rPr>
            </a:b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7" name="Kuva 6">
            <a:extLst>
              <a:ext uri="{FF2B5EF4-FFF2-40B4-BE49-F238E27FC236}">
                <a16:creationId xmlns:a16="http://schemas.microsoft.com/office/drawing/2014/main" id="{10B4E385-D0D1-8170-77FD-5CB58E3AB1CB}"/>
              </a:ext>
            </a:extLst>
          </p:cNvPr>
          <p:cNvPicPr>
            <a:picLocks noChangeAspect="1"/>
          </p:cNvPicPr>
          <p:nvPr/>
        </p:nvPicPr>
        <p:blipFill>
          <a:blip r:embed="rId2"/>
          <a:stretch>
            <a:fillRect/>
          </a:stretch>
        </p:blipFill>
        <p:spPr>
          <a:xfrm>
            <a:off x="1625600" y="1327710"/>
            <a:ext cx="8305800" cy="4791075"/>
          </a:xfrm>
          <a:prstGeom prst="rect">
            <a:avLst/>
          </a:prstGeom>
        </p:spPr>
      </p:pic>
    </p:spTree>
    <p:extLst>
      <p:ext uri="{BB962C8B-B14F-4D97-AF65-F5344CB8AC3E}">
        <p14:creationId xmlns:p14="http://schemas.microsoft.com/office/powerpoint/2010/main" val="342870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7107F-83ED-52DE-E17A-A6CBD9DB6CA5}"/>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466D056-3287-3A82-9D39-E4265403BE09}"/>
              </a:ext>
            </a:extLst>
          </p:cNvPr>
          <p:cNvSpPr txBox="1"/>
          <p:nvPr/>
        </p:nvSpPr>
        <p:spPr>
          <a:xfrm>
            <a:off x="635077" y="101437"/>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kumimoji="0" lang="fi-FI" sz="3600" b="0" i="0" u="none" strike="noStrike" kern="1200" cap="none" spc="0" normalizeH="0" baseline="0" noProof="0" dirty="0">
                <a:ln>
                  <a:noFill/>
                </a:ln>
                <a:solidFill>
                  <a:srgbClr val="00B050"/>
                </a:solidFill>
                <a:effectLst/>
                <a:uLnTx/>
                <a:uFillTx/>
                <a:latin typeface="Aptos Narrow" panose="020B0004020202020204" pitchFamily="34" charset="0"/>
                <a:ea typeface="+mn-ea"/>
                <a:cs typeface="+mn-cs"/>
              </a:rPr>
              <a:t>Saarijärven-Viitasaaren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D966D424-7E52-12F8-4223-819899BD5408}"/>
              </a:ext>
            </a:extLst>
          </p:cNvPr>
          <p:cNvSpPr>
            <a:spLocks noGrp="1"/>
          </p:cNvSpPr>
          <p:nvPr>
            <p:ph type="ftr" sz="quarter" idx="11"/>
          </p:nvPr>
        </p:nvSpPr>
        <p:spPr>
          <a:xfrm>
            <a:off x="3730657" y="6391438"/>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21951AD4-1A81-B654-5E2B-4A39B9033CA9}"/>
              </a:ext>
            </a:extLst>
          </p:cNvPr>
          <p:cNvPicPr>
            <a:picLocks noChangeAspect="1"/>
          </p:cNvPicPr>
          <p:nvPr/>
        </p:nvPicPr>
        <p:blipFill>
          <a:blip r:embed="rId2"/>
          <a:stretch>
            <a:fillRect/>
          </a:stretch>
        </p:blipFill>
        <p:spPr>
          <a:xfrm>
            <a:off x="1543096" y="1301766"/>
            <a:ext cx="8672513" cy="4920079"/>
          </a:xfrm>
          <a:prstGeom prst="rect">
            <a:avLst/>
          </a:prstGeom>
        </p:spPr>
      </p:pic>
    </p:spTree>
    <p:extLst>
      <p:ext uri="{BB962C8B-B14F-4D97-AF65-F5344CB8AC3E}">
        <p14:creationId xmlns:p14="http://schemas.microsoft.com/office/powerpoint/2010/main" val="3237079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4D2EE-84B6-FFE3-590B-DF9DBA386CD9}"/>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DEBF1A4-22F2-D03E-5327-36359E09D399}"/>
              </a:ext>
            </a:extLst>
          </p:cNvPr>
          <p:cNvSpPr txBox="1"/>
          <p:nvPr/>
        </p:nvSpPr>
        <p:spPr>
          <a:xfrm>
            <a:off x="701913" y="138962"/>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kumimoji="0" lang="fi-FI" sz="3600" b="0" i="0" u="none" strike="noStrike" kern="1200" cap="none" spc="0" normalizeH="0" baseline="0" noProof="0" dirty="0">
                <a:ln>
                  <a:noFill/>
                </a:ln>
                <a:solidFill>
                  <a:srgbClr val="00B050"/>
                </a:solidFill>
                <a:effectLst/>
                <a:uLnTx/>
                <a:uFillTx/>
                <a:latin typeface="Aptos Narrow" panose="020B0004020202020204" pitchFamily="34" charset="0"/>
                <a:ea typeface="+mn-ea"/>
                <a:cs typeface="+mn-cs"/>
              </a:rPr>
              <a:t>Äänekosken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8F2EC902-A96F-6D5B-7D41-1759001BCF2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747CDB27-96CB-E87E-81D0-2E2EE0C37A31}"/>
              </a:ext>
            </a:extLst>
          </p:cNvPr>
          <p:cNvPicPr>
            <a:picLocks noChangeAspect="1"/>
          </p:cNvPicPr>
          <p:nvPr/>
        </p:nvPicPr>
        <p:blipFill>
          <a:blip r:embed="rId2"/>
          <a:stretch>
            <a:fillRect/>
          </a:stretch>
        </p:blipFill>
        <p:spPr>
          <a:xfrm>
            <a:off x="1590089" y="1339291"/>
            <a:ext cx="8652174" cy="5017059"/>
          </a:xfrm>
          <a:prstGeom prst="rect">
            <a:avLst/>
          </a:prstGeom>
        </p:spPr>
      </p:pic>
    </p:spTree>
    <p:extLst>
      <p:ext uri="{BB962C8B-B14F-4D97-AF65-F5344CB8AC3E}">
        <p14:creationId xmlns:p14="http://schemas.microsoft.com/office/powerpoint/2010/main" val="3039853532"/>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6BE715-8B8B-4FFB-9AA9-4D8BBFEFBFFE}"/>
</file>

<file path=customXml/itemProps2.xml><?xml version="1.0" encoding="utf-8"?>
<ds:datastoreItem xmlns:ds="http://schemas.openxmlformats.org/officeDocument/2006/customXml" ds:itemID="{01BA8F03-438A-4A0D-9785-CB90AD09AA70}">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customXml/itemProps3.xml><?xml version="1.0" encoding="utf-8"?>
<ds:datastoreItem xmlns:ds="http://schemas.openxmlformats.org/officeDocument/2006/customXml" ds:itemID="{0406A973-B6EC-41AF-B2E0-38883F3345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2578</TotalTime>
  <Words>903</Words>
  <Application>Microsoft Office PowerPoint</Application>
  <PresentationFormat>Laajakuva</PresentationFormat>
  <Paragraphs>159</Paragraphs>
  <Slides>14</Slides>
  <Notes>2</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14</vt:i4>
      </vt:variant>
    </vt:vector>
  </HeadingPairs>
  <TitlesOfParts>
    <vt:vector size="19" baseType="lpstr">
      <vt:lpstr>Aptos</vt:lpstr>
      <vt:lpstr>Aptos Display</vt:lpstr>
      <vt:lpstr>Aptos Narrow</vt:lpstr>
      <vt:lpstr>Arial</vt:lpstr>
      <vt:lpstr>Office-teema</vt:lpstr>
      <vt:lpstr>PowerPoint-esitys</vt:lpstr>
      <vt:lpstr>Rahaa ja työtä metsistä -verkkopalvelu</vt:lpstr>
      <vt:lpstr>Keski-Suomen metsät 2023</vt:lpstr>
      <vt:lpstr>Esityksessä on tarkasteltu seuraavia maakunnan ja sen seutukuntien talousasioita</vt:lpstr>
      <vt:lpstr>PowerPoint-esitys</vt:lpstr>
      <vt:lpstr>PowerPoint-esitys</vt:lpstr>
      <vt:lpstr>Metsäalan merkitys yksityistaloudessa–  Keski-Suomi</vt:lpstr>
      <vt:lpstr>Metsäala Keski-Suomen seutukunnissa 2023</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59</cp:revision>
  <dcterms:created xsi:type="dcterms:W3CDTF">2025-04-08T07:56:51Z</dcterms:created>
  <dcterms:modified xsi:type="dcterms:W3CDTF">2026-09-14T17:43:55Z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