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66" r:id="rId5"/>
    <p:sldId id="271" r:id="rId6"/>
    <p:sldId id="261" r:id="rId7"/>
    <p:sldId id="285" r:id="rId8"/>
    <p:sldId id="286" r:id="rId9"/>
    <p:sldId id="272" r:id="rId10"/>
    <p:sldId id="281" r:id="rId11"/>
    <p:sldId id="287" r:id="rId12"/>
    <p:sldId id="276" r:id="rId13"/>
    <p:sldId id="279" r:id="rId14"/>
    <p:sldId id="282" r:id="rId15"/>
    <p:sldId id="278" r:id="rId16"/>
    <p:sldId id="283" r:id="rId17"/>
    <p:sldId id="284" r:id="rId1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617102" y="2274838"/>
            <a:ext cx="899805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Lapin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7" y="351899"/>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13" name="Sisällön paikkamerkki 2">
            <a:extLst>
              <a:ext uri="{FF2B5EF4-FFF2-40B4-BE49-F238E27FC236}">
                <a16:creationId xmlns:a16="http://schemas.microsoft.com/office/drawing/2014/main" id="{B8F4CDDC-6285-E52B-F44E-89CFECFD80C6}"/>
              </a:ext>
            </a:extLst>
          </p:cNvPr>
          <p:cNvSpPr>
            <a:spLocks noGrp="1"/>
          </p:cNvSpPr>
          <p:nvPr>
            <p:ph sz="half" idx="1"/>
          </p:nvPr>
        </p:nvSpPr>
        <p:spPr>
          <a:xfrm>
            <a:off x="836680" y="1847324"/>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Lapin 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479982" y="88935"/>
            <a:ext cx="10515600" cy="1325563"/>
          </a:xfrm>
        </p:spPr>
        <p:txBody>
          <a:bodyPr>
            <a:normAutofit/>
          </a:bodyPr>
          <a:lstStyle/>
          <a:p>
            <a:r>
              <a:rPr lang="en-GB" sz="3600" dirty="0"/>
              <a:t>Lapin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4264586212"/>
              </p:ext>
            </p:extLst>
          </p:nvPr>
        </p:nvGraphicFramePr>
        <p:xfrm>
          <a:off x="479982" y="1451694"/>
          <a:ext cx="5044126" cy="2629274"/>
        </p:xfrm>
        <a:graphic>
          <a:graphicData uri="http://schemas.openxmlformats.org/drawingml/2006/table">
            <a:tbl>
              <a:tblPr firstRow="1" bandRow="1">
                <a:tableStyleId>{5C22544A-7EE6-4342-B048-85BDC9FD1C3A}</a:tableStyleId>
              </a:tblPr>
              <a:tblGrid>
                <a:gridCol w="2395194">
                  <a:extLst>
                    <a:ext uri="{9D8B030D-6E8A-4147-A177-3AD203B41FA5}">
                      <a16:colId xmlns:a16="http://schemas.microsoft.com/office/drawing/2014/main" val="1738321657"/>
                    </a:ext>
                  </a:extLst>
                </a:gridCol>
                <a:gridCol w="2648932">
                  <a:extLst>
                    <a:ext uri="{9D8B030D-6E8A-4147-A177-3AD203B41FA5}">
                      <a16:colId xmlns:a16="http://schemas.microsoft.com/office/drawing/2014/main" val="1955992653"/>
                    </a:ext>
                  </a:extLst>
                </a:gridCol>
              </a:tblGrid>
              <a:tr h="333114">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9 095 000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1 851 000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2,0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13 300 000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4 799 000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70840">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160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822766" y="2047606"/>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6096000" y="2054029"/>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0 %</a:t>
            </a:r>
          </a:p>
          <a:p>
            <a:pPr>
              <a:lnSpc>
                <a:spcPct val="120000"/>
              </a:lnSpc>
            </a:pPr>
            <a:r>
              <a:rPr lang="en-GB" dirty="0"/>
              <a:t>Muut 	5 %</a:t>
            </a:r>
          </a:p>
          <a:p>
            <a:pPr>
              <a:lnSpc>
                <a:spcPct val="120000"/>
              </a:lnSpc>
            </a:pPr>
            <a:r>
              <a:rPr lang="en-GB" dirty="0" err="1"/>
              <a:t>Valtio</a:t>
            </a:r>
            <a:r>
              <a:rPr lang="en-GB" dirty="0"/>
              <a:t> 	70 %</a:t>
            </a:r>
          </a:p>
          <a:p>
            <a:pPr>
              <a:lnSpc>
                <a:spcPct val="120000"/>
              </a:lnSpc>
            </a:pPr>
            <a:r>
              <a:rPr lang="en-GB" dirty="0" err="1"/>
              <a:t>Yhtiöt</a:t>
            </a:r>
            <a:r>
              <a:rPr lang="en-GB" dirty="0"/>
              <a:t>	2 %</a:t>
            </a:r>
          </a:p>
          <a:p>
            <a:pPr>
              <a:lnSpc>
                <a:spcPct val="120000"/>
              </a:lnSpc>
            </a:pPr>
            <a:r>
              <a:rPr lang="en-GB" dirty="0" err="1"/>
              <a:t>Yksityishenkilöt</a:t>
            </a:r>
            <a:r>
              <a:rPr lang="en-GB" dirty="0"/>
              <a:t> 23 %</a:t>
            </a:r>
            <a:endParaRPr lang="fi-FI" dirty="0"/>
          </a:p>
        </p:txBody>
      </p:sp>
      <p:sp>
        <p:nvSpPr>
          <p:cNvPr id="11" name="Tekstiruutu 10">
            <a:extLst>
              <a:ext uri="{FF2B5EF4-FFF2-40B4-BE49-F238E27FC236}">
                <a16:creationId xmlns:a16="http://schemas.microsoft.com/office/drawing/2014/main" id="{96DC5958-BCB5-C965-DCBB-65D250A8B2B2}"/>
              </a:ext>
            </a:extLst>
          </p:cNvPr>
          <p:cNvSpPr txBox="1"/>
          <p:nvPr/>
        </p:nvSpPr>
        <p:spPr>
          <a:xfrm>
            <a:off x="5742785" y="1376671"/>
            <a:ext cx="5325689" cy="646331"/>
          </a:xfrm>
          <a:prstGeom prst="rect">
            <a:avLst/>
          </a:prstGeom>
          <a:noFill/>
        </p:spPr>
        <p:txBody>
          <a:bodyPr wrap="none" rtlCol="0">
            <a:spAutoFit/>
          </a:bodyPr>
          <a:lstStyle/>
          <a:p>
            <a:r>
              <a:rPr lang="en-GB" b="1" dirty="0" err="1"/>
              <a:t>Metsänomistajaryhmien</a:t>
            </a:r>
            <a:r>
              <a:rPr lang="en-GB" b="1" dirty="0"/>
              <a:t> </a:t>
            </a:r>
            <a:r>
              <a:rPr lang="en-GB" b="1" dirty="0" err="1"/>
              <a:t>omistusosuudet</a:t>
            </a:r>
            <a:r>
              <a:rPr lang="en-GB" b="1" dirty="0"/>
              <a:t> </a:t>
            </a:r>
            <a:r>
              <a:rPr lang="en-GB" sz="1800" b="1" dirty="0" err="1"/>
              <a:t>Lapissa</a:t>
            </a:r>
            <a:endParaRPr lang="en-GB" b="1" dirty="0"/>
          </a:p>
          <a:p>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6" name="Kuva 5">
            <a:extLst>
              <a:ext uri="{FF2B5EF4-FFF2-40B4-BE49-F238E27FC236}">
                <a16:creationId xmlns:a16="http://schemas.microsoft.com/office/drawing/2014/main" id="{D3126254-BB5F-1929-5E34-5D4D6AE97FBD}"/>
              </a:ext>
            </a:extLst>
          </p:cNvPr>
          <p:cNvPicPr>
            <a:picLocks noChangeAspect="1"/>
          </p:cNvPicPr>
          <p:nvPr/>
        </p:nvPicPr>
        <p:blipFill>
          <a:blip r:embed="rId3"/>
          <a:stretch>
            <a:fillRect/>
          </a:stretch>
        </p:blipFill>
        <p:spPr>
          <a:xfrm>
            <a:off x="8839964" y="1815151"/>
            <a:ext cx="3352036" cy="3227698"/>
          </a:xfrm>
          <a:prstGeom prst="rect">
            <a:avLst/>
          </a:prstGeom>
        </p:spPr>
      </p:pic>
      <p:sp>
        <p:nvSpPr>
          <p:cNvPr id="7" name="Tekstiruutu 6">
            <a:extLst>
              <a:ext uri="{FF2B5EF4-FFF2-40B4-BE49-F238E27FC236}">
                <a16:creationId xmlns:a16="http://schemas.microsoft.com/office/drawing/2014/main" id="{FC14E327-D677-F425-6B65-7421187CE11D}"/>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0439B-523C-D7A5-0C16-2B4A358C3B3A}"/>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A84755E8-16A5-029A-D85F-D1A7C52BDFDE}"/>
              </a:ext>
            </a:extLst>
          </p:cNvPr>
          <p:cNvSpPr>
            <a:spLocks noGrp="1"/>
          </p:cNvSpPr>
          <p:nvPr>
            <p:ph type="ftr" sz="quarter" idx="11"/>
          </p:nvPr>
        </p:nvSpPr>
        <p:spPr>
          <a:xfrm>
            <a:off x="3947304" y="6023888"/>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4" name="Kuva 3">
            <a:extLst>
              <a:ext uri="{FF2B5EF4-FFF2-40B4-BE49-F238E27FC236}">
                <a16:creationId xmlns:a16="http://schemas.microsoft.com/office/drawing/2014/main" id="{2E320306-04A8-2F6A-9DC7-95A9F13DE707}"/>
              </a:ext>
            </a:extLst>
          </p:cNvPr>
          <p:cNvPicPr>
            <a:picLocks noChangeAspect="1"/>
          </p:cNvPicPr>
          <p:nvPr/>
        </p:nvPicPr>
        <p:blipFill>
          <a:blip r:embed="rId2"/>
          <a:stretch>
            <a:fillRect/>
          </a:stretch>
        </p:blipFill>
        <p:spPr>
          <a:xfrm>
            <a:off x="1251551" y="112473"/>
            <a:ext cx="9688898" cy="5561817"/>
          </a:xfrm>
          <a:prstGeom prst="rect">
            <a:avLst/>
          </a:prstGeom>
        </p:spPr>
      </p:pic>
    </p:spTree>
    <p:extLst>
      <p:ext uri="{BB962C8B-B14F-4D97-AF65-F5344CB8AC3E}">
        <p14:creationId xmlns:p14="http://schemas.microsoft.com/office/powerpoint/2010/main" val="71382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osuus </a:t>
            </a:r>
            <a:r>
              <a:rPr lang="en-GB" sz="3600" dirty="0" err="1"/>
              <a:t>yksityistaloudesta</a:t>
            </a:r>
            <a:r>
              <a:rPr lang="en-GB" sz="3600" dirty="0"/>
              <a:t> </a:t>
            </a:r>
            <a:br>
              <a:rPr lang="en-GB" sz="3600" dirty="0"/>
            </a:br>
            <a:r>
              <a:rPr lang="en-GB" sz="3600" dirty="0" err="1"/>
              <a:t>Lapissa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3581179140"/>
              </p:ext>
            </p:extLst>
          </p:nvPr>
        </p:nvGraphicFramePr>
        <p:xfrm>
          <a:off x="757351" y="1516332"/>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73075">
                <a:tc>
                  <a:txBody>
                    <a:bodyPr/>
                    <a:lstStyle/>
                    <a:p>
                      <a:pPr algn="l" fontAlgn="b"/>
                      <a:r>
                        <a:rPr lang="fi-FI" sz="2000" b="1" i="0" u="none" strike="noStrike" dirty="0">
                          <a:solidFill>
                            <a:srgbClr val="000000"/>
                          </a:solidFill>
                          <a:effectLst/>
                          <a:latin typeface="Aptos Narrow" panose="020B0004020202020204" pitchFamily="34" charset="0"/>
                        </a:rPr>
                        <a:t>LAPPI</a:t>
                      </a: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1 166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322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2.808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117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859</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14 201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5 382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58 303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2 311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2 457</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34,9</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1111049" y="5272260"/>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a:t>
            </a:r>
            <a:r>
              <a:rPr lang="en-GB" sz="2000" dirty="0" err="1"/>
              <a:t>Lapissa</a:t>
            </a:r>
            <a:r>
              <a:rPr lang="en-GB" sz="2000" dirty="0"/>
              <a:t>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23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a:t>
            </a:r>
            <a:endParaRPr lang="fi-FI" sz="2000" dirty="0"/>
          </a:p>
        </p:txBody>
      </p:sp>
      <p:graphicFrame>
        <p:nvGraphicFramePr>
          <p:cNvPr id="6" name="Sisällön paikkamerkki 6">
            <a:extLst>
              <a:ext uri="{FF2B5EF4-FFF2-40B4-BE49-F238E27FC236}">
                <a16:creationId xmlns:a16="http://schemas.microsoft.com/office/drawing/2014/main" id="{8DAE8B94-42C2-D59B-DA30-B703256B5467}"/>
              </a:ext>
            </a:extLst>
          </p:cNvPr>
          <p:cNvGraphicFramePr>
            <a:graphicFrameLocks/>
          </p:cNvGraphicFramePr>
          <p:nvPr>
            <p:extLst>
              <p:ext uri="{D42A27DB-BD31-4B8C-83A1-F6EECF244321}">
                <p14:modId xmlns:p14="http://schemas.microsoft.com/office/powerpoint/2010/main" val="553335344"/>
              </p:ext>
            </p:extLst>
          </p:nvPr>
        </p:nvGraphicFramePr>
        <p:xfrm>
          <a:off x="757351" y="3394296"/>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734505" y="136525"/>
            <a:ext cx="10747342" cy="1325563"/>
          </a:xfrm>
        </p:spPr>
        <p:txBody>
          <a:bodyPr>
            <a:normAutofit/>
          </a:bodyPr>
          <a:lstStyle/>
          <a:p>
            <a:r>
              <a:rPr lang="fi-FI" sz="3600" dirty="0"/>
              <a:t>Metsäalan merkitys yksityistaloudessa–  </a:t>
            </a:r>
            <a:r>
              <a:rPr lang="en-GB" sz="3600" dirty="0"/>
              <a:t>Lappi</a:t>
            </a:r>
            <a:endParaRPr lang="fi-FI" sz="3600" dirty="0"/>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pic>
        <p:nvPicPr>
          <p:cNvPr id="6" name="Kuva 5">
            <a:extLst>
              <a:ext uri="{FF2B5EF4-FFF2-40B4-BE49-F238E27FC236}">
                <a16:creationId xmlns:a16="http://schemas.microsoft.com/office/drawing/2014/main" id="{4BFBB55A-5A2B-E4C9-2873-D1E688CD4899}"/>
              </a:ext>
            </a:extLst>
          </p:cNvPr>
          <p:cNvPicPr>
            <a:picLocks noChangeAspect="1"/>
          </p:cNvPicPr>
          <p:nvPr/>
        </p:nvPicPr>
        <p:blipFill>
          <a:blip r:embed="rId2"/>
          <a:stretch>
            <a:fillRect/>
          </a:stretch>
        </p:blipFill>
        <p:spPr>
          <a:xfrm>
            <a:off x="1727993" y="1090612"/>
            <a:ext cx="8736013" cy="5063032"/>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EEEC8F-5F8A-99B9-8CF5-3C03D2AB96EE}"/>
              </a:ext>
            </a:extLst>
          </p:cNvPr>
          <p:cNvSpPr>
            <a:spLocks noGrp="1"/>
          </p:cNvSpPr>
          <p:nvPr>
            <p:ph type="title"/>
          </p:nvPr>
        </p:nvSpPr>
        <p:spPr/>
        <p:txBody>
          <a:bodyPr>
            <a:normAutofit/>
          </a:bodyPr>
          <a:lstStyle/>
          <a:p>
            <a:r>
              <a:rPr lang="en-GB" sz="3600" dirty="0" err="1"/>
              <a:t>Metsäala</a:t>
            </a:r>
            <a:r>
              <a:rPr lang="en-GB" sz="3600" dirty="0"/>
              <a:t> Lapin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ECCE3362-07E6-682F-80CA-1BBA2403600A}"/>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B6624756-66B6-9C00-C057-2F28D9994811}"/>
              </a:ext>
            </a:extLst>
          </p:cNvPr>
          <p:cNvGraphicFramePr>
            <a:graphicFrameLocks noGrp="1"/>
          </p:cNvGraphicFramePr>
          <p:nvPr>
            <p:ph idx="1"/>
            <p:extLst>
              <p:ext uri="{D42A27DB-BD31-4B8C-83A1-F6EECF244321}">
                <p14:modId xmlns:p14="http://schemas.microsoft.com/office/powerpoint/2010/main" val="1899627068"/>
              </p:ext>
            </p:extLst>
          </p:nvPr>
        </p:nvGraphicFramePr>
        <p:xfrm>
          <a:off x="838200" y="1825625"/>
          <a:ext cx="10677298" cy="248285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err="1">
                          <a:solidFill>
                            <a:srgbClr val="000000"/>
                          </a:solidFill>
                          <a:effectLst/>
                          <a:latin typeface="Aptos Narrow" panose="020B0004020202020204" pitchFamily="34" charset="0"/>
                        </a:rPr>
                        <a:t>Itä</a:t>
                      </a:r>
                      <a:r>
                        <a:rPr lang="en-GB" sz="2000" b="0" i="0" u="none" strike="noStrike" dirty="0">
                          <a:solidFill>
                            <a:srgbClr val="000000"/>
                          </a:solidFill>
                          <a:effectLst/>
                          <a:latin typeface="Aptos Narrow" panose="020B0004020202020204" pitchFamily="34" charset="0"/>
                        </a:rPr>
                        <a:t>-Lappi</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147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535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11</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Kemi-Tornio</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788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134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1 047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818</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Pohjois-Lappi</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436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Rovaniemi</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319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12</a:t>
                      </a:r>
                    </a:p>
                  </a:txBody>
                  <a:tcPr marL="0" marR="0" marT="0" marB="0" anchor="b">
                    <a:solidFill>
                      <a:schemeClr val="accent6">
                        <a:lumMod val="40000"/>
                        <a:lumOff val="60000"/>
                      </a:schemeClr>
                    </a:solidFill>
                  </a:tcPr>
                </a:tc>
                <a:extLst>
                  <a:ext uri="{0D108BD9-81ED-4DB2-BD59-A6C34878D82A}">
                    <a16:rowId xmlns:a16="http://schemas.microsoft.com/office/drawing/2014/main" val="3563091377"/>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err="1">
                          <a:ln>
                            <a:noFill/>
                          </a:ln>
                          <a:solidFill>
                            <a:srgbClr val="000000"/>
                          </a:solidFill>
                          <a:effectLst/>
                          <a:uLnTx/>
                          <a:uFillTx/>
                          <a:latin typeface="Aptos Narrow" panose="020B0004020202020204" pitchFamily="34" charset="0"/>
                          <a:ea typeface="+mn-ea"/>
                          <a:cs typeface="+mn-cs"/>
                        </a:rPr>
                        <a:t>Tornionlaakso</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143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a:t>
                      </a:r>
                    </a:p>
                  </a:txBody>
                  <a:tcPr marL="0" marR="0" marT="0" marB="0" anchor="b">
                    <a:solidFill>
                      <a:schemeClr val="accent6">
                        <a:lumMod val="40000"/>
                        <a:lumOff val="60000"/>
                      </a:schemeClr>
                    </a:solidFill>
                  </a:tcPr>
                </a:tc>
                <a:extLst>
                  <a:ext uri="{0D108BD9-81ED-4DB2-BD59-A6C34878D82A}">
                    <a16:rowId xmlns:a16="http://schemas.microsoft.com/office/drawing/2014/main" val="1441544253"/>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Tunturi-Lappi</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329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a:t>
                      </a:r>
                    </a:p>
                  </a:txBody>
                  <a:tcPr marL="0" marR="0" marT="0" marB="0" anchor="b">
                    <a:solidFill>
                      <a:schemeClr val="accent6">
                        <a:lumMod val="40000"/>
                        <a:lumOff val="60000"/>
                      </a:schemeClr>
                    </a:solidFill>
                  </a:tcPr>
                </a:tc>
                <a:extLst>
                  <a:ext uri="{0D108BD9-81ED-4DB2-BD59-A6C34878D82A}">
                    <a16:rowId xmlns:a16="http://schemas.microsoft.com/office/drawing/2014/main" val="2612227314"/>
                  </a:ext>
                </a:extLst>
              </a:tr>
            </a:tbl>
          </a:graphicData>
        </a:graphic>
      </p:graphicFrame>
    </p:spTree>
    <p:extLst>
      <p:ext uri="{BB962C8B-B14F-4D97-AF65-F5344CB8AC3E}">
        <p14:creationId xmlns:p14="http://schemas.microsoft.com/office/powerpoint/2010/main" val="3908812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C1CE9A8-9656-9BCA-A0D2-0EB55A96091A}"/>
              </a:ext>
            </a:extLst>
          </p:cNvPr>
          <p:cNvSpPr txBox="1"/>
          <p:nvPr/>
        </p:nvSpPr>
        <p:spPr>
          <a:xfrm>
            <a:off x="644221" y="110390"/>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err="1">
                <a:solidFill>
                  <a:srgbClr val="00B050"/>
                </a:solidFill>
                <a:effectLst/>
                <a:latin typeface="Aptos Narrow" panose="020B0004020202020204" pitchFamily="34" charset="0"/>
              </a:rPr>
              <a:t>Itä</a:t>
            </a:r>
            <a:r>
              <a:rPr lang="en-GB" sz="3600" b="0" i="0" u="none" strike="noStrike" dirty="0">
                <a:solidFill>
                  <a:srgbClr val="00B050"/>
                </a:solidFill>
                <a:effectLst/>
                <a:latin typeface="Aptos Narrow" panose="020B0004020202020204" pitchFamily="34" charset="0"/>
              </a:rPr>
              <a:t>-Lapin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82485"/>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D2CBD6DD-B911-6E4C-7E84-BE14B21E1BF2}"/>
              </a:ext>
            </a:extLst>
          </p:cNvPr>
          <p:cNvPicPr>
            <a:picLocks noChangeAspect="1"/>
          </p:cNvPicPr>
          <p:nvPr/>
        </p:nvPicPr>
        <p:blipFill>
          <a:blip r:embed="rId2"/>
          <a:stretch>
            <a:fillRect/>
          </a:stretch>
        </p:blipFill>
        <p:spPr>
          <a:xfrm>
            <a:off x="1066268" y="1310718"/>
            <a:ext cx="8681015" cy="4912281"/>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898A65DA-D1DD-0D2A-17FB-3A2CB7BAB34C}"/>
              </a:ext>
            </a:extLst>
          </p:cNvPr>
          <p:cNvSpPr txBox="1"/>
          <p:nvPr/>
        </p:nvSpPr>
        <p:spPr>
          <a:xfrm>
            <a:off x="597370" y="109093"/>
            <a:ext cx="9310201"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Kemi-</a:t>
            </a:r>
            <a:r>
              <a:rPr lang="en-GB" sz="3600" dirty="0" err="1">
                <a:solidFill>
                  <a:srgbClr val="00B050"/>
                </a:solidFill>
                <a:latin typeface="+mj-lt"/>
              </a:rPr>
              <a:t>Tornion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4048904" y="6383782"/>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A1647ECC-5349-9CC6-0C9A-76CAE49F9E12}"/>
              </a:ext>
            </a:extLst>
          </p:cNvPr>
          <p:cNvPicPr>
            <a:picLocks noChangeAspect="1"/>
          </p:cNvPicPr>
          <p:nvPr/>
        </p:nvPicPr>
        <p:blipFill>
          <a:blip r:embed="rId2"/>
          <a:stretch>
            <a:fillRect/>
          </a:stretch>
        </p:blipFill>
        <p:spPr>
          <a:xfrm>
            <a:off x="975003" y="1309422"/>
            <a:ext cx="8554933" cy="4935538"/>
          </a:xfrm>
          <a:prstGeom prst="rect">
            <a:avLst/>
          </a:prstGeom>
        </p:spPr>
      </p:pic>
    </p:spTree>
    <p:extLst>
      <p:ext uri="{BB962C8B-B14F-4D97-AF65-F5344CB8AC3E}">
        <p14:creationId xmlns:p14="http://schemas.microsoft.com/office/powerpoint/2010/main" val="141008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7FA6F-7ECE-5319-3FC8-8BA59D08DABC}"/>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5E42059A-C13F-2B32-5BCB-8152F94BE2FE}"/>
              </a:ext>
            </a:extLst>
          </p:cNvPr>
          <p:cNvSpPr txBox="1"/>
          <p:nvPr/>
        </p:nvSpPr>
        <p:spPr>
          <a:xfrm>
            <a:off x="634793" y="62178"/>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Pohjois-Lapin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307EAD72-30ED-5B1B-C4A3-9CC545CB55FB}"/>
              </a:ext>
            </a:extLst>
          </p:cNvPr>
          <p:cNvSpPr>
            <a:spLocks noGrp="1"/>
          </p:cNvSpPr>
          <p:nvPr>
            <p:ph type="ftr" sz="quarter" idx="11"/>
          </p:nvPr>
        </p:nvSpPr>
        <p:spPr>
          <a:xfrm>
            <a:off x="3947304" y="63182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12865F8D-DC68-9876-0B11-900FC63E749B}"/>
              </a:ext>
            </a:extLst>
          </p:cNvPr>
          <p:cNvPicPr>
            <a:picLocks noChangeAspect="1"/>
          </p:cNvPicPr>
          <p:nvPr/>
        </p:nvPicPr>
        <p:blipFill>
          <a:blip r:embed="rId2"/>
          <a:stretch>
            <a:fillRect/>
          </a:stretch>
        </p:blipFill>
        <p:spPr>
          <a:xfrm>
            <a:off x="1282700" y="1262507"/>
            <a:ext cx="8855631" cy="4990240"/>
          </a:xfrm>
          <a:prstGeom prst="rect">
            <a:avLst/>
          </a:prstGeom>
        </p:spPr>
      </p:pic>
    </p:spTree>
    <p:extLst>
      <p:ext uri="{BB962C8B-B14F-4D97-AF65-F5344CB8AC3E}">
        <p14:creationId xmlns:p14="http://schemas.microsoft.com/office/powerpoint/2010/main" val="2275607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20D3-F1A6-7D3D-8F40-70E38921301B}"/>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2FD04E55-1C6C-770D-3DBE-0ADD24D0C0ED}"/>
              </a:ext>
            </a:extLst>
          </p:cNvPr>
          <p:cNvSpPr txBox="1"/>
          <p:nvPr/>
        </p:nvSpPr>
        <p:spPr>
          <a:xfrm>
            <a:off x="625933" y="84718"/>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Rovaniemen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44F53AF8-6DFE-EC17-B261-03948E016A6C}"/>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E26CF541-BCB7-F01B-83ED-3CFAB6CBEE45}"/>
              </a:ext>
            </a:extLst>
          </p:cNvPr>
          <p:cNvPicPr>
            <a:picLocks noChangeAspect="1"/>
          </p:cNvPicPr>
          <p:nvPr/>
        </p:nvPicPr>
        <p:blipFill>
          <a:blip r:embed="rId2"/>
          <a:stretch>
            <a:fillRect/>
          </a:stretch>
        </p:blipFill>
        <p:spPr>
          <a:xfrm>
            <a:off x="1574800" y="1285047"/>
            <a:ext cx="8594725" cy="5013589"/>
          </a:xfrm>
          <a:prstGeom prst="rect">
            <a:avLst/>
          </a:prstGeom>
        </p:spPr>
      </p:pic>
    </p:spTree>
    <p:extLst>
      <p:ext uri="{BB962C8B-B14F-4D97-AF65-F5344CB8AC3E}">
        <p14:creationId xmlns:p14="http://schemas.microsoft.com/office/powerpoint/2010/main" val="342870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3EC72-AD3D-26E3-2FB2-52CD32CA8F65}"/>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CC43A66-DDBC-2420-5DCC-D06E3312D03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ACDD13C7-A3B9-7795-51FF-38298A0D9A67}"/>
              </a:ext>
            </a:extLst>
          </p:cNvPr>
          <p:cNvSpPr txBox="1"/>
          <p:nvPr/>
        </p:nvSpPr>
        <p:spPr>
          <a:xfrm>
            <a:off x="587773" y="123544"/>
            <a:ext cx="11016453"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kumimoji="0" lang="fi-FI" sz="3600" b="0" i="0" u="none" strike="noStrike" kern="1200" cap="none" spc="0" normalizeH="0" baseline="0" noProof="0" dirty="0" err="1">
                <a:ln>
                  <a:noFill/>
                </a:ln>
                <a:solidFill>
                  <a:srgbClr val="00B050"/>
                </a:solidFill>
                <a:effectLst/>
                <a:uLnTx/>
                <a:uFillTx/>
                <a:latin typeface="Aptos Narrow" panose="020B0004020202020204" pitchFamily="34" charset="0"/>
                <a:ea typeface="+mn-ea"/>
                <a:cs typeface="+mn-cs"/>
              </a:rPr>
              <a:t>Tornionlaakson</a:t>
            </a:r>
            <a:r>
              <a:rPr kumimoji="0" lang="fi-FI" sz="3600" b="0" i="0" u="none" strike="noStrike" kern="1200" cap="none" spc="0" normalizeH="0" baseline="0" noProof="0" dirty="0">
                <a:ln>
                  <a:noFill/>
                </a:ln>
                <a:solidFill>
                  <a:srgbClr val="00B050"/>
                </a:solidFill>
                <a:effectLst/>
                <a:uLnTx/>
                <a:uFillTx/>
                <a:latin typeface="Aptos Narrow" panose="020B0004020202020204" pitchFamily="34" charset="0"/>
                <a:ea typeface="+mn-ea"/>
                <a:cs typeface="+mn-cs"/>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8" name="Kuva 7">
            <a:extLst>
              <a:ext uri="{FF2B5EF4-FFF2-40B4-BE49-F238E27FC236}">
                <a16:creationId xmlns:a16="http://schemas.microsoft.com/office/drawing/2014/main" id="{7220C4BA-72A9-2ACB-2E8A-A95FC0CE7A82}"/>
              </a:ext>
            </a:extLst>
          </p:cNvPr>
          <p:cNvPicPr>
            <a:picLocks noChangeAspect="1"/>
          </p:cNvPicPr>
          <p:nvPr/>
        </p:nvPicPr>
        <p:blipFill>
          <a:blip r:embed="rId2"/>
          <a:stretch>
            <a:fillRect/>
          </a:stretch>
        </p:blipFill>
        <p:spPr>
          <a:xfrm>
            <a:off x="1776412" y="1323873"/>
            <a:ext cx="8639175" cy="4974973"/>
          </a:xfrm>
          <a:prstGeom prst="rect">
            <a:avLst/>
          </a:prstGeom>
        </p:spPr>
      </p:pic>
    </p:spTree>
    <p:extLst>
      <p:ext uri="{BB962C8B-B14F-4D97-AF65-F5344CB8AC3E}">
        <p14:creationId xmlns:p14="http://schemas.microsoft.com/office/powerpoint/2010/main" val="1048078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D73F0-D128-D444-4EFA-B7A59E2881D7}"/>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FF99B207-E472-DDDD-E93D-286E5DEED617}"/>
              </a:ext>
            </a:extLst>
          </p:cNvPr>
          <p:cNvSpPr txBox="1"/>
          <p:nvPr/>
        </p:nvSpPr>
        <p:spPr>
          <a:xfrm>
            <a:off x="597370" y="136525"/>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Tunturi</a:t>
            </a:r>
            <a:r>
              <a:rPr lang="en-GB" sz="3600" dirty="0">
                <a:solidFill>
                  <a:srgbClr val="00B050"/>
                </a:solidFill>
                <a:latin typeface="+mj-lt"/>
              </a:rPr>
              <a:t>-Lapin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FEB029EF-3D00-F833-D46C-6E953B76A72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DB008E3F-CC37-1F36-8F92-7EBC3A5C6746}"/>
              </a:ext>
            </a:extLst>
          </p:cNvPr>
          <p:cNvPicPr>
            <a:picLocks noChangeAspect="1"/>
          </p:cNvPicPr>
          <p:nvPr/>
        </p:nvPicPr>
        <p:blipFill>
          <a:blip r:embed="rId2"/>
          <a:stretch>
            <a:fillRect/>
          </a:stretch>
        </p:blipFill>
        <p:spPr>
          <a:xfrm>
            <a:off x="1740693" y="1336854"/>
            <a:ext cx="8710613" cy="4952693"/>
          </a:xfrm>
          <a:prstGeom prst="rect">
            <a:avLst/>
          </a:prstGeom>
        </p:spPr>
      </p:pic>
    </p:spTree>
    <p:extLst>
      <p:ext uri="{BB962C8B-B14F-4D97-AF65-F5344CB8AC3E}">
        <p14:creationId xmlns:p14="http://schemas.microsoft.com/office/powerpoint/2010/main" val="2772784691"/>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35E5B2-9652-43DD-81B9-7B78CD0841CD}">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customXml/itemProps2.xml><?xml version="1.0" encoding="utf-8"?>
<ds:datastoreItem xmlns:ds="http://schemas.openxmlformats.org/officeDocument/2006/customXml" ds:itemID="{57E72DCB-8190-421A-BDFC-BF98675C6AC8}">
  <ds:schemaRefs>
    <ds:schemaRef ds:uri="http://schemas.microsoft.com/sharepoint/v3/contenttype/forms"/>
  </ds:schemaRefs>
</ds:datastoreItem>
</file>

<file path=customXml/itemProps3.xml><?xml version="1.0" encoding="utf-8"?>
<ds:datastoreItem xmlns:ds="http://schemas.openxmlformats.org/officeDocument/2006/customXml" ds:itemID="{495295F9-C7EF-4547-BE2E-F0F857B06C9C}"/>
</file>

<file path=docProps/app.xml><?xml version="1.0" encoding="utf-8"?>
<Properties xmlns="http://schemas.openxmlformats.org/officeDocument/2006/extended-properties" xmlns:vt="http://schemas.openxmlformats.org/officeDocument/2006/docPropsVTypes">
  <TotalTime>2005</TotalTime>
  <Words>891</Words>
  <Application>Microsoft Office PowerPoint</Application>
  <PresentationFormat>Laajakuva</PresentationFormat>
  <Paragraphs>160</Paragraphs>
  <Slides>14</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14</vt:i4>
      </vt:variant>
    </vt:vector>
  </HeadingPairs>
  <TitlesOfParts>
    <vt:vector size="19" baseType="lpstr">
      <vt:lpstr>Aptos</vt:lpstr>
      <vt:lpstr>Aptos Display</vt:lpstr>
      <vt:lpstr>Aptos Narrow</vt:lpstr>
      <vt:lpstr>Arial</vt:lpstr>
      <vt:lpstr>Office-teema</vt:lpstr>
      <vt:lpstr>PowerPoint-esitys</vt:lpstr>
      <vt:lpstr>Rahaa ja työtä metsistä -verkkopalvelu</vt:lpstr>
      <vt:lpstr>Lapin metsät 2023</vt:lpstr>
      <vt:lpstr>Esityksessä on tarkasteltu seuraavia maakunnan ja sen seutukuntien talousasioita</vt:lpstr>
      <vt:lpstr>PowerPoint-esitys</vt:lpstr>
      <vt:lpstr>PowerPoint-esitys</vt:lpstr>
      <vt:lpstr>Metsäalan merkitys yksityistaloudessa–  Lappi</vt:lpstr>
      <vt:lpstr>Metsäala Lapin seutukunnissa 2023</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53</cp:revision>
  <dcterms:created xsi:type="dcterms:W3CDTF">2025-04-08T07:56:51Z</dcterms:created>
  <dcterms:modified xsi:type="dcterms:W3CDTF">2026-09-14T17:46:43Z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