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66" r:id="rId5"/>
    <p:sldId id="271" r:id="rId6"/>
    <p:sldId id="261" r:id="rId7"/>
    <p:sldId id="282" r:id="rId8"/>
    <p:sldId id="283" r:id="rId9"/>
    <p:sldId id="272" r:id="rId10"/>
    <p:sldId id="281" r:id="rId11"/>
    <p:sldId id="284" r:id="rId12"/>
    <p:sldId id="276" r:id="rId13"/>
    <p:sldId id="279" r:id="rId14"/>
    <p:sldId id="278" r:id="rId15"/>
    <p:sldId id="277" r:id="rId16"/>
    <p:sldId id="280" r:id="rId17"/>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varScale="1">
      <p:scale>
        <a:sx n="100" d="100"/>
        <a:sy n="100" d="100"/>
      </p:scale>
      <p:origin x="0" y="-13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2125579" y="2274838"/>
            <a:ext cx="7940841"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err="1"/>
              <a:t>Pirkanmaan</a:t>
            </a:r>
            <a:r>
              <a:rPr lang="en-GB" sz="4800" b="1" dirty="0"/>
              <a:t>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8" y="485903"/>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8" name="Sisällön paikkamerkki 2">
            <a:extLst>
              <a:ext uri="{FF2B5EF4-FFF2-40B4-BE49-F238E27FC236}">
                <a16:creationId xmlns:a16="http://schemas.microsoft.com/office/drawing/2014/main" id="{4B414695-FBF7-E250-BD7D-6972634FDA96}"/>
              </a:ext>
            </a:extLst>
          </p:cNvPr>
          <p:cNvSpPr>
            <a:spLocks noGrp="1"/>
          </p:cNvSpPr>
          <p:nvPr>
            <p:ph sz="half" idx="1"/>
          </p:nvPr>
        </p:nvSpPr>
        <p:spPr>
          <a:xfrm>
            <a:off x="736472" y="1981328"/>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a:t>
            </a:r>
            <a:r>
              <a:rPr lang="fi-FI" sz="1800" dirty="0"/>
              <a:t>Pirkanmaan </a:t>
            </a:r>
            <a:r>
              <a:rPr lang="fi-FI" sz="1800" noProof="0" dirty="0"/>
              <a:t>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838200" y="126939"/>
            <a:ext cx="10515600" cy="1325563"/>
          </a:xfrm>
        </p:spPr>
        <p:txBody>
          <a:bodyPr>
            <a:normAutofit/>
          </a:bodyPr>
          <a:lstStyle/>
          <a:p>
            <a:r>
              <a:rPr lang="en-GB" sz="3600" dirty="0" err="1"/>
              <a:t>Pirkanmaan</a:t>
            </a:r>
            <a:r>
              <a:rPr lang="en-GB" sz="3600" dirty="0"/>
              <a:t>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805620903"/>
              </p:ext>
            </p:extLst>
          </p:nvPr>
        </p:nvGraphicFramePr>
        <p:xfrm>
          <a:off x="322331" y="1714497"/>
          <a:ext cx="4774825" cy="3245385"/>
        </p:xfrm>
        <a:graphic>
          <a:graphicData uri="http://schemas.openxmlformats.org/drawingml/2006/table">
            <a:tbl>
              <a:tblPr firstRow="1" bandRow="1">
                <a:tableStyleId>{5C22544A-7EE6-4342-B048-85BDC9FD1C3A}</a:tableStyleId>
              </a:tblPr>
              <a:tblGrid>
                <a:gridCol w="2555393">
                  <a:extLst>
                    <a:ext uri="{9D8B030D-6E8A-4147-A177-3AD203B41FA5}">
                      <a16:colId xmlns:a16="http://schemas.microsoft.com/office/drawing/2014/main" val="1738321657"/>
                    </a:ext>
                  </a:extLst>
                </a:gridCol>
                <a:gridCol w="2219432">
                  <a:extLst>
                    <a:ext uri="{9D8B030D-6E8A-4147-A177-3AD203B41FA5}">
                      <a16:colId xmlns:a16="http://schemas.microsoft.com/office/drawing/2014/main" val="1955992653"/>
                    </a:ext>
                  </a:extLst>
                </a:gridCol>
              </a:tblGrid>
              <a:tr h="471560">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1 000 000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524966">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52 000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524966">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6,9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673961">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6 700 000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524966">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5 178 000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524966">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256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pic>
        <p:nvPicPr>
          <p:cNvPr id="2050" name="Picture 2" descr="Metsänomistajaryhmien omistusosuudet - Pirkanmaa">
            <a:extLst>
              <a:ext uri="{FF2B5EF4-FFF2-40B4-BE49-F238E27FC236}">
                <a16:creationId xmlns:a16="http://schemas.microsoft.com/office/drawing/2014/main" id="{0709E827-2142-9847-760C-8CD0EFC3B9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255" t="12627" r="4279"/>
          <a:stretch/>
        </p:blipFill>
        <p:spPr bwMode="auto">
          <a:xfrm>
            <a:off x="8266176" y="2283895"/>
            <a:ext cx="3925824" cy="4045436"/>
          </a:xfrm>
          <a:prstGeom prst="rect">
            <a:avLst/>
          </a:prstGeom>
          <a:noFill/>
          <a:extLst>
            <a:ext uri="{909E8E84-426E-40DD-AFC4-6F175D3DCCD1}">
              <a14:hiddenFill xmlns:a14="http://schemas.microsoft.com/office/drawing/2010/main">
                <a:solidFill>
                  <a:srgbClr val="FFFFFF"/>
                </a:solidFill>
              </a14:hiddenFill>
            </a:ext>
          </a:extLst>
        </p:spPr>
      </p:pic>
      <p:grpSp>
        <p:nvGrpSpPr>
          <p:cNvPr id="5" name="Ryhmä 4">
            <a:extLst>
              <a:ext uri="{FF2B5EF4-FFF2-40B4-BE49-F238E27FC236}">
                <a16:creationId xmlns:a16="http://schemas.microsoft.com/office/drawing/2014/main" id="{99796654-25B1-839D-0DA0-184C5B962A91}"/>
              </a:ext>
            </a:extLst>
          </p:cNvPr>
          <p:cNvGrpSpPr/>
          <p:nvPr/>
        </p:nvGrpSpPr>
        <p:grpSpPr>
          <a:xfrm>
            <a:off x="5707861" y="2999279"/>
            <a:ext cx="2812405" cy="2001700"/>
            <a:chOff x="3247786" y="4261087"/>
            <a:chExt cx="3082080"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3"/>
            <a:srcRect r="94194"/>
            <a:stretch/>
          </p:blipFill>
          <p:spPr>
            <a:xfrm>
              <a:off x="3247786" y="4261087"/>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3521020" y="4267510"/>
              <a:ext cx="2808846"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4%</a:t>
              </a:r>
            </a:p>
            <a:p>
              <a:pPr>
                <a:lnSpc>
                  <a:spcPct val="120000"/>
                </a:lnSpc>
              </a:pPr>
              <a:r>
                <a:rPr lang="en-GB" dirty="0"/>
                <a:t>Muut 	4%</a:t>
              </a:r>
            </a:p>
            <a:p>
              <a:pPr>
                <a:lnSpc>
                  <a:spcPct val="120000"/>
                </a:lnSpc>
              </a:pPr>
              <a:r>
                <a:rPr lang="en-GB" dirty="0" err="1"/>
                <a:t>Valtio</a:t>
              </a:r>
              <a:r>
                <a:rPr lang="en-GB" dirty="0"/>
                <a:t> 	11 %</a:t>
              </a:r>
            </a:p>
            <a:p>
              <a:pPr>
                <a:lnSpc>
                  <a:spcPct val="120000"/>
                </a:lnSpc>
              </a:pPr>
              <a:r>
                <a:rPr lang="en-GB" dirty="0" err="1"/>
                <a:t>Yhtiöt</a:t>
              </a:r>
              <a:r>
                <a:rPr lang="en-GB" dirty="0"/>
                <a:t>	10 %</a:t>
              </a:r>
            </a:p>
            <a:p>
              <a:pPr>
                <a:lnSpc>
                  <a:spcPct val="120000"/>
                </a:lnSpc>
              </a:pPr>
              <a:r>
                <a:rPr lang="en-GB" dirty="0" err="1"/>
                <a:t>Yksityishenkilöt</a:t>
              </a:r>
              <a:r>
                <a:rPr lang="en-GB" dirty="0"/>
                <a:t> 71 %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5837228" y="1613967"/>
            <a:ext cx="5966664" cy="646331"/>
          </a:xfrm>
          <a:prstGeom prst="rect">
            <a:avLst/>
          </a:prstGeom>
          <a:noFill/>
        </p:spPr>
        <p:txBody>
          <a:bodyPr wrap="square" rtlCol="0">
            <a:spAutoFit/>
          </a:bodyPr>
          <a:lstStyle/>
          <a:p>
            <a:r>
              <a:rPr lang="en-GB" b="1" dirty="0" err="1"/>
              <a:t>Metsänomistajaryhmien</a:t>
            </a:r>
            <a:r>
              <a:rPr lang="en-GB" b="1" dirty="0"/>
              <a:t> </a:t>
            </a:r>
            <a:r>
              <a:rPr lang="en-GB" b="1" dirty="0" err="1"/>
              <a:t>omistusosuudet</a:t>
            </a:r>
            <a:r>
              <a:rPr lang="en-GB" b="1" dirty="0"/>
              <a:t> </a:t>
            </a:r>
            <a:r>
              <a:rPr lang="en-GB" b="1" dirty="0" err="1"/>
              <a:t>Pirkanmaalla</a:t>
            </a:r>
            <a:r>
              <a:rPr lang="en-GB" b="1" dirty="0"/>
              <a:t>: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2709744" y="6409426"/>
            <a:ext cx="677251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Tekstiruutu 6">
            <a:extLst>
              <a:ext uri="{FF2B5EF4-FFF2-40B4-BE49-F238E27FC236}">
                <a16:creationId xmlns:a16="http://schemas.microsoft.com/office/drawing/2014/main" id="{77AC99B0-454D-2A3E-84FA-53281D438E29}"/>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76B71-C05C-935C-9706-D0F6B1B75930}"/>
            </a:ext>
          </a:extLst>
        </p:cNvPr>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10FF6FF4-8C50-3640-A265-42070AE86813}"/>
              </a:ext>
            </a:extLst>
          </p:cNvPr>
          <p:cNvSpPr>
            <a:spLocks noGrp="1"/>
          </p:cNvSpPr>
          <p:nvPr>
            <p:ph type="ftr" sz="quarter" idx="11"/>
          </p:nvPr>
        </p:nvSpPr>
        <p:spPr>
          <a:xfrm>
            <a:off x="3891951" y="5949950"/>
            <a:ext cx="4408098"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5" name="Kuva 4">
            <a:extLst>
              <a:ext uri="{FF2B5EF4-FFF2-40B4-BE49-F238E27FC236}">
                <a16:creationId xmlns:a16="http://schemas.microsoft.com/office/drawing/2014/main" id="{84D297DF-A35F-A3C7-215F-7585A92A31CB}"/>
              </a:ext>
            </a:extLst>
          </p:cNvPr>
          <p:cNvPicPr>
            <a:picLocks noChangeAspect="1"/>
          </p:cNvPicPr>
          <p:nvPr/>
        </p:nvPicPr>
        <p:blipFill>
          <a:blip r:embed="rId2"/>
          <a:stretch>
            <a:fillRect/>
          </a:stretch>
        </p:blipFill>
        <p:spPr>
          <a:xfrm>
            <a:off x="1307167" y="219966"/>
            <a:ext cx="9577666" cy="5629689"/>
          </a:xfrm>
          <a:prstGeom prst="rect">
            <a:avLst/>
          </a:prstGeom>
        </p:spPr>
      </p:pic>
    </p:spTree>
    <p:extLst>
      <p:ext uri="{BB962C8B-B14F-4D97-AF65-F5344CB8AC3E}">
        <p14:creationId xmlns:p14="http://schemas.microsoft.com/office/powerpoint/2010/main" val="2222333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72212" y="0"/>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osuus </a:t>
            </a:r>
            <a:r>
              <a:rPr lang="en-GB" sz="3600" dirty="0" err="1"/>
              <a:t>yksityistaloudesta</a:t>
            </a:r>
            <a:r>
              <a:rPr lang="en-GB" sz="3600" dirty="0"/>
              <a:t> </a:t>
            </a:r>
            <a:r>
              <a:rPr lang="en-GB" sz="3600" dirty="0" err="1"/>
              <a:t>Pirkanmaalla</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2637119820"/>
              </p:ext>
            </p:extLst>
          </p:nvPr>
        </p:nvGraphicFramePr>
        <p:xfrm>
          <a:off x="787427" y="1538572"/>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en-GB" sz="2000" b="1" i="0" u="none" strike="noStrike" dirty="0">
                          <a:solidFill>
                            <a:srgbClr val="000000"/>
                          </a:solidFill>
                          <a:effectLst/>
                          <a:latin typeface="Aptos Narrow" panose="020B0004020202020204" pitchFamily="34" charset="0"/>
                        </a:rPr>
                        <a:t>PIRKANMAA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2 780</a:t>
                      </a:r>
                    </a:p>
                  </a:txBody>
                  <a:tcPr marL="6350" marR="6350" marT="6350" marB="0" anchor="b">
                    <a:solidFill>
                      <a:schemeClr val="accent6">
                        <a:lumMod val="60000"/>
                        <a:lumOff val="40000"/>
                      </a:schemeClr>
                    </a:solidFill>
                  </a:tcPr>
                </a:tc>
                <a:tc>
                  <a:txBody>
                    <a:bodyPr/>
                    <a:lstStyle/>
                    <a:p>
                      <a:pPr algn="ctr" fontAlgn="b"/>
                      <a:r>
                        <a:rPr lang="fi-FI" sz="2000" u="none" strike="noStrike" dirty="0">
                          <a:effectLst/>
                        </a:rPr>
                        <a:t>507</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u="none" strike="noStrike" dirty="0">
                          <a:effectLst/>
                        </a:rPr>
                        <a:t>6 455</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345</a:t>
                      </a:r>
                    </a:p>
                  </a:txBody>
                  <a:tcPr marL="6350" marR="6350" marT="6350" marB="0" anchor="b">
                    <a:solidFill>
                      <a:schemeClr val="accent6">
                        <a:lumMod val="60000"/>
                        <a:lumOff val="40000"/>
                      </a:schemeClr>
                    </a:solidFill>
                  </a:tcPr>
                </a:tc>
                <a:tc>
                  <a:txBody>
                    <a:bodyPr/>
                    <a:lstStyle/>
                    <a:p>
                      <a:pPr algn="ctr" fontAlgn="b"/>
                      <a:r>
                        <a:rPr lang="fi-FI" sz="2000" u="none" strike="noStrike" dirty="0">
                          <a:effectLst/>
                        </a:rPr>
                        <a:t>164</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ptos Narrow" panose="020B0004020202020204" pitchFamily="34" charset="0"/>
                          <a:ea typeface="+mn-ea"/>
                          <a:cs typeface="+mn-cs"/>
                        </a:rPr>
                        <a:t>38 368</a:t>
                      </a:r>
                    </a:p>
                  </a:txBody>
                  <a:tcPr marL="6350" marR="6350" marT="6350" marB="0" anchor="b">
                    <a:solidFill>
                      <a:schemeClr val="accent6">
                        <a:lumMod val="60000"/>
                        <a:lumOff val="4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ptos Narrow" panose="020B0004020202020204" pitchFamily="34" charset="0"/>
                          <a:ea typeface="+mn-ea"/>
                          <a:cs typeface="+mn-cs"/>
                        </a:rPr>
                        <a:t>17 447</a:t>
                      </a:r>
                    </a:p>
                  </a:txBody>
                  <a:tcPr marL="6350" marR="6350" marT="6350" marB="0" anchor="b">
                    <a:solidFill>
                      <a:schemeClr val="accent6">
                        <a:lumMod val="60000"/>
                        <a:lumOff val="4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ptos Narrow" panose="020B0004020202020204" pitchFamily="34" charset="0"/>
                          <a:ea typeface="+mn-ea"/>
                          <a:cs typeface="+mn-cs"/>
                        </a:rPr>
                        <a:t>192 424</a:t>
                      </a:r>
                    </a:p>
                  </a:txBody>
                  <a:tcPr marL="6350" marR="6350" marT="6350" marB="0" anchor="b">
                    <a:solidFill>
                      <a:schemeClr val="accent6">
                        <a:lumMod val="60000"/>
                        <a:lumOff val="4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ptos Narrow" panose="020B0004020202020204" pitchFamily="34" charset="0"/>
                          <a:ea typeface="+mn-ea"/>
                          <a:cs typeface="+mn-cs"/>
                        </a:rPr>
                        <a:t>8 899</a:t>
                      </a:r>
                    </a:p>
                  </a:txBody>
                  <a:tcPr marL="6350" marR="6350" marT="6350" marB="0" anchor="b">
                    <a:solidFill>
                      <a:schemeClr val="accent6">
                        <a:lumMod val="60000"/>
                        <a:lumOff val="4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ptos Narrow" panose="020B0004020202020204" pitchFamily="34" charset="0"/>
                          <a:ea typeface="+mn-ea"/>
                          <a:cs typeface="+mn-cs"/>
                        </a:rPr>
                        <a:t>4 799</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ptos Narrow" panose="020B0004020202020204" pitchFamily="34" charset="0"/>
                          <a:ea typeface="+mn-ea"/>
                          <a:cs typeface="+mn-cs"/>
                        </a:rPr>
                        <a:t>7,2</a:t>
                      </a:r>
                    </a:p>
                  </a:txBody>
                  <a:tcPr marL="6350" marR="6350" marT="6350" marB="0" anchor="b">
                    <a:solidFill>
                      <a:schemeClr val="accent6">
                        <a:lumMod val="60000"/>
                        <a:lumOff val="4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ptos Narrow" panose="020B0004020202020204" pitchFamily="34" charset="0"/>
                          <a:ea typeface="+mn-ea"/>
                          <a:cs typeface="+mn-cs"/>
                        </a:rPr>
                        <a:t>2,9</a:t>
                      </a:r>
                    </a:p>
                  </a:txBody>
                  <a:tcPr marL="6350" marR="6350" marT="6350" marB="0" anchor="b">
                    <a:solidFill>
                      <a:schemeClr val="accent6">
                        <a:lumMod val="60000"/>
                        <a:lumOff val="4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ptos Narrow" panose="020B0004020202020204" pitchFamily="34" charset="0"/>
                          <a:ea typeface="+mn-ea"/>
                          <a:cs typeface="+mn-cs"/>
                        </a:rPr>
                        <a:t>3,4</a:t>
                      </a:r>
                    </a:p>
                  </a:txBody>
                  <a:tcPr marL="6350" marR="6350" marT="6350" marB="0" anchor="b">
                    <a:solidFill>
                      <a:schemeClr val="accent6">
                        <a:lumMod val="60000"/>
                        <a:lumOff val="4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ptos Narrow" panose="020B0004020202020204" pitchFamily="34" charset="0"/>
                          <a:ea typeface="+mn-ea"/>
                          <a:cs typeface="+mn-cs"/>
                        </a:rPr>
                        <a:t>3,9</a:t>
                      </a:r>
                    </a:p>
                  </a:txBody>
                  <a:tcPr marL="6350" marR="6350" marT="6350" marB="0" anchor="b">
                    <a:solidFill>
                      <a:schemeClr val="accent6">
                        <a:lumMod val="60000"/>
                        <a:lumOff val="4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ptos Narrow" panose="020B0004020202020204" pitchFamily="34" charset="0"/>
                          <a:ea typeface="+mn-ea"/>
                          <a:cs typeface="+mn-cs"/>
                        </a:rPr>
                        <a:t>3,4</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1141125" y="5221152"/>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a:t>
            </a:r>
            <a:r>
              <a:rPr lang="en-GB" sz="2000" dirty="0" err="1"/>
              <a:t>Pirkanmaan</a:t>
            </a:r>
            <a:r>
              <a:rPr lang="en-GB" sz="2000" dirty="0"/>
              <a:t>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64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a:t>
            </a:r>
            <a:endParaRPr lang="fi-FI" sz="2000" dirty="0"/>
          </a:p>
        </p:txBody>
      </p:sp>
      <p:graphicFrame>
        <p:nvGraphicFramePr>
          <p:cNvPr id="10" name="Sisällön paikkamerkki 6">
            <a:extLst>
              <a:ext uri="{FF2B5EF4-FFF2-40B4-BE49-F238E27FC236}">
                <a16:creationId xmlns:a16="http://schemas.microsoft.com/office/drawing/2014/main" id="{D077ED42-403B-8D92-02F9-316D3157918D}"/>
              </a:ext>
            </a:extLst>
          </p:cNvPr>
          <p:cNvGraphicFramePr>
            <a:graphicFrameLocks/>
          </p:cNvGraphicFramePr>
          <p:nvPr>
            <p:extLst>
              <p:ext uri="{D42A27DB-BD31-4B8C-83A1-F6EECF244321}">
                <p14:modId xmlns:p14="http://schemas.microsoft.com/office/powerpoint/2010/main" val="1068296822"/>
              </p:ext>
            </p:extLst>
          </p:nvPr>
        </p:nvGraphicFramePr>
        <p:xfrm>
          <a:off x="757351" y="3394296"/>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838200" y="137484"/>
            <a:ext cx="10515600" cy="761214"/>
          </a:xfrm>
        </p:spPr>
        <p:txBody>
          <a:bodyPr>
            <a:normAutofit/>
          </a:bodyPr>
          <a:lstStyle/>
          <a:p>
            <a:r>
              <a:rPr lang="fi-FI" sz="3600" dirty="0"/>
              <a:t>Metsäalan merkitys yksityistaloudessa– Pirkanmaa</a:t>
            </a:r>
          </a:p>
        </p:txBody>
      </p:sp>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pic>
        <p:nvPicPr>
          <p:cNvPr id="8" name="Kuva 7">
            <a:extLst>
              <a:ext uri="{FF2B5EF4-FFF2-40B4-BE49-F238E27FC236}">
                <a16:creationId xmlns:a16="http://schemas.microsoft.com/office/drawing/2014/main" id="{F06428FF-768C-187B-3D95-D1C8A6CC049E}"/>
              </a:ext>
            </a:extLst>
          </p:cNvPr>
          <p:cNvPicPr>
            <a:picLocks noChangeAspect="1"/>
          </p:cNvPicPr>
          <p:nvPr/>
        </p:nvPicPr>
        <p:blipFill>
          <a:blip r:embed="rId2"/>
          <a:stretch>
            <a:fillRect/>
          </a:stretch>
        </p:blipFill>
        <p:spPr>
          <a:xfrm>
            <a:off x="1127015" y="898698"/>
            <a:ext cx="9121644" cy="5261470"/>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BE4E751-49CC-815E-710B-4578D3178331}"/>
              </a:ext>
            </a:extLst>
          </p:cNvPr>
          <p:cNvSpPr>
            <a:spLocks noGrp="1"/>
          </p:cNvSpPr>
          <p:nvPr>
            <p:ph type="title"/>
          </p:nvPr>
        </p:nvSpPr>
        <p:spPr/>
        <p:txBody>
          <a:bodyPr>
            <a:normAutofit/>
          </a:bodyPr>
          <a:lstStyle/>
          <a:p>
            <a:r>
              <a:rPr lang="en-GB" sz="3600" dirty="0" err="1"/>
              <a:t>Metsäala</a:t>
            </a:r>
            <a:r>
              <a:rPr lang="en-GB" sz="3600" dirty="0"/>
              <a:t> </a:t>
            </a:r>
            <a:r>
              <a:rPr lang="en-GB" sz="3600" dirty="0" err="1"/>
              <a:t>Pirkanmaan</a:t>
            </a:r>
            <a:r>
              <a:rPr lang="en-GB" sz="3600" dirty="0"/>
              <a:t> </a:t>
            </a:r>
            <a:r>
              <a:rPr lang="en-GB" sz="3600" dirty="0" err="1"/>
              <a:t>seutukunnissa</a:t>
            </a:r>
            <a:r>
              <a:rPr lang="en-GB" sz="3600" dirty="0"/>
              <a:t> 2023</a:t>
            </a:r>
            <a:endParaRPr lang="fi-FI" sz="3600" dirty="0"/>
          </a:p>
        </p:txBody>
      </p:sp>
      <p:sp>
        <p:nvSpPr>
          <p:cNvPr id="4" name="Alatunnisteen paikkamerkki 3">
            <a:extLst>
              <a:ext uri="{FF2B5EF4-FFF2-40B4-BE49-F238E27FC236}">
                <a16:creationId xmlns:a16="http://schemas.microsoft.com/office/drawing/2014/main" id="{8DB3A6ED-5D2E-67CF-BC44-E797B57094CA}"/>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FB0CA9ED-450A-09C7-27BD-14B872324AC7}"/>
              </a:ext>
            </a:extLst>
          </p:cNvPr>
          <p:cNvGraphicFramePr>
            <a:graphicFrameLocks noGrp="1"/>
          </p:cNvGraphicFramePr>
          <p:nvPr>
            <p:ph idx="1"/>
            <p:extLst>
              <p:ext uri="{D42A27DB-BD31-4B8C-83A1-F6EECF244321}">
                <p14:modId xmlns:p14="http://schemas.microsoft.com/office/powerpoint/2010/main" val="959954621"/>
              </p:ext>
            </p:extLst>
          </p:nvPr>
        </p:nvGraphicFramePr>
        <p:xfrm>
          <a:off x="838200" y="1825625"/>
          <a:ext cx="10677298" cy="21717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Ylä-Pirkanmaa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757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207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1 385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44</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Etelä-Pirkanmaa</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416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110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995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21</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Lounais-Pirkanmaa</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281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a:t>
                      </a:r>
                    </a:p>
                  </a:txBody>
                  <a:tcPr marL="0" marR="0" marT="0" marB="0" anchor="b">
                    <a:solidFill>
                      <a:schemeClr val="accent6">
                        <a:lumMod val="40000"/>
                        <a:lumOff val="60000"/>
                      </a:schemeClr>
                    </a:solidFill>
                  </a:tcPr>
                </a:tc>
                <a:extLst>
                  <a:ext uri="{0D108BD9-81ED-4DB2-BD59-A6C34878D82A}">
                    <a16:rowId xmlns:a16="http://schemas.microsoft.com/office/drawing/2014/main" val="2175880369"/>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Tampere</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1 386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3 397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191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85</a:t>
                      </a:r>
                    </a:p>
                  </a:txBody>
                  <a:tcPr marL="0" marR="0" marT="0" marB="0" anchor="b">
                    <a:solidFill>
                      <a:schemeClr val="accent6">
                        <a:lumMod val="40000"/>
                        <a:lumOff val="60000"/>
                      </a:schemeClr>
                    </a:solidFill>
                  </a:tcPr>
                </a:tc>
                <a:extLst>
                  <a:ext uri="{0D108BD9-81ED-4DB2-BD59-A6C34878D82A}">
                    <a16:rowId xmlns:a16="http://schemas.microsoft.com/office/drawing/2014/main" val="3324027224"/>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Luoteis-Pirkanmaa</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126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397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a:t>
                      </a:r>
                    </a:p>
                  </a:txBody>
                  <a:tcPr marL="0" marR="0" marT="0" marB="0" anchor="b">
                    <a:solidFill>
                      <a:schemeClr val="accent6">
                        <a:lumMod val="40000"/>
                        <a:lumOff val="6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1291593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1C1CE9A8-9656-9BCA-A0D2-0EB55A96091A}"/>
              </a:ext>
            </a:extLst>
          </p:cNvPr>
          <p:cNvSpPr txBox="1"/>
          <p:nvPr/>
        </p:nvSpPr>
        <p:spPr>
          <a:xfrm>
            <a:off x="559663" y="127381"/>
            <a:ext cx="9899057" cy="1200329"/>
          </a:xfrm>
          <a:prstGeom prst="rect">
            <a:avLst/>
          </a:prstGeom>
          <a:noFill/>
        </p:spPr>
        <p:txBody>
          <a:bodyPr wrap="none" rtlCol="0">
            <a:spAutoFit/>
          </a:bodyPr>
          <a:lstStyle/>
          <a:p>
            <a:r>
              <a:rPr lang="en-GB" sz="3600" dirty="0" err="1">
                <a:solidFill>
                  <a:srgbClr val="00B050"/>
                </a:solidFill>
                <a:latin typeface="+mj-lt"/>
              </a:rPr>
              <a:t>Metsäalan</a:t>
            </a:r>
            <a:r>
              <a:rPr lang="en-GB" sz="3600" dirty="0">
                <a:solidFill>
                  <a:srgbClr val="00B050"/>
                </a:solidFill>
                <a:latin typeface="+mj-lt"/>
              </a:rPr>
              <a:t> merkitys Ylä-</a:t>
            </a:r>
            <a:r>
              <a:rPr lang="en-GB" sz="3600" dirty="0" err="1">
                <a:solidFill>
                  <a:srgbClr val="00B050"/>
                </a:solidFill>
                <a:latin typeface="+mj-lt"/>
              </a:rPr>
              <a:t>Pirkanmaan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a:t>
            </a:r>
          </a:p>
          <a:p>
            <a:r>
              <a:rPr lang="en-GB" sz="3600" dirty="0">
                <a:solidFill>
                  <a:srgbClr val="00B050"/>
                </a:solidFill>
                <a:latin typeface="+mj-lt"/>
              </a:rPr>
              <a:t>osuus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6" name="Kuva 5">
            <a:extLst>
              <a:ext uri="{FF2B5EF4-FFF2-40B4-BE49-F238E27FC236}">
                <a16:creationId xmlns:a16="http://schemas.microsoft.com/office/drawing/2014/main" id="{611D98D5-5E8A-8845-8DEE-2A8BD96544E3}"/>
              </a:ext>
            </a:extLst>
          </p:cNvPr>
          <p:cNvPicPr>
            <a:picLocks noChangeAspect="1"/>
          </p:cNvPicPr>
          <p:nvPr/>
        </p:nvPicPr>
        <p:blipFill>
          <a:blip r:embed="rId2"/>
          <a:stretch>
            <a:fillRect/>
          </a:stretch>
        </p:blipFill>
        <p:spPr>
          <a:xfrm>
            <a:off x="1847182" y="1383358"/>
            <a:ext cx="8400789" cy="4827155"/>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C1E8-57E0-61C2-8F46-D4B063E13796}"/>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08201CB3-C08E-1A48-59D2-3AC024A9815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898A65DA-D1DD-0D2A-17FB-3A2CB7BAB34C}"/>
              </a:ext>
            </a:extLst>
          </p:cNvPr>
          <p:cNvSpPr txBox="1"/>
          <p:nvPr/>
        </p:nvSpPr>
        <p:spPr>
          <a:xfrm>
            <a:off x="752741" y="97953"/>
            <a:ext cx="9800395"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Etelä-Pirkanmaan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6" name="Kuva 5">
            <a:extLst>
              <a:ext uri="{FF2B5EF4-FFF2-40B4-BE49-F238E27FC236}">
                <a16:creationId xmlns:a16="http://schemas.microsoft.com/office/drawing/2014/main" id="{0FB7BF7F-2D5A-2DFC-DA0E-E9D3D2206044}"/>
              </a:ext>
            </a:extLst>
          </p:cNvPr>
          <p:cNvPicPr>
            <a:picLocks noChangeAspect="1"/>
          </p:cNvPicPr>
          <p:nvPr/>
        </p:nvPicPr>
        <p:blipFill>
          <a:blip r:embed="rId2"/>
          <a:stretch>
            <a:fillRect/>
          </a:stretch>
        </p:blipFill>
        <p:spPr>
          <a:xfrm>
            <a:off x="1588265" y="1384947"/>
            <a:ext cx="8129345" cy="4884738"/>
          </a:xfrm>
          <a:prstGeom prst="rect">
            <a:avLst/>
          </a:prstGeom>
        </p:spPr>
      </p:pic>
    </p:spTree>
    <p:extLst>
      <p:ext uri="{BB962C8B-B14F-4D97-AF65-F5344CB8AC3E}">
        <p14:creationId xmlns:p14="http://schemas.microsoft.com/office/powerpoint/2010/main" val="1410087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20D3-F1A6-7D3D-8F40-70E38921301B}"/>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2FD04E55-1C6C-770D-3DBE-0ADD24D0C0ED}"/>
              </a:ext>
            </a:extLst>
          </p:cNvPr>
          <p:cNvSpPr txBox="1"/>
          <p:nvPr/>
        </p:nvSpPr>
        <p:spPr>
          <a:xfrm>
            <a:off x="577638" y="51434"/>
            <a:ext cx="10788146" cy="1200329"/>
          </a:xfrm>
          <a:prstGeom prst="rect">
            <a:avLst/>
          </a:prstGeom>
          <a:noFill/>
        </p:spPr>
        <p:txBody>
          <a:bodyPr wrap="non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Lounais-Pirkanmaan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44F53AF8-6DFE-EC17-B261-03948E016A6C}"/>
              </a:ext>
            </a:extLst>
          </p:cNvPr>
          <p:cNvSpPr>
            <a:spLocks noGrp="1"/>
          </p:cNvSpPr>
          <p:nvPr>
            <p:ph type="ftr" sz="quarter" idx="11"/>
          </p:nvPr>
        </p:nvSpPr>
        <p:spPr>
          <a:xfrm>
            <a:off x="3947304" y="6345198"/>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7" name="Kuva 6">
            <a:extLst>
              <a:ext uri="{FF2B5EF4-FFF2-40B4-BE49-F238E27FC236}">
                <a16:creationId xmlns:a16="http://schemas.microsoft.com/office/drawing/2014/main" id="{5D87593B-B446-464C-FC72-AE19A6823B32}"/>
              </a:ext>
            </a:extLst>
          </p:cNvPr>
          <p:cNvPicPr>
            <a:picLocks noChangeAspect="1"/>
          </p:cNvPicPr>
          <p:nvPr/>
        </p:nvPicPr>
        <p:blipFill>
          <a:blip r:embed="rId2"/>
          <a:stretch>
            <a:fillRect/>
          </a:stretch>
        </p:blipFill>
        <p:spPr>
          <a:xfrm>
            <a:off x="1554715" y="1471961"/>
            <a:ext cx="8260221" cy="4775440"/>
          </a:xfrm>
          <a:prstGeom prst="rect">
            <a:avLst/>
          </a:prstGeom>
        </p:spPr>
      </p:pic>
    </p:spTree>
    <p:extLst>
      <p:ext uri="{BB962C8B-B14F-4D97-AF65-F5344CB8AC3E}">
        <p14:creationId xmlns:p14="http://schemas.microsoft.com/office/powerpoint/2010/main" val="342870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264BE-363D-599A-BD60-C644B4488115}"/>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266CC27F-7BC9-6F3D-8830-E1DEF24AF499}"/>
              </a:ext>
            </a:extLst>
          </p:cNvPr>
          <p:cNvSpPr txBox="1"/>
          <p:nvPr/>
        </p:nvSpPr>
        <p:spPr>
          <a:xfrm>
            <a:off x="673351" y="195914"/>
            <a:ext cx="9018816" cy="1200329"/>
          </a:xfrm>
          <a:prstGeom prst="rect">
            <a:avLst/>
          </a:prstGeom>
          <a:noFill/>
        </p:spPr>
        <p:txBody>
          <a:bodyPr wrap="non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Tampereen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CE528D87-B3D2-B8F6-5E2B-866442573C5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7" name="Kuva 6">
            <a:extLst>
              <a:ext uri="{FF2B5EF4-FFF2-40B4-BE49-F238E27FC236}">
                <a16:creationId xmlns:a16="http://schemas.microsoft.com/office/drawing/2014/main" id="{38BD44FC-4338-4642-E139-3C0D3DA5B9EB}"/>
              </a:ext>
            </a:extLst>
          </p:cNvPr>
          <p:cNvPicPr>
            <a:picLocks noChangeAspect="1"/>
          </p:cNvPicPr>
          <p:nvPr/>
        </p:nvPicPr>
        <p:blipFill>
          <a:blip r:embed="rId2"/>
          <a:stretch>
            <a:fillRect/>
          </a:stretch>
        </p:blipFill>
        <p:spPr>
          <a:xfrm>
            <a:off x="1860535" y="1462244"/>
            <a:ext cx="8470930" cy="4828104"/>
          </a:xfrm>
          <a:prstGeom prst="rect">
            <a:avLst/>
          </a:prstGeom>
        </p:spPr>
      </p:pic>
    </p:spTree>
    <p:extLst>
      <p:ext uri="{BB962C8B-B14F-4D97-AF65-F5344CB8AC3E}">
        <p14:creationId xmlns:p14="http://schemas.microsoft.com/office/powerpoint/2010/main" val="2968589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A5123-69D7-4D66-41EB-FC890C72A131}"/>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E63C4A6D-0EB5-9A0A-FAD7-0DB0EBE7C13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776736E0-EE7E-E0FF-B975-13195D6F19CE}"/>
              </a:ext>
            </a:extLst>
          </p:cNvPr>
          <p:cNvSpPr txBox="1"/>
          <p:nvPr/>
        </p:nvSpPr>
        <p:spPr>
          <a:xfrm>
            <a:off x="635078" y="136525"/>
            <a:ext cx="10692222" cy="1200329"/>
          </a:xfrm>
          <a:prstGeom prst="rect">
            <a:avLst/>
          </a:prstGeom>
          <a:noFill/>
        </p:spPr>
        <p:txBody>
          <a:bodyPr wrap="non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Luoteis-Pirkanmaan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6" name="Kuva 5">
            <a:extLst>
              <a:ext uri="{FF2B5EF4-FFF2-40B4-BE49-F238E27FC236}">
                <a16:creationId xmlns:a16="http://schemas.microsoft.com/office/drawing/2014/main" id="{891CFFF2-87E8-56C9-CADB-4590C89532E2}"/>
              </a:ext>
            </a:extLst>
          </p:cNvPr>
          <p:cNvPicPr>
            <a:picLocks noChangeAspect="1"/>
          </p:cNvPicPr>
          <p:nvPr/>
        </p:nvPicPr>
        <p:blipFill>
          <a:blip r:embed="rId2"/>
          <a:stretch>
            <a:fillRect/>
          </a:stretch>
        </p:blipFill>
        <p:spPr>
          <a:xfrm>
            <a:off x="1760181" y="1336854"/>
            <a:ext cx="8442015" cy="4989476"/>
          </a:xfrm>
          <a:prstGeom prst="rect">
            <a:avLst/>
          </a:prstGeom>
        </p:spPr>
      </p:pic>
    </p:spTree>
    <p:extLst>
      <p:ext uri="{BB962C8B-B14F-4D97-AF65-F5344CB8AC3E}">
        <p14:creationId xmlns:p14="http://schemas.microsoft.com/office/powerpoint/2010/main" val="2920133141"/>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DF15D61-A63F-429E-A001-B09B9D4C23DF}">
  <ds:schemaRefs>
    <ds:schemaRef ds:uri="http://schemas.microsoft.com/sharepoint/v3/contenttype/forms"/>
  </ds:schemaRefs>
</ds:datastoreItem>
</file>

<file path=customXml/itemProps2.xml><?xml version="1.0" encoding="utf-8"?>
<ds:datastoreItem xmlns:ds="http://schemas.openxmlformats.org/officeDocument/2006/customXml" ds:itemID="{2F263EB5-C2EB-4BC7-9B18-C03FAA31138F}"/>
</file>

<file path=customXml/itemProps3.xml><?xml version="1.0" encoding="utf-8"?>
<ds:datastoreItem xmlns:ds="http://schemas.openxmlformats.org/officeDocument/2006/customXml" ds:itemID="{464794EA-AE5D-41D6-B032-F22CB8240851}">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docProps/app.xml><?xml version="1.0" encoding="utf-8"?>
<Properties xmlns="http://schemas.openxmlformats.org/officeDocument/2006/extended-properties" xmlns:vt="http://schemas.openxmlformats.org/officeDocument/2006/docPropsVTypes">
  <TotalTime>1618</TotalTime>
  <Words>864</Words>
  <Application>Microsoft Office PowerPoint</Application>
  <PresentationFormat>Laajakuva</PresentationFormat>
  <Paragraphs>153</Paragraphs>
  <Slides>13</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13</vt:i4>
      </vt:variant>
    </vt:vector>
  </HeadingPairs>
  <TitlesOfParts>
    <vt:vector size="18" baseType="lpstr">
      <vt:lpstr>Aptos</vt:lpstr>
      <vt:lpstr>Aptos Display</vt:lpstr>
      <vt:lpstr>Aptos Narrow</vt:lpstr>
      <vt:lpstr>Arial</vt:lpstr>
      <vt:lpstr>Office-teema</vt:lpstr>
      <vt:lpstr>PowerPoint-esitys</vt:lpstr>
      <vt:lpstr>Rahaa ja työtä metsistä -verkkopalvelu</vt:lpstr>
      <vt:lpstr>Pirkanmaan metsät 2023</vt:lpstr>
      <vt:lpstr>Esityksessä on tarkasteltu seuraavia maakunnan ja sen seutukuntien talousasioita</vt:lpstr>
      <vt:lpstr>PowerPoint-esitys</vt:lpstr>
      <vt:lpstr>PowerPoint-esitys</vt:lpstr>
      <vt:lpstr>Metsäalan merkitys yksityistaloudessa– Pirkanmaa</vt:lpstr>
      <vt:lpstr>Metsäala Pirkanmaan seutukunnissa 2023</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50</cp:revision>
  <dcterms:created xsi:type="dcterms:W3CDTF">2025-04-08T07:56:51Z</dcterms:created>
  <dcterms:modified xsi:type="dcterms:W3CDTF">2026-09-14T17:52:35Z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