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66" r:id="rId5"/>
    <p:sldId id="271" r:id="rId6"/>
    <p:sldId id="261" r:id="rId7"/>
    <p:sldId id="284" r:id="rId8"/>
    <p:sldId id="285" r:id="rId9"/>
    <p:sldId id="272" r:id="rId10"/>
    <p:sldId id="281" r:id="rId11"/>
    <p:sldId id="286" r:id="rId12"/>
    <p:sldId id="276" r:id="rId13"/>
    <p:sldId id="279" r:id="rId14"/>
    <p:sldId id="278"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6" autoAdjust="0"/>
    <p:restoredTop sz="94660"/>
  </p:normalViewPr>
  <p:slideViewPr>
    <p:cSldViewPr snapToGrid="0">
      <p:cViewPr varScale="1">
        <p:scale>
          <a:sx n="57" d="100"/>
          <a:sy n="57" d="100"/>
        </p:scale>
        <p:origin x="376" y="4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oleObject" Target="Ty&#246;kirja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Ty&#246;kirja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noFill/>
            </a:ln>
          </c:spPr>
          <c:dPt>
            <c:idx val="0"/>
            <c:bubble3D val="0"/>
            <c:spPr>
              <a:solidFill>
                <a:srgbClr val="00B050"/>
              </a:solidFill>
              <a:ln w="19050">
                <a:noFill/>
              </a:ln>
              <a:effectLst/>
            </c:spPr>
            <c:extLst>
              <c:ext xmlns:c16="http://schemas.microsoft.com/office/drawing/2014/chart" uri="{C3380CC4-5D6E-409C-BE32-E72D297353CC}">
                <c16:uniqueId val="{00000001-9C96-4713-9FC0-447175EF2C2B}"/>
              </c:ext>
            </c:extLst>
          </c:dPt>
          <c:dPt>
            <c:idx val="1"/>
            <c:bubble3D val="0"/>
            <c:spPr>
              <a:solidFill>
                <a:schemeClr val="bg2">
                  <a:lumMod val="75000"/>
                </a:schemeClr>
              </a:solidFill>
              <a:ln w="19050">
                <a:noFill/>
              </a:ln>
              <a:effectLst/>
            </c:spPr>
            <c:extLst>
              <c:ext xmlns:c16="http://schemas.microsoft.com/office/drawing/2014/chart" uri="{C3380CC4-5D6E-409C-BE32-E72D297353CC}">
                <c16:uniqueId val="{00000003-9C96-4713-9FC0-447175EF2C2B}"/>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val>
            <c:numRef>
              <c:f>Taul1!$A$3:$A$4</c:f>
              <c:numCache>
                <c:formatCode>General</c:formatCode>
                <c:ptCount val="2"/>
                <c:pt idx="0">
                  <c:v>10</c:v>
                </c:pt>
                <c:pt idx="1">
                  <c:v>90</c:v>
                </c:pt>
              </c:numCache>
            </c:numRef>
          </c:val>
          <c:extLst>
            <c:ext xmlns:c16="http://schemas.microsoft.com/office/drawing/2014/chart" uri="{C3380CC4-5D6E-409C-BE32-E72D297353CC}">
              <c16:uniqueId val="{00000004-9C96-4713-9FC0-447175EF2C2B}"/>
            </c:ext>
          </c:extLst>
        </c:ser>
        <c:dLbls>
          <c:showLegendKey val="0"/>
          <c:showVal val="0"/>
          <c:showCatName val="0"/>
          <c:showSerName val="0"/>
          <c:showPercent val="0"/>
          <c:showBubbleSize val="0"/>
          <c:showLeaderLines val="1"/>
        </c:dLbls>
        <c:firstSliceAng val="323"/>
      </c:pieChart>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rgbClr val="00B050"/>
              </a:solidFill>
              <a:ln>
                <a:noFill/>
              </a:ln>
              <a:effectLst/>
            </c:spPr>
            <c:extLst>
              <c:ext xmlns:c16="http://schemas.microsoft.com/office/drawing/2014/chart" uri="{C3380CC4-5D6E-409C-BE32-E72D297353CC}">
                <c16:uniqueId val="{00000001-F033-49BA-AEEF-878B101500F1}"/>
              </c:ext>
            </c:extLst>
          </c:dPt>
          <c:dPt>
            <c:idx val="1"/>
            <c:bubble3D val="0"/>
            <c:spPr>
              <a:solidFill>
                <a:schemeClr val="bg2">
                  <a:lumMod val="75000"/>
                </a:schemeClr>
              </a:solidFill>
              <a:ln>
                <a:noFill/>
              </a:ln>
              <a:effectLst/>
            </c:spPr>
            <c:extLst>
              <c:ext xmlns:c16="http://schemas.microsoft.com/office/drawing/2014/chart" uri="{C3380CC4-5D6E-409C-BE32-E72D297353CC}">
                <c16:uniqueId val="{00000003-F033-49BA-AEEF-878B101500F1}"/>
              </c:ext>
            </c:extLst>
          </c:dPt>
          <c:dLbls>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2"/>
                    </a:solidFill>
                    <a:latin typeface="+mn-lt"/>
                    <a:ea typeface="+mn-ea"/>
                    <a:cs typeface="+mn-cs"/>
                  </a:defRPr>
                </a:pPr>
                <a:endParaRPr lang="fi-FI"/>
              </a:p>
            </c:txPr>
            <c:dLblPos val="outEnd"/>
            <c:showLegendKey val="0"/>
            <c:showVal val="1"/>
            <c:showCatName val="0"/>
            <c:showSerName val="0"/>
            <c:showPercent val="0"/>
            <c:showBubbleSize val="0"/>
            <c:showLeaderLines val="1"/>
            <c:leaderLines>
              <c:spPr>
                <a:ln w="9525">
                  <a:solidFill>
                    <a:schemeClr val="tx2">
                      <a:lumMod val="35000"/>
                      <a:lumOff val="65000"/>
                    </a:schemeClr>
                  </a:solidFill>
                </a:ln>
                <a:effectLst/>
              </c:spPr>
            </c:leaderLines>
            <c:extLst>
              <c:ext xmlns:c15="http://schemas.microsoft.com/office/drawing/2012/chart" uri="{CE6537A1-D6FC-4f65-9D91-7224C49458BB}"/>
            </c:extLst>
          </c:dLbls>
          <c:val>
            <c:numRef>
              <c:f>Taul1!$A$20:$A$21</c:f>
              <c:numCache>
                <c:formatCode>General</c:formatCode>
                <c:ptCount val="2"/>
                <c:pt idx="0">
                  <c:v>21</c:v>
                </c:pt>
                <c:pt idx="1">
                  <c:v>79</c:v>
                </c:pt>
              </c:numCache>
            </c:numRef>
          </c:val>
          <c:extLst>
            <c:ext xmlns:c16="http://schemas.microsoft.com/office/drawing/2014/chart" uri="{C3380CC4-5D6E-409C-BE32-E72D297353CC}">
              <c16:uniqueId val="{00000004-F033-49BA-AEEF-878B101500F1}"/>
            </c:ext>
          </c:extLst>
        </c:ser>
        <c:dLbls>
          <c:dLblPos val="outEnd"/>
          <c:showLegendKey val="0"/>
          <c:showVal val="1"/>
          <c:showCatName val="0"/>
          <c:showSerName val="0"/>
          <c:showPercent val="0"/>
          <c:showBubbleSize val="0"/>
          <c:showLeaderLines val="1"/>
        </c:dLbls>
        <c:firstSliceAng val="284"/>
      </c:pieChart>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14.9.2026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14.9.2026</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14.9.2026</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14.9.2026</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14.9.2026</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14.9.2026</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14.9.2026</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14.9.2026</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14.9.2026</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14.9.2026</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14.9.2026</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14.9.2026</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14.9.2026</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1617102" y="2274838"/>
            <a:ext cx="899805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Pohjois-</a:t>
            </a:r>
            <a:r>
              <a:rPr lang="en-GB" sz="4800" b="1" dirty="0" err="1"/>
              <a:t>Karjalan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
        <p:nvSpPr>
          <p:cNvPr id="8" name="Sisällön paikkamerkki 2">
            <a:extLst>
              <a:ext uri="{FF2B5EF4-FFF2-40B4-BE49-F238E27FC236}">
                <a16:creationId xmlns:a16="http://schemas.microsoft.com/office/drawing/2014/main" id="{96487F6F-8D43-8F0B-2222-D94160FCEB59}"/>
              </a:ext>
            </a:extLst>
          </p:cNvPr>
          <p:cNvSpPr>
            <a:spLocks noGrp="1"/>
          </p:cNvSpPr>
          <p:nvPr>
            <p:ph sz="half" idx="1"/>
          </p:nvPr>
        </p:nvSpPr>
        <p:spPr>
          <a:xfrm>
            <a:off x="736472" y="1981328"/>
            <a:ext cx="6002107" cy="4030981"/>
          </a:xfrm>
        </p:spPr>
        <p:txBody>
          <a:bodyPr vert="horz" lIns="91440" tIns="45720" rIns="91440" bIns="45720" rtlCol="0">
            <a:normAutofit fontScale="92500"/>
          </a:bodyPr>
          <a:lstStyle/>
          <a:p>
            <a:pPr marL="0" indent="0">
              <a:buNone/>
            </a:pPr>
            <a:r>
              <a:rPr lang="fi-FI" sz="1800" b="1" noProof="0" dirty="0"/>
              <a:t>Rahaa ja työtä metsistä -verkkopalvelu </a:t>
            </a:r>
            <a:r>
              <a:rPr lang="fi-FI" sz="1800" noProof="0" dirty="0"/>
              <a:t>kokoaa tuoreimmat saatavilla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Esityksen luvut ovat vuodelta 2023.</a:t>
            </a:r>
          </a:p>
          <a:p>
            <a:pPr marL="0" indent="0">
              <a:buNone/>
            </a:pPr>
            <a:r>
              <a:rPr lang="fi-FI" sz="1800" noProof="0" dirty="0"/>
              <a:t>Tämän </a:t>
            </a:r>
            <a:r>
              <a:rPr lang="fi-FI" sz="1800" dirty="0"/>
              <a:t>Pohjois-Karjalan </a:t>
            </a:r>
            <a:r>
              <a:rPr lang="fi-FI" sz="1800" noProof="0" dirty="0"/>
              <a:t>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Tree>
    <p:extLst>
      <p:ext uri="{BB962C8B-B14F-4D97-AF65-F5344CB8AC3E}">
        <p14:creationId xmlns:p14="http://schemas.microsoft.com/office/powerpoint/2010/main" val="3954445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838200" y="150536"/>
            <a:ext cx="10515600" cy="1325563"/>
          </a:xfrm>
        </p:spPr>
        <p:txBody>
          <a:bodyPr>
            <a:normAutofit/>
          </a:bodyPr>
          <a:lstStyle/>
          <a:p>
            <a:r>
              <a:rPr lang="en-GB" sz="3600" dirty="0" err="1"/>
              <a:t>Pohjois-Karjalan</a:t>
            </a:r>
            <a:r>
              <a:rPr lang="en-GB" sz="3600" dirty="0"/>
              <a:t> </a:t>
            </a:r>
            <a:r>
              <a:rPr lang="en-GB" sz="3600" dirty="0" err="1"/>
              <a:t>metsät</a:t>
            </a:r>
            <a:r>
              <a:rPr lang="en-GB" sz="3600" dirty="0"/>
              <a:t> 2023</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3778602836"/>
              </p:ext>
            </p:extLst>
          </p:nvPr>
        </p:nvGraphicFramePr>
        <p:xfrm>
          <a:off x="402807" y="1726131"/>
          <a:ext cx="5052767" cy="3108960"/>
        </p:xfrm>
        <a:graphic>
          <a:graphicData uri="http://schemas.openxmlformats.org/drawingml/2006/table">
            <a:tbl>
              <a:tblPr firstRow="1" bandRow="1">
                <a:tableStyleId>{5C22544A-7EE6-4342-B048-85BDC9FD1C3A}</a:tableStyleId>
              </a:tblPr>
              <a:tblGrid>
                <a:gridCol w="1998640">
                  <a:extLst>
                    <a:ext uri="{9D8B030D-6E8A-4147-A177-3AD203B41FA5}">
                      <a16:colId xmlns:a16="http://schemas.microsoft.com/office/drawing/2014/main" val="1738321657"/>
                    </a:ext>
                  </a:extLst>
                </a:gridCol>
                <a:gridCol w="3054127">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1 685 000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124 000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5,9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9 4000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6 661 000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293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grpSp>
        <p:nvGrpSpPr>
          <p:cNvPr id="5" name="Ryhmä 4">
            <a:extLst>
              <a:ext uri="{FF2B5EF4-FFF2-40B4-BE49-F238E27FC236}">
                <a16:creationId xmlns:a16="http://schemas.microsoft.com/office/drawing/2014/main" id="{DA54D876-0094-F511-9E07-3B38892D424F}"/>
              </a:ext>
            </a:extLst>
          </p:cNvPr>
          <p:cNvGrpSpPr/>
          <p:nvPr/>
        </p:nvGrpSpPr>
        <p:grpSpPr>
          <a:xfrm>
            <a:off x="5748182" y="2801729"/>
            <a:ext cx="3128567" cy="2033362"/>
            <a:chOff x="5373278" y="1833393"/>
            <a:chExt cx="3128567" cy="2033362"/>
          </a:xfrm>
        </p:grpSpPr>
        <p:pic>
          <p:nvPicPr>
            <p:cNvPr id="9" name="Kuva 8">
              <a:extLst>
                <a:ext uri="{FF2B5EF4-FFF2-40B4-BE49-F238E27FC236}">
                  <a16:creationId xmlns:a16="http://schemas.microsoft.com/office/drawing/2014/main" id="{9562064A-7069-E115-CCC9-55A0D60AC50C}"/>
                </a:ext>
              </a:extLst>
            </p:cNvPr>
            <p:cNvPicPr>
              <a:picLocks noChangeAspect="1"/>
            </p:cNvPicPr>
            <p:nvPr/>
          </p:nvPicPr>
          <p:blipFill>
            <a:blip r:embed="rId2"/>
            <a:srcRect r="94194"/>
            <a:stretch/>
          </p:blipFill>
          <p:spPr>
            <a:xfrm>
              <a:off x="5373278" y="1833393"/>
              <a:ext cx="283543" cy="2033362"/>
            </a:xfrm>
            <a:prstGeom prst="rect">
              <a:avLst/>
            </a:prstGeom>
          </p:spPr>
        </p:pic>
        <p:sp>
          <p:nvSpPr>
            <p:cNvPr id="10" name="Tekstiruutu 9">
              <a:extLst>
                <a:ext uri="{FF2B5EF4-FFF2-40B4-BE49-F238E27FC236}">
                  <a16:creationId xmlns:a16="http://schemas.microsoft.com/office/drawing/2014/main" id="{ECA2BEA8-6672-E652-F971-AE42E933CE29}"/>
                </a:ext>
              </a:extLst>
            </p:cNvPr>
            <p:cNvSpPr txBox="1"/>
            <p:nvPr/>
          </p:nvSpPr>
          <p:spPr>
            <a:xfrm>
              <a:off x="5646512" y="1839816"/>
              <a:ext cx="2855333" cy="1735155"/>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2 %</a:t>
              </a:r>
            </a:p>
            <a:p>
              <a:pPr>
                <a:lnSpc>
                  <a:spcPct val="120000"/>
                </a:lnSpc>
              </a:pPr>
              <a:r>
                <a:rPr lang="en-GB" dirty="0"/>
                <a:t>Muut 	5 %</a:t>
              </a:r>
            </a:p>
            <a:p>
              <a:pPr>
                <a:lnSpc>
                  <a:spcPct val="120000"/>
                </a:lnSpc>
              </a:pPr>
              <a:r>
                <a:rPr lang="en-GB" dirty="0" err="1"/>
                <a:t>Valtio</a:t>
              </a:r>
              <a:r>
                <a:rPr lang="en-GB" dirty="0"/>
                <a:t> 	22 %</a:t>
              </a:r>
            </a:p>
            <a:p>
              <a:pPr>
                <a:lnSpc>
                  <a:spcPct val="120000"/>
                </a:lnSpc>
              </a:pPr>
              <a:r>
                <a:rPr lang="en-GB" dirty="0" err="1"/>
                <a:t>Yhtiöt</a:t>
              </a:r>
              <a:r>
                <a:rPr lang="en-GB" dirty="0"/>
                <a:t>	23 %</a:t>
              </a:r>
            </a:p>
            <a:p>
              <a:pPr>
                <a:lnSpc>
                  <a:spcPct val="120000"/>
                </a:lnSpc>
              </a:pPr>
              <a:r>
                <a:rPr lang="en-GB" dirty="0" err="1"/>
                <a:t>Yksityishenkilöt</a:t>
              </a:r>
              <a:r>
                <a:rPr lang="en-GB" dirty="0"/>
                <a:t> 47 %</a:t>
              </a:r>
              <a:endParaRPr lang="fi-FI" dirty="0"/>
            </a:p>
          </p:txBody>
        </p:sp>
      </p:grpSp>
      <p:sp>
        <p:nvSpPr>
          <p:cNvPr id="11" name="Tekstiruutu 10">
            <a:extLst>
              <a:ext uri="{FF2B5EF4-FFF2-40B4-BE49-F238E27FC236}">
                <a16:creationId xmlns:a16="http://schemas.microsoft.com/office/drawing/2014/main" id="{96DC5958-BCB5-C965-DCBB-65D250A8B2B2}"/>
              </a:ext>
            </a:extLst>
          </p:cNvPr>
          <p:cNvSpPr txBox="1"/>
          <p:nvPr/>
        </p:nvSpPr>
        <p:spPr>
          <a:xfrm>
            <a:off x="5732080" y="1643835"/>
            <a:ext cx="5621720"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err="1"/>
              <a:t>Pohjois-Karjalassa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8" name="Tekstiruutu 7">
            <a:extLst>
              <a:ext uri="{FF2B5EF4-FFF2-40B4-BE49-F238E27FC236}">
                <a16:creationId xmlns:a16="http://schemas.microsoft.com/office/drawing/2014/main" id="{55B834D6-A12C-12EF-B4DF-097039025186}"/>
              </a:ext>
            </a:extLst>
          </p:cNvPr>
          <p:cNvSpPr txBox="1"/>
          <p:nvPr/>
        </p:nvSpPr>
        <p:spPr>
          <a:xfrm>
            <a:off x="534234" y="5987018"/>
            <a:ext cx="2903424" cy="369332"/>
          </a:xfrm>
          <a:prstGeom prst="rect">
            <a:avLst/>
          </a:prstGeom>
          <a:noFill/>
        </p:spPr>
        <p:txBody>
          <a:bodyPr wrap="none" rtlCol="0">
            <a:spAutoFit/>
          </a:bodyPr>
          <a:lstStyle/>
          <a:p>
            <a:r>
              <a:rPr lang="fi-FI" dirty="0"/>
              <a:t>Lähde: Luonnonvarakeskus</a:t>
            </a:r>
          </a:p>
        </p:txBody>
      </p:sp>
      <p:pic>
        <p:nvPicPr>
          <p:cNvPr id="12" name="Kuva 11">
            <a:extLst>
              <a:ext uri="{FF2B5EF4-FFF2-40B4-BE49-F238E27FC236}">
                <a16:creationId xmlns:a16="http://schemas.microsoft.com/office/drawing/2014/main" id="{A1011548-8BD3-2071-638D-538D29763A62}"/>
              </a:ext>
            </a:extLst>
          </p:cNvPr>
          <p:cNvPicPr>
            <a:picLocks noChangeAspect="1"/>
          </p:cNvPicPr>
          <p:nvPr/>
        </p:nvPicPr>
        <p:blipFill>
          <a:blip r:embed="rId3"/>
          <a:stretch>
            <a:fillRect/>
          </a:stretch>
        </p:blipFill>
        <p:spPr>
          <a:xfrm>
            <a:off x="8806456" y="2617043"/>
            <a:ext cx="3385543" cy="2949262"/>
          </a:xfrm>
          <a:prstGeom prst="rect">
            <a:avLst/>
          </a:prstGeom>
        </p:spPr>
      </p:pic>
    </p:spTree>
    <p:extLst>
      <p:ext uri="{BB962C8B-B14F-4D97-AF65-F5344CB8AC3E}">
        <p14:creationId xmlns:p14="http://schemas.microsoft.com/office/powerpoint/2010/main" val="40450250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dirty="0">
                <a:effectLst/>
              </a:rPr>
              <a:t>Yksityinen sektori </a:t>
            </a:r>
            <a:r>
              <a:rPr lang="fi-FI" sz="1500" b="0" i="0" dirty="0">
                <a:effectLst/>
              </a:rPr>
              <a:t>Yksityiseen 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2F5EE-9F5A-1B32-39D1-D6197D80B971}"/>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10446D14-AF39-8257-9AA6-E93072AB2774}"/>
              </a:ext>
            </a:extLst>
          </p:cNvPr>
          <p:cNvSpPr>
            <a:spLocks noGrp="1"/>
          </p:cNvSpPr>
          <p:nvPr>
            <p:ph type="ftr" sz="quarter" idx="11"/>
          </p:nvPr>
        </p:nvSpPr>
        <p:spPr>
          <a:xfrm>
            <a:off x="3891951" y="5870575"/>
            <a:ext cx="4408098"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3" name="Kuva 2">
            <a:extLst>
              <a:ext uri="{FF2B5EF4-FFF2-40B4-BE49-F238E27FC236}">
                <a16:creationId xmlns:a16="http://schemas.microsoft.com/office/drawing/2014/main" id="{E9641BB1-B5B3-5527-F20E-58478B14A596}"/>
              </a:ext>
            </a:extLst>
          </p:cNvPr>
          <p:cNvPicPr>
            <a:picLocks noChangeAspect="1"/>
          </p:cNvPicPr>
          <p:nvPr/>
        </p:nvPicPr>
        <p:blipFill>
          <a:blip r:embed="rId2"/>
          <a:stretch>
            <a:fillRect/>
          </a:stretch>
        </p:blipFill>
        <p:spPr>
          <a:xfrm>
            <a:off x="1795462" y="164945"/>
            <a:ext cx="8601075" cy="5524500"/>
          </a:xfrm>
          <a:prstGeom prst="rect">
            <a:avLst/>
          </a:prstGeom>
        </p:spPr>
      </p:pic>
    </p:spTree>
    <p:extLst>
      <p:ext uri="{BB962C8B-B14F-4D97-AF65-F5344CB8AC3E}">
        <p14:creationId xmlns:p14="http://schemas.microsoft.com/office/powerpoint/2010/main" val="36544602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a:xfrm>
            <a:off x="3947304" y="6134281"/>
            <a:ext cx="4297392" cy="365125"/>
          </a:xfrm>
        </p:spPr>
        <p:txBody>
          <a:bodyPr/>
          <a:lstStyle/>
          <a:p>
            <a:r>
              <a:rPr lang="fi-FI"/>
              <a:t>Rahaa ja työtä metsistä – tuoreimmat tiedot omalta alueeltasi: tapio.fi/rahaa-ja-tyota-metsista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57351" y="118237"/>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yksityistaloudessa</a:t>
            </a:r>
            <a:r>
              <a:rPr lang="en-GB" sz="3600" dirty="0"/>
              <a:t> </a:t>
            </a:r>
          </a:p>
          <a:p>
            <a:r>
              <a:rPr lang="en-GB" sz="3600" dirty="0" err="1"/>
              <a:t>Pohjois-Karjalassa</a:t>
            </a:r>
            <a:r>
              <a:rPr lang="en-GB" sz="3600" dirty="0"/>
              <a:t> ja </a:t>
            </a:r>
            <a:r>
              <a:rPr lang="en-GB" sz="3600" dirty="0" err="1"/>
              <a:t>maakunnissa</a:t>
            </a:r>
            <a:r>
              <a:rPr lang="en-GB" sz="3600" dirty="0"/>
              <a:t> </a:t>
            </a:r>
            <a:r>
              <a:rPr lang="en-GB" sz="3600" dirty="0" err="1"/>
              <a:t>keskimäärin</a:t>
            </a:r>
            <a:r>
              <a:rPr lang="en-GB" sz="3600" dirty="0"/>
              <a:t> 2023</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3239184918"/>
              </p:ext>
            </p:extLst>
          </p:nvPr>
        </p:nvGraphicFramePr>
        <p:xfrm>
          <a:off x="757351" y="146178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POHJOIS-KARJALA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1 664</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476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3 822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156</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81</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9 139</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4 082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46 938</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1 801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888</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18,2</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11,7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8,1</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8,7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9,2</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a:t>
            </a:r>
            <a:r>
              <a:rPr lang="en-GB" sz="2000" dirty="0" err="1"/>
              <a:t>Pohjois-Karjalan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a:t>
            </a:r>
            <a:r>
              <a:rPr lang="en-GB" sz="2000" dirty="0" err="1"/>
              <a:t>vuonna</a:t>
            </a:r>
            <a:r>
              <a:rPr lang="en-GB" sz="2000" dirty="0"/>
              <a:t> 2023 noin  34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a:t>
            </a:r>
            <a:r>
              <a:rPr lang="en-GB" sz="2000" dirty="0" err="1"/>
              <a:t>oli</a:t>
            </a:r>
            <a:r>
              <a:rPr lang="en-GB" sz="2000" dirty="0"/>
              <a:t> 33 milj.€.</a:t>
            </a:r>
            <a:endParaRPr lang="fi-FI" sz="2000" dirty="0"/>
          </a:p>
        </p:txBody>
      </p:sp>
      <p:pic>
        <p:nvPicPr>
          <p:cNvPr id="8" name="Kuva 7">
            <a:extLst>
              <a:ext uri="{FF2B5EF4-FFF2-40B4-BE49-F238E27FC236}">
                <a16:creationId xmlns:a16="http://schemas.microsoft.com/office/drawing/2014/main" id="{7223591E-1D9C-3D10-E413-D11EAA6ABBEC}"/>
              </a:ext>
            </a:extLst>
          </p:cNvPr>
          <p:cNvPicPr>
            <a:picLocks noChangeAspect="1"/>
          </p:cNvPicPr>
          <p:nvPr/>
        </p:nvPicPr>
        <p:blipFill>
          <a:blip r:embed="rId2"/>
          <a:stretch>
            <a:fillRect/>
          </a:stretch>
        </p:blipFill>
        <p:spPr>
          <a:xfrm>
            <a:off x="757351" y="3147704"/>
            <a:ext cx="10699407" cy="1774090"/>
          </a:xfrm>
          <a:prstGeom prst="rect">
            <a:avLst/>
          </a:prstGeom>
        </p:spPr>
      </p:pic>
    </p:spTree>
    <p:extLst>
      <p:ext uri="{BB962C8B-B14F-4D97-AF65-F5344CB8AC3E}">
        <p14:creationId xmlns:p14="http://schemas.microsoft.com/office/powerpoint/2010/main" val="3505206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632774" y="115701"/>
            <a:ext cx="11198670" cy="1325563"/>
          </a:xfrm>
        </p:spPr>
        <p:txBody>
          <a:bodyPr>
            <a:normAutofit/>
          </a:bodyPr>
          <a:lstStyle/>
          <a:p>
            <a:r>
              <a:rPr lang="fi-FI" sz="3600" dirty="0"/>
              <a:t>Metsäalan merkitys Pohjois-Karjalassa, </a:t>
            </a:r>
            <a:br>
              <a:rPr lang="fi-FI" sz="3600" dirty="0"/>
            </a:br>
            <a:r>
              <a:rPr lang="fi-FI" sz="3600" dirty="0"/>
              <a:t>osuus yksityistaloudesta</a:t>
            </a:r>
          </a:p>
        </p:txBody>
      </p:sp>
      <p:sp>
        <p:nvSpPr>
          <p:cNvPr id="3" name="Alatunnisteen paikkamerkki 2">
            <a:extLst>
              <a:ext uri="{FF2B5EF4-FFF2-40B4-BE49-F238E27FC236}">
                <a16:creationId xmlns:a16="http://schemas.microsoft.com/office/drawing/2014/main" id="{4A0D8571-A51B-8C97-CC7C-FD3FA1AF6E9D}"/>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6" name="Kuva 5">
            <a:extLst>
              <a:ext uri="{FF2B5EF4-FFF2-40B4-BE49-F238E27FC236}">
                <a16:creationId xmlns:a16="http://schemas.microsoft.com/office/drawing/2014/main" id="{5344793F-5E78-D17B-8C36-52ED482B5ADD}"/>
              </a:ext>
            </a:extLst>
          </p:cNvPr>
          <p:cNvPicPr>
            <a:picLocks noChangeAspect="1"/>
          </p:cNvPicPr>
          <p:nvPr/>
        </p:nvPicPr>
        <p:blipFill>
          <a:blip r:embed="rId2"/>
          <a:stretch>
            <a:fillRect/>
          </a:stretch>
        </p:blipFill>
        <p:spPr>
          <a:xfrm>
            <a:off x="1839079" y="1202557"/>
            <a:ext cx="8513841" cy="4957994"/>
          </a:xfrm>
          <a:prstGeom prst="rect">
            <a:avLst/>
          </a:prstGeom>
        </p:spPr>
      </p:pic>
    </p:spTree>
    <p:extLst>
      <p:ext uri="{BB962C8B-B14F-4D97-AF65-F5344CB8AC3E}">
        <p14:creationId xmlns:p14="http://schemas.microsoft.com/office/powerpoint/2010/main" val="939797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503B91F-8336-973A-5A62-1E0C5991FAEC}"/>
              </a:ext>
            </a:extLst>
          </p:cNvPr>
          <p:cNvSpPr>
            <a:spLocks noGrp="1"/>
          </p:cNvSpPr>
          <p:nvPr>
            <p:ph type="title"/>
          </p:nvPr>
        </p:nvSpPr>
        <p:spPr/>
        <p:txBody>
          <a:bodyPr>
            <a:normAutofit/>
          </a:bodyPr>
          <a:lstStyle/>
          <a:p>
            <a:r>
              <a:rPr lang="en-GB" sz="3600" dirty="0" err="1"/>
              <a:t>Metsäala</a:t>
            </a:r>
            <a:r>
              <a:rPr lang="en-GB" sz="3600" dirty="0"/>
              <a:t> </a:t>
            </a:r>
            <a:r>
              <a:rPr lang="en-GB" sz="3600" dirty="0" err="1"/>
              <a:t>Pohjois-Karjalan</a:t>
            </a:r>
            <a:r>
              <a:rPr lang="en-GB" sz="3600" dirty="0"/>
              <a:t> </a:t>
            </a:r>
            <a:r>
              <a:rPr lang="en-GB" sz="3600" dirty="0" err="1"/>
              <a:t>seutukunnissa</a:t>
            </a:r>
            <a:r>
              <a:rPr lang="en-GB" sz="3600" dirty="0"/>
              <a:t> 2023</a:t>
            </a:r>
            <a:endParaRPr lang="fi-FI" sz="3600" dirty="0"/>
          </a:p>
        </p:txBody>
      </p:sp>
      <p:sp>
        <p:nvSpPr>
          <p:cNvPr id="4" name="Alatunnisteen paikkamerkki 3">
            <a:extLst>
              <a:ext uri="{FF2B5EF4-FFF2-40B4-BE49-F238E27FC236}">
                <a16:creationId xmlns:a16="http://schemas.microsoft.com/office/drawing/2014/main" id="{C1AB913A-8A40-7301-2D19-7610B57F4414}"/>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AD2E307C-99D8-7EC9-A365-1714E7E6A4DD}"/>
              </a:ext>
            </a:extLst>
          </p:cNvPr>
          <p:cNvGraphicFramePr>
            <a:graphicFrameLocks noGrp="1"/>
          </p:cNvGraphicFramePr>
          <p:nvPr>
            <p:ph idx="1"/>
            <p:extLst>
              <p:ext uri="{D42A27DB-BD31-4B8C-83A1-F6EECF244321}">
                <p14:modId xmlns:p14="http://schemas.microsoft.com/office/powerpoint/2010/main" val="2106797041"/>
              </p:ext>
            </p:extLst>
          </p:nvPr>
        </p:nvGraphicFramePr>
        <p:xfrm>
          <a:off x="838200" y="1825625"/>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en-GB" sz="2000" b="0" i="0" u="none" strike="noStrike" dirty="0">
                          <a:solidFill>
                            <a:srgbClr val="000000"/>
                          </a:solidFill>
                          <a:effectLst/>
                          <a:latin typeface="Aptos Narrow" panose="020B0004020202020204" pitchFamily="34" charset="0"/>
                        </a:rPr>
                        <a:t>Joensuu</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1 119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270</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2 272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102</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49</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Keski-Karjala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109</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61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365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11</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7</a:t>
                      </a:r>
                    </a:p>
                  </a:txBody>
                  <a:tcPr marL="0" marR="0" marT="0" marB="0" anchor="b">
                    <a:solidFill>
                      <a:schemeClr val="accent6">
                        <a:lumMod val="40000"/>
                        <a:lumOff val="60000"/>
                      </a:schemeClr>
                    </a:solidFill>
                  </a:tcPr>
                </a:tc>
                <a:extLst>
                  <a:ext uri="{0D108BD9-81ED-4DB2-BD59-A6C34878D82A}">
                    <a16:rowId xmlns:a16="http://schemas.microsoft.com/office/drawing/2014/main" val="4194608442"/>
                  </a:ext>
                </a:extLst>
              </a:tr>
              <a:tr h="184150">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fi-FI" sz="2000" b="0" i="0" u="none" strike="noStrike" kern="1200" cap="none" spc="0" normalizeH="0" baseline="0" noProof="0" dirty="0">
                          <a:ln>
                            <a:noFill/>
                          </a:ln>
                          <a:solidFill>
                            <a:prstClr val="black"/>
                          </a:solidFill>
                          <a:effectLst/>
                          <a:uLnTx/>
                          <a:uFillTx/>
                          <a:latin typeface="Aptos" panose="02110004020202020204"/>
                          <a:ea typeface="+mn-ea"/>
                          <a:cs typeface="+mn-cs"/>
                        </a:rPr>
                        <a:t>Pielisen Karjala</a:t>
                      </a:r>
                      <a:endParaRPr kumimoji="0" lang="fi-FI" sz="2000" b="0" i="0" u="none" strike="noStrike" kern="1200" cap="none" spc="0" normalizeH="0" baseline="0" noProof="0" dirty="0">
                        <a:ln>
                          <a:noFill/>
                        </a:ln>
                        <a:solidFill>
                          <a:srgbClr val="000000"/>
                        </a:solidFill>
                        <a:effectLst/>
                        <a:uLnTx/>
                        <a:uFillTx/>
                        <a:latin typeface="Aptos Narrow" panose="020B0004020202020204" pitchFamily="34" charset="0"/>
                        <a:ea typeface="+mn-ea"/>
                        <a:cs typeface="+mn-cs"/>
                      </a:endParaRP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435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145</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1 186</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43</a:t>
                      </a:r>
                    </a:p>
                  </a:txBody>
                  <a:tcPr marL="0" marR="0" marT="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14</a:t>
                      </a:r>
                    </a:p>
                  </a:txBody>
                  <a:tcPr marL="0" marR="0" marT="0" marB="0" anchor="b">
                    <a:solidFill>
                      <a:schemeClr val="accent6">
                        <a:lumMod val="40000"/>
                        <a:lumOff val="60000"/>
                      </a:schemeClr>
                    </a:solidFill>
                  </a:tcPr>
                </a:tc>
                <a:extLst>
                  <a:ext uri="{0D108BD9-81ED-4DB2-BD59-A6C34878D82A}">
                    <a16:rowId xmlns:a16="http://schemas.microsoft.com/office/drawing/2014/main" val="2175880369"/>
                  </a:ext>
                </a:extLst>
              </a:tr>
            </a:tbl>
          </a:graphicData>
        </a:graphic>
      </p:graphicFrame>
    </p:spTree>
    <p:extLst>
      <p:ext uri="{BB962C8B-B14F-4D97-AF65-F5344CB8AC3E}">
        <p14:creationId xmlns:p14="http://schemas.microsoft.com/office/powerpoint/2010/main" val="251663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1C1CE9A8-9656-9BCA-A0D2-0EB55A96091A}"/>
              </a:ext>
            </a:extLst>
          </p:cNvPr>
          <p:cNvSpPr txBox="1"/>
          <p:nvPr/>
        </p:nvSpPr>
        <p:spPr>
          <a:xfrm>
            <a:off x="597935" y="135017"/>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b="0" i="0" u="none" strike="noStrike" dirty="0" err="1">
                <a:solidFill>
                  <a:srgbClr val="00B050"/>
                </a:solidFill>
                <a:effectLst/>
                <a:latin typeface="Aptos Narrow" panose="020B0004020202020204" pitchFamily="34" charset="0"/>
              </a:rPr>
              <a:t>Joensuun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01F5DC48-A9C6-806E-FB74-7C65BC2CD3F8}"/>
              </a:ext>
            </a:extLst>
          </p:cNvPr>
          <p:cNvPicPr>
            <a:picLocks noChangeAspect="1"/>
          </p:cNvPicPr>
          <p:nvPr/>
        </p:nvPicPr>
        <p:blipFill>
          <a:blip r:embed="rId2"/>
          <a:stretch>
            <a:fillRect/>
          </a:stretch>
        </p:blipFill>
        <p:spPr>
          <a:xfrm>
            <a:off x="1352299" y="1458829"/>
            <a:ext cx="8305048" cy="4807616"/>
          </a:xfrm>
          <a:prstGeom prst="rect">
            <a:avLst/>
          </a:prstGeom>
        </p:spPr>
      </p:pic>
    </p:spTree>
    <p:extLst>
      <p:ext uri="{BB962C8B-B14F-4D97-AF65-F5344CB8AC3E}">
        <p14:creationId xmlns:p14="http://schemas.microsoft.com/office/powerpoint/2010/main" val="37163000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9C1E8-57E0-61C2-8F46-D4B063E13796}"/>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08201CB3-C08E-1A48-59D2-3AC024A9815B}"/>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2" name="Tekstiruutu 1">
            <a:extLst>
              <a:ext uri="{FF2B5EF4-FFF2-40B4-BE49-F238E27FC236}">
                <a16:creationId xmlns:a16="http://schemas.microsoft.com/office/drawing/2014/main" id="{898A65DA-D1DD-0D2A-17FB-3A2CB7BAB34C}"/>
              </a:ext>
            </a:extLst>
          </p:cNvPr>
          <p:cNvSpPr txBox="1"/>
          <p:nvPr/>
        </p:nvSpPr>
        <p:spPr>
          <a:xfrm>
            <a:off x="587941" y="136525"/>
            <a:ext cx="1007572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Keski-</a:t>
            </a:r>
            <a:r>
              <a:rPr lang="en-GB" sz="3600" dirty="0" err="1">
                <a:solidFill>
                  <a:srgbClr val="00B050"/>
                </a:solidFill>
                <a:latin typeface="+mj-lt"/>
              </a:rPr>
              <a:t>Karjalan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pic>
        <p:nvPicPr>
          <p:cNvPr id="8" name="Kuva 7">
            <a:extLst>
              <a:ext uri="{FF2B5EF4-FFF2-40B4-BE49-F238E27FC236}">
                <a16:creationId xmlns:a16="http://schemas.microsoft.com/office/drawing/2014/main" id="{EE871949-46F1-89A9-16B8-FA840BE772DB}"/>
              </a:ext>
            </a:extLst>
          </p:cNvPr>
          <p:cNvPicPr>
            <a:picLocks noChangeAspect="1"/>
          </p:cNvPicPr>
          <p:nvPr/>
        </p:nvPicPr>
        <p:blipFill>
          <a:blip r:embed="rId2"/>
          <a:stretch>
            <a:fillRect/>
          </a:stretch>
        </p:blipFill>
        <p:spPr>
          <a:xfrm>
            <a:off x="1402495" y="1442051"/>
            <a:ext cx="8365973" cy="4763189"/>
          </a:xfrm>
          <a:prstGeom prst="rect">
            <a:avLst/>
          </a:prstGeom>
        </p:spPr>
      </p:pic>
      <p:graphicFrame>
        <p:nvGraphicFramePr>
          <p:cNvPr id="12" name="Kaavio 11">
            <a:extLst>
              <a:ext uri="{FF2B5EF4-FFF2-40B4-BE49-F238E27FC236}">
                <a16:creationId xmlns:a16="http://schemas.microsoft.com/office/drawing/2014/main" id="{30B03408-7638-AFAA-8F4C-80AF9116DA29}"/>
              </a:ext>
            </a:extLst>
          </p:cNvPr>
          <p:cNvGraphicFramePr>
            <a:graphicFrameLocks/>
          </p:cNvGraphicFramePr>
          <p:nvPr>
            <p:extLst>
              <p:ext uri="{D42A27DB-BD31-4B8C-83A1-F6EECF244321}">
                <p14:modId xmlns:p14="http://schemas.microsoft.com/office/powerpoint/2010/main" val="3000697160"/>
              </p:ext>
            </p:extLst>
          </p:nvPr>
        </p:nvGraphicFramePr>
        <p:xfrm>
          <a:off x="5951035" y="4209585"/>
          <a:ext cx="3137209" cy="17674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10087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0D3-F1A6-7D3D-8F40-70E38921301B}"/>
            </a:ext>
          </a:extLst>
        </p:cNvPr>
        <p:cNvGrpSpPr/>
        <p:nvPr/>
      </p:nvGrpSpPr>
      <p:grpSpPr>
        <a:xfrm>
          <a:off x="0" y="0"/>
          <a:ext cx="0" cy="0"/>
          <a:chOff x="0" y="0"/>
          <a:chExt cx="0" cy="0"/>
        </a:xfrm>
      </p:grpSpPr>
      <p:sp>
        <p:nvSpPr>
          <p:cNvPr id="2" name="Tekstiruutu 1">
            <a:extLst>
              <a:ext uri="{FF2B5EF4-FFF2-40B4-BE49-F238E27FC236}">
                <a16:creationId xmlns:a16="http://schemas.microsoft.com/office/drawing/2014/main" id="{2FD04E55-1C6C-770D-3DBE-0ADD24D0C0ED}"/>
              </a:ext>
            </a:extLst>
          </p:cNvPr>
          <p:cNvSpPr txBox="1"/>
          <p:nvPr/>
        </p:nvSpPr>
        <p:spPr>
          <a:xfrm>
            <a:off x="606797" y="136525"/>
            <a:ext cx="10488552"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Pielisen</a:t>
            </a:r>
            <a:r>
              <a:rPr lang="en-GB" sz="3600" dirty="0">
                <a:solidFill>
                  <a:srgbClr val="00B050"/>
                </a:solidFill>
                <a:latin typeface="+mj-lt"/>
              </a:rPr>
              <a:t> </a:t>
            </a:r>
            <a:r>
              <a:rPr lang="en-GB" sz="3600" dirty="0" err="1">
                <a:solidFill>
                  <a:srgbClr val="00B050"/>
                </a:solidFill>
                <a:latin typeface="+mj-lt"/>
              </a:rPr>
              <a:t>Karjalan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
        <p:nvSpPr>
          <p:cNvPr id="3" name="Alatunnisteen paikkamerkki 2">
            <a:extLst>
              <a:ext uri="{FF2B5EF4-FFF2-40B4-BE49-F238E27FC236}">
                <a16:creationId xmlns:a16="http://schemas.microsoft.com/office/drawing/2014/main" id="{44F53AF8-6DFE-EC17-B261-03948E016A6C}"/>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12" name="Kuva 11">
            <a:extLst>
              <a:ext uri="{FF2B5EF4-FFF2-40B4-BE49-F238E27FC236}">
                <a16:creationId xmlns:a16="http://schemas.microsoft.com/office/drawing/2014/main" id="{21DB8424-5DA3-15F1-392E-CAF6BE68FC96}"/>
              </a:ext>
            </a:extLst>
          </p:cNvPr>
          <p:cNvPicPr>
            <a:picLocks noChangeAspect="1"/>
          </p:cNvPicPr>
          <p:nvPr/>
        </p:nvPicPr>
        <p:blipFill>
          <a:blip r:embed="rId2"/>
          <a:stretch>
            <a:fillRect/>
          </a:stretch>
        </p:blipFill>
        <p:spPr>
          <a:xfrm>
            <a:off x="1714352" y="1348390"/>
            <a:ext cx="8273442" cy="4706799"/>
          </a:xfrm>
          <a:prstGeom prst="rect">
            <a:avLst/>
          </a:prstGeom>
        </p:spPr>
      </p:pic>
      <p:graphicFrame>
        <p:nvGraphicFramePr>
          <p:cNvPr id="13" name="Kaavio 12">
            <a:extLst>
              <a:ext uri="{FF2B5EF4-FFF2-40B4-BE49-F238E27FC236}">
                <a16:creationId xmlns:a16="http://schemas.microsoft.com/office/drawing/2014/main" id="{5EA547AD-4B3D-D81E-13BB-2C54B74ED8DC}"/>
              </a:ext>
            </a:extLst>
          </p:cNvPr>
          <p:cNvGraphicFramePr>
            <a:graphicFrameLocks/>
          </p:cNvGraphicFramePr>
          <p:nvPr>
            <p:extLst>
              <p:ext uri="{D42A27DB-BD31-4B8C-83A1-F6EECF244321}">
                <p14:modId xmlns:p14="http://schemas.microsoft.com/office/powerpoint/2010/main" val="1090433248"/>
              </p:ext>
            </p:extLst>
          </p:nvPr>
        </p:nvGraphicFramePr>
        <p:xfrm>
          <a:off x="5995639" y="3997712"/>
          <a:ext cx="2668859" cy="177861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2870447"/>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Asiakirja" ma:contentTypeID="0x01010065A888E95EDB364AAC541473E01E898A" ma:contentTypeVersion="4" ma:contentTypeDescription="Luo uusi asiakirja." ma:contentTypeScope="" ma:versionID="6a7e766d4af8fdd53f74189cb4ae1394">
  <xsd:schema xmlns:xsd="http://www.w3.org/2001/XMLSchema" xmlns:xs="http://www.w3.org/2001/XMLSchema" xmlns:p="http://schemas.microsoft.com/office/2006/metadata/properties" xmlns:ns2="57e25ee0-2fc6-4f51-a942-d5f26723c0c6" targetNamespace="http://schemas.microsoft.com/office/2006/metadata/properties" ma:root="true" ma:fieldsID="32fa604e8d5ded5240d4557b57038f7a" ns2:_="">
    <xsd:import namespace="57e25ee0-2fc6-4f51-a942-d5f26723c0c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e25ee0-2fc6-4f51-a942-d5f26723c0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36FAD2-4430-4668-B9F2-AF5B7E5DF727}">
  <ds:schemaRefs>
    <ds:schemaRef ds:uri="http://schemas.microsoft.com/office/2006/metadata/properties"/>
    <ds:schemaRef ds:uri="http://schemas.microsoft.com/office/infopath/2007/PartnerControls"/>
    <ds:schemaRef ds:uri="7fef50d3-80ed-4661-9694-9a7761e57cb9"/>
    <ds:schemaRef ds:uri="aec3b6ce-d947-4210-bd19-3cd480f37703"/>
  </ds:schemaRefs>
</ds:datastoreItem>
</file>

<file path=customXml/itemProps2.xml><?xml version="1.0" encoding="utf-8"?>
<ds:datastoreItem xmlns:ds="http://schemas.openxmlformats.org/officeDocument/2006/customXml" ds:itemID="{2CEF0C42-A102-460D-BC66-4FE92494E06A}">
  <ds:schemaRefs>
    <ds:schemaRef ds:uri="http://schemas.microsoft.com/sharepoint/v3/contenttype/forms"/>
  </ds:schemaRefs>
</ds:datastoreItem>
</file>

<file path=customXml/itemProps3.xml><?xml version="1.0" encoding="utf-8"?>
<ds:datastoreItem xmlns:ds="http://schemas.openxmlformats.org/officeDocument/2006/customXml" ds:itemID="{C15A6CF0-386D-48FB-B493-011E1DBEB762}"/>
</file>

<file path=docProps/app.xml><?xml version="1.0" encoding="utf-8"?>
<Properties xmlns="http://schemas.openxmlformats.org/officeDocument/2006/extended-properties" xmlns:vt="http://schemas.openxmlformats.org/officeDocument/2006/docPropsVTypes">
  <TotalTime>1744</TotalTime>
  <Words>762</Words>
  <Application>Microsoft Office PowerPoint</Application>
  <PresentationFormat>Laajakuva</PresentationFormat>
  <Paragraphs>109</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Aptos</vt:lpstr>
      <vt:lpstr>Aptos Display</vt:lpstr>
      <vt:lpstr>Aptos Narrow</vt:lpstr>
      <vt:lpstr>Arial</vt:lpstr>
      <vt:lpstr>Office-teema</vt:lpstr>
      <vt:lpstr>PowerPoint-esitys</vt:lpstr>
      <vt:lpstr>Rahaa ja työtä metsistä -verkkopalvelu</vt:lpstr>
      <vt:lpstr>Pohjois-Karjalan metsät 2023</vt:lpstr>
      <vt:lpstr>Esityksessä on tarkasteltu seuraavia maakunnan ja sen seutukuntien talousasioita</vt:lpstr>
      <vt:lpstr>PowerPoint-esitys</vt:lpstr>
      <vt:lpstr>PowerPoint-esitys</vt:lpstr>
      <vt:lpstr>Metsäalan merkitys Pohjois-Karjalassa,  osuus yksityistaloudesta</vt:lpstr>
      <vt:lpstr>Metsäala Pohjois-Karjalan seutukunnissa 2023</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Jouko Lehtoviita</cp:lastModifiedBy>
  <cp:revision>47</cp:revision>
  <dcterms:created xsi:type="dcterms:W3CDTF">2025-04-08T07:56:51Z</dcterms:created>
  <dcterms:modified xsi:type="dcterms:W3CDTF">2026-09-14T17:54:11Z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0x01010065A888E95EDB364AAC541473E01E898A</vt:lpwstr>
  </property>
  <property fmtid="{D5CDD505-2E9C-101B-9397-08002B2CF9AE}" pid="3" name="MediaServiceImageTags">
    <vt:lpwstr/>
  </property>
</Properties>
</file>