
<file path=[Content_Types].xml><?xml version="1.0" encoding="utf-8"?>
<Types xmlns="http://schemas.openxmlformats.org/package/2006/content-types">
  <Default Extension="jpeg" ContentType="image/jpeg"/>
  <Default Extension="jp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4"/>
  </p:sldMasterIdLst>
  <p:notesMasterIdLst>
    <p:notesMasterId r:id="rId20"/>
  </p:notesMasterIdLst>
  <p:sldIdLst>
    <p:sldId id="266" r:id="rId5"/>
    <p:sldId id="271" r:id="rId6"/>
    <p:sldId id="261" r:id="rId7"/>
    <p:sldId id="285" r:id="rId8"/>
    <p:sldId id="287" r:id="rId9"/>
    <p:sldId id="272" r:id="rId10"/>
    <p:sldId id="281" r:id="rId11"/>
    <p:sldId id="288" r:id="rId12"/>
    <p:sldId id="276" r:id="rId13"/>
    <p:sldId id="279" r:id="rId14"/>
    <p:sldId id="282" r:id="rId15"/>
    <p:sldId id="278" r:id="rId16"/>
    <p:sldId id="286" r:id="rId17"/>
    <p:sldId id="283" r:id="rId18"/>
    <p:sldId id="284" r:id="rId19"/>
  </p:sldIdLst>
  <p:sldSz cx="12192000" cy="6858000"/>
  <p:notesSz cx="6858000" cy="9144000"/>
  <p:defaultTextStyle>
    <a:defPPr>
      <a:defRPr lang="fi-FI"/>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9267268D-5098-4D44-A40B-34279E5CA69D}" v="10" dt="2025-05-30T08:57:12.390"/>
  </p1510:revLst>
</p1510:revInfo>
</file>

<file path=ppt/tableStyles.xml><?xml version="1.0" encoding="utf-8"?>
<a:tblStyleLst xmlns:a="http://schemas.openxmlformats.org/drawingml/2006/main" def="{5C22544A-7EE6-4342-B048-85BDC9FD1C3A}">
  <a:tblStyle styleId="{5C22544A-7EE6-4342-B048-85BDC9FD1C3A}" styleName="Normaali tyyli 2 - Korostus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93296810-A885-4BE3-A3E7-6D5BEEA58F35}" styleName="Normaali tyyli 2 - Korostus 6">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6">
              <a:tint val="20000"/>
            </a:schemeClr>
          </a:solidFill>
        </a:fill>
      </a:tcStyle>
    </a:wholeTbl>
    <a:band1H>
      <a:tcStyle>
        <a:tcBdr/>
        <a:fill>
          <a:solidFill>
            <a:schemeClr val="accent6">
              <a:tint val="40000"/>
            </a:schemeClr>
          </a:solidFill>
        </a:fill>
      </a:tcStyle>
    </a:band1H>
    <a:band2H>
      <a:tcStyle>
        <a:tcBdr/>
      </a:tcStyle>
    </a:band2H>
    <a:band1V>
      <a:tcStyle>
        <a:tcBdr/>
        <a:fill>
          <a:solidFill>
            <a:schemeClr val="accent6">
              <a:tint val="40000"/>
            </a:schemeClr>
          </a:solidFill>
        </a:fill>
      </a:tcStyle>
    </a:band1V>
    <a:band2V>
      <a:tcStyle>
        <a:tcBdr/>
      </a:tcStyle>
    </a:band2V>
    <a:lastCol>
      <a:tcTxStyle b="on">
        <a:fontRef idx="minor">
          <a:prstClr val="black"/>
        </a:fontRef>
        <a:schemeClr val="lt1"/>
      </a:tcTxStyle>
      <a:tcStyle>
        <a:tcBdr/>
        <a:fill>
          <a:solidFill>
            <a:schemeClr val="accent6"/>
          </a:solidFill>
        </a:fill>
      </a:tcStyle>
    </a:lastCol>
    <a:firstCol>
      <a:tcTxStyle b="on">
        <a:fontRef idx="minor">
          <a:prstClr val="black"/>
        </a:fontRef>
        <a:schemeClr val="lt1"/>
      </a:tcTxStyle>
      <a:tcStyle>
        <a:tcBdr/>
        <a:fill>
          <a:solidFill>
            <a:schemeClr val="accent6"/>
          </a:solidFill>
        </a:fill>
      </a:tcStyle>
    </a:firstCol>
    <a:lastRow>
      <a:tcTxStyle b="on">
        <a:fontRef idx="minor">
          <a:prstClr val="black"/>
        </a:fontRef>
        <a:schemeClr val="lt1"/>
      </a:tcTxStyle>
      <a:tcStyle>
        <a:tcBdr>
          <a:top>
            <a:ln w="38100" cmpd="sng">
              <a:solidFill>
                <a:schemeClr val="lt1"/>
              </a:solidFill>
            </a:ln>
          </a:top>
        </a:tcBdr>
        <a:fill>
          <a:solidFill>
            <a:schemeClr val="accent6"/>
          </a:solidFill>
        </a:fill>
      </a:tcStyle>
    </a:lastRow>
    <a:firstRow>
      <a:tcTxStyle b="on">
        <a:fontRef idx="minor">
          <a:prstClr val="black"/>
        </a:fontRef>
        <a:schemeClr val="lt1"/>
      </a:tcTxStyle>
      <a:tcStyle>
        <a:tcBdr>
          <a:bottom>
            <a:ln w="38100" cmpd="sng">
              <a:solidFill>
                <a:schemeClr val="lt1"/>
              </a:solidFill>
            </a:ln>
          </a:bottom>
        </a:tcBdr>
        <a:fill>
          <a:solidFill>
            <a:schemeClr val="accent6"/>
          </a:solidFill>
        </a:fill>
      </a:tcStyle>
    </a:firstRow>
  </a:tblStyle>
  <a:tblStyle styleId="{F5AB1C69-6EDB-4FF4-983F-18BD219EF322}" styleName="Normaali tyyli 2 - Korostus 3">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3">
              <a:tint val="20000"/>
            </a:schemeClr>
          </a:solidFill>
        </a:fill>
      </a:tcStyle>
    </a:wholeTbl>
    <a:band1H>
      <a:tcStyle>
        <a:tcBdr/>
        <a:fill>
          <a:solidFill>
            <a:schemeClr val="accent3">
              <a:tint val="40000"/>
            </a:schemeClr>
          </a:solidFill>
        </a:fill>
      </a:tcStyle>
    </a:band1H>
    <a:band2H>
      <a:tcStyle>
        <a:tcBdr/>
      </a:tcStyle>
    </a:band2H>
    <a:band1V>
      <a:tcStyle>
        <a:tcBdr/>
        <a:fill>
          <a:solidFill>
            <a:schemeClr val="accent3">
              <a:tint val="40000"/>
            </a:schemeClr>
          </a:solidFill>
        </a:fill>
      </a:tcStyle>
    </a:band1V>
    <a:band2V>
      <a:tcStyle>
        <a:tcBdr/>
      </a:tcStyle>
    </a:band2V>
    <a:lastCol>
      <a:tcTxStyle b="on">
        <a:fontRef idx="minor">
          <a:prstClr val="black"/>
        </a:fontRef>
        <a:schemeClr val="lt1"/>
      </a:tcTxStyle>
      <a:tcStyle>
        <a:tcBdr/>
        <a:fill>
          <a:solidFill>
            <a:schemeClr val="accent3"/>
          </a:solidFill>
        </a:fill>
      </a:tcStyle>
    </a:lastCol>
    <a:firstCol>
      <a:tcTxStyle b="on">
        <a:fontRef idx="minor">
          <a:prstClr val="black"/>
        </a:fontRef>
        <a:schemeClr val="lt1"/>
      </a:tcTxStyle>
      <a:tcStyle>
        <a:tcBdr/>
        <a:fill>
          <a:solidFill>
            <a:schemeClr val="accent3"/>
          </a:solidFill>
        </a:fill>
      </a:tcStyle>
    </a:firstCol>
    <a:lastRow>
      <a:tcTxStyle b="on">
        <a:fontRef idx="minor">
          <a:prstClr val="black"/>
        </a:fontRef>
        <a:schemeClr val="lt1"/>
      </a:tcTxStyle>
      <a:tcStyle>
        <a:tcBdr>
          <a:top>
            <a:ln w="38100" cmpd="sng">
              <a:solidFill>
                <a:schemeClr val="lt1"/>
              </a:solidFill>
            </a:ln>
          </a:top>
        </a:tcBdr>
        <a:fill>
          <a:solidFill>
            <a:schemeClr val="accent3"/>
          </a:solidFill>
        </a:fill>
      </a:tcStyle>
    </a:lastRow>
    <a:firstRow>
      <a:tcTxStyle b="on">
        <a:fontRef idx="minor">
          <a:prstClr val="black"/>
        </a:fontRef>
        <a:schemeClr val="lt1"/>
      </a:tcTxStyle>
      <a:tcStyle>
        <a:tcBdr>
          <a:bottom>
            <a:ln w="38100" cmpd="sng">
              <a:solidFill>
                <a:schemeClr val="lt1"/>
              </a:solidFill>
            </a:ln>
          </a:bottom>
        </a:tcBdr>
        <a:fill>
          <a:solidFill>
            <a:schemeClr val="accent3"/>
          </a:solidFill>
        </a:fill>
      </a:tcStyle>
    </a:firstRow>
  </a:tblStyle>
  <a:tblStyle styleId="{912C8C85-51F0-491E-9774-3900AFEF0FD7}" styleName="Vaalea tyyli 2 - Korostus 6">
    <a:wholeTbl>
      <a:tcTxStyle>
        <a:fontRef idx="minor">
          <a:scrgbClr r="0" g="0" b="0"/>
        </a:fontRef>
        <a:schemeClr val="tx1"/>
      </a:tcTxStyle>
      <a:tcStyle>
        <a:tcBdr>
          <a:left>
            <a:lnRef idx="1">
              <a:schemeClr val="accent6"/>
            </a:lnRef>
          </a:left>
          <a:right>
            <a:lnRef idx="1">
              <a:schemeClr val="accent6"/>
            </a:lnRef>
          </a:right>
          <a:top>
            <a:lnRef idx="1">
              <a:schemeClr val="accent6"/>
            </a:lnRef>
          </a:top>
          <a:bottom>
            <a:lnRef idx="1">
              <a:schemeClr val="accent6"/>
            </a:lnRef>
          </a:bottom>
          <a:insideH>
            <a:ln>
              <a:noFill/>
            </a:ln>
          </a:insideH>
          <a:insideV>
            <a:ln>
              <a:noFill/>
            </a:ln>
          </a:insideV>
        </a:tcBdr>
        <a:fill>
          <a:noFill/>
        </a:fill>
      </a:tcStyle>
    </a:wholeTbl>
    <a:band1H>
      <a:tcStyle>
        <a:tcBdr>
          <a:top>
            <a:lnRef idx="1">
              <a:schemeClr val="accent6"/>
            </a:lnRef>
          </a:top>
          <a:bottom>
            <a:lnRef idx="1">
              <a:schemeClr val="accent6"/>
            </a:lnRef>
          </a:bottom>
        </a:tcBdr>
      </a:tcStyle>
    </a:band1H>
    <a:band1V>
      <a:tcStyle>
        <a:tcBdr>
          <a:left>
            <a:lnRef idx="1">
              <a:schemeClr val="accent6"/>
            </a:lnRef>
          </a:left>
          <a:right>
            <a:lnRef idx="1">
              <a:schemeClr val="accent6"/>
            </a:lnRef>
          </a:right>
        </a:tcBdr>
      </a:tcStyle>
    </a:band1V>
    <a:band2V>
      <a:tcStyle>
        <a:tcBdr>
          <a:left>
            <a:lnRef idx="1">
              <a:schemeClr val="accent6"/>
            </a:lnRef>
          </a:left>
          <a:right>
            <a:lnRef idx="1">
              <a:schemeClr val="accent6"/>
            </a:lnRef>
          </a:right>
        </a:tcBdr>
      </a:tcStyle>
    </a:band2V>
    <a:lastCol>
      <a:tcTxStyle b="on"/>
      <a:tcStyle>
        <a:tcBdr/>
      </a:tcStyle>
    </a:lastCol>
    <a:firstCol>
      <a:tcTxStyle b="on"/>
      <a:tcStyle>
        <a:tcBdr/>
      </a:tcStyle>
    </a:firstCol>
    <a:lastRow>
      <a:tcTxStyle b="on"/>
      <a:tcStyle>
        <a:tcBdr>
          <a:top>
            <a:ln w="50800" cmpd="dbl">
              <a:solidFill>
                <a:schemeClr val="accent6"/>
              </a:solidFill>
            </a:ln>
          </a:top>
        </a:tcBdr>
      </a:tcStyle>
    </a:lastRow>
    <a:firstRow>
      <a:tcTxStyle b="on">
        <a:fontRef idx="minor">
          <a:scrgbClr r="0" g="0" b="0"/>
        </a:fontRef>
        <a:schemeClr val="bg1"/>
      </a:tcTxStyle>
      <a:tcStyle>
        <a:tcBdr/>
        <a:fillRef idx="1">
          <a:schemeClr val="accent6"/>
        </a:fillRef>
      </a:tcStyle>
    </a:firstRow>
  </a:tblStyle>
  <a:tblStyle styleId="{2A488322-F2BA-4B5B-9748-0D474271808F}" styleName="Normaali tyyli 3 - Korostus 6">
    <a:wholeTbl>
      <a:tcTxStyle>
        <a:fontRef idx="minor">
          <a:scrgbClr r="0" g="0" b="0"/>
        </a:fontRef>
        <a:schemeClr val="dk1"/>
      </a:tcTxStyle>
      <a:tcStyle>
        <a:tcBdr>
          <a:left>
            <a:ln>
              <a:noFill/>
            </a:ln>
          </a:left>
          <a:right>
            <a:ln>
              <a:noFill/>
            </a:ln>
          </a:right>
          <a:top>
            <a:ln w="25400" cmpd="sng">
              <a:solidFill>
                <a:schemeClr val="dk1"/>
              </a:solidFill>
            </a:ln>
          </a:top>
          <a:bottom>
            <a:ln w="25400" cmpd="sng">
              <a:solidFill>
                <a:schemeClr val="dk1"/>
              </a:solidFill>
            </a:ln>
          </a:bottom>
          <a:insideH>
            <a:ln>
              <a:noFill/>
            </a:ln>
          </a:insideH>
          <a:insideV>
            <a:ln>
              <a:noFill/>
            </a:ln>
          </a:insideV>
        </a:tcBdr>
        <a:fill>
          <a:solidFill>
            <a:schemeClr val="lt1"/>
          </a:solidFill>
        </a:fill>
      </a:tcStyle>
    </a:wholeTbl>
    <a:band1H>
      <a:tcStyle>
        <a:tcBdr/>
        <a:fill>
          <a:solidFill>
            <a:schemeClr val="dk1">
              <a:tint val="20000"/>
            </a:schemeClr>
          </a:solidFill>
        </a:fill>
      </a:tcStyle>
    </a:band1H>
    <a:band1V>
      <a:tcStyle>
        <a:tcBdr/>
        <a:fill>
          <a:solidFill>
            <a:schemeClr val="dk1">
              <a:tint val="20000"/>
            </a:schemeClr>
          </a:solidFill>
        </a:fill>
      </a:tcStyle>
    </a:band1V>
    <a:lastCol>
      <a:tcTxStyle b="on">
        <a:fontRef idx="minor">
          <a:scrgbClr r="0" g="0" b="0"/>
        </a:fontRef>
        <a:schemeClr val="lt1"/>
      </a:tcTxStyle>
      <a:tcStyle>
        <a:tcBdr/>
        <a:fill>
          <a:solidFill>
            <a:schemeClr val="accent6"/>
          </a:solidFill>
        </a:fill>
      </a:tcStyle>
    </a:lastCol>
    <a:firstCol>
      <a:tcTxStyle b="on">
        <a:fontRef idx="minor">
          <a:scrgbClr r="0" g="0" b="0"/>
        </a:fontRef>
        <a:schemeClr val="lt1"/>
      </a:tcTxStyle>
      <a:tcStyle>
        <a:tcBdr/>
        <a:fill>
          <a:solidFill>
            <a:schemeClr val="accent6"/>
          </a:solidFill>
        </a:fill>
      </a:tcStyle>
    </a:firstCol>
    <a:lastRow>
      <a:tcTxStyle b="on"/>
      <a:tcStyle>
        <a:tcBdr>
          <a:top>
            <a:ln w="50800" cmpd="dbl">
              <a:solidFill>
                <a:schemeClr val="dk1"/>
              </a:solidFill>
            </a:ln>
          </a:top>
        </a:tcBdr>
        <a:fill>
          <a:solidFill>
            <a:schemeClr val="lt1"/>
          </a:solidFill>
        </a:fill>
      </a:tcStyle>
    </a:lastRow>
    <a:seCell>
      <a:tcTxStyle b="on">
        <a:fontRef idx="minor">
          <a:scrgbClr r="0" g="0" b="0"/>
        </a:fontRef>
        <a:schemeClr val="dk1"/>
      </a:tcTxStyle>
      <a:tcStyle>
        <a:tcBdr/>
      </a:tcStyle>
    </a:seCell>
    <a:swCell>
      <a:tcTxStyle b="on">
        <a:fontRef idx="minor">
          <a:scrgbClr r="0" g="0" b="0"/>
        </a:fontRef>
        <a:schemeClr val="dk1"/>
      </a:tcTxStyle>
      <a:tcStyle>
        <a:tcBdr/>
      </a:tcStyle>
    </a:swCell>
    <a:firstRow>
      <a:tcTxStyle b="on">
        <a:fontRef idx="minor">
          <a:scrgbClr r="0" g="0" b="0"/>
        </a:fontRef>
        <a:schemeClr val="lt1"/>
      </a:tcTxStyle>
      <a:tcStyle>
        <a:tcBdr>
          <a:bottom>
            <a:ln w="25400" cmpd="sng">
              <a:solidFill>
                <a:schemeClr val="dk1"/>
              </a:solidFill>
            </a:ln>
          </a:bottom>
        </a:tcBdr>
        <a:fill>
          <a:solidFill>
            <a:schemeClr val="accent6"/>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4976" autoAdjust="0"/>
    <p:restoredTop sz="94660"/>
  </p:normalViewPr>
  <p:slideViewPr>
    <p:cSldViewPr snapToGrid="0">
      <p:cViewPr varScale="1">
        <p:scale>
          <a:sx n="57" d="100"/>
          <a:sy n="57" d="100"/>
        </p:scale>
        <p:origin x="376" y="44"/>
      </p:cViewPr>
      <p:guideLst/>
    </p:cSldViewPr>
  </p:slideViewPr>
  <p:notesTextViewPr>
    <p:cViewPr>
      <p:scale>
        <a:sx n="1" d="1"/>
        <a:sy n="1" d="1"/>
      </p:scale>
      <p:origin x="0" y="0"/>
    </p:cViewPr>
  </p:notesTextViewPr>
  <p:sorterViewPr>
    <p:cViewPr>
      <p:scale>
        <a:sx n="100" d="100"/>
        <a:sy n="100" d="100"/>
      </p:scale>
      <p:origin x="0" y="0"/>
    </p:cViewPr>
  </p:sorter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4.xml"/><Relationship Id="rId13" Type="http://schemas.openxmlformats.org/officeDocument/2006/relationships/slide" Target="slides/slide9.xml"/><Relationship Id="rId18" Type="http://schemas.openxmlformats.org/officeDocument/2006/relationships/slide" Target="slides/slide14.xml"/><Relationship Id="rId3" Type="http://schemas.openxmlformats.org/officeDocument/2006/relationships/customXml" Target="../customXml/item3.xml"/><Relationship Id="rId21" Type="http://schemas.openxmlformats.org/officeDocument/2006/relationships/presProps" Target="presProps.xml"/><Relationship Id="rId7" Type="http://schemas.openxmlformats.org/officeDocument/2006/relationships/slide" Target="slides/slide3.xml"/><Relationship Id="rId12" Type="http://schemas.openxmlformats.org/officeDocument/2006/relationships/slide" Target="slides/slide8.xml"/><Relationship Id="rId17" Type="http://schemas.openxmlformats.org/officeDocument/2006/relationships/slide" Target="slides/slide13.xml"/><Relationship Id="rId25" Type="http://schemas.microsoft.com/office/2015/10/relationships/revisionInfo" Target="revisionInfo.xml"/><Relationship Id="rId2" Type="http://schemas.openxmlformats.org/officeDocument/2006/relationships/customXml" Target="../customXml/item2.xml"/><Relationship Id="rId16" Type="http://schemas.openxmlformats.org/officeDocument/2006/relationships/slide" Target="slides/slide12.xml"/><Relationship Id="rId20" Type="http://schemas.openxmlformats.org/officeDocument/2006/relationships/notesMaster" Target="notesMasters/notesMaster1.xml"/><Relationship Id="rId1" Type="http://schemas.openxmlformats.org/officeDocument/2006/relationships/customXml" Target="../customXml/item1.xml"/><Relationship Id="rId6" Type="http://schemas.openxmlformats.org/officeDocument/2006/relationships/slide" Target="slides/slide2.xml"/><Relationship Id="rId11" Type="http://schemas.openxmlformats.org/officeDocument/2006/relationships/slide" Target="slides/slide7.xml"/><Relationship Id="rId24" Type="http://schemas.openxmlformats.org/officeDocument/2006/relationships/tableStyles" Target="tableStyles.xml"/><Relationship Id="rId5" Type="http://schemas.openxmlformats.org/officeDocument/2006/relationships/slide" Target="slides/slide1.xml"/><Relationship Id="rId15" Type="http://schemas.openxmlformats.org/officeDocument/2006/relationships/slide" Target="slides/slide11.xml"/><Relationship Id="rId23" Type="http://schemas.openxmlformats.org/officeDocument/2006/relationships/theme" Target="theme/theme1.xml"/><Relationship Id="rId10" Type="http://schemas.openxmlformats.org/officeDocument/2006/relationships/slide" Target="slides/slide6.xml"/><Relationship Id="rId19" Type="http://schemas.openxmlformats.org/officeDocument/2006/relationships/slide" Target="slides/slide15.xml"/><Relationship Id="rId4" Type="http://schemas.openxmlformats.org/officeDocument/2006/relationships/slideMaster" Target="slideMasters/slideMaster1.xml"/><Relationship Id="rId9" Type="http://schemas.openxmlformats.org/officeDocument/2006/relationships/slide" Target="slides/slide5.xml"/><Relationship Id="rId14" Type="http://schemas.openxmlformats.org/officeDocument/2006/relationships/slide" Target="slides/slide10.xml"/><Relationship Id="rId22" Type="http://schemas.openxmlformats.org/officeDocument/2006/relationships/viewProps" Target="viewProp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Ylätunnisteen paikkamerkki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fi-FI"/>
          </a:p>
        </p:txBody>
      </p:sp>
      <p:sp>
        <p:nvSpPr>
          <p:cNvPr id="3" name="Päivämäärän paikkamerkki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656A5189-9532-4E6C-8770-B1B87C377A57}" type="datetimeFigureOut">
              <a:rPr lang="fi-FI" smtClean="0"/>
              <a:t>14.9.2026</a:t>
            </a:fld>
            <a:endParaRPr lang="fi-FI"/>
          </a:p>
        </p:txBody>
      </p:sp>
      <p:sp>
        <p:nvSpPr>
          <p:cNvPr id="4" name="Dian kuvan paikkamerkki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fi-FI"/>
          </a:p>
        </p:txBody>
      </p:sp>
      <p:sp>
        <p:nvSpPr>
          <p:cNvPr id="5" name="Huomautusten paikkamerkki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fi-FI"/>
              <a:t>Muokkaa tekstin perustyylejä napsauttamalla</a:t>
            </a:r>
          </a:p>
          <a:p>
            <a:pPr lvl="1"/>
            <a:r>
              <a:rPr lang="fi-FI"/>
              <a:t>toinen taso</a:t>
            </a:r>
          </a:p>
          <a:p>
            <a:pPr lvl="2"/>
            <a:r>
              <a:rPr lang="fi-FI"/>
              <a:t>kolmas taso</a:t>
            </a:r>
          </a:p>
          <a:p>
            <a:pPr lvl="3"/>
            <a:r>
              <a:rPr lang="fi-FI"/>
              <a:t>neljäs taso</a:t>
            </a:r>
          </a:p>
          <a:p>
            <a:pPr lvl="4"/>
            <a:r>
              <a:rPr lang="fi-FI"/>
              <a:t>viides taso</a:t>
            </a:r>
          </a:p>
        </p:txBody>
      </p:sp>
      <p:sp>
        <p:nvSpPr>
          <p:cNvPr id="6" name="Alatunnisteen paikkamerkki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fi-FI"/>
          </a:p>
        </p:txBody>
      </p:sp>
      <p:sp>
        <p:nvSpPr>
          <p:cNvPr id="7" name="Dian numeron paikkamerkki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10A7F746-28FC-43EC-AECB-5C4E1AFA173B}" type="slidenum">
              <a:rPr lang="fi-FI" smtClean="0"/>
              <a:t>‹#›</a:t>
            </a:fld>
            <a:endParaRPr lang="fi-FI"/>
          </a:p>
        </p:txBody>
      </p:sp>
    </p:spTree>
    <p:extLst>
      <p:ext uri="{BB962C8B-B14F-4D97-AF65-F5344CB8AC3E}">
        <p14:creationId xmlns:p14="http://schemas.microsoft.com/office/powerpoint/2010/main" val="2558813016"/>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2" Type="http://schemas.openxmlformats.org/officeDocument/2006/relationships/image" Target="../media/image1.jp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Otsikkodia">
    <p:bg>
      <p:bgPr>
        <a:blipFill dpi="0" rotWithShape="1">
          <a:blip r:embed="rId2">
            <a:lum/>
          </a:blip>
          <a:srcRect/>
          <a:stretch>
            <a:fillRect t="-9000" b="-9000"/>
          </a:stretch>
        </a:blipFill>
        <a:effectLst/>
      </p:bgPr>
    </p:bg>
    <p:spTree>
      <p:nvGrpSpPr>
        <p:cNvPr id="1" name=""/>
        <p:cNvGrpSpPr/>
        <p:nvPr/>
      </p:nvGrpSpPr>
      <p:grpSpPr>
        <a:xfrm>
          <a:off x="0" y="0"/>
          <a:ext cx="0" cy="0"/>
          <a:chOff x="0" y="0"/>
          <a:chExt cx="0" cy="0"/>
        </a:xfrm>
      </p:grpSpPr>
      <p:sp>
        <p:nvSpPr>
          <p:cNvPr id="2" name="Otsikko 1">
            <a:extLst>
              <a:ext uri="{FF2B5EF4-FFF2-40B4-BE49-F238E27FC236}">
                <a16:creationId xmlns:a16="http://schemas.microsoft.com/office/drawing/2014/main" id="{339A88CB-1DF3-C4A5-96AD-96C00CF49B52}"/>
              </a:ext>
            </a:extLst>
          </p:cNvPr>
          <p:cNvSpPr>
            <a:spLocks noGrp="1"/>
          </p:cNvSpPr>
          <p:nvPr>
            <p:ph type="ctrTitle"/>
          </p:nvPr>
        </p:nvSpPr>
        <p:spPr>
          <a:xfrm>
            <a:off x="1524000" y="1122363"/>
            <a:ext cx="9144000" cy="2387600"/>
          </a:xfrm>
          <a:solidFill>
            <a:schemeClr val="bg1"/>
          </a:solidFill>
        </p:spPr>
        <p:txBody>
          <a:bodyPr anchor="b">
            <a:normAutofit/>
          </a:bodyPr>
          <a:lstStyle>
            <a:lvl1pPr algn="ctr">
              <a:defRPr sz="5400" b="1"/>
            </a:lvl1pPr>
          </a:lstStyle>
          <a:p>
            <a:r>
              <a:rPr lang="fi-FI" dirty="0"/>
              <a:t>Muokkaa </a:t>
            </a:r>
            <a:r>
              <a:rPr lang="fi-FI" dirty="0" err="1"/>
              <a:t>ots</a:t>
            </a:r>
            <a:r>
              <a:rPr lang="fi-FI" dirty="0"/>
              <a:t>. </a:t>
            </a:r>
            <a:r>
              <a:rPr lang="fi-FI" dirty="0" err="1"/>
              <a:t>perustyyl</a:t>
            </a:r>
            <a:r>
              <a:rPr lang="fi-FI" dirty="0"/>
              <a:t>. </a:t>
            </a:r>
            <a:r>
              <a:rPr lang="fi-FI" dirty="0" err="1"/>
              <a:t>napsautt</a:t>
            </a:r>
            <a:r>
              <a:rPr lang="fi-FI" dirty="0"/>
              <a:t>.</a:t>
            </a:r>
          </a:p>
        </p:txBody>
      </p:sp>
      <p:sp>
        <p:nvSpPr>
          <p:cNvPr id="3" name="Alaotsikko 2">
            <a:extLst>
              <a:ext uri="{FF2B5EF4-FFF2-40B4-BE49-F238E27FC236}">
                <a16:creationId xmlns:a16="http://schemas.microsoft.com/office/drawing/2014/main" id="{ED1D3C83-F2D7-5B8C-B4A4-31D699D778E0}"/>
              </a:ext>
            </a:extLst>
          </p:cNvPr>
          <p:cNvSpPr>
            <a:spLocks noGrp="1"/>
          </p:cNvSpPr>
          <p:nvPr>
            <p:ph type="subTitle" idx="1"/>
          </p:nvPr>
        </p:nvSpPr>
        <p:spPr>
          <a:xfrm>
            <a:off x="1524000" y="3602038"/>
            <a:ext cx="9144000" cy="1655762"/>
          </a:xfrm>
          <a:solidFill>
            <a:schemeClr val="bg1"/>
          </a:solidFill>
          <a:ln>
            <a:noFill/>
          </a:ln>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fi-FI" dirty="0"/>
              <a:t>Muokkaa alaotsikon perustyyliä </a:t>
            </a:r>
            <a:r>
              <a:rPr lang="fi-FI" dirty="0" err="1"/>
              <a:t>napsautt</a:t>
            </a:r>
            <a:r>
              <a:rPr lang="fi-FI" dirty="0"/>
              <a:t>.</a:t>
            </a:r>
          </a:p>
        </p:txBody>
      </p:sp>
      <p:sp>
        <p:nvSpPr>
          <p:cNvPr id="4" name="Päivämäärän paikkamerkki 3">
            <a:extLst>
              <a:ext uri="{FF2B5EF4-FFF2-40B4-BE49-F238E27FC236}">
                <a16:creationId xmlns:a16="http://schemas.microsoft.com/office/drawing/2014/main" id="{F2F89EDC-91E4-CD64-FF54-9695E9561C40}"/>
              </a:ext>
            </a:extLst>
          </p:cNvPr>
          <p:cNvSpPr>
            <a:spLocks noGrp="1"/>
          </p:cNvSpPr>
          <p:nvPr>
            <p:ph type="dt" sz="half" idx="10"/>
          </p:nvPr>
        </p:nvSpPr>
        <p:spPr/>
        <p:txBody>
          <a:bodyPr/>
          <a:lstStyle>
            <a:lvl1pPr>
              <a:defRPr>
                <a:solidFill>
                  <a:schemeClr val="bg1"/>
                </a:solidFill>
              </a:defRPr>
            </a:lvl1pPr>
          </a:lstStyle>
          <a:p>
            <a:fld id="{94E60604-4C86-42AD-BBF8-03C352B31E79}" type="datetime1">
              <a:rPr lang="fi-FI" smtClean="0"/>
              <a:t>14.9.2026</a:t>
            </a:fld>
            <a:endParaRPr lang="fi-FI" dirty="0"/>
          </a:p>
        </p:txBody>
      </p:sp>
      <p:sp>
        <p:nvSpPr>
          <p:cNvPr id="5" name="Alatunnisteen paikkamerkki 4">
            <a:extLst>
              <a:ext uri="{FF2B5EF4-FFF2-40B4-BE49-F238E27FC236}">
                <a16:creationId xmlns:a16="http://schemas.microsoft.com/office/drawing/2014/main" id="{F6DD381F-70D7-56E9-EF9D-9346A69B88EB}"/>
              </a:ext>
            </a:extLst>
          </p:cNvPr>
          <p:cNvSpPr>
            <a:spLocks noGrp="1"/>
          </p:cNvSpPr>
          <p:nvPr>
            <p:ph type="ftr" sz="quarter" idx="11"/>
          </p:nvPr>
        </p:nvSpPr>
        <p:spPr>
          <a:xfrm>
            <a:off x="3856007" y="6356350"/>
            <a:ext cx="4520241" cy="365125"/>
          </a:xfrm>
        </p:spPr>
        <p:txBody>
          <a:bodyPr/>
          <a:lstStyle>
            <a:lvl1pPr>
              <a:defRPr b="1">
                <a:solidFill>
                  <a:schemeClr val="bg1"/>
                </a:solidFill>
              </a:defRPr>
            </a:lvl1pPr>
          </a:lstStyle>
          <a:p>
            <a:r>
              <a:rPr lang="fi-FI" dirty="0"/>
              <a:t>Rahaa ja työtä metsistä – tuoreimmat tiedot omalta alueeltasi: tapio.fi/rahaa-ja-</a:t>
            </a:r>
            <a:r>
              <a:rPr lang="fi-FI" dirty="0" err="1"/>
              <a:t>tyota</a:t>
            </a:r>
            <a:r>
              <a:rPr lang="fi-FI" dirty="0"/>
              <a:t>-</a:t>
            </a:r>
            <a:r>
              <a:rPr lang="fi-FI" dirty="0" err="1"/>
              <a:t>metsista</a:t>
            </a:r>
            <a:endParaRPr lang="fi-FI" dirty="0"/>
          </a:p>
        </p:txBody>
      </p:sp>
      <p:sp>
        <p:nvSpPr>
          <p:cNvPr id="6" name="Dian numeron paikkamerkki 5">
            <a:extLst>
              <a:ext uri="{FF2B5EF4-FFF2-40B4-BE49-F238E27FC236}">
                <a16:creationId xmlns:a16="http://schemas.microsoft.com/office/drawing/2014/main" id="{C2A2E7A5-3668-3F18-5028-B8116DC0D3A4}"/>
              </a:ext>
            </a:extLst>
          </p:cNvPr>
          <p:cNvSpPr>
            <a:spLocks noGrp="1"/>
          </p:cNvSpPr>
          <p:nvPr>
            <p:ph type="sldNum" sz="quarter" idx="12"/>
          </p:nvPr>
        </p:nvSpPr>
        <p:spPr/>
        <p:txBody>
          <a:bodyPr/>
          <a:lstStyle>
            <a:lvl1pPr>
              <a:defRPr>
                <a:solidFill>
                  <a:schemeClr val="bg1"/>
                </a:solidFill>
              </a:defRPr>
            </a:lvl1pPr>
          </a:lstStyle>
          <a:p>
            <a:fld id="{DEBBFAFA-CF11-4051-800A-3280034B5029}" type="slidenum">
              <a:rPr lang="fi-FI" smtClean="0"/>
              <a:pPr/>
              <a:t>‹#›</a:t>
            </a:fld>
            <a:endParaRPr lang="fi-FI" dirty="0"/>
          </a:p>
        </p:txBody>
      </p:sp>
    </p:spTree>
    <p:extLst>
      <p:ext uri="{BB962C8B-B14F-4D97-AF65-F5344CB8AC3E}">
        <p14:creationId xmlns:p14="http://schemas.microsoft.com/office/powerpoint/2010/main" val="2249390483"/>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Otsikko ja sisältö">
    <p:spTree>
      <p:nvGrpSpPr>
        <p:cNvPr id="1" name=""/>
        <p:cNvGrpSpPr/>
        <p:nvPr/>
      </p:nvGrpSpPr>
      <p:grpSpPr>
        <a:xfrm>
          <a:off x="0" y="0"/>
          <a:ext cx="0" cy="0"/>
          <a:chOff x="0" y="0"/>
          <a:chExt cx="0" cy="0"/>
        </a:xfrm>
      </p:grpSpPr>
      <p:sp>
        <p:nvSpPr>
          <p:cNvPr id="2" name="Otsikko 1">
            <a:extLst>
              <a:ext uri="{FF2B5EF4-FFF2-40B4-BE49-F238E27FC236}">
                <a16:creationId xmlns:a16="http://schemas.microsoft.com/office/drawing/2014/main" id="{8952067F-B63D-A7AE-5D1F-074885E1C800}"/>
              </a:ext>
            </a:extLst>
          </p:cNvPr>
          <p:cNvSpPr>
            <a:spLocks noGrp="1"/>
          </p:cNvSpPr>
          <p:nvPr>
            <p:ph type="title"/>
          </p:nvPr>
        </p:nvSpPr>
        <p:spPr/>
        <p:txBody>
          <a:bodyPr/>
          <a:lstStyle>
            <a:lvl1pPr>
              <a:defRPr>
                <a:solidFill>
                  <a:srgbClr val="00B050"/>
                </a:solidFill>
              </a:defRPr>
            </a:lvl1pPr>
          </a:lstStyle>
          <a:p>
            <a:r>
              <a:rPr lang="fi-FI" dirty="0"/>
              <a:t>Muokkaa </a:t>
            </a:r>
            <a:r>
              <a:rPr lang="fi-FI" dirty="0" err="1"/>
              <a:t>ots</a:t>
            </a:r>
            <a:r>
              <a:rPr lang="fi-FI" dirty="0"/>
              <a:t>. </a:t>
            </a:r>
            <a:r>
              <a:rPr lang="fi-FI" dirty="0" err="1"/>
              <a:t>perustyyl</a:t>
            </a:r>
            <a:r>
              <a:rPr lang="fi-FI" dirty="0"/>
              <a:t>. </a:t>
            </a:r>
            <a:r>
              <a:rPr lang="fi-FI" dirty="0" err="1"/>
              <a:t>napsautt</a:t>
            </a:r>
            <a:r>
              <a:rPr lang="fi-FI" dirty="0"/>
              <a:t>.</a:t>
            </a:r>
          </a:p>
        </p:txBody>
      </p:sp>
      <p:sp>
        <p:nvSpPr>
          <p:cNvPr id="3" name="Sisällön paikkamerkki 2">
            <a:extLst>
              <a:ext uri="{FF2B5EF4-FFF2-40B4-BE49-F238E27FC236}">
                <a16:creationId xmlns:a16="http://schemas.microsoft.com/office/drawing/2014/main" id="{4588B41A-9843-E8F1-28EC-771ECBF18D23}"/>
              </a:ext>
            </a:extLst>
          </p:cNvPr>
          <p:cNvSpPr>
            <a:spLocks noGrp="1"/>
          </p:cNvSpPr>
          <p:nvPr>
            <p:ph idx="1"/>
          </p:nvPr>
        </p:nvSpPr>
        <p:spPr/>
        <p:txBody>
          <a:bodyPr/>
          <a:lstStyle/>
          <a:p>
            <a:pPr lvl="0"/>
            <a:r>
              <a:rPr lang="fi-FI"/>
              <a:t>Muokkaa tekstin perustyylejä napsauttamalla</a:t>
            </a:r>
          </a:p>
          <a:p>
            <a:pPr lvl="1"/>
            <a:r>
              <a:rPr lang="fi-FI"/>
              <a:t>toinen taso</a:t>
            </a:r>
          </a:p>
          <a:p>
            <a:pPr lvl="2"/>
            <a:r>
              <a:rPr lang="fi-FI"/>
              <a:t>kolmas taso</a:t>
            </a:r>
          </a:p>
          <a:p>
            <a:pPr lvl="3"/>
            <a:r>
              <a:rPr lang="fi-FI"/>
              <a:t>neljäs taso</a:t>
            </a:r>
          </a:p>
          <a:p>
            <a:pPr lvl="4"/>
            <a:r>
              <a:rPr lang="fi-FI"/>
              <a:t>viides taso</a:t>
            </a:r>
          </a:p>
        </p:txBody>
      </p:sp>
      <p:sp>
        <p:nvSpPr>
          <p:cNvPr id="4" name="Päivämäärän paikkamerkki 3">
            <a:extLst>
              <a:ext uri="{FF2B5EF4-FFF2-40B4-BE49-F238E27FC236}">
                <a16:creationId xmlns:a16="http://schemas.microsoft.com/office/drawing/2014/main" id="{B594D06A-E33D-ED64-D556-C8CF1D754590}"/>
              </a:ext>
            </a:extLst>
          </p:cNvPr>
          <p:cNvSpPr>
            <a:spLocks noGrp="1"/>
          </p:cNvSpPr>
          <p:nvPr>
            <p:ph type="dt" sz="half" idx="10"/>
          </p:nvPr>
        </p:nvSpPr>
        <p:spPr/>
        <p:txBody>
          <a:bodyPr/>
          <a:lstStyle/>
          <a:p>
            <a:fld id="{804F6A06-E2D2-4AC4-BD3B-3FDCCAF9D28D}" type="datetime1">
              <a:rPr lang="fi-FI" smtClean="0"/>
              <a:t>14.9.2026</a:t>
            </a:fld>
            <a:endParaRPr lang="fi-FI"/>
          </a:p>
        </p:txBody>
      </p:sp>
      <p:sp>
        <p:nvSpPr>
          <p:cNvPr id="5" name="Alatunnisteen paikkamerkki 4">
            <a:extLst>
              <a:ext uri="{FF2B5EF4-FFF2-40B4-BE49-F238E27FC236}">
                <a16:creationId xmlns:a16="http://schemas.microsoft.com/office/drawing/2014/main" id="{8E34CE25-F9DC-AE94-9AFD-A5EE495E73C6}"/>
              </a:ext>
            </a:extLst>
          </p:cNvPr>
          <p:cNvSpPr>
            <a:spLocks noGrp="1"/>
          </p:cNvSpPr>
          <p:nvPr>
            <p:ph type="ftr" sz="quarter" idx="11"/>
          </p:nvPr>
        </p:nvSpPr>
        <p:spPr>
          <a:xfrm>
            <a:off x="3891951" y="6356350"/>
            <a:ext cx="4408098" cy="365125"/>
          </a:xfrm>
        </p:spPr>
        <p:txBody>
          <a:bodyPr/>
          <a:lstStyle/>
          <a:p>
            <a:r>
              <a:rPr lang="fi-FI"/>
              <a:t>Rahaa ja työtä metsistä – tuoreimmat tiedot omalta alueeltasi: tapio.fi/rahaa-ja-tyota-metsista</a:t>
            </a:r>
          </a:p>
        </p:txBody>
      </p:sp>
      <p:sp>
        <p:nvSpPr>
          <p:cNvPr id="6" name="Dian numeron paikkamerkki 5">
            <a:extLst>
              <a:ext uri="{FF2B5EF4-FFF2-40B4-BE49-F238E27FC236}">
                <a16:creationId xmlns:a16="http://schemas.microsoft.com/office/drawing/2014/main" id="{A5F6DD87-8D73-7903-08F0-BCCF3B4CBC6B}"/>
              </a:ext>
            </a:extLst>
          </p:cNvPr>
          <p:cNvSpPr>
            <a:spLocks noGrp="1"/>
          </p:cNvSpPr>
          <p:nvPr>
            <p:ph type="sldNum" sz="quarter" idx="12"/>
          </p:nvPr>
        </p:nvSpPr>
        <p:spPr/>
        <p:txBody>
          <a:bodyPr/>
          <a:lstStyle/>
          <a:p>
            <a:fld id="{DEBBFAFA-CF11-4051-800A-3280034B5029}" type="slidenum">
              <a:rPr lang="fi-FI" smtClean="0"/>
              <a:t>‹#›</a:t>
            </a:fld>
            <a:endParaRPr lang="fi-FI"/>
          </a:p>
        </p:txBody>
      </p:sp>
    </p:spTree>
    <p:extLst>
      <p:ext uri="{BB962C8B-B14F-4D97-AF65-F5344CB8AC3E}">
        <p14:creationId xmlns:p14="http://schemas.microsoft.com/office/powerpoint/2010/main" val="2483755154"/>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Osan ylätunniste">
    <p:spTree>
      <p:nvGrpSpPr>
        <p:cNvPr id="1" name=""/>
        <p:cNvGrpSpPr/>
        <p:nvPr/>
      </p:nvGrpSpPr>
      <p:grpSpPr>
        <a:xfrm>
          <a:off x="0" y="0"/>
          <a:ext cx="0" cy="0"/>
          <a:chOff x="0" y="0"/>
          <a:chExt cx="0" cy="0"/>
        </a:xfrm>
      </p:grpSpPr>
      <p:sp>
        <p:nvSpPr>
          <p:cNvPr id="2" name="Otsikko 1">
            <a:extLst>
              <a:ext uri="{FF2B5EF4-FFF2-40B4-BE49-F238E27FC236}">
                <a16:creationId xmlns:a16="http://schemas.microsoft.com/office/drawing/2014/main" id="{2F12AEB7-AE9A-1B5F-AE1A-4D22EC62FF3F}"/>
              </a:ext>
            </a:extLst>
          </p:cNvPr>
          <p:cNvSpPr>
            <a:spLocks noGrp="1"/>
          </p:cNvSpPr>
          <p:nvPr>
            <p:ph type="title"/>
          </p:nvPr>
        </p:nvSpPr>
        <p:spPr>
          <a:xfrm>
            <a:off x="831850" y="1709738"/>
            <a:ext cx="10515600" cy="2852737"/>
          </a:xfrm>
        </p:spPr>
        <p:txBody>
          <a:bodyPr anchor="b"/>
          <a:lstStyle>
            <a:lvl1pPr>
              <a:defRPr sz="6000">
                <a:solidFill>
                  <a:srgbClr val="00B050"/>
                </a:solidFill>
              </a:defRPr>
            </a:lvl1pPr>
          </a:lstStyle>
          <a:p>
            <a:r>
              <a:rPr lang="fi-FI" dirty="0"/>
              <a:t>Muokkaa </a:t>
            </a:r>
            <a:r>
              <a:rPr lang="fi-FI" dirty="0" err="1"/>
              <a:t>ots</a:t>
            </a:r>
            <a:r>
              <a:rPr lang="fi-FI" dirty="0"/>
              <a:t>. </a:t>
            </a:r>
            <a:r>
              <a:rPr lang="fi-FI" dirty="0" err="1"/>
              <a:t>perustyyl</a:t>
            </a:r>
            <a:r>
              <a:rPr lang="fi-FI" dirty="0"/>
              <a:t>. </a:t>
            </a:r>
            <a:r>
              <a:rPr lang="fi-FI" dirty="0" err="1"/>
              <a:t>napsautt</a:t>
            </a:r>
            <a:r>
              <a:rPr lang="fi-FI" dirty="0"/>
              <a:t>.</a:t>
            </a:r>
          </a:p>
        </p:txBody>
      </p:sp>
      <p:sp>
        <p:nvSpPr>
          <p:cNvPr id="3" name="Tekstin paikkamerkki 2">
            <a:extLst>
              <a:ext uri="{FF2B5EF4-FFF2-40B4-BE49-F238E27FC236}">
                <a16:creationId xmlns:a16="http://schemas.microsoft.com/office/drawing/2014/main" id="{9E530C47-A751-17FC-958B-3150124A9C41}"/>
              </a:ext>
            </a:extLst>
          </p:cNvPr>
          <p:cNvSpPr>
            <a:spLocks noGrp="1"/>
          </p:cNvSpPr>
          <p:nvPr>
            <p:ph type="body" idx="1"/>
          </p:nvPr>
        </p:nvSpPr>
        <p:spPr>
          <a:xfrm>
            <a:off x="831850" y="4589463"/>
            <a:ext cx="10515600" cy="1500187"/>
          </a:xfrm>
        </p:spPr>
        <p:txBody>
          <a:bodyPr/>
          <a:lstStyle>
            <a:lvl1pPr marL="0" indent="0">
              <a:buNone/>
              <a:defRPr sz="2400">
                <a:solidFill>
                  <a:schemeClr val="tx1">
                    <a:tint val="82000"/>
                  </a:schemeClr>
                </a:solidFill>
              </a:defRPr>
            </a:lvl1pPr>
            <a:lvl2pPr marL="457200" indent="0">
              <a:buNone/>
              <a:defRPr sz="2000">
                <a:solidFill>
                  <a:schemeClr val="tx1">
                    <a:tint val="82000"/>
                  </a:schemeClr>
                </a:solidFill>
              </a:defRPr>
            </a:lvl2pPr>
            <a:lvl3pPr marL="914400" indent="0">
              <a:buNone/>
              <a:defRPr sz="1800">
                <a:solidFill>
                  <a:schemeClr val="tx1">
                    <a:tint val="82000"/>
                  </a:schemeClr>
                </a:solidFill>
              </a:defRPr>
            </a:lvl3pPr>
            <a:lvl4pPr marL="1371600" indent="0">
              <a:buNone/>
              <a:defRPr sz="1600">
                <a:solidFill>
                  <a:schemeClr val="tx1">
                    <a:tint val="82000"/>
                  </a:schemeClr>
                </a:solidFill>
              </a:defRPr>
            </a:lvl4pPr>
            <a:lvl5pPr marL="1828800" indent="0">
              <a:buNone/>
              <a:defRPr sz="1600">
                <a:solidFill>
                  <a:schemeClr val="tx1">
                    <a:tint val="82000"/>
                  </a:schemeClr>
                </a:solidFill>
              </a:defRPr>
            </a:lvl5pPr>
            <a:lvl6pPr marL="2286000" indent="0">
              <a:buNone/>
              <a:defRPr sz="1600">
                <a:solidFill>
                  <a:schemeClr val="tx1">
                    <a:tint val="82000"/>
                  </a:schemeClr>
                </a:solidFill>
              </a:defRPr>
            </a:lvl6pPr>
            <a:lvl7pPr marL="2743200" indent="0">
              <a:buNone/>
              <a:defRPr sz="1600">
                <a:solidFill>
                  <a:schemeClr val="tx1">
                    <a:tint val="82000"/>
                  </a:schemeClr>
                </a:solidFill>
              </a:defRPr>
            </a:lvl7pPr>
            <a:lvl8pPr marL="3200400" indent="0">
              <a:buNone/>
              <a:defRPr sz="1600">
                <a:solidFill>
                  <a:schemeClr val="tx1">
                    <a:tint val="82000"/>
                  </a:schemeClr>
                </a:solidFill>
              </a:defRPr>
            </a:lvl8pPr>
            <a:lvl9pPr marL="3657600" indent="0">
              <a:buNone/>
              <a:defRPr sz="1600">
                <a:solidFill>
                  <a:schemeClr val="tx1">
                    <a:tint val="82000"/>
                  </a:schemeClr>
                </a:solidFill>
              </a:defRPr>
            </a:lvl9pPr>
          </a:lstStyle>
          <a:p>
            <a:pPr lvl="0"/>
            <a:r>
              <a:rPr lang="fi-FI"/>
              <a:t>Muokkaa tekstin perustyylejä napsauttamalla</a:t>
            </a:r>
          </a:p>
        </p:txBody>
      </p:sp>
      <p:sp>
        <p:nvSpPr>
          <p:cNvPr id="4" name="Päivämäärän paikkamerkki 3">
            <a:extLst>
              <a:ext uri="{FF2B5EF4-FFF2-40B4-BE49-F238E27FC236}">
                <a16:creationId xmlns:a16="http://schemas.microsoft.com/office/drawing/2014/main" id="{BBF16A97-2B00-A6DA-35A0-039415A3AC70}"/>
              </a:ext>
            </a:extLst>
          </p:cNvPr>
          <p:cNvSpPr>
            <a:spLocks noGrp="1"/>
          </p:cNvSpPr>
          <p:nvPr>
            <p:ph type="dt" sz="half" idx="10"/>
          </p:nvPr>
        </p:nvSpPr>
        <p:spPr/>
        <p:txBody>
          <a:bodyPr/>
          <a:lstStyle/>
          <a:p>
            <a:fld id="{D44ABBB3-E1B8-4E02-B3F8-F0A907943E50}" type="datetime1">
              <a:rPr lang="fi-FI" smtClean="0"/>
              <a:t>14.9.2026</a:t>
            </a:fld>
            <a:endParaRPr lang="fi-FI"/>
          </a:p>
        </p:txBody>
      </p:sp>
      <p:sp>
        <p:nvSpPr>
          <p:cNvPr id="5" name="Alatunnisteen paikkamerkki 4">
            <a:extLst>
              <a:ext uri="{FF2B5EF4-FFF2-40B4-BE49-F238E27FC236}">
                <a16:creationId xmlns:a16="http://schemas.microsoft.com/office/drawing/2014/main" id="{8F122059-7A17-DE82-B79F-5713EF45DBDE}"/>
              </a:ext>
            </a:extLst>
          </p:cNvPr>
          <p:cNvSpPr>
            <a:spLocks noGrp="1"/>
          </p:cNvSpPr>
          <p:nvPr>
            <p:ph type="ftr" sz="quarter" idx="11"/>
          </p:nvPr>
        </p:nvSpPr>
        <p:spPr>
          <a:xfrm>
            <a:off x="3949580" y="6356350"/>
            <a:ext cx="4280140" cy="365125"/>
          </a:xfrm>
        </p:spPr>
        <p:txBody>
          <a:bodyPr/>
          <a:lstStyle/>
          <a:p>
            <a:r>
              <a:rPr lang="fi-FI" dirty="0"/>
              <a:t>Rahaa ja työtä metsistä – tuoreimmat tiedot omalta alueeltasi: tapio.fi/rahaa-ja-</a:t>
            </a:r>
            <a:r>
              <a:rPr lang="fi-FI" dirty="0" err="1"/>
              <a:t>tyota</a:t>
            </a:r>
            <a:r>
              <a:rPr lang="fi-FI" dirty="0"/>
              <a:t>-</a:t>
            </a:r>
            <a:r>
              <a:rPr lang="fi-FI" dirty="0" err="1"/>
              <a:t>metsista</a:t>
            </a:r>
            <a:endParaRPr lang="fi-FI" dirty="0"/>
          </a:p>
        </p:txBody>
      </p:sp>
      <p:sp>
        <p:nvSpPr>
          <p:cNvPr id="6" name="Dian numeron paikkamerkki 5">
            <a:extLst>
              <a:ext uri="{FF2B5EF4-FFF2-40B4-BE49-F238E27FC236}">
                <a16:creationId xmlns:a16="http://schemas.microsoft.com/office/drawing/2014/main" id="{FB8C98E2-BF48-68E3-4F25-003486E57CF7}"/>
              </a:ext>
            </a:extLst>
          </p:cNvPr>
          <p:cNvSpPr>
            <a:spLocks noGrp="1"/>
          </p:cNvSpPr>
          <p:nvPr>
            <p:ph type="sldNum" sz="quarter" idx="12"/>
          </p:nvPr>
        </p:nvSpPr>
        <p:spPr/>
        <p:txBody>
          <a:bodyPr/>
          <a:lstStyle/>
          <a:p>
            <a:fld id="{DEBBFAFA-CF11-4051-800A-3280034B5029}" type="slidenum">
              <a:rPr lang="fi-FI" smtClean="0"/>
              <a:t>‹#›</a:t>
            </a:fld>
            <a:endParaRPr lang="fi-FI"/>
          </a:p>
        </p:txBody>
      </p:sp>
    </p:spTree>
    <p:extLst>
      <p:ext uri="{BB962C8B-B14F-4D97-AF65-F5344CB8AC3E}">
        <p14:creationId xmlns:p14="http://schemas.microsoft.com/office/powerpoint/2010/main" val="1158593083"/>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Kaksi sisältökohdetta">
    <p:spTree>
      <p:nvGrpSpPr>
        <p:cNvPr id="1" name=""/>
        <p:cNvGrpSpPr/>
        <p:nvPr/>
      </p:nvGrpSpPr>
      <p:grpSpPr>
        <a:xfrm>
          <a:off x="0" y="0"/>
          <a:ext cx="0" cy="0"/>
          <a:chOff x="0" y="0"/>
          <a:chExt cx="0" cy="0"/>
        </a:xfrm>
      </p:grpSpPr>
      <p:sp>
        <p:nvSpPr>
          <p:cNvPr id="2" name="Otsikko 1">
            <a:extLst>
              <a:ext uri="{FF2B5EF4-FFF2-40B4-BE49-F238E27FC236}">
                <a16:creationId xmlns:a16="http://schemas.microsoft.com/office/drawing/2014/main" id="{A2F5ABD3-F6AC-0753-D92C-E67D321215BB}"/>
              </a:ext>
            </a:extLst>
          </p:cNvPr>
          <p:cNvSpPr>
            <a:spLocks noGrp="1"/>
          </p:cNvSpPr>
          <p:nvPr>
            <p:ph type="title"/>
          </p:nvPr>
        </p:nvSpPr>
        <p:spPr/>
        <p:txBody>
          <a:bodyPr/>
          <a:lstStyle>
            <a:lvl1pPr>
              <a:defRPr>
                <a:solidFill>
                  <a:srgbClr val="00B050"/>
                </a:solidFill>
              </a:defRPr>
            </a:lvl1pPr>
          </a:lstStyle>
          <a:p>
            <a:r>
              <a:rPr lang="fi-FI" dirty="0"/>
              <a:t>Muokkaa </a:t>
            </a:r>
            <a:r>
              <a:rPr lang="fi-FI" dirty="0" err="1"/>
              <a:t>ots</a:t>
            </a:r>
            <a:r>
              <a:rPr lang="fi-FI" dirty="0"/>
              <a:t>. </a:t>
            </a:r>
            <a:r>
              <a:rPr lang="fi-FI" dirty="0" err="1"/>
              <a:t>perustyyl</a:t>
            </a:r>
            <a:r>
              <a:rPr lang="fi-FI" dirty="0"/>
              <a:t>. </a:t>
            </a:r>
            <a:r>
              <a:rPr lang="fi-FI" dirty="0" err="1"/>
              <a:t>napsautt</a:t>
            </a:r>
            <a:r>
              <a:rPr lang="fi-FI" dirty="0"/>
              <a:t>.</a:t>
            </a:r>
          </a:p>
        </p:txBody>
      </p:sp>
      <p:sp>
        <p:nvSpPr>
          <p:cNvPr id="3" name="Sisällön paikkamerkki 2">
            <a:extLst>
              <a:ext uri="{FF2B5EF4-FFF2-40B4-BE49-F238E27FC236}">
                <a16:creationId xmlns:a16="http://schemas.microsoft.com/office/drawing/2014/main" id="{BDBFC26E-0219-13B5-58B0-9F92CA8515CE}"/>
              </a:ext>
            </a:extLst>
          </p:cNvPr>
          <p:cNvSpPr>
            <a:spLocks noGrp="1"/>
          </p:cNvSpPr>
          <p:nvPr>
            <p:ph sz="half" idx="1"/>
          </p:nvPr>
        </p:nvSpPr>
        <p:spPr>
          <a:xfrm>
            <a:off x="838200" y="1825625"/>
            <a:ext cx="5181600" cy="4351338"/>
          </a:xfrm>
        </p:spPr>
        <p:txBody>
          <a:bodyPr/>
          <a:lstStyle/>
          <a:p>
            <a:pPr lvl="0"/>
            <a:r>
              <a:rPr lang="fi-FI"/>
              <a:t>Muokkaa tekstin perustyylejä napsauttamalla</a:t>
            </a:r>
          </a:p>
          <a:p>
            <a:pPr lvl="1"/>
            <a:r>
              <a:rPr lang="fi-FI"/>
              <a:t>toinen taso</a:t>
            </a:r>
          </a:p>
          <a:p>
            <a:pPr lvl="2"/>
            <a:r>
              <a:rPr lang="fi-FI"/>
              <a:t>kolmas taso</a:t>
            </a:r>
          </a:p>
          <a:p>
            <a:pPr lvl="3"/>
            <a:r>
              <a:rPr lang="fi-FI"/>
              <a:t>neljäs taso</a:t>
            </a:r>
          </a:p>
          <a:p>
            <a:pPr lvl="4"/>
            <a:r>
              <a:rPr lang="fi-FI"/>
              <a:t>viides taso</a:t>
            </a:r>
          </a:p>
        </p:txBody>
      </p:sp>
      <p:sp>
        <p:nvSpPr>
          <p:cNvPr id="4" name="Sisällön paikkamerkki 3">
            <a:extLst>
              <a:ext uri="{FF2B5EF4-FFF2-40B4-BE49-F238E27FC236}">
                <a16:creationId xmlns:a16="http://schemas.microsoft.com/office/drawing/2014/main" id="{89053DFE-D090-177E-3CCF-5ABE3A10C11E}"/>
              </a:ext>
            </a:extLst>
          </p:cNvPr>
          <p:cNvSpPr>
            <a:spLocks noGrp="1"/>
          </p:cNvSpPr>
          <p:nvPr>
            <p:ph sz="half" idx="2"/>
          </p:nvPr>
        </p:nvSpPr>
        <p:spPr>
          <a:xfrm>
            <a:off x="6172200" y="1825625"/>
            <a:ext cx="5181600" cy="4351338"/>
          </a:xfrm>
        </p:spPr>
        <p:txBody>
          <a:bodyPr/>
          <a:lstStyle/>
          <a:p>
            <a:pPr lvl="0"/>
            <a:r>
              <a:rPr lang="fi-FI"/>
              <a:t>Muokkaa tekstin perustyylejä napsauttamalla</a:t>
            </a:r>
          </a:p>
          <a:p>
            <a:pPr lvl="1"/>
            <a:r>
              <a:rPr lang="fi-FI"/>
              <a:t>toinen taso</a:t>
            </a:r>
          </a:p>
          <a:p>
            <a:pPr lvl="2"/>
            <a:r>
              <a:rPr lang="fi-FI"/>
              <a:t>kolmas taso</a:t>
            </a:r>
          </a:p>
          <a:p>
            <a:pPr lvl="3"/>
            <a:r>
              <a:rPr lang="fi-FI"/>
              <a:t>neljäs taso</a:t>
            </a:r>
          </a:p>
          <a:p>
            <a:pPr lvl="4"/>
            <a:r>
              <a:rPr lang="fi-FI"/>
              <a:t>viides taso</a:t>
            </a:r>
          </a:p>
        </p:txBody>
      </p:sp>
      <p:sp>
        <p:nvSpPr>
          <p:cNvPr id="5" name="Päivämäärän paikkamerkki 4">
            <a:extLst>
              <a:ext uri="{FF2B5EF4-FFF2-40B4-BE49-F238E27FC236}">
                <a16:creationId xmlns:a16="http://schemas.microsoft.com/office/drawing/2014/main" id="{48A82E36-5EC2-F745-81BF-90A46BAD7F4D}"/>
              </a:ext>
            </a:extLst>
          </p:cNvPr>
          <p:cNvSpPr>
            <a:spLocks noGrp="1"/>
          </p:cNvSpPr>
          <p:nvPr>
            <p:ph type="dt" sz="half" idx="10"/>
          </p:nvPr>
        </p:nvSpPr>
        <p:spPr/>
        <p:txBody>
          <a:bodyPr/>
          <a:lstStyle/>
          <a:p>
            <a:fld id="{CB118985-3BC4-45FF-9ECC-242281818A37}" type="datetime1">
              <a:rPr lang="fi-FI" smtClean="0"/>
              <a:t>14.9.2026</a:t>
            </a:fld>
            <a:endParaRPr lang="fi-FI"/>
          </a:p>
        </p:txBody>
      </p:sp>
      <p:sp>
        <p:nvSpPr>
          <p:cNvPr id="6" name="Alatunnisteen paikkamerkki 5">
            <a:extLst>
              <a:ext uri="{FF2B5EF4-FFF2-40B4-BE49-F238E27FC236}">
                <a16:creationId xmlns:a16="http://schemas.microsoft.com/office/drawing/2014/main" id="{A2E51E66-179E-5D2E-14D0-C65F316E3426}"/>
              </a:ext>
            </a:extLst>
          </p:cNvPr>
          <p:cNvSpPr>
            <a:spLocks noGrp="1"/>
          </p:cNvSpPr>
          <p:nvPr>
            <p:ph type="ftr" sz="quarter" idx="11"/>
          </p:nvPr>
        </p:nvSpPr>
        <p:spPr>
          <a:xfrm>
            <a:off x="3934364" y="6356350"/>
            <a:ext cx="4323272" cy="365125"/>
          </a:xfrm>
        </p:spPr>
        <p:txBody>
          <a:bodyPr/>
          <a:lstStyle/>
          <a:p>
            <a:r>
              <a:rPr lang="fi-FI" dirty="0"/>
              <a:t>Rahaa ja työtä metsistä – tuoreimmat tiedot omalta alueeltasi: tapio.fi/rahaa-ja-</a:t>
            </a:r>
            <a:r>
              <a:rPr lang="fi-FI" dirty="0" err="1"/>
              <a:t>tyota</a:t>
            </a:r>
            <a:r>
              <a:rPr lang="fi-FI" dirty="0"/>
              <a:t>-</a:t>
            </a:r>
            <a:r>
              <a:rPr lang="fi-FI" dirty="0" err="1"/>
              <a:t>metsista</a:t>
            </a:r>
            <a:endParaRPr lang="fi-FI" dirty="0"/>
          </a:p>
        </p:txBody>
      </p:sp>
      <p:sp>
        <p:nvSpPr>
          <p:cNvPr id="7" name="Dian numeron paikkamerkki 6">
            <a:extLst>
              <a:ext uri="{FF2B5EF4-FFF2-40B4-BE49-F238E27FC236}">
                <a16:creationId xmlns:a16="http://schemas.microsoft.com/office/drawing/2014/main" id="{589DB9AB-15F7-CE1A-8C22-3D86DCDABBC0}"/>
              </a:ext>
            </a:extLst>
          </p:cNvPr>
          <p:cNvSpPr>
            <a:spLocks noGrp="1"/>
          </p:cNvSpPr>
          <p:nvPr>
            <p:ph type="sldNum" sz="quarter" idx="12"/>
          </p:nvPr>
        </p:nvSpPr>
        <p:spPr/>
        <p:txBody>
          <a:bodyPr/>
          <a:lstStyle/>
          <a:p>
            <a:fld id="{DEBBFAFA-CF11-4051-800A-3280034B5029}" type="slidenum">
              <a:rPr lang="fi-FI" smtClean="0"/>
              <a:t>‹#›</a:t>
            </a:fld>
            <a:endParaRPr lang="fi-FI"/>
          </a:p>
        </p:txBody>
      </p:sp>
    </p:spTree>
    <p:extLst>
      <p:ext uri="{BB962C8B-B14F-4D97-AF65-F5344CB8AC3E}">
        <p14:creationId xmlns:p14="http://schemas.microsoft.com/office/powerpoint/2010/main" val="2802229996"/>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Vertailu">
    <p:spTree>
      <p:nvGrpSpPr>
        <p:cNvPr id="1" name=""/>
        <p:cNvGrpSpPr/>
        <p:nvPr/>
      </p:nvGrpSpPr>
      <p:grpSpPr>
        <a:xfrm>
          <a:off x="0" y="0"/>
          <a:ext cx="0" cy="0"/>
          <a:chOff x="0" y="0"/>
          <a:chExt cx="0" cy="0"/>
        </a:xfrm>
      </p:grpSpPr>
      <p:sp>
        <p:nvSpPr>
          <p:cNvPr id="2" name="Otsikko 1">
            <a:extLst>
              <a:ext uri="{FF2B5EF4-FFF2-40B4-BE49-F238E27FC236}">
                <a16:creationId xmlns:a16="http://schemas.microsoft.com/office/drawing/2014/main" id="{95C399D4-6682-761F-A586-C74649665C8C}"/>
              </a:ext>
            </a:extLst>
          </p:cNvPr>
          <p:cNvSpPr>
            <a:spLocks noGrp="1"/>
          </p:cNvSpPr>
          <p:nvPr>
            <p:ph type="title"/>
          </p:nvPr>
        </p:nvSpPr>
        <p:spPr>
          <a:xfrm>
            <a:off x="839788" y="365125"/>
            <a:ext cx="10515600" cy="1325563"/>
          </a:xfrm>
        </p:spPr>
        <p:txBody>
          <a:bodyPr/>
          <a:lstStyle>
            <a:lvl1pPr>
              <a:defRPr>
                <a:solidFill>
                  <a:srgbClr val="00B050"/>
                </a:solidFill>
              </a:defRPr>
            </a:lvl1pPr>
          </a:lstStyle>
          <a:p>
            <a:r>
              <a:rPr lang="fi-FI" dirty="0"/>
              <a:t>Muokkaa </a:t>
            </a:r>
            <a:r>
              <a:rPr lang="fi-FI" dirty="0" err="1"/>
              <a:t>ots</a:t>
            </a:r>
            <a:r>
              <a:rPr lang="fi-FI" dirty="0"/>
              <a:t>. </a:t>
            </a:r>
            <a:r>
              <a:rPr lang="fi-FI" dirty="0" err="1"/>
              <a:t>perustyyl</a:t>
            </a:r>
            <a:r>
              <a:rPr lang="fi-FI" dirty="0"/>
              <a:t>. </a:t>
            </a:r>
            <a:r>
              <a:rPr lang="fi-FI" dirty="0" err="1"/>
              <a:t>napsautt</a:t>
            </a:r>
            <a:r>
              <a:rPr lang="fi-FI" dirty="0"/>
              <a:t>.</a:t>
            </a:r>
          </a:p>
        </p:txBody>
      </p:sp>
      <p:sp>
        <p:nvSpPr>
          <p:cNvPr id="3" name="Tekstin paikkamerkki 2">
            <a:extLst>
              <a:ext uri="{FF2B5EF4-FFF2-40B4-BE49-F238E27FC236}">
                <a16:creationId xmlns:a16="http://schemas.microsoft.com/office/drawing/2014/main" id="{53B60950-3493-F3E5-EDD0-B5B6D54426CB}"/>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fi-FI" dirty="0"/>
              <a:t>Muokkaa tekstin perustyylejä napsauttamalla</a:t>
            </a:r>
          </a:p>
        </p:txBody>
      </p:sp>
      <p:sp>
        <p:nvSpPr>
          <p:cNvPr id="4" name="Sisällön paikkamerkki 3">
            <a:extLst>
              <a:ext uri="{FF2B5EF4-FFF2-40B4-BE49-F238E27FC236}">
                <a16:creationId xmlns:a16="http://schemas.microsoft.com/office/drawing/2014/main" id="{D38CFD42-FCA9-F598-3C95-323768EC9134}"/>
              </a:ext>
            </a:extLst>
          </p:cNvPr>
          <p:cNvSpPr>
            <a:spLocks noGrp="1"/>
          </p:cNvSpPr>
          <p:nvPr>
            <p:ph sz="half" idx="2"/>
          </p:nvPr>
        </p:nvSpPr>
        <p:spPr>
          <a:xfrm>
            <a:off x="839788" y="2505075"/>
            <a:ext cx="5157787" cy="3684588"/>
          </a:xfrm>
        </p:spPr>
        <p:txBody>
          <a:bodyPr/>
          <a:lstStyle/>
          <a:p>
            <a:pPr lvl="0"/>
            <a:r>
              <a:rPr lang="fi-FI"/>
              <a:t>Muokkaa tekstin perustyylejä napsauttamalla</a:t>
            </a:r>
          </a:p>
          <a:p>
            <a:pPr lvl="1"/>
            <a:r>
              <a:rPr lang="fi-FI"/>
              <a:t>toinen taso</a:t>
            </a:r>
          </a:p>
          <a:p>
            <a:pPr lvl="2"/>
            <a:r>
              <a:rPr lang="fi-FI"/>
              <a:t>kolmas taso</a:t>
            </a:r>
          </a:p>
          <a:p>
            <a:pPr lvl="3"/>
            <a:r>
              <a:rPr lang="fi-FI"/>
              <a:t>neljäs taso</a:t>
            </a:r>
          </a:p>
          <a:p>
            <a:pPr lvl="4"/>
            <a:r>
              <a:rPr lang="fi-FI"/>
              <a:t>viides taso</a:t>
            </a:r>
          </a:p>
        </p:txBody>
      </p:sp>
      <p:sp>
        <p:nvSpPr>
          <p:cNvPr id="5" name="Tekstin paikkamerkki 4">
            <a:extLst>
              <a:ext uri="{FF2B5EF4-FFF2-40B4-BE49-F238E27FC236}">
                <a16:creationId xmlns:a16="http://schemas.microsoft.com/office/drawing/2014/main" id="{0C324D0B-8CE1-F915-8247-85DF56196FDA}"/>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fi-FI" dirty="0"/>
              <a:t>Muokkaa tekstin perustyylejä napsauttamalla</a:t>
            </a:r>
          </a:p>
        </p:txBody>
      </p:sp>
      <p:sp>
        <p:nvSpPr>
          <p:cNvPr id="6" name="Sisällön paikkamerkki 5">
            <a:extLst>
              <a:ext uri="{FF2B5EF4-FFF2-40B4-BE49-F238E27FC236}">
                <a16:creationId xmlns:a16="http://schemas.microsoft.com/office/drawing/2014/main" id="{ED9204C4-7061-2D93-DEB9-A57FFD7259D3}"/>
              </a:ext>
            </a:extLst>
          </p:cNvPr>
          <p:cNvSpPr>
            <a:spLocks noGrp="1"/>
          </p:cNvSpPr>
          <p:nvPr>
            <p:ph sz="quarter" idx="4"/>
          </p:nvPr>
        </p:nvSpPr>
        <p:spPr>
          <a:xfrm>
            <a:off x="6172200" y="2505075"/>
            <a:ext cx="5183188" cy="3684588"/>
          </a:xfrm>
        </p:spPr>
        <p:txBody>
          <a:bodyPr/>
          <a:lstStyle/>
          <a:p>
            <a:pPr lvl="0"/>
            <a:r>
              <a:rPr lang="fi-FI"/>
              <a:t>Muokkaa tekstin perustyylejä napsauttamalla</a:t>
            </a:r>
          </a:p>
          <a:p>
            <a:pPr lvl="1"/>
            <a:r>
              <a:rPr lang="fi-FI"/>
              <a:t>toinen taso</a:t>
            </a:r>
          </a:p>
          <a:p>
            <a:pPr lvl="2"/>
            <a:r>
              <a:rPr lang="fi-FI"/>
              <a:t>kolmas taso</a:t>
            </a:r>
          </a:p>
          <a:p>
            <a:pPr lvl="3"/>
            <a:r>
              <a:rPr lang="fi-FI"/>
              <a:t>neljäs taso</a:t>
            </a:r>
          </a:p>
          <a:p>
            <a:pPr lvl="4"/>
            <a:r>
              <a:rPr lang="fi-FI"/>
              <a:t>viides taso</a:t>
            </a:r>
          </a:p>
        </p:txBody>
      </p:sp>
      <p:sp>
        <p:nvSpPr>
          <p:cNvPr id="7" name="Päivämäärän paikkamerkki 6">
            <a:extLst>
              <a:ext uri="{FF2B5EF4-FFF2-40B4-BE49-F238E27FC236}">
                <a16:creationId xmlns:a16="http://schemas.microsoft.com/office/drawing/2014/main" id="{0958A259-25A9-764E-C55C-6E0B7B4927D9}"/>
              </a:ext>
            </a:extLst>
          </p:cNvPr>
          <p:cNvSpPr>
            <a:spLocks noGrp="1"/>
          </p:cNvSpPr>
          <p:nvPr>
            <p:ph type="dt" sz="half" idx="10"/>
          </p:nvPr>
        </p:nvSpPr>
        <p:spPr/>
        <p:txBody>
          <a:bodyPr/>
          <a:lstStyle/>
          <a:p>
            <a:fld id="{F2E1F693-7AAE-43B5-9697-2881F6645529}" type="datetime1">
              <a:rPr lang="fi-FI" smtClean="0"/>
              <a:t>14.9.2026</a:t>
            </a:fld>
            <a:endParaRPr lang="fi-FI"/>
          </a:p>
        </p:txBody>
      </p:sp>
      <p:sp>
        <p:nvSpPr>
          <p:cNvPr id="8" name="Alatunnisteen paikkamerkki 7">
            <a:extLst>
              <a:ext uri="{FF2B5EF4-FFF2-40B4-BE49-F238E27FC236}">
                <a16:creationId xmlns:a16="http://schemas.microsoft.com/office/drawing/2014/main" id="{B092ABD5-7F88-BAC3-A206-120D9C5115BA}"/>
              </a:ext>
            </a:extLst>
          </p:cNvPr>
          <p:cNvSpPr>
            <a:spLocks noGrp="1"/>
          </p:cNvSpPr>
          <p:nvPr>
            <p:ph type="ftr" sz="quarter" idx="11"/>
          </p:nvPr>
        </p:nvSpPr>
        <p:spPr>
          <a:xfrm>
            <a:off x="3947304" y="6356350"/>
            <a:ext cx="4297392" cy="365125"/>
          </a:xfrm>
        </p:spPr>
        <p:txBody>
          <a:bodyPr/>
          <a:lstStyle/>
          <a:p>
            <a:r>
              <a:rPr lang="fi-FI" dirty="0"/>
              <a:t>Rahaa ja työtä metsistä – tuoreimmat tiedot omalta alueeltasi: tapio.fi/rahaa-ja-</a:t>
            </a:r>
            <a:r>
              <a:rPr lang="fi-FI" dirty="0" err="1"/>
              <a:t>tyota</a:t>
            </a:r>
            <a:r>
              <a:rPr lang="fi-FI" dirty="0"/>
              <a:t>-</a:t>
            </a:r>
            <a:r>
              <a:rPr lang="fi-FI" dirty="0" err="1"/>
              <a:t>metsista</a:t>
            </a:r>
            <a:endParaRPr lang="fi-FI" dirty="0"/>
          </a:p>
        </p:txBody>
      </p:sp>
      <p:sp>
        <p:nvSpPr>
          <p:cNvPr id="9" name="Dian numeron paikkamerkki 8">
            <a:extLst>
              <a:ext uri="{FF2B5EF4-FFF2-40B4-BE49-F238E27FC236}">
                <a16:creationId xmlns:a16="http://schemas.microsoft.com/office/drawing/2014/main" id="{43FCC50D-8BBB-5D32-56DD-4AEE88072F17}"/>
              </a:ext>
            </a:extLst>
          </p:cNvPr>
          <p:cNvSpPr>
            <a:spLocks noGrp="1"/>
          </p:cNvSpPr>
          <p:nvPr>
            <p:ph type="sldNum" sz="quarter" idx="12"/>
          </p:nvPr>
        </p:nvSpPr>
        <p:spPr/>
        <p:txBody>
          <a:bodyPr/>
          <a:lstStyle/>
          <a:p>
            <a:fld id="{DEBBFAFA-CF11-4051-800A-3280034B5029}" type="slidenum">
              <a:rPr lang="fi-FI" smtClean="0"/>
              <a:t>‹#›</a:t>
            </a:fld>
            <a:endParaRPr lang="fi-FI"/>
          </a:p>
        </p:txBody>
      </p:sp>
    </p:spTree>
    <p:extLst>
      <p:ext uri="{BB962C8B-B14F-4D97-AF65-F5344CB8AC3E}">
        <p14:creationId xmlns:p14="http://schemas.microsoft.com/office/powerpoint/2010/main" val="1313735784"/>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Vain otsikko">
    <p:spTree>
      <p:nvGrpSpPr>
        <p:cNvPr id="1" name=""/>
        <p:cNvGrpSpPr/>
        <p:nvPr/>
      </p:nvGrpSpPr>
      <p:grpSpPr>
        <a:xfrm>
          <a:off x="0" y="0"/>
          <a:ext cx="0" cy="0"/>
          <a:chOff x="0" y="0"/>
          <a:chExt cx="0" cy="0"/>
        </a:xfrm>
      </p:grpSpPr>
      <p:sp>
        <p:nvSpPr>
          <p:cNvPr id="2" name="Otsikko 1">
            <a:extLst>
              <a:ext uri="{FF2B5EF4-FFF2-40B4-BE49-F238E27FC236}">
                <a16:creationId xmlns:a16="http://schemas.microsoft.com/office/drawing/2014/main" id="{16DDED84-8A58-BA21-9CA5-44A688B54E2A}"/>
              </a:ext>
            </a:extLst>
          </p:cNvPr>
          <p:cNvSpPr>
            <a:spLocks noGrp="1"/>
          </p:cNvSpPr>
          <p:nvPr>
            <p:ph type="title"/>
          </p:nvPr>
        </p:nvSpPr>
        <p:spPr/>
        <p:txBody>
          <a:bodyPr/>
          <a:lstStyle>
            <a:lvl1pPr>
              <a:defRPr>
                <a:solidFill>
                  <a:srgbClr val="00B050"/>
                </a:solidFill>
              </a:defRPr>
            </a:lvl1pPr>
          </a:lstStyle>
          <a:p>
            <a:r>
              <a:rPr lang="fi-FI" dirty="0"/>
              <a:t>Muokkaa </a:t>
            </a:r>
            <a:r>
              <a:rPr lang="fi-FI" dirty="0" err="1"/>
              <a:t>ots</a:t>
            </a:r>
            <a:r>
              <a:rPr lang="fi-FI" dirty="0"/>
              <a:t>. </a:t>
            </a:r>
            <a:r>
              <a:rPr lang="fi-FI" dirty="0" err="1"/>
              <a:t>perustyyl</a:t>
            </a:r>
            <a:r>
              <a:rPr lang="fi-FI" dirty="0"/>
              <a:t>. </a:t>
            </a:r>
            <a:r>
              <a:rPr lang="fi-FI" dirty="0" err="1"/>
              <a:t>napsautt</a:t>
            </a:r>
            <a:r>
              <a:rPr lang="fi-FI" dirty="0"/>
              <a:t>.</a:t>
            </a:r>
          </a:p>
        </p:txBody>
      </p:sp>
      <p:sp>
        <p:nvSpPr>
          <p:cNvPr id="3" name="Päivämäärän paikkamerkki 2">
            <a:extLst>
              <a:ext uri="{FF2B5EF4-FFF2-40B4-BE49-F238E27FC236}">
                <a16:creationId xmlns:a16="http://schemas.microsoft.com/office/drawing/2014/main" id="{909755E9-D1DB-67F4-1DD1-2C12B7092264}"/>
              </a:ext>
            </a:extLst>
          </p:cNvPr>
          <p:cNvSpPr>
            <a:spLocks noGrp="1"/>
          </p:cNvSpPr>
          <p:nvPr>
            <p:ph type="dt" sz="half" idx="10"/>
          </p:nvPr>
        </p:nvSpPr>
        <p:spPr/>
        <p:txBody>
          <a:bodyPr/>
          <a:lstStyle/>
          <a:p>
            <a:fld id="{95FA04B5-911D-436D-AB81-5807F9D1894A}" type="datetime1">
              <a:rPr lang="fi-FI" smtClean="0"/>
              <a:t>14.9.2026</a:t>
            </a:fld>
            <a:endParaRPr lang="fi-FI"/>
          </a:p>
        </p:txBody>
      </p:sp>
      <p:sp>
        <p:nvSpPr>
          <p:cNvPr id="4" name="Alatunnisteen paikkamerkki 3">
            <a:extLst>
              <a:ext uri="{FF2B5EF4-FFF2-40B4-BE49-F238E27FC236}">
                <a16:creationId xmlns:a16="http://schemas.microsoft.com/office/drawing/2014/main" id="{9D000807-4045-DD8A-7871-EB9BDF11B1C4}"/>
              </a:ext>
            </a:extLst>
          </p:cNvPr>
          <p:cNvSpPr>
            <a:spLocks noGrp="1"/>
          </p:cNvSpPr>
          <p:nvPr>
            <p:ph type="ftr" sz="quarter" idx="11"/>
          </p:nvPr>
        </p:nvSpPr>
        <p:spPr>
          <a:xfrm>
            <a:off x="3947304" y="6356350"/>
            <a:ext cx="4297392" cy="365125"/>
          </a:xfrm>
        </p:spPr>
        <p:txBody>
          <a:bodyPr/>
          <a:lstStyle/>
          <a:p>
            <a:r>
              <a:rPr lang="fi-FI" dirty="0"/>
              <a:t>Rahaa ja työtä metsistä – tuoreimmat tiedot omalta alueeltasi: tapio.fi/rahaa-ja-</a:t>
            </a:r>
            <a:r>
              <a:rPr lang="fi-FI" dirty="0" err="1"/>
              <a:t>tyota</a:t>
            </a:r>
            <a:r>
              <a:rPr lang="fi-FI" dirty="0"/>
              <a:t>-</a:t>
            </a:r>
            <a:r>
              <a:rPr lang="fi-FI" dirty="0" err="1"/>
              <a:t>metsista</a:t>
            </a:r>
            <a:endParaRPr lang="fi-FI" dirty="0"/>
          </a:p>
        </p:txBody>
      </p:sp>
      <p:sp>
        <p:nvSpPr>
          <p:cNvPr id="5" name="Dian numeron paikkamerkki 4">
            <a:extLst>
              <a:ext uri="{FF2B5EF4-FFF2-40B4-BE49-F238E27FC236}">
                <a16:creationId xmlns:a16="http://schemas.microsoft.com/office/drawing/2014/main" id="{A0931CEF-FFCE-B462-690B-1447C02417D8}"/>
              </a:ext>
            </a:extLst>
          </p:cNvPr>
          <p:cNvSpPr>
            <a:spLocks noGrp="1"/>
          </p:cNvSpPr>
          <p:nvPr>
            <p:ph type="sldNum" sz="quarter" idx="12"/>
          </p:nvPr>
        </p:nvSpPr>
        <p:spPr/>
        <p:txBody>
          <a:bodyPr/>
          <a:lstStyle/>
          <a:p>
            <a:fld id="{DEBBFAFA-CF11-4051-800A-3280034B5029}" type="slidenum">
              <a:rPr lang="fi-FI" smtClean="0"/>
              <a:t>‹#›</a:t>
            </a:fld>
            <a:endParaRPr lang="fi-FI"/>
          </a:p>
        </p:txBody>
      </p:sp>
    </p:spTree>
    <p:extLst>
      <p:ext uri="{BB962C8B-B14F-4D97-AF65-F5344CB8AC3E}">
        <p14:creationId xmlns:p14="http://schemas.microsoft.com/office/powerpoint/2010/main" val="298166387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Tyhjä">
    <p:spTree>
      <p:nvGrpSpPr>
        <p:cNvPr id="1" name=""/>
        <p:cNvGrpSpPr/>
        <p:nvPr/>
      </p:nvGrpSpPr>
      <p:grpSpPr>
        <a:xfrm>
          <a:off x="0" y="0"/>
          <a:ext cx="0" cy="0"/>
          <a:chOff x="0" y="0"/>
          <a:chExt cx="0" cy="0"/>
        </a:xfrm>
      </p:grpSpPr>
      <p:sp>
        <p:nvSpPr>
          <p:cNvPr id="2" name="Päivämäärän paikkamerkki 1">
            <a:extLst>
              <a:ext uri="{FF2B5EF4-FFF2-40B4-BE49-F238E27FC236}">
                <a16:creationId xmlns:a16="http://schemas.microsoft.com/office/drawing/2014/main" id="{DBCCB279-83D3-4810-FE88-3440979AD568}"/>
              </a:ext>
            </a:extLst>
          </p:cNvPr>
          <p:cNvSpPr>
            <a:spLocks noGrp="1"/>
          </p:cNvSpPr>
          <p:nvPr>
            <p:ph type="dt" sz="half" idx="10"/>
          </p:nvPr>
        </p:nvSpPr>
        <p:spPr/>
        <p:txBody>
          <a:bodyPr/>
          <a:lstStyle/>
          <a:p>
            <a:fld id="{BCF08BE7-62CA-4D96-983B-050FCC987CF6}" type="datetime1">
              <a:rPr lang="fi-FI" smtClean="0"/>
              <a:t>14.9.2026</a:t>
            </a:fld>
            <a:endParaRPr lang="fi-FI"/>
          </a:p>
        </p:txBody>
      </p:sp>
      <p:sp>
        <p:nvSpPr>
          <p:cNvPr id="3" name="Alatunnisteen paikkamerkki 2">
            <a:extLst>
              <a:ext uri="{FF2B5EF4-FFF2-40B4-BE49-F238E27FC236}">
                <a16:creationId xmlns:a16="http://schemas.microsoft.com/office/drawing/2014/main" id="{E63447A8-056C-4F1E-E5DC-194B9A9275B1}"/>
              </a:ext>
            </a:extLst>
          </p:cNvPr>
          <p:cNvSpPr>
            <a:spLocks noGrp="1"/>
          </p:cNvSpPr>
          <p:nvPr>
            <p:ph type="ftr" sz="quarter" idx="11"/>
          </p:nvPr>
        </p:nvSpPr>
        <p:spPr>
          <a:xfrm>
            <a:off x="3938677" y="6356350"/>
            <a:ext cx="4314645" cy="365125"/>
          </a:xfrm>
        </p:spPr>
        <p:txBody>
          <a:bodyPr/>
          <a:lstStyle/>
          <a:p>
            <a:r>
              <a:rPr lang="fi-FI" dirty="0"/>
              <a:t>Rahaa ja työtä metsistä – tuoreimmat tiedot omalta alueeltasi: tapio.fi/rahaa-ja-</a:t>
            </a:r>
            <a:r>
              <a:rPr lang="fi-FI" dirty="0" err="1"/>
              <a:t>tyota</a:t>
            </a:r>
            <a:r>
              <a:rPr lang="fi-FI" dirty="0"/>
              <a:t>-</a:t>
            </a:r>
            <a:r>
              <a:rPr lang="fi-FI" dirty="0" err="1"/>
              <a:t>metsista</a:t>
            </a:r>
            <a:endParaRPr lang="fi-FI" dirty="0"/>
          </a:p>
        </p:txBody>
      </p:sp>
      <p:sp>
        <p:nvSpPr>
          <p:cNvPr id="4" name="Dian numeron paikkamerkki 3">
            <a:extLst>
              <a:ext uri="{FF2B5EF4-FFF2-40B4-BE49-F238E27FC236}">
                <a16:creationId xmlns:a16="http://schemas.microsoft.com/office/drawing/2014/main" id="{FA7AF398-2A4D-3814-4DE3-08189871C017}"/>
              </a:ext>
            </a:extLst>
          </p:cNvPr>
          <p:cNvSpPr>
            <a:spLocks noGrp="1"/>
          </p:cNvSpPr>
          <p:nvPr>
            <p:ph type="sldNum" sz="quarter" idx="12"/>
          </p:nvPr>
        </p:nvSpPr>
        <p:spPr/>
        <p:txBody>
          <a:bodyPr/>
          <a:lstStyle/>
          <a:p>
            <a:fld id="{DEBBFAFA-CF11-4051-800A-3280034B5029}" type="slidenum">
              <a:rPr lang="fi-FI" smtClean="0"/>
              <a:t>‹#›</a:t>
            </a:fld>
            <a:endParaRPr lang="fi-FI"/>
          </a:p>
        </p:txBody>
      </p:sp>
    </p:spTree>
    <p:extLst>
      <p:ext uri="{BB962C8B-B14F-4D97-AF65-F5344CB8AC3E}">
        <p14:creationId xmlns:p14="http://schemas.microsoft.com/office/powerpoint/2010/main" val="3751581686"/>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Kuvatekstillinen sisältö">
    <p:spTree>
      <p:nvGrpSpPr>
        <p:cNvPr id="1" name=""/>
        <p:cNvGrpSpPr/>
        <p:nvPr/>
      </p:nvGrpSpPr>
      <p:grpSpPr>
        <a:xfrm>
          <a:off x="0" y="0"/>
          <a:ext cx="0" cy="0"/>
          <a:chOff x="0" y="0"/>
          <a:chExt cx="0" cy="0"/>
        </a:xfrm>
      </p:grpSpPr>
      <p:sp>
        <p:nvSpPr>
          <p:cNvPr id="2" name="Otsikko 1">
            <a:extLst>
              <a:ext uri="{FF2B5EF4-FFF2-40B4-BE49-F238E27FC236}">
                <a16:creationId xmlns:a16="http://schemas.microsoft.com/office/drawing/2014/main" id="{380D4636-05BC-F9D5-D3D6-10BE5419D26E}"/>
              </a:ext>
            </a:extLst>
          </p:cNvPr>
          <p:cNvSpPr>
            <a:spLocks noGrp="1"/>
          </p:cNvSpPr>
          <p:nvPr>
            <p:ph type="title"/>
          </p:nvPr>
        </p:nvSpPr>
        <p:spPr>
          <a:xfrm>
            <a:off x="839788" y="457200"/>
            <a:ext cx="3932237" cy="1600200"/>
          </a:xfrm>
        </p:spPr>
        <p:txBody>
          <a:bodyPr anchor="b"/>
          <a:lstStyle>
            <a:lvl1pPr>
              <a:defRPr sz="3200">
                <a:solidFill>
                  <a:srgbClr val="00B050"/>
                </a:solidFill>
              </a:defRPr>
            </a:lvl1pPr>
          </a:lstStyle>
          <a:p>
            <a:r>
              <a:rPr lang="fi-FI" dirty="0"/>
              <a:t>Muokkaa </a:t>
            </a:r>
            <a:r>
              <a:rPr lang="fi-FI" dirty="0" err="1"/>
              <a:t>ots</a:t>
            </a:r>
            <a:r>
              <a:rPr lang="fi-FI" dirty="0"/>
              <a:t>. </a:t>
            </a:r>
            <a:r>
              <a:rPr lang="fi-FI" dirty="0" err="1"/>
              <a:t>perustyyl</a:t>
            </a:r>
            <a:r>
              <a:rPr lang="fi-FI" dirty="0"/>
              <a:t>. </a:t>
            </a:r>
            <a:r>
              <a:rPr lang="fi-FI" dirty="0" err="1"/>
              <a:t>napsautt</a:t>
            </a:r>
            <a:r>
              <a:rPr lang="fi-FI" dirty="0"/>
              <a:t>.</a:t>
            </a:r>
          </a:p>
        </p:txBody>
      </p:sp>
      <p:sp>
        <p:nvSpPr>
          <p:cNvPr id="3" name="Sisällön paikkamerkki 2">
            <a:extLst>
              <a:ext uri="{FF2B5EF4-FFF2-40B4-BE49-F238E27FC236}">
                <a16:creationId xmlns:a16="http://schemas.microsoft.com/office/drawing/2014/main" id="{29E105D1-FBCD-43D1-4BB2-D8C8F16E2DB6}"/>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fi-FI"/>
              <a:t>Muokkaa tekstin perustyylejä napsauttamalla</a:t>
            </a:r>
          </a:p>
          <a:p>
            <a:pPr lvl="1"/>
            <a:r>
              <a:rPr lang="fi-FI"/>
              <a:t>toinen taso</a:t>
            </a:r>
          </a:p>
          <a:p>
            <a:pPr lvl="2"/>
            <a:r>
              <a:rPr lang="fi-FI"/>
              <a:t>kolmas taso</a:t>
            </a:r>
          </a:p>
          <a:p>
            <a:pPr lvl="3"/>
            <a:r>
              <a:rPr lang="fi-FI"/>
              <a:t>neljäs taso</a:t>
            </a:r>
          </a:p>
          <a:p>
            <a:pPr lvl="4"/>
            <a:r>
              <a:rPr lang="fi-FI"/>
              <a:t>viides taso</a:t>
            </a:r>
          </a:p>
        </p:txBody>
      </p:sp>
      <p:sp>
        <p:nvSpPr>
          <p:cNvPr id="4" name="Tekstin paikkamerkki 3">
            <a:extLst>
              <a:ext uri="{FF2B5EF4-FFF2-40B4-BE49-F238E27FC236}">
                <a16:creationId xmlns:a16="http://schemas.microsoft.com/office/drawing/2014/main" id="{14796095-A293-9981-5291-4D8AF2273CE1}"/>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fi-FI"/>
              <a:t>Muokkaa tekstin perustyylejä napsauttamalla</a:t>
            </a:r>
          </a:p>
        </p:txBody>
      </p:sp>
      <p:sp>
        <p:nvSpPr>
          <p:cNvPr id="5" name="Päivämäärän paikkamerkki 4">
            <a:extLst>
              <a:ext uri="{FF2B5EF4-FFF2-40B4-BE49-F238E27FC236}">
                <a16:creationId xmlns:a16="http://schemas.microsoft.com/office/drawing/2014/main" id="{B1A289CF-9649-7F74-B2CC-B148B73626ED}"/>
              </a:ext>
            </a:extLst>
          </p:cNvPr>
          <p:cNvSpPr>
            <a:spLocks noGrp="1"/>
          </p:cNvSpPr>
          <p:nvPr>
            <p:ph type="dt" sz="half" idx="10"/>
          </p:nvPr>
        </p:nvSpPr>
        <p:spPr/>
        <p:txBody>
          <a:bodyPr/>
          <a:lstStyle/>
          <a:p>
            <a:fld id="{4731E570-CE95-4DF0-8617-2D68F9DD1961}" type="datetime1">
              <a:rPr lang="fi-FI" smtClean="0"/>
              <a:t>14.9.2026</a:t>
            </a:fld>
            <a:endParaRPr lang="fi-FI"/>
          </a:p>
        </p:txBody>
      </p:sp>
      <p:sp>
        <p:nvSpPr>
          <p:cNvPr id="6" name="Alatunnisteen paikkamerkki 5">
            <a:extLst>
              <a:ext uri="{FF2B5EF4-FFF2-40B4-BE49-F238E27FC236}">
                <a16:creationId xmlns:a16="http://schemas.microsoft.com/office/drawing/2014/main" id="{62C3A0B6-D1AC-C2F9-19FB-BD189586BCD1}"/>
              </a:ext>
            </a:extLst>
          </p:cNvPr>
          <p:cNvSpPr>
            <a:spLocks noGrp="1"/>
          </p:cNvSpPr>
          <p:nvPr>
            <p:ph type="ftr" sz="quarter" idx="11"/>
          </p:nvPr>
        </p:nvSpPr>
        <p:spPr>
          <a:xfrm>
            <a:off x="3960243" y="6356350"/>
            <a:ext cx="4271513" cy="365125"/>
          </a:xfrm>
        </p:spPr>
        <p:txBody>
          <a:bodyPr/>
          <a:lstStyle/>
          <a:p>
            <a:r>
              <a:rPr lang="fi-FI" dirty="0"/>
              <a:t>Rahaa ja työtä metsistä – tuoreimmat tiedot omalta alueeltasi: tapio.fi/rahaa-ja-</a:t>
            </a:r>
            <a:r>
              <a:rPr lang="fi-FI" dirty="0" err="1"/>
              <a:t>tyota</a:t>
            </a:r>
            <a:r>
              <a:rPr lang="fi-FI" dirty="0"/>
              <a:t>-</a:t>
            </a:r>
            <a:r>
              <a:rPr lang="fi-FI" dirty="0" err="1"/>
              <a:t>metsista</a:t>
            </a:r>
            <a:endParaRPr lang="fi-FI" dirty="0"/>
          </a:p>
        </p:txBody>
      </p:sp>
      <p:sp>
        <p:nvSpPr>
          <p:cNvPr id="7" name="Dian numeron paikkamerkki 6">
            <a:extLst>
              <a:ext uri="{FF2B5EF4-FFF2-40B4-BE49-F238E27FC236}">
                <a16:creationId xmlns:a16="http://schemas.microsoft.com/office/drawing/2014/main" id="{BAEDCCCB-2748-5C44-7FE2-F277CA0A7A34}"/>
              </a:ext>
            </a:extLst>
          </p:cNvPr>
          <p:cNvSpPr>
            <a:spLocks noGrp="1"/>
          </p:cNvSpPr>
          <p:nvPr>
            <p:ph type="sldNum" sz="quarter" idx="12"/>
          </p:nvPr>
        </p:nvSpPr>
        <p:spPr/>
        <p:txBody>
          <a:bodyPr/>
          <a:lstStyle/>
          <a:p>
            <a:fld id="{DEBBFAFA-CF11-4051-800A-3280034B5029}" type="slidenum">
              <a:rPr lang="fi-FI" smtClean="0"/>
              <a:t>‹#›</a:t>
            </a:fld>
            <a:endParaRPr lang="fi-FI"/>
          </a:p>
        </p:txBody>
      </p:sp>
    </p:spTree>
    <p:extLst>
      <p:ext uri="{BB962C8B-B14F-4D97-AF65-F5344CB8AC3E}">
        <p14:creationId xmlns:p14="http://schemas.microsoft.com/office/powerpoint/2010/main" val="2647520999"/>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Kuvatekstillinen kuva">
    <p:spTree>
      <p:nvGrpSpPr>
        <p:cNvPr id="1" name=""/>
        <p:cNvGrpSpPr/>
        <p:nvPr/>
      </p:nvGrpSpPr>
      <p:grpSpPr>
        <a:xfrm>
          <a:off x="0" y="0"/>
          <a:ext cx="0" cy="0"/>
          <a:chOff x="0" y="0"/>
          <a:chExt cx="0" cy="0"/>
        </a:xfrm>
      </p:grpSpPr>
      <p:sp>
        <p:nvSpPr>
          <p:cNvPr id="2" name="Otsikko 1">
            <a:extLst>
              <a:ext uri="{FF2B5EF4-FFF2-40B4-BE49-F238E27FC236}">
                <a16:creationId xmlns:a16="http://schemas.microsoft.com/office/drawing/2014/main" id="{95538591-8A11-59E1-07AF-CC4F95BA6ABF}"/>
              </a:ext>
            </a:extLst>
          </p:cNvPr>
          <p:cNvSpPr>
            <a:spLocks noGrp="1"/>
          </p:cNvSpPr>
          <p:nvPr>
            <p:ph type="title"/>
          </p:nvPr>
        </p:nvSpPr>
        <p:spPr>
          <a:xfrm>
            <a:off x="839788" y="457200"/>
            <a:ext cx="3932237" cy="1600200"/>
          </a:xfrm>
        </p:spPr>
        <p:txBody>
          <a:bodyPr anchor="b"/>
          <a:lstStyle>
            <a:lvl1pPr>
              <a:defRPr sz="3200">
                <a:solidFill>
                  <a:srgbClr val="00B050"/>
                </a:solidFill>
              </a:defRPr>
            </a:lvl1pPr>
          </a:lstStyle>
          <a:p>
            <a:r>
              <a:rPr lang="fi-FI" dirty="0"/>
              <a:t>Muokkaa </a:t>
            </a:r>
            <a:r>
              <a:rPr lang="fi-FI" dirty="0" err="1"/>
              <a:t>ots</a:t>
            </a:r>
            <a:r>
              <a:rPr lang="fi-FI" dirty="0"/>
              <a:t>. </a:t>
            </a:r>
            <a:r>
              <a:rPr lang="fi-FI" dirty="0" err="1"/>
              <a:t>perustyyl</a:t>
            </a:r>
            <a:r>
              <a:rPr lang="fi-FI" dirty="0"/>
              <a:t>. </a:t>
            </a:r>
            <a:r>
              <a:rPr lang="fi-FI" dirty="0" err="1"/>
              <a:t>napsautt</a:t>
            </a:r>
            <a:r>
              <a:rPr lang="fi-FI" dirty="0"/>
              <a:t>.</a:t>
            </a:r>
          </a:p>
        </p:txBody>
      </p:sp>
      <p:sp>
        <p:nvSpPr>
          <p:cNvPr id="3" name="Kuvan paikkamerkki 2">
            <a:extLst>
              <a:ext uri="{FF2B5EF4-FFF2-40B4-BE49-F238E27FC236}">
                <a16:creationId xmlns:a16="http://schemas.microsoft.com/office/drawing/2014/main" id="{64AB7F16-5A63-03D8-3704-F4698F299577}"/>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fi-FI"/>
          </a:p>
        </p:txBody>
      </p:sp>
      <p:sp>
        <p:nvSpPr>
          <p:cNvPr id="4" name="Tekstin paikkamerkki 3">
            <a:extLst>
              <a:ext uri="{FF2B5EF4-FFF2-40B4-BE49-F238E27FC236}">
                <a16:creationId xmlns:a16="http://schemas.microsoft.com/office/drawing/2014/main" id="{AA775C0B-7AF7-02D5-488D-0E86F8B1A76C}"/>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fi-FI"/>
              <a:t>Muokkaa tekstin perustyylejä napsauttamalla</a:t>
            </a:r>
          </a:p>
        </p:txBody>
      </p:sp>
      <p:sp>
        <p:nvSpPr>
          <p:cNvPr id="5" name="Päivämäärän paikkamerkki 4">
            <a:extLst>
              <a:ext uri="{FF2B5EF4-FFF2-40B4-BE49-F238E27FC236}">
                <a16:creationId xmlns:a16="http://schemas.microsoft.com/office/drawing/2014/main" id="{2C7E3ACD-67A5-FECC-AC05-14DA31F90A56}"/>
              </a:ext>
            </a:extLst>
          </p:cNvPr>
          <p:cNvSpPr>
            <a:spLocks noGrp="1"/>
          </p:cNvSpPr>
          <p:nvPr>
            <p:ph type="dt" sz="half" idx="10"/>
          </p:nvPr>
        </p:nvSpPr>
        <p:spPr/>
        <p:txBody>
          <a:bodyPr/>
          <a:lstStyle/>
          <a:p>
            <a:fld id="{F51623C8-FE04-4A0E-9B0F-65BE26D5E25F}" type="datetime1">
              <a:rPr lang="fi-FI" smtClean="0"/>
              <a:t>14.9.2026</a:t>
            </a:fld>
            <a:endParaRPr lang="fi-FI"/>
          </a:p>
        </p:txBody>
      </p:sp>
      <p:sp>
        <p:nvSpPr>
          <p:cNvPr id="6" name="Alatunnisteen paikkamerkki 5">
            <a:extLst>
              <a:ext uri="{FF2B5EF4-FFF2-40B4-BE49-F238E27FC236}">
                <a16:creationId xmlns:a16="http://schemas.microsoft.com/office/drawing/2014/main" id="{62F41A21-D540-4B5D-9C83-576E5FD3D9DC}"/>
              </a:ext>
            </a:extLst>
          </p:cNvPr>
          <p:cNvSpPr>
            <a:spLocks noGrp="1"/>
          </p:cNvSpPr>
          <p:nvPr>
            <p:ph type="ftr" sz="quarter" idx="11"/>
          </p:nvPr>
        </p:nvSpPr>
        <p:spPr>
          <a:xfrm>
            <a:off x="3947304" y="6356349"/>
            <a:ext cx="4297392" cy="365125"/>
          </a:xfrm>
        </p:spPr>
        <p:txBody>
          <a:bodyPr/>
          <a:lstStyle/>
          <a:p>
            <a:r>
              <a:rPr lang="fi-FI" dirty="0"/>
              <a:t>Rahaa ja työtä metsistä – tuoreimmat tiedot omalta alueeltasi: tapio.fi/rahaa-ja-</a:t>
            </a:r>
            <a:r>
              <a:rPr lang="fi-FI" dirty="0" err="1"/>
              <a:t>tyota</a:t>
            </a:r>
            <a:r>
              <a:rPr lang="fi-FI" dirty="0"/>
              <a:t>-</a:t>
            </a:r>
            <a:r>
              <a:rPr lang="fi-FI" dirty="0" err="1"/>
              <a:t>metsista</a:t>
            </a:r>
            <a:endParaRPr lang="fi-FI" dirty="0"/>
          </a:p>
        </p:txBody>
      </p:sp>
      <p:sp>
        <p:nvSpPr>
          <p:cNvPr id="7" name="Dian numeron paikkamerkki 6">
            <a:extLst>
              <a:ext uri="{FF2B5EF4-FFF2-40B4-BE49-F238E27FC236}">
                <a16:creationId xmlns:a16="http://schemas.microsoft.com/office/drawing/2014/main" id="{9E3F1DAC-BFC2-95B1-06E8-6859AFF26883}"/>
              </a:ext>
            </a:extLst>
          </p:cNvPr>
          <p:cNvSpPr>
            <a:spLocks noGrp="1"/>
          </p:cNvSpPr>
          <p:nvPr>
            <p:ph type="sldNum" sz="quarter" idx="12"/>
          </p:nvPr>
        </p:nvSpPr>
        <p:spPr/>
        <p:txBody>
          <a:bodyPr/>
          <a:lstStyle/>
          <a:p>
            <a:fld id="{DEBBFAFA-CF11-4051-800A-3280034B5029}" type="slidenum">
              <a:rPr lang="fi-FI" smtClean="0"/>
              <a:t>‹#›</a:t>
            </a:fld>
            <a:endParaRPr lang="fi-FI"/>
          </a:p>
        </p:txBody>
      </p:sp>
    </p:spTree>
    <p:extLst>
      <p:ext uri="{BB962C8B-B14F-4D97-AF65-F5344CB8AC3E}">
        <p14:creationId xmlns:p14="http://schemas.microsoft.com/office/powerpoint/2010/main" val="541988290"/>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Otsikko ja pystysuora teksti">
    <p:spTree>
      <p:nvGrpSpPr>
        <p:cNvPr id="1" name=""/>
        <p:cNvGrpSpPr/>
        <p:nvPr/>
      </p:nvGrpSpPr>
      <p:grpSpPr>
        <a:xfrm>
          <a:off x="0" y="0"/>
          <a:ext cx="0" cy="0"/>
          <a:chOff x="0" y="0"/>
          <a:chExt cx="0" cy="0"/>
        </a:xfrm>
      </p:grpSpPr>
      <p:sp>
        <p:nvSpPr>
          <p:cNvPr id="2" name="Otsikko 1">
            <a:extLst>
              <a:ext uri="{FF2B5EF4-FFF2-40B4-BE49-F238E27FC236}">
                <a16:creationId xmlns:a16="http://schemas.microsoft.com/office/drawing/2014/main" id="{E1EA6F6E-28F1-4F32-522D-C78244D7BD03}"/>
              </a:ext>
            </a:extLst>
          </p:cNvPr>
          <p:cNvSpPr>
            <a:spLocks noGrp="1"/>
          </p:cNvSpPr>
          <p:nvPr>
            <p:ph type="title"/>
          </p:nvPr>
        </p:nvSpPr>
        <p:spPr/>
        <p:txBody>
          <a:bodyPr/>
          <a:lstStyle>
            <a:lvl1pPr>
              <a:defRPr>
                <a:solidFill>
                  <a:srgbClr val="00B050"/>
                </a:solidFill>
              </a:defRPr>
            </a:lvl1pPr>
          </a:lstStyle>
          <a:p>
            <a:r>
              <a:rPr lang="fi-FI" dirty="0"/>
              <a:t>Muokkaa </a:t>
            </a:r>
            <a:r>
              <a:rPr lang="fi-FI" dirty="0" err="1"/>
              <a:t>ots</a:t>
            </a:r>
            <a:r>
              <a:rPr lang="fi-FI" dirty="0"/>
              <a:t>. </a:t>
            </a:r>
            <a:r>
              <a:rPr lang="fi-FI" dirty="0" err="1"/>
              <a:t>perustyyl</a:t>
            </a:r>
            <a:r>
              <a:rPr lang="fi-FI" dirty="0"/>
              <a:t>. </a:t>
            </a:r>
            <a:r>
              <a:rPr lang="fi-FI" dirty="0" err="1"/>
              <a:t>napsautt</a:t>
            </a:r>
            <a:r>
              <a:rPr lang="fi-FI" dirty="0"/>
              <a:t>.</a:t>
            </a:r>
          </a:p>
        </p:txBody>
      </p:sp>
      <p:sp>
        <p:nvSpPr>
          <p:cNvPr id="3" name="Pystysuoran tekstin paikkamerkki 2">
            <a:extLst>
              <a:ext uri="{FF2B5EF4-FFF2-40B4-BE49-F238E27FC236}">
                <a16:creationId xmlns:a16="http://schemas.microsoft.com/office/drawing/2014/main" id="{FF7AB440-CC51-6B98-5383-214C9F82DEA3}"/>
              </a:ext>
            </a:extLst>
          </p:cNvPr>
          <p:cNvSpPr>
            <a:spLocks noGrp="1"/>
          </p:cNvSpPr>
          <p:nvPr>
            <p:ph type="body" orient="vert" idx="1"/>
          </p:nvPr>
        </p:nvSpPr>
        <p:spPr/>
        <p:txBody>
          <a:bodyPr vert="eaVert"/>
          <a:lstStyle/>
          <a:p>
            <a:pPr lvl="0"/>
            <a:r>
              <a:rPr lang="fi-FI"/>
              <a:t>Muokkaa tekstin perustyylejä napsauttamalla</a:t>
            </a:r>
          </a:p>
          <a:p>
            <a:pPr lvl="1"/>
            <a:r>
              <a:rPr lang="fi-FI"/>
              <a:t>toinen taso</a:t>
            </a:r>
          </a:p>
          <a:p>
            <a:pPr lvl="2"/>
            <a:r>
              <a:rPr lang="fi-FI"/>
              <a:t>kolmas taso</a:t>
            </a:r>
          </a:p>
          <a:p>
            <a:pPr lvl="3"/>
            <a:r>
              <a:rPr lang="fi-FI"/>
              <a:t>neljäs taso</a:t>
            </a:r>
          </a:p>
          <a:p>
            <a:pPr lvl="4"/>
            <a:r>
              <a:rPr lang="fi-FI"/>
              <a:t>viides taso</a:t>
            </a:r>
          </a:p>
        </p:txBody>
      </p:sp>
      <p:sp>
        <p:nvSpPr>
          <p:cNvPr id="4" name="Päivämäärän paikkamerkki 3">
            <a:extLst>
              <a:ext uri="{FF2B5EF4-FFF2-40B4-BE49-F238E27FC236}">
                <a16:creationId xmlns:a16="http://schemas.microsoft.com/office/drawing/2014/main" id="{342FFFCC-D92C-B43E-BF58-E798456EA28C}"/>
              </a:ext>
            </a:extLst>
          </p:cNvPr>
          <p:cNvSpPr>
            <a:spLocks noGrp="1"/>
          </p:cNvSpPr>
          <p:nvPr>
            <p:ph type="dt" sz="half" idx="10"/>
          </p:nvPr>
        </p:nvSpPr>
        <p:spPr/>
        <p:txBody>
          <a:bodyPr/>
          <a:lstStyle/>
          <a:p>
            <a:fld id="{A4D022A4-2573-4B73-BCBF-81F1B08AC90E}" type="datetime1">
              <a:rPr lang="fi-FI" smtClean="0"/>
              <a:t>14.9.2026</a:t>
            </a:fld>
            <a:endParaRPr lang="fi-FI"/>
          </a:p>
        </p:txBody>
      </p:sp>
      <p:sp>
        <p:nvSpPr>
          <p:cNvPr id="5" name="Alatunnisteen paikkamerkki 4">
            <a:extLst>
              <a:ext uri="{FF2B5EF4-FFF2-40B4-BE49-F238E27FC236}">
                <a16:creationId xmlns:a16="http://schemas.microsoft.com/office/drawing/2014/main" id="{E57204A5-C679-71FF-813D-288428CA8393}"/>
              </a:ext>
            </a:extLst>
          </p:cNvPr>
          <p:cNvSpPr>
            <a:spLocks noGrp="1"/>
          </p:cNvSpPr>
          <p:nvPr>
            <p:ph type="ftr" sz="quarter" idx="11"/>
          </p:nvPr>
        </p:nvSpPr>
        <p:spPr>
          <a:xfrm>
            <a:off x="3938677" y="6356349"/>
            <a:ext cx="4314645" cy="365125"/>
          </a:xfrm>
        </p:spPr>
        <p:txBody>
          <a:bodyPr/>
          <a:lstStyle/>
          <a:p>
            <a:r>
              <a:rPr lang="fi-FI" dirty="0"/>
              <a:t>Rahaa ja työtä metsistä – tuoreimmat tiedot omalta alueeltasi: tapio.fi/rahaa-ja-</a:t>
            </a:r>
            <a:r>
              <a:rPr lang="fi-FI" dirty="0" err="1"/>
              <a:t>tyota</a:t>
            </a:r>
            <a:r>
              <a:rPr lang="fi-FI" dirty="0"/>
              <a:t>-</a:t>
            </a:r>
            <a:r>
              <a:rPr lang="fi-FI" dirty="0" err="1"/>
              <a:t>metsista</a:t>
            </a:r>
            <a:endParaRPr lang="fi-FI" dirty="0"/>
          </a:p>
        </p:txBody>
      </p:sp>
      <p:sp>
        <p:nvSpPr>
          <p:cNvPr id="6" name="Dian numeron paikkamerkki 5">
            <a:extLst>
              <a:ext uri="{FF2B5EF4-FFF2-40B4-BE49-F238E27FC236}">
                <a16:creationId xmlns:a16="http://schemas.microsoft.com/office/drawing/2014/main" id="{0B9C9C8A-E5D1-3C80-8755-C8A892384FA0}"/>
              </a:ext>
            </a:extLst>
          </p:cNvPr>
          <p:cNvSpPr>
            <a:spLocks noGrp="1"/>
          </p:cNvSpPr>
          <p:nvPr>
            <p:ph type="sldNum" sz="quarter" idx="12"/>
          </p:nvPr>
        </p:nvSpPr>
        <p:spPr/>
        <p:txBody>
          <a:bodyPr/>
          <a:lstStyle/>
          <a:p>
            <a:fld id="{DEBBFAFA-CF11-4051-800A-3280034B5029}" type="slidenum">
              <a:rPr lang="fi-FI" smtClean="0"/>
              <a:t>‹#›</a:t>
            </a:fld>
            <a:endParaRPr lang="fi-FI"/>
          </a:p>
        </p:txBody>
      </p:sp>
    </p:spTree>
    <p:extLst>
      <p:ext uri="{BB962C8B-B14F-4D97-AF65-F5344CB8AC3E}">
        <p14:creationId xmlns:p14="http://schemas.microsoft.com/office/powerpoint/2010/main" val="127595667"/>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Pystysuora otsikko ja teksti">
    <p:spTree>
      <p:nvGrpSpPr>
        <p:cNvPr id="1" name=""/>
        <p:cNvGrpSpPr/>
        <p:nvPr/>
      </p:nvGrpSpPr>
      <p:grpSpPr>
        <a:xfrm>
          <a:off x="0" y="0"/>
          <a:ext cx="0" cy="0"/>
          <a:chOff x="0" y="0"/>
          <a:chExt cx="0" cy="0"/>
        </a:xfrm>
      </p:grpSpPr>
      <p:sp>
        <p:nvSpPr>
          <p:cNvPr id="2" name="Pystysuora otsikko 1">
            <a:extLst>
              <a:ext uri="{FF2B5EF4-FFF2-40B4-BE49-F238E27FC236}">
                <a16:creationId xmlns:a16="http://schemas.microsoft.com/office/drawing/2014/main" id="{F6740141-79BA-5B8C-1122-6FBF62E76C51}"/>
              </a:ext>
            </a:extLst>
          </p:cNvPr>
          <p:cNvSpPr>
            <a:spLocks noGrp="1"/>
          </p:cNvSpPr>
          <p:nvPr>
            <p:ph type="title" orient="vert"/>
          </p:nvPr>
        </p:nvSpPr>
        <p:spPr>
          <a:xfrm>
            <a:off x="8724900" y="365125"/>
            <a:ext cx="2628900" cy="5811838"/>
          </a:xfrm>
        </p:spPr>
        <p:txBody>
          <a:bodyPr vert="eaVert"/>
          <a:lstStyle>
            <a:lvl1pPr>
              <a:defRPr>
                <a:solidFill>
                  <a:srgbClr val="00B050"/>
                </a:solidFill>
              </a:defRPr>
            </a:lvl1pPr>
          </a:lstStyle>
          <a:p>
            <a:r>
              <a:rPr lang="fi-FI" dirty="0"/>
              <a:t>Muokkaa </a:t>
            </a:r>
            <a:r>
              <a:rPr lang="fi-FI" dirty="0" err="1"/>
              <a:t>ots</a:t>
            </a:r>
            <a:r>
              <a:rPr lang="fi-FI" dirty="0"/>
              <a:t>. </a:t>
            </a:r>
            <a:r>
              <a:rPr lang="fi-FI" dirty="0" err="1"/>
              <a:t>perustyyl</a:t>
            </a:r>
            <a:r>
              <a:rPr lang="fi-FI" dirty="0"/>
              <a:t>. </a:t>
            </a:r>
            <a:r>
              <a:rPr lang="fi-FI" dirty="0" err="1"/>
              <a:t>napsautt</a:t>
            </a:r>
            <a:r>
              <a:rPr lang="fi-FI" dirty="0"/>
              <a:t>.</a:t>
            </a:r>
          </a:p>
        </p:txBody>
      </p:sp>
      <p:sp>
        <p:nvSpPr>
          <p:cNvPr id="3" name="Pystysuoran tekstin paikkamerkki 2">
            <a:extLst>
              <a:ext uri="{FF2B5EF4-FFF2-40B4-BE49-F238E27FC236}">
                <a16:creationId xmlns:a16="http://schemas.microsoft.com/office/drawing/2014/main" id="{C775C5A8-3EAA-9170-729E-0380693D7E5A}"/>
              </a:ext>
            </a:extLst>
          </p:cNvPr>
          <p:cNvSpPr>
            <a:spLocks noGrp="1"/>
          </p:cNvSpPr>
          <p:nvPr>
            <p:ph type="body" orient="vert" idx="1"/>
          </p:nvPr>
        </p:nvSpPr>
        <p:spPr>
          <a:xfrm>
            <a:off x="838200" y="365125"/>
            <a:ext cx="7734300" cy="5811838"/>
          </a:xfrm>
        </p:spPr>
        <p:txBody>
          <a:bodyPr vert="eaVert"/>
          <a:lstStyle/>
          <a:p>
            <a:pPr lvl="0"/>
            <a:r>
              <a:rPr lang="fi-FI"/>
              <a:t>Muokkaa tekstin perustyylejä napsauttamalla</a:t>
            </a:r>
          </a:p>
          <a:p>
            <a:pPr lvl="1"/>
            <a:r>
              <a:rPr lang="fi-FI"/>
              <a:t>toinen taso</a:t>
            </a:r>
          </a:p>
          <a:p>
            <a:pPr lvl="2"/>
            <a:r>
              <a:rPr lang="fi-FI"/>
              <a:t>kolmas taso</a:t>
            </a:r>
          </a:p>
          <a:p>
            <a:pPr lvl="3"/>
            <a:r>
              <a:rPr lang="fi-FI"/>
              <a:t>neljäs taso</a:t>
            </a:r>
          </a:p>
          <a:p>
            <a:pPr lvl="4"/>
            <a:r>
              <a:rPr lang="fi-FI"/>
              <a:t>viides taso</a:t>
            </a:r>
          </a:p>
        </p:txBody>
      </p:sp>
      <p:sp>
        <p:nvSpPr>
          <p:cNvPr id="4" name="Päivämäärän paikkamerkki 3">
            <a:extLst>
              <a:ext uri="{FF2B5EF4-FFF2-40B4-BE49-F238E27FC236}">
                <a16:creationId xmlns:a16="http://schemas.microsoft.com/office/drawing/2014/main" id="{851AFEB7-283E-1741-C28B-2FD4EC911DC7}"/>
              </a:ext>
            </a:extLst>
          </p:cNvPr>
          <p:cNvSpPr>
            <a:spLocks noGrp="1"/>
          </p:cNvSpPr>
          <p:nvPr>
            <p:ph type="dt" sz="half" idx="10"/>
          </p:nvPr>
        </p:nvSpPr>
        <p:spPr/>
        <p:txBody>
          <a:bodyPr/>
          <a:lstStyle/>
          <a:p>
            <a:fld id="{ED61185A-57D5-4A61-9EC8-79F3C140D2EE}" type="datetime1">
              <a:rPr lang="fi-FI" smtClean="0"/>
              <a:t>14.9.2026</a:t>
            </a:fld>
            <a:endParaRPr lang="fi-FI"/>
          </a:p>
        </p:txBody>
      </p:sp>
      <p:sp>
        <p:nvSpPr>
          <p:cNvPr id="5" name="Alatunnisteen paikkamerkki 4">
            <a:extLst>
              <a:ext uri="{FF2B5EF4-FFF2-40B4-BE49-F238E27FC236}">
                <a16:creationId xmlns:a16="http://schemas.microsoft.com/office/drawing/2014/main" id="{624818B9-19DE-9E02-7FA8-78523D5A9108}"/>
              </a:ext>
            </a:extLst>
          </p:cNvPr>
          <p:cNvSpPr>
            <a:spLocks noGrp="1"/>
          </p:cNvSpPr>
          <p:nvPr>
            <p:ph type="ftr" sz="quarter" idx="11"/>
          </p:nvPr>
        </p:nvSpPr>
        <p:spPr>
          <a:xfrm>
            <a:off x="3951617" y="6356350"/>
            <a:ext cx="4288766" cy="365125"/>
          </a:xfrm>
        </p:spPr>
        <p:txBody>
          <a:bodyPr/>
          <a:lstStyle/>
          <a:p>
            <a:r>
              <a:rPr lang="fi-FI" dirty="0"/>
              <a:t>Rahaa ja työtä metsistä – tuoreimmat tiedot omalta alueeltasi: tapio.fi/rahaa-ja-</a:t>
            </a:r>
            <a:r>
              <a:rPr lang="fi-FI" dirty="0" err="1"/>
              <a:t>tyota</a:t>
            </a:r>
            <a:r>
              <a:rPr lang="fi-FI" dirty="0"/>
              <a:t>-</a:t>
            </a:r>
            <a:r>
              <a:rPr lang="fi-FI" dirty="0" err="1"/>
              <a:t>metsista</a:t>
            </a:r>
            <a:endParaRPr lang="fi-FI" dirty="0"/>
          </a:p>
        </p:txBody>
      </p:sp>
      <p:sp>
        <p:nvSpPr>
          <p:cNvPr id="6" name="Dian numeron paikkamerkki 5">
            <a:extLst>
              <a:ext uri="{FF2B5EF4-FFF2-40B4-BE49-F238E27FC236}">
                <a16:creationId xmlns:a16="http://schemas.microsoft.com/office/drawing/2014/main" id="{8C6C8319-9B54-64F3-2623-2F9028444E1A}"/>
              </a:ext>
            </a:extLst>
          </p:cNvPr>
          <p:cNvSpPr>
            <a:spLocks noGrp="1"/>
          </p:cNvSpPr>
          <p:nvPr>
            <p:ph type="sldNum" sz="quarter" idx="12"/>
          </p:nvPr>
        </p:nvSpPr>
        <p:spPr/>
        <p:txBody>
          <a:bodyPr/>
          <a:lstStyle/>
          <a:p>
            <a:fld id="{DEBBFAFA-CF11-4051-800A-3280034B5029}" type="slidenum">
              <a:rPr lang="fi-FI" smtClean="0"/>
              <a:t>‹#›</a:t>
            </a:fld>
            <a:endParaRPr lang="fi-FI"/>
          </a:p>
        </p:txBody>
      </p:sp>
    </p:spTree>
    <p:extLst>
      <p:ext uri="{BB962C8B-B14F-4D97-AF65-F5344CB8AC3E}">
        <p14:creationId xmlns:p14="http://schemas.microsoft.com/office/powerpoint/2010/main" val="3562716266"/>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Otsikon paikkamerkki 1">
            <a:extLst>
              <a:ext uri="{FF2B5EF4-FFF2-40B4-BE49-F238E27FC236}">
                <a16:creationId xmlns:a16="http://schemas.microsoft.com/office/drawing/2014/main" id="{B0E486C7-E1C1-B0D4-D65C-43FCC920C7B8}"/>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fi-FI" dirty="0"/>
              <a:t>Muokkaa </a:t>
            </a:r>
            <a:r>
              <a:rPr lang="fi-FI" dirty="0" err="1"/>
              <a:t>ots</a:t>
            </a:r>
            <a:r>
              <a:rPr lang="fi-FI" dirty="0"/>
              <a:t>. </a:t>
            </a:r>
            <a:r>
              <a:rPr lang="fi-FI" dirty="0" err="1"/>
              <a:t>perustyyl</a:t>
            </a:r>
            <a:r>
              <a:rPr lang="fi-FI" dirty="0"/>
              <a:t>. </a:t>
            </a:r>
            <a:r>
              <a:rPr lang="fi-FI" dirty="0" err="1"/>
              <a:t>napsautt</a:t>
            </a:r>
            <a:r>
              <a:rPr lang="fi-FI" dirty="0"/>
              <a:t>.</a:t>
            </a:r>
          </a:p>
        </p:txBody>
      </p:sp>
      <p:sp>
        <p:nvSpPr>
          <p:cNvPr id="3" name="Tekstin paikkamerkki 2">
            <a:extLst>
              <a:ext uri="{FF2B5EF4-FFF2-40B4-BE49-F238E27FC236}">
                <a16:creationId xmlns:a16="http://schemas.microsoft.com/office/drawing/2014/main" id="{72475847-FBF4-901E-3A49-B16E44562AE4}"/>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fi-FI"/>
              <a:t>Muokkaa tekstin perustyylejä napsauttamalla</a:t>
            </a:r>
          </a:p>
          <a:p>
            <a:pPr lvl="1"/>
            <a:r>
              <a:rPr lang="fi-FI"/>
              <a:t>toinen taso</a:t>
            </a:r>
          </a:p>
          <a:p>
            <a:pPr lvl="2"/>
            <a:r>
              <a:rPr lang="fi-FI"/>
              <a:t>kolmas taso</a:t>
            </a:r>
          </a:p>
          <a:p>
            <a:pPr lvl="3"/>
            <a:r>
              <a:rPr lang="fi-FI"/>
              <a:t>neljäs taso</a:t>
            </a:r>
          </a:p>
          <a:p>
            <a:pPr lvl="4"/>
            <a:r>
              <a:rPr lang="fi-FI"/>
              <a:t>viides taso</a:t>
            </a:r>
          </a:p>
        </p:txBody>
      </p:sp>
      <p:sp>
        <p:nvSpPr>
          <p:cNvPr id="4" name="Päivämäärän paikkamerkki 3">
            <a:extLst>
              <a:ext uri="{FF2B5EF4-FFF2-40B4-BE49-F238E27FC236}">
                <a16:creationId xmlns:a16="http://schemas.microsoft.com/office/drawing/2014/main" id="{2E95CBF1-6158-336C-75E2-C3E84ADA7360}"/>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82000"/>
                  </a:schemeClr>
                </a:solidFill>
              </a:defRPr>
            </a:lvl1pPr>
          </a:lstStyle>
          <a:p>
            <a:fld id="{54BD7545-5216-4D63-8DAF-44BED234B81C}" type="datetime1">
              <a:rPr lang="fi-FI" smtClean="0"/>
              <a:t>14.9.2026</a:t>
            </a:fld>
            <a:endParaRPr lang="fi-FI"/>
          </a:p>
        </p:txBody>
      </p:sp>
      <p:sp>
        <p:nvSpPr>
          <p:cNvPr id="5" name="Alatunnisteen paikkamerkki 4">
            <a:extLst>
              <a:ext uri="{FF2B5EF4-FFF2-40B4-BE49-F238E27FC236}">
                <a16:creationId xmlns:a16="http://schemas.microsoft.com/office/drawing/2014/main" id="{83DA209C-1F40-CCDF-5EA4-494C00661DDB}"/>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82000"/>
                  </a:schemeClr>
                </a:solidFill>
              </a:defRPr>
            </a:lvl1pPr>
          </a:lstStyle>
          <a:p>
            <a:r>
              <a:rPr lang="fi-FI" dirty="0"/>
              <a:t>Rahaa ja työtä metsistä – tuoreimmat tiedot omalta alueeltasi: tapio.fi/rahaa-ja-</a:t>
            </a:r>
            <a:r>
              <a:rPr lang="fi-FI" dirty="0" err="1"/>
              <a:t>tyota</a:t>
            </a:r>
            <a:r>
              <a:rPr lang="fi-FI" dirty="0"/>
              <a:t>-</a:t>
            </a:r>
            <a:r>
              <a:rPr lang="fi-FI" dirty="0" err="1"/>
              <a:t>metsista</a:t>
            </a:r>
            <a:endParaRPr lang="fi-FI" dirty="0"/>
          </a:p>
        </p:txBody>
      </p:sp>
      <p:sp>
        <p:nvSpPr>
          <p:cNvPr id="6" name="Dian numeron paikkamerkki 5">
            <a:extLst>
              <a:ext uri="{FF2B5EF4-FFF2-40B4-BE49-F238E27FC236}">
                <a16:creationId xmlns:a16="http://schemas.microsoft.com/office/drawing/2014/main" id="{E239D22A-1E1E-CCC1-F8D1-2CFD9E2C6361}"/>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82000"/>
                  </a:schemeClr>
                </a:solidFill>
              </a:defRPr>
            </a:lvl1pPr>
          </a:lstStyle>
          <a:p>
            <a:fld id="{DEBBFAFA-CF11-4051-800A-3280034B5029}" type="slidenum">
              <a:rPr lang="fi-FI" smtClean="0"/>
              <a:t>‹#›</a:t>
            </a:fld>
            <a:endParaRPr lang="fi-FI"/>
          </a:p>
        </p:txBody>
      </p:sp>
    </p:spTree>
    <p:extLst>
      <p:ext uri="{BB962C8B-B14F-4D97-AF65-F5344CB8AC3E}">
        <p14:creationId xmlns:p14="http://schemas.microsoft.com/office/powerpoint/2010/main" val="2741917727"/>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hf sldNum="0" hdr="0" dt="0"/>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fi-FI"/>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1.jp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Layout" Target="../slideLayouts/slideLayout4.xml"/></Relationships>
</file>

<file path=ppt/slides/_rels/slide3.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3.png"/><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7.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image" Target="../media/image6.png"/><Relationship Id="rId1" Type="http://schemas.openxmlformats.org/officeDocument/2006/relationships/slideLayout" Target="../slideLayouts/slideLayout6.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Layout" Target="../slideLayouts/slideLayout6.xml"/></Relationships>
</file>

<file path=ppt/slides/_rels/slide10.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Layout" Target="../slideLayouts/slideLayout6.xml"/></Relationships>
</file>

<file path=ppt/slides/_rels/slide11.xml.rels><?xml version="1.0" encoding="UTF-8" standalone="yes"?>
<Relationships xmlns="http://schemas.openxmlformats.org/package/2006/relationships"><Relationship Id="rId2" Type="http://schemas.openxmlformats.org/officeDocument/2006/relationships/image" Target="../media/image10.png"/><Relationship Id="rId1" Type="http://schemas.openxmlformats.org/officeDocument/2006/relationships/slideLayout" Target="../slideLayouts/slideLayout6.xml"/></Relationships>
</file>

<file path=ppt/slides/_rels/slide12.xml.rels><?xml version="1.0" encoding="UTF-8" standalone="yes"?>
<Relationships xmlns="http://schemas.openxmlformats.org/package/2006/relationships"><Relationship Id="rId2" Type="http://schemas.openxmlformats.org/officeDocument/2006/relationships/image" Target="../media/image11.png"/><Relationship Id="rId1" Type="http://schemas.openxmlformats.org/officeDocument/2006/relationships/slideLayout" Target="../slideLayouts/slideLayout6.xml"/></Relationships>
</file>

<file path=ppt/slides/_rels/slide13.xml.rels><?xml version="1.0" encoding="UTF-8" standalone="yes"?>
<Relationships xmlns="http://schemas.openxmlformats.org/package/2006/relationships"><Relationship Id="rId2" Type="http://schemas.openxmlformats.org/officeDocument/2006/relationships/image" Target="../media/image12.png"/><Relationship Id="rId1" Type="http://schemas.openxmlformats.org/officeDocument/2006/relationships/slideLayout" Target="../slideLayouts/slideLayout6.xml"/></Relationships>
</file>

<file path=ppt/slides/_rels/slide14.xml.rels><?xml version="1.0" encoding="UTF-8" standalone="yes"?>
<Relationships xmlns="http://schemas.openxmlformats.org/package/2006/relationships"><Relationship Id="rId2" Type="http://schemas.openxmlformats.org/officeDocument/2006/relationships/image" Target="../media/image13.png"/><Relationship Id="rId1" Type="http://schemas.openxmlformats.org/officeDocument/2006/relationships/slideLayout" Target="../slideLayouts/slideLayout6.xml"/></Relationships>
</file>

<file path=ppt/slides/_rels/slide15.xml.rels><?xml version="1.0" encoding="UTF-8" standalone="yes"?>
<Relationships xmlns="http://schemas.openxmlformats.org/package/2006/relationships"><Relationship Id="rId2" Type="http://schemas.openxmlformats.org/officeDocument/2006/relationships/image" Target="../media/image14.png"/><Relationship Id="rId1" Type="http://schemas.openxmlformats.org/officeDocument/2006/relationships/slideLayout" Target="../slideLayouts/slideLayout6.xml"/></Relationships>
</file>

<file path=ppt/slides/slide1.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t="-9000" b="-9000"/>
          </a:stretch>
        </a:blipFill>
        <a:effectLst/>
      </p:bgPr>
    </p:bg>
    <p:spTree>
      <p:nvGrpSpPr>
        <p:cNvPr id="1" name="">
          <a:extLst>
            <a:ext uri="{FF2B5EF4-FFF2-40B4-BE49-F238E27FC236}">
              <a16:creationId xmlns:a16="http://schemas.microsoft.com/office/drawing/2014/main" id="{7B154352-A5D3-3696-1D15-58D98425371C}"/>
            </a:ext>
          </a:extLst>
        </p:cNvPr>
        <p:cNvGrpSpPr/>
        <p:nvPr/>
      </p:nvGrpSpPr>
      <p:grpSpPr>
        <a:xfrm>
          <a:off x="0" y="0"/>
          <a:ext cx="0" cy="0"/>
          <a:chOff x="0" y="0"/>
          <a:chExt cx="0" cy="0"/>
        </a:xfrm>
      </p:grpSpPr>
      <p:sp>
        <p:nvSpPr>
          <p:cNvPr id="11" name="Tekstiruutu 10">
            <a:extLst>
              <a:ext uri="{FF2B5EF4-FFF2-40B4-BE49-F238E27FC236}">
                <a16:creationId xmlns:a16="http://schemas.microsoft.com/office/drawing/2014/main" id="{90968835-CD6B-CACA-CF53-BEBE9FA23210}"/>
              </a:ext>
            </a:extLst>
          </p:cNvPr>
          <p:cNvSpPr txBox="1"/>
          <p:nvPr/>
        </p:nvSpPr>
        <p:spPr>
          <a:xfrm>
            <a:off x="1596975" y="1905506"/>
            <a:ext cx="8998050" cy="3046988"/>
          </a:xfrm>
          <a:prstGeom prst="rect">
            <a:avLst/>
          </a:prstGeom>
          <a:ln>
            <a:noFill/>
          </a:ln>
        </p:spPr>
        <p:style>
          <a:lnRef idx="2">
            <a:schemeClr val="accent3">
              <a:shade val="15000"/>
            </a:schemeClr>
          </a:lnRef>
          <a:fillRef idx="1">
            <a:schemeClr val="accent3"/>
          </a:fillRef>
          <a:effectRef idx="0">
            <a:schemeClr val="accent3"/>
          </a:effectRef>
          <a:fontRef idx="minor">
            <a:schemeClr val="lt1"/>
          </a:fontRef>
        </p:style>
        <p:txBody>
          <a:bodyPr wrap="square">
            <a:spAutoFit/>
          </a:bodyPr>
          <a:lstStyle/>
          <a:p>
            <a:pPr algn="ctr"/>
            <a:r>
              <a:rPr lang="en-GB" sz="4800" b="1" dirty="0"/>
              <a:t>Rahaa ja </a:t>
            </a:r>
            <a:r>
              <a:rPr lang="en-GB" sz="4800" b="1" dirty="0" err="1"/>
              <a:t>työtä</a:t>
            </a:r>
            <a:r>
              <a:rPr lang="en-GB" sz="4800" b="1" dirty="0"/>
              <a:t> </a:t>
            </a:r>
            <a:r>
              <a:rPr lang="en-GB" sz="4800" b="1" dirty="0" err="1"/>
              <a:t>metsistä</a:t>
            </a:r>
            <a:r>
              <a:rPr lang="en-GB" sz="4800" b="1" dirty="0"/>
              <a:t> – talouden </a:t>
            </a:r>
            <a:r>
              <a:rPr lang="en-GB" sz="4800" b="1" dirty="0" err="1"/>
              <a:t>perustiedot</a:t>
            </a:r>
            <a:r>
              <a:rPr lang="en-GB" sz="4800" b="1" dirty="0"/>
              <a:t> </a:t>
            </a:r>
            <a:br>
              <a:rPr lang="en-GB" sz="4800" b="1" dirty="0"/>
            </a:br>
            <a:r>
              <a:rPr lang="en-GB" sz="4800" b="1" dirty="0"/>
              <a:t>Pohjois-Pohjanmaan </a:t>
            </a:r>
            <a:r>
              <a:rPr lang="en-GB" sz="4800" b="1" dirty="0" err="1"/>
              <a:t>maakunnasta</a:t>
            </a:r>
            <a:endParaRPr lang="fi-FI" sz="4800" b="1" dirty="0"/>
          </a:p>
        </p:txBody>
      </p:sp>
      <p:sp>
        <p:nvSpPr>
          <p:cNvPr id="2" name="Alatunnisteen paikkamerkki 1">
            <a:extLst>
              <a:ext uri="{FF2B5EF4-FFF2-40B4-BE49-F238E27FC236}">
                <a16:creationId xmlns:a16="http://schemas.microsoft.com/office/drawing/2014/main" id="{27D653BC-AB18-8C5D-5B92-EFCCBCEFB2F9}"/>
              </a:ext>
            </a:extLst>
          </p:cNvPr>
          <p:cNvSpPr>
            <a:spLocks noGrp="1"/>
          </p:cNvSpPr>
          <p:nvPr>
            <p:ph type="ftr" sz="quarter" idx="11"/>
          </p:nvPr>
        </p:nvSpPr>
        <p:spPr/>
        <p:txBody>
          <a:bodyPr/>
          <a:lstStyle/>
          <a:p>
            <a:r>
              <a:rPr lang="fi-FI" dirty="0"/>
              <a:t>Rahaa ja työtä metsistä – tuoreimmat tiedot omalta alueeltasi: tapio.fi/rahaa-ja-</a:t>
            </a:r>
            <a:r>
              <a:rPr lang="fi-FI" dirty="0" err="1"/>
              <a:t>tyota</a:t>
            </a:r>
            <a:r>
              <a:rPr lang="fi-FI" dirty="0"/>
              <a:t>-</a:t>
            </a:r>
            <a:r>
              <a:rPr lang="fi-FI" dirty="0" err="1"/>
              <a:t>metsista</a:t>
            </a:r>
            <a:endParaRPr lang="fi-FI" dirty="0"/>
          </a:p>
        </p:txBody>
      </p:sp>
    </p:spTree>
    <p:extLst>
      <p:ext uri="{BB962C8B-B14F-4D97-AF65-F5344CB8AC3E}">
        <p14:creationId xmlns:p14="http://schemas.microsoft.com/office/powerpoint/2010/main" val="870188166"/>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2" name="Rectangle 11">
            <a:extLst>
              <a:ext uri="{FF2B5EF4-FFF2-40B4-BE49-F238E27FC236}">
                <a16:creationId xmlns:a16="http://schemas.microsoft.com/office/drawing/2014/main" id="{D1D34770-47A8-402C-AF23-2B653F2D88C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Otsikko 1">
            <a:extLst>
              <a:ext uri="{FF2B5EF4-FFF2-40B4-BE49-F238E27FC236}">
                <a16:creationId xmlns:a16="http://schemas.microsoft.com/office/drawing/2014/main" id="{DEC41A42-1568-50AC-6EB3-C7A221DCEBE3}"/>
              </a:ext>
            </a:extLst>
          </p:cNvPr>
          <p:cNvSpPr>
            <a:spLocks noGrp="1"/>
          </p:cNvSpPr>
          <p:nvPr>
            <p:ph type="title"/>
          </p:nvPr>
        </p:nvSpPr>
        <p:spPr>
          <a:xfrm>
            <a:off x="836677" y="485903"/>
            <a:ext cx="6002110" cy="1495425"/>
          </a:xfrm>
        </p:spPr>
        <p:txBody>
          <a:bodyPr vert="horz" lIns="91440" tIns="45720" rIns="91440" bIns="45720" rtlCol="0" anchor="ctr">
            <a:normAutofit/>
          </a:bodyPr>
          <a:lstStyle/>
          <a:p>
            <a:r>
              <a:rPr lang="en-US" sz="3600" dirty="0"/>
              <a:t>Rahaa ja </a:t>
            </a:r>
            <a:r>
              <a:rPr lang="en-US" sz="3600" dirty="0" err="1"/>
              <a:t>työtä</a:t>
            </a:r>
            <a:r>
              <a:rPr lang="en-US" sz="3600" dirty="0"/>
              <a:t> </a:t>
            </a:r>
            <a:r>
              <a:rPr lang="en-US" sz="3600" dirty="0" err="1"/>
              <a:t>metsistä</a:t>
            </a:r>
            <a:r>
              <a:rPr lang="en-US" sz="3600" dirty="0"/>
              <a:t> -</a:t>
            </a:r>
            <a:r>
              <a:rPr lang="en-US" sz="3600" dirty="0" err="1"/>
              <a:t>verkkopalvelu</a:t>
            </a:r>
            <a:endParaRPr lang="en-US" sz="3600" dirty="0"/>
          </a:p>
        </p:txBody>
      </p:sp>
      <p:sp>
        <p:nvSpPr>
          <p:cNvPr id="5" name="Alatunnisteen paikkamerkki 4">
            <a:extLst>
              <a:ext uri="{FF2B5EF4-FFF2-40B4-BE49-F238E27FC236}">
                <a16:creationId xmlns:a16="http://schemas.microsoft.com/office/drawing/2014/main" id="{141D9D9E-79B3-6A36-4243-A18FE2B6FE92}"/>
              </a:ext>
            </a:extLst>
          </p:cNvPr>
          <p:cNvSpPr>
            <a:spLocks noGrp="1"/>
          </p:cNvSpPr>
          <p:nvPr>
            <p:ph type="ftr" sz="quarter" idx="11"/>
          </p:nvPr>
        </p:nvSpPr>
        <p:spPr>
          <a:xfrm>
            <a:off x="836678" y="6313488"/>
            <a:ext cx="6002109" cy="365125"/>
          </a:xfrm>
        </p:spPr>
        <p:txBody>
          <a:bodyPr vert="horz" lIns="91440" tIns="45720" rIns="91440" bIns="45720" rtlCol="0" anchor="ctr">
            <a:noAutofit/>
          </a:bodyPr>
          <a:lstStyle/>
          <a:p>
            <a:pPr>
              <a:lnSpc>
                <a:spcPct val="90000"/>
              </a:lnSpc>
              <a:spcAft>
                <a:spcPts val="600"/>
              </a:spcAft>
              <a:defRPr/>
            </a:pPr>
            <a:r>
              <a:rPr lang="fi-FI" kern="1200" noProof="0" dirty="0">
                <a:solidFill>
                  <a:prstClr val="black">
                    <a:tint val="75000"/>
                  </a:prstClr>
                </a:solidFill>
                <a:ea typeface="+mn-ea"/>
                <a:cs typeface="+mn-cs"/>
              </a:rPr>
              <a:t>Rahaa ja työtä metsistä – tuoreimmat tiedot omalta alueeltasi: </a:t>
            </a:r>
            <a:br>
              <a:rPr lang="fi-FI" noProof="0" dirty="0">
                <a:solidFill>
                  <a:prstClr val="black">
                    <a:tint val="75000"/>
                  </a:prstClr>
                </a:solidFill>
              </a:rPr>
            </a:br>
            <a:r>
              <a:rPr lang="fi-FI" kern="1200" noProof="0" dirty="0">
                <a:solidFill>
                  <a:prstClr val="black">
                    <a:tint val="75000"/>
                  </a:prstClr>
                </a:solidFill>
                <a:ea typeface="+mn-ea"/>
                <a:cs typeface="+mn-cs"/>
              </a:rPr>
              <a:t>tapio.fi/rahaa-ja-</a:t>
            </a:r>
            <a:r>
              <a:rPr lang="fi-FI" kern="1200" noProof="0" dirty="0" err="1">
                <a:solidFill>
                  <a:prstClr val="black">
                    <a:tint val="75000"/>
                  </a:prstClr>
                </a:solidFill>
                <a:ea typeface="+mn-ea"/>
                <a:cs typeface="+mn-cs"/>
              </a:rPr>
              <a:t>tyota</a:t>
            </a:r>
            <a:r>
              <a:rPr lang="fi-FI" kern="1200" noProof="0" dirty="0">
                <a:solidFill>
                  <a:prstClr val="black">
                    <a:tint val="75000"/>
                  </a:prstClr>
                </a:solidFill>
                <a:ea typeface="+mn-ea"/>
                <a:cs typeface="+mn-cs"/>
              </a:rPr>
              <a:t>-</a:t>
            </a:r>
            <a:r>
              <a:rPr lang="fi-FI" kern="1200" noProof="0" dirty="0" err="1">
                <a:solidFill>
                  <a:prstClr val="black">
                    <a:tint val="75000"/>
                  </a:prstClr>
                </a:solidFill>
                <a:ea typeface="+mn-ea"/>
                <a:cs typeface="+mn-cs"/>
              </a:rPr>
              <a:t>metsista</a:t>
            </a:r>
            <a:endParaRPr lang="fi-FI" kern="1200" noProof="0" dirty="0">
              <a:solidFill>
                <a:prstClr val="black">
                  <a:tint val="75000"/>
                </a:prstClr>
              </a:solidFill>
              <a:ea typeface="+mn-ea"/>
              <a:cs typeface="+mn-cs"/>
            </a:endParaRPr>
          </a:p>
        </p:txBody>
      </p:sp>
      <p:pic>
        <p:nvPicPr>
          <p:cNvPr id="7" name="Sisällön paikkamerkki 6" descr="Kuva, joka sisältää kohteen piha-, lehto, metsämaa, puu&#10;&#10;Tekoälyn generoima sisältö voi olla virheellistä.">
            <a:extLst>
              <a:ext uri="{FF2B5EF4-FFF2-40B4-BE49-F238E27FC236}">
                <a16:creationId xmlns:a16="http://schemas.microsoft.com/office/drawing/2014/main" id="{352A72B9-A9DA-3A71-0A23-595B173399AC}"/>
              </a:ext>
            </a:extLst>
          </p:cNvPr>
          <p:cNvPicPr>
            <a:picLocks noGrp="1" noChangeAspect="1"/>
          </p:cNvPicPr>
          <p:nvPr>
            <p:ph sz="half" idx="2"/>
          </p:nvPr>
        </p:nvPicPr>
        <p:blipFill>
          <a:blip r:embed="rId2">
            <a:extLst>
              <a:ext uri="{28A0092B-C50C-407E-A947-70E740481C1C}">
                <a14:useLocalDpi xmlns:a14="http://schemas.microsoft.com/office/drawing/2010/main" val="0"/>
              </a:ext>
            </a:extLst>
          </a:blip>
          <a:srcRect l="10715" r="40873"/>
          <a:stretch/>
        </p:blipFill>
        <p:spPr>
          <a:xfrm>
            <a:off x="7199440" y="10"/>
            <a:ext cx="4992560" cy="6857990"/>
          </a:xfrm>
          <a:prstGeom prst="rect">
            <a:avLst/>
          </a:prstGeom>
          <a:effectLst/>
        </p:spPr>
      </p:pic>
      <p:sp>
        <p:nvSpPr>
          <p:cNvPr id="8" name="Sisällön paikkamerkki 2">
            <a:extLst>
              <a:ext uri="{FF2B5EF4-FFF2-40B4-BE49-F238E27FC236}">
                <a16:creationId xmlns:a16="http://schemas.microsoft.com/office/drawing/2014/main" id="{4EB8D84C-8D39-1D04-6B5A-575CCCF6BD85}"/>
              </a:ext>
            </a:extLst>
          </p:cNvPr>
          <p:cNvSpPr>
            <a:spLocks noGrp="1"/>
          </p:cNvSpPr>
          <p:nvPr>
            <p:ph sz="half" idx="1"/>
          </p:nvPr>
        </p:nvSpPr>
        <p:spPr>
          <a:xfrm>
            <a:off x="736472" y="1981328"/>
            <a:ext cx="6002107" cy="4030981"/>
          </a:xfrm>
        </p:spPr>
        <p:txBody>
          <a:bodyPr vert="horz" lIns="91440" tIns="45720" rIns="91440" bIns="45720" rtlCol="0">
            <a:normAutofit fontScale="92500"/>
          </a:bodyPr>
          <a:lstStyle/>
          <a:p>
            <a:pPr marL="0" indent="0">
              <a:buNone/>
            </a:pPr>
            <a:r>
              <a:rPr lang="fi-FI" sz="1800" b="1" noProof="0" dirty="0"/>
              <a:t>Rahaa ja työtä metsistä -verkkopalvelu </a:t>
            </a:r>
            <a:r>
              <a:rPr lang="fi-FI" sz="1800" noProof="0" dirty="0"/>
              <a:t>kokoaa tuoreimmat saatavilla tilastot metsätaloudesta ja puuta jalostavasta teollisuudesta sekä niiden taloudellisesta merkityksestä valtakunnallisesti, maakunnittain ja seutukunnittain. </a:t>
            </a:r>
          </a:p>
          <a:p>
            <a:pPr marL="0" indent="0">
              <a:buNone/>
            </a:pPr>
            <a:r>
              <a:rPr lang="fi-FI" sz="1800" noProof="0" dirty="0"/>
              <a:t>Tarkastelussa ovat mukana tuotannon arvo, arvonlisäys, työllisyys, palkat, investoinnit sekä yhteisö- ja ansiotuloverot. Myös tärkeimmät metsäiset alueelliset tunnusluvut ovat mukana. Esityksen luvut ovat vuodelta 2023.</a:t>
            </a:r>
          </a:p>
          <a:p>
            <a:pPr marL="0" indent="0">
              <a:buNone/>
            </a:pPr>
            <a:r>
              <a:rPr lang="fi-FI" sz="1800" noProof="0" dirty="0"/>
              <a:t>Tämän </a:t>
            </a:r>
            <a:r>
              <a:rPr lang="fi-FI" sz="1800" dirty="0"/>
              <a:t>Pohjois-Pohjanmaan </a:t>
            </a:r>
            <a:r>
              <a:rPr lang="fi-FI" sz="1800" noProof="0" dirty="0"/>
              <a:t>maakunnan diasetin luvut on poimittu kaikille avoimesta verkkopalvelusta, jossa voit tarkastella muiden maakuntien ja seutukuntien lukuja. Verkkopalvelun löydät osoitteesta: </a:t>
            </a:r>
            <a:r>
              <a:rPr lang="fi-FI" sz="1800" b="1" noProof="0" dirty="0"/>
              <a:t>tapio.fi/rahaa-ja-</a:t>
            </a:r>
            <a:r>
              <a:rPr lang="fi-FI" sz="1800" b="1" noProof="0" dirty="0" err="1"/>
              <a:t>tyota</a:t>
            </a:r>
            <a:r>
              <a:rPr lang="fi-FI" sz="1800" b="1" noProof="0" dirty="0"/>
              <a:t>-</a:t>
            </a:r>
            <a:r>
              <a:rPr lang="fi-FI" sz="1800" b="1" noProof="0" dirty="0" err="1"/>
              <a:t>metsista</a:t>
            </a:r>
            <a:r>
              <a:rPr lang="fi-FI" sz="1800" noProof="0" dirty="0"/>
              <a:t>.</a:t>
            </a:r>
          </a:p>
          <a:p>
            <a:pPr marL="0" indent="0">
              <a:buNone/>
            </a:pPr>
            <a:r>
              <a:rPr lang="fi-FI" sz="1800" noProof="0" dirty="0"/>
              <a:t>Palvelu on toteutettu Tapion ja Pellervon Taloustutkimus PTT:n yhteistyönä. Hankkeen on rahoittanut Metsämiesten Säätiö. </a:t>
            </a:r>
          </a:p>
        </p:txBody>
      </p:sp>
    </p:spTree>
    <p:extLst>
      <p:ext uri="{BB962C8B-B14F-4D97-AF65-F5344CB8AC3E}">
        <p14:creationId xmlns:p14="http://schemas.microsoft.com/office/powerpoint/2010/main" val="3954445922"/>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 name="Kuva 7">
            <a:extLst>
              <a:ext uri="{FF2B5EF4-FFF2-40B4-BE49-F238E27FC236}">
                <a16:creationId xmlns:a16="http://schemas.microsoft.com/office/drawing/2014/main" id="{A3F3F8CC-5CFA-C465-291C-75FC48750C45}"/>
              </a:ext>
            </a:extLst>
          </p:cNvPr>
          <p:cNvPicPr>
            <a:picLocks noChangeAspect="1"/>
          </p:cNvPicPr>
          <p:nvPr/>
        </p:nvPicPr>
        <p:blipFill>
          <a:blip r:embed="rId2"/>
          <a:srcRect l="10043"/>
          <a:stretch/>
        </p:blipFill>
        <p:spPr>
          <a:xfrm>
            <a:off x="8515683" y="2820951"/>
            <a:ext cx="3603165" cy="2659074"/>
          </a:xfrm>
          <a:prstGeom prst="rect">
            <a:avLst/>
          </a:prstGeom>
        </p:spPr>
      </p:pic>
      <p:sp>
        <p:nvSpPr>
          <p:cNvPr id="2" name="Otsikko 1">
            <a:extLst>
              <a:ext uri="{FF2B5EF4-FFF2-40B4-BE49-F238E27FC236}">
                <a16:creationId xmlns:a16="http://schemas.microsoft.com/office/drawing/2014/main" id="{7E869AEB-C802-3F67-85BE-8E8BAE5AFD11}"/>
              </a:ext>
            </a:extLst>
          </p:cNvPr>
          <p:cNvSpPr>
            <a:spLocks noGrp="1"/>
          </p:cNvSpPr>
          <p:nvPr>
            <p:ph type="title"/>
          </p:nvPr>
        </p:nvSpPr>
        <p:spPr>
          <a:xfrm>
            <a:off x="461128" y="136525"/>
            <a:ext cx="10515600" cy="1325563"/>
          </a:xfrm>
        </p:spPr>
        <p:txBody>
          <a:bodyPr>
            <a:normAutofit/>
          </a:bodyPr>
          <a:lstStyle/>
          <a:p>
            <a:r>
              <a:rPr lang="en-GB" sz="3600" dirty="0"/>
              <a:t>Pohjois-Pohjanmaan</a:t>
            </a:r>
            <a:r>
              <a:rPr lang="en-GB" sz="3600" b="1" dirty="0"/>
              <a:t> </a:t>
            </a:r>
            <a:r>
              <a:rPr lang="en-GB" sz="3600" dirty="0" err="1"/>
              <a:t>metsät</a:t>
            </a:r>
            <a:r>
              <a:rPr lang="en-GB" sz="3600" dirty="0"/>
              <a:t> 2023</a:t>
            </a:r>
            <a:endParaRPr lang="fi-FI" sz="3600" dirty="0"/>
          </a:p>
        </p:txBody>
      </p:sp>
      <p:graphicFrame>
        <p:nvGraphicFramePr>
          <p:cNvPr id="4" name="Taulukko 3">
            <a:extLst>
              <a:ext uri="{FF2B5EF4-FFF2-40B4-BE49-F238E27FC236}">
                <a16:creationId xmlns:a16="http://schemas.microsoft.com/office/drawing/2014/main" id="{272B732A-9B1C-89DD-8074-388A299ADAA5}"/>
              </a:ext>
            </a:extLst>
          </p:cNvPr>
          <p:cNvGraphicFramePr>
            <a:graphicFrameLocks noGrp="1"/>
          </p:cNvGraphicFramePr>
          <p:nvPr>
            <p:extLst>
              <p:ext uri="{D42A27DB-BD31-4B8C-83A1-F6EECF244321}">
                <p14:modId xmlns:p14="http://schemas.microsoft.com/office/powerpoint/2010/main" val="1955136752"/>
              </p:ext>
            </p:extLst>
          </p:nvPr>
        </p:nvGraphicFramePr>
        <p:xfrm>
          <a:off x="231587" y="1998886"/>
          <a:ext cx="5128181" cy="2272572"/>
        </p:xfrm>
        <a:graphic>
          <a:graphicData uri="http://schemas.openxmlformats.org/drawingml/2006/table">
            <a:tbl>
              <a:tblPr firstRow="1" bandRow="1">
                <a:tableStyleId>{5C22544A-7EE6-4342-B048-85BDC9FD1C3A}</a:tableStyleId>
              </a:tblPr>
              <a:tblGrid>
                <a:gridCol w="3339779">
                  <a:extLst>
                    <a:ext uri="{9D8B030D-6E8A-4147-A177-3AD203B41FA5}">
                      <a16:colId xmlns:a16="http://schemas.microsoft.com/office/drawing/2014/main" val="1738321657"/>
                    </a:ext>
                  </a:extLst>
                </a:gridCol>
                <a:gridCol w="1788402">
                  <a:extLst>
                    <a:ext uri="{9D8B030D-6E8A-4147-A177-3AD203B41FA5}">
                      <a16:colId xmlns:a16="http://schemas.microsoft.com/office/drawing/2014/main" val="1955992653"/>
                    </a:ext>
                  </a:extLst>
                </a:gridCol>
              </a:tblGrid>
              <a:tr h="352047">
                <a:tc>
                  <a:txBody>
                    <a:bodyPr/>
                    <a:lstStyle/>
                    <a:p>
                      <a:r>
                        <a:rPr lang="en-GB" sz="1400" b="1" dirty="0" err="1">
                          <a:solidFill>
                            <a:schemeClr val="tx1"/>
                          </a:solidFill>
                        </a:rPr>
                        <a:t>Metsätalousmaa</a:t>
                      </a:r>
                      <a:r>
                        <a:rPr lang="en-GB" sz="1400" b="1" dirty="0">
                          <a:solidFill>
                            <a:schemeClr val="tx1"/>
                          </a:solidFill>
                        </a:rPr>
                        <a:t> </a:t>
                      </a:r>
                      <a:r>
                        <a:rPr lang="en-GB" sz="1400" b="1" dirty="0" err="1">
                          <a:solidFill>
                            <a:schemeClr val="tx1"/>
                          </a:solidFill>
                        </a:rPr>
                        <a:t>yhteensä</a:t>
                      </a:r>
                      <a:endParaRPr lang="fi-FI" sz="1400" b="1" dirty="0">
                        <a:solidFill>
                          <a:schemeClr val="tx1"/>
                        </a:solidFill>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accent6">
                        <a:lumMod val="60000"/>
                        <a:lumOff val="40000"/>
                      </a:schemeClr>
                    </a:solidFill>
                  </a:tcPr>
                </a:tc>
                <a:tc>
                  <a:txBody>
                    <a:bodyPr/>
                    <a:lstStyle/>
                    <a:p>
                      <a:pPr algn="ctr"/>
                      <a:r>
                        <a:rPr lang="en-GB" sz="1400" b="0" dirty="0">
                          <a:solidFill>
                            <a:schemeClr val="tx1"/>
                          </a:solidFill>
                        </a:rPr>
                        <a:t>3 265 000 ha</a:t>
                      </a:r>
                      <a:endParaRPr lang="fi-FI" sz="1400" b="0" dirty="0">
                        <a:solidFill>
                          <a:schemeClr val="tx1"/>
                        </a:solidFill>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accent6">
                        <a:lumMod val="20000"/>
                        <a:lumOff val="80000"/>
                      </a:schemeClr>
                    </a:solidFill>
                  </a:tcPr>
                </a:tc>
                <a:extLst>
                  <a:ext uri="{0D108BD9-81ED-4DB2-BD59-A6C34878D82A}">
                    <a16:rowId xmlns:a16="http://schemas.microsoft.com/office/drawing/2014/main" val="4039958279"/>
                  </a:ext>
                </a:extLst>
              </a:tr>
              <a:tr h="384105">
                <a:tc>
                  <a:txBody>
                    <a:bodyPr/>
                    <a:lstStyle/>
                    <a:p>
                      <a:r>
                        <a:rPr lang="en-GB" sz="1400" b="1" dirty="0" err="1">
                          <a:solidFill>
                            <a:schemeClr val="tx1"/>
                          </a:solidFill>
                        </a:rPr>
                        <a:t>Suojelualueiden</a:t>
                      </a:r>
                      <a:r>
                        <a:rPr lang="en-GB" sz="1400" b="1" dirty="0">
                          <a:solidFill>
                            <a:schemeClr val="tx1"/>
                          </a:solidFill>
                        </a:rPr>
                        <a:t> pinta-ala</a:t>
                      </a:r>
                      <a:endParaRPr lang="fi-FI" sz="1400" b="1" dirty="0">
                        <a:solidFill>
                          <a:schemeClr val="tx1"/>
                        </a:solidFill>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accent6">
                        <a:lumMod val="60000"/>
                        <a:lumOff val="40000"/>
                      </a:schemeClr>
                    </a:solidFill>
                  </a:tcPr>
                </a:tc>
                <a:tc>
                  <a:txBody>
                    <a:bodyPr/>
                    <a:lstStyle/>
                    <a:p>
                      <a:pPr algn="ctr"/>
                      <a:r>
                        <a:rPr lang="en-GB" sz="1400" b="0" dirty="0">
                          <a:solidFill>
                            <a:schemeClr val="tx1"/>
                          </a:solidFill>
                        </a:rPr>
                        <a:t>261 000 ha</a:t>
                      </a:r>
                      <a:endParaRPr lang="fi-FI" sz="1400" b="0" dirty="0">
                        <a:solidFill>
                          <a:schemeClr val="tx1"/>
                        </a:solidFill>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accent6">
                        <a:lumMod val="20000"/>
                        <a:lumOff val="80000"/>
                      </a:schemeClr>
                    </a:solidFill>
                  </a:tcPr>
                </a:tc>
                <a:extLst>
                  <a:ext uri="{0D108BD9-81ED-4DB2-BD59-A6C34878D82A}">
                    <a16:rowId xmlns:a16="http://schemas.microsoft.com/office/drawing/2014/main" val="707013384"/>
                  </a:ext>
                </a:extLst>
              </a:tr>
              <a:tr h="384105">
                <a:tc>
                  <a:txBody>
                    <a:bodyPr/>
                    <a:lstStyle/>
                    <a:p>
                      <a:r>
                        <a:rPr lang="en-GB" sz="1400" b="1" dirty="0" err="1">
                          <a:solidFill>
                            <a:schemeClr val="tx1"/>
                          </a:solidFill>
                        </a:rPr>
                        <a:t>Puuston</a:t>
                      </a:r>
                      <a:r>
                        <a:rPr lang="en-GB" sz="1400" b="1" dirty="0">
                          <a:solidFill>
                            <a:schemeClr val="tx1"/>
                          </a:solidFill>
                        </a:rPr>
                        <a:t> </a:t>
                      </a:r>
                      <a:r>
                        <a:rPr lang="en-GB" sz="1400" b="1" dirty="0" err="1">
                          <a:solidFill>
                            <a:schemeClr val="tx1"/>
                          </a:solidFill>
                        </a:rPr>
                        <a:t>keskikasvu</a:t>
                      </a:r>
                      <a:r>
                        <a:rPr lang="en-GB" sz="1400" b="1" dirty="0">
                          <a:solidFill>
                            <a:schemeClr val="tx1"/>
                          </a:solidFill>
                        </a:rPr>
                        <a:t> </a:t>
                      </a:r>
                      <a:r>
                        <a:rPr lang="en-GB" sz="1400" b="1" dirty="0" err="1">
                          <a:solidFill>
                            <a:schemeClr val="tx1"/>
                          </a:solidFill>
                        </a:rPr>
                        <a:t>metsämaalla</a:t>
                      </a:r>
                      <a:endParaRPr lang="fi-FI" sz="1400" b="1" dirty="0">
                        <a:solidFill>
                          <a:schemeClr val="tx1"/>
                        </a:solidFill>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accent6">
                        <a:lumMod val="60000"/>
                        <a:lumOff val="40000"/>
                      </a:schemeClr>
                    </a:solidFill>
                  </a:tcPr>
                </a:tc>
                <a:tc>
                  <a:txBody>
                    <a:bodyPr/>
                    <a:lstStyle/>
                    <a:p>
                      <a:pPr algn="ctr"/>
                      <a:r>
                        <a:rPr lang="en-GB" sz="1400" b="0" dirty="0">
                          <a:solidFill>
                            <a:schemeClr val="tx1"/>
                          </a:solidFill>
                        </a:rPr>
                        <a:t>4,0 m3/ha/</a:t>
                      </a:r>
                      <a:r>
                        <a:rPr lang="en-GB" sz="1400" b="0" dirty="0" err="1">
                          <a:solidFill>
                            <a:schemeClr val="tx1"/>
                          </a:solidFill>
                        </a:rPr>
                        <a:t>vuosi</a:t>
                      </a:r>
                      <a:endParaRPr lang="fi-FI" sz="1400" b="0" dirty="0">
                        <a:solidFill>
                          <a:schemeClr val="tx1"/>
                        </a:solidFill>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accent6">
                        <a:lumMod val="20000"/>
                        <a:lumOff val="80000"/>
                      </a:schemeClr>
                    </a:solidFill>
                  </a:tcPr>
                </a:tc>
                <a:extLst>
                  <a:ext uri="{0D108BD9-81ED-4DB2-BD59-A6C34878D82A}">
                    <a16:rowId xmlns:a16="http://schemas.microsoft.com/office/drawing/2014/main" val="3646417579"/>
                  </a:ext>
                </a:extLst>
              </a:tr>
              <a:tr h="384105">
                <a:tc>
                  <a:txBody>
                    <a:bodyPr/>
                    <a:lstStyle/>
                    <a:p>
                      <a:r>
                        <a:rPr lang="en-GB" sz="1400" b="1" dirty="0" err="1">
                          <a:solidFill>
                            <a:schemeClr val="tx1"/>
                          </a:solidFill>
                        </a:rPr>
                        <a:t>Puuston</a:t>
                      </a:r>
                      <a:r>
                        <a:rPr lang="en-GB" sz="1400" b="1" dirty="0">
                          <a:solidFill>
                            <a:schemeClr val="tx1"/>
                          </a:solidFill>
                        </a:rPr>
                        <a:t> kasvu </a:t>
                      </a:r>
                      <a:r>
                        <a:rPr lang="en-GB" sz="1400" b="1" dirty="0" err="1">
                          <a:solidFill>
                            <a:schemeClr val="tx1"/>
                          </a:solidFill>
                        </a:rPr>
                        <a:t>metsä</a:t>
                      </a:r>
                      <a:r>
                        <a:rPr lang="en-GB" sz="1400" b="1" dirty="0">
                          <a:solidFill>
                            <a:schemeClr val="tx1"/>
                          </a:solidFill>
                        </a:rPr>
                        <a:t>-ja kitumaalla m3</a:t>
                      </a:r>
                      <a:endParaRPr lang="fi-FI" sz="1400" b="1" dirty="0">
                        <a:solidFill>
                          <a:schemeClr val="tx1"/>
                        </a:solidFill>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accent6">
                        <a:lumMod val="60000"/>
                        <a:lumOff val="40000"/>
                      </a:schemeClr>
                    </a:solidFill>
                  </a:tcPr>
                </a:tc>
                <a:tc>
                  <a:txBody>
                    <a:bodyPr/>
                    <a:lstStyle/>
                    <a:p>
                      <a:pPr algn="ctr"/>
                      <a:r>
                        <a:rPr lang="en-GB" sz="1400" b="0" dirty="0">
                          <a:solidFill>
                            <a:schemeClr val="tx1"/>
                          </a:solidFill>
                        </a:rPr>
                        <a:t>10 400 000 m3</a:t>
                      </a:r>
                      <a:endParaRPr lang="fi-FI" sz="1400" b="0" dirty="0">
                        <a:solidFill>
                          <a:schemeClr val="tx1"/>
                        </a:solidFill>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accent6">
                        <a:lumMod val="20000"/>
                        <a:lumOff val="80000"/>
                      </a:schemeClr>
                    </a:solidFill>
                  </a:tcPr>
                </a:tc>
                <a:extLst>
                  <a:ext uri="{0D108BD9-81ED-4DB2-BD59-A6C34878D82A}">
                    <a16:rowId xmlns:a16="http://schemas.microsoft.com/office/drawing/2014/main" val="938796224"/>
                  </a:ext>
                </a:extLst>
              </a:tr>
              <a:tr h="384105">
                <a:tc>
                  <a:txBody>
                    <a:bodyPr/>
                    <a:lstStyle/>
                    <a:p>
                      <a:r>
                        <a:rPr lang="en-GB" sz="1400" b="1" dirty="0" err="1">
                          <a:solidFill>
                            <a:schemeClr val="tx1"/>
                          </a:solidFill>
                        </a:rPr>
                        <a:t>Markkinahakkuut</a:t>
                      </a:r>
                      <a:r>
                        <a:rPr lang="en-GB" sz="1400" b="1" dirty="0">
                          <a:solidFill>
                            <a:schemeClr val="tx1"/>
                          </a:solidFill>
                        </a:rPr>
                        <a:t>/</a:t>
                      </a:r>
                      <a:r>
                        <a:rPr lang="en-GB" sz="1400" b="1" dirty="0" err="1">
                          <a:solidFill>
                            <a:schemeClr val="tx1"/>
                          </a:solidFill>
                        </a:rPr>
                        <a:t>vuosi</a:t>
                      </a:r>
                      <a:endParaRPr lang="fi-FI" sz="1400" b="1" dirty="0">
                        <a:solidFill>
                          <a:schemeClr val="tx1"/>
                        </a:solidFill>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accent6">
                        <a:lumMod val="60000"/>
                        <a:lumOff val="40000"/>
                      </a:schemeClr>
                    </a:solidFill>
                  </a:tcPr>
                </a:tc>
                <a:tc>
                  <a:txBody>
                    <a:bodyPr/>
                    <a:lstStyle/>
                    <a:p>
                      <a:pPr algn="ctr"/>
                      <a:r>
                        <a:rPr lang="en-GB" sz="1400" b="0" dirty="0">
                          <a:solidFill>
                            <a:schemeClr val="tx1"/>
                          </a:solidFill>
                        </a:rPr>
                        <a:t>6 433 000 m3</a:t>
                      </a:r>
                      <a:endParaRPr lang="fi-FI" sz="1400" b="0" dirty="0">
                        <a:solidFill>
                          <a:schemeClr val="tx1"/>
                        </a:solidFill>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accent6">
                        <a:lumMod val="20000"/>
                        <a:lumOff val="80000"/>
                      </a:schemeClr>
                    </a:solidFill>
                  </a:tcPr>
                </a:tc>
                <a:extLst>
                  <a:ext uri="{0D108BD9-81ED-4DB2-BD59-A6C34878D82A}">
                    <a16:rowId xmlns:a16="http://schemas.microsoft.com/office/drawing/2014/main" val="414223128"/>
                  </a:ext>
                </a:extLst>
              </a:tr>
              <a:tr h="384105">
                <a:tc>
                  <a:txBody>
                    <a:bodyPr/>
                    <a:lstStyle/>
                    <a:p>
                      <a:r>
                        <a:rPr lang="en-GB" sz="1400" b="1" dirty="0" err="1">
                          <a:solidFill>
                            <a:schemeClr val="tx1"/>
                          </a:solidFill>
                        </a:rPr>
                        <a:t>Metsänomistajien</a:t>
                      </a:r>
                      <a:r>
                        <a:rPr lang="en-GB" sz="1400" b="1" dirty="0">
                          <a:solidFill>
                            <a:schemeClr val="tx1"/>
                          </a:solidFill>
                        </a:rPr>
                        <a:t> </a:t>
                      </a:r>
                      <a:r>
                        <a:rPr lang="en-GB" sz="1400" b="1" dirty="0" err="1">
                          <a:solidFill>
                            <a:schemeClr val="tx1"/>
                          </a:solidFill>
                        </a:rPr>
                        <a:t>puunmyyntitulot</a:t>
                      </a:r>
                      <a:endParaRPr lang="fi-FI" sz="1400" b="1" dirty="0">
                        <a:solidFill>
                          <a:schemeClr val="tx1"/>
                        </a:solidFill>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accent6">
                        <a:lumMod val="60000"/>
                        <a:lumOff val="40000"/>
                      </a:schemeClr>
                    </a:solidFill>
                  </a:tcPr>
                </a:tc>
                <a:tc>
                  <a:txBody>
                    <a:bodyPr/>
                    <a:lstStyle/>
                    <a:p>
                      <a:pPr algn="ctr"/>
                      <a:r>
                        <a:rPr lang="en-GB" sz="1400" b="0" dirty="0">
                          <a:solidFill>
                            <a:schemeClr val="tx1"/>
                          </a:solidFill>
                        </a:rPr>
                        <a:t>213 milj. €</a:t>
                      </a:r>
                      <a:endParaRPr lang="fi-FI" sz="1400" b="0" dirty="0">
                        <a:solidFill>
                          <a:schemeClr val="tx1"/>
                        </a:solidFill>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accent6">
                        <a:lumMod val="20000"/>
                        <a:lumOff val="80000"/>
                      </a:schemeClr>
                    </a:solidFill>
                  </a:tcPr>
                </a:tc>
                <a:extLst>
                  <a:ext uri="{0D108BD9-81ED-4DB2-BD59-A6C34878D82A}">
                    <a16:rowId xmlns:a16="http://schemas.microsoft.com/office/drawing/2014/main" val="3891389061"/>
                  </a:ext>
                </a:extLst>
              </a:tr>
            </a:tbl>
          </a:graphicData>
        </a:graphic>
      </p:graphicFrame>
      <p:grpSp>
        <p:nvGrpSpPr>
          <p:cNvPr id="5" name="Ryhmä 4">
            <a:extLst>
              <a:ext uri="{FF2B5EF4-FFF2-40B4-BE49-F238E27FC236}">
                <a16:creationId xmlns:a16="http://schemas.microsoft.com/office/drawing/2014/main" id="{CDFC01F7-BDA2-856C-B8DB-37212E05500E}"/>
              </a:ext>
            </a:extLst>
          </p:cNvPr>
          <p:cNvGrpSpPr/>
          <p:nvPr/>
        </p:nvGrpSpPr>
        <p:grpSpPr>
          <a:xfrm>
            <a:off x="5798137" y="2997535"/>
            <a:ext cx="3294414" cy="2033362"/>
            <a:chOff x="5496385" y="2425775"/>
            <a:chExt cx="3294414" cy="2033362"/>
          </a:xfrm>
        </p:grpSpPr>
        <p:pic>
          <p:nvPicPr>
            <p:cNvPr id="9" name="Kuva 8">
              <a:extLst>
                <a:ext uri="{FF2B5EF4-FFF2-40B4-BE49-F238E27FC236}">
                  <a16:creationId xmlns:a16="http://schemas.microsoft.com/office/drawing/2014/main" id="{9562064A-7069-E115-CCC9-55A0D60AC50C}"/>
                </a:ext>
              </a:extLst>
            </p:cNvPr>
            <p:cNvPicPr>
              <a:picLocks noChangeAspect="1"/>
            </p:cNvPicPr>
            <p:nvPr/>
          </p:nvPicPr>
          <p:blipFill>
            <a:blip r:embed="rId3"/>
            <a:srcRect r="94194"/>
            <a:stretch/>
          </p:blipFill>
          <p:spPr>
            <a:xfrm>
              <a:off x="5496385" y="2425775"/>
              <a:ext cx="283543" cy="2033362"/>
            </a:xfrm>
            <a:prstGeom prst="rect">
              <a:avLst/>
            </a:prstGeom>
          </p:spPr>
        </p:pic>
        <p:sp>
          <p:nvSpPr>
            <p:cNvPr id="10" name="Tekstiruutu 9">
              <a:extLst>
                <a:ext uri="{FF2B5EF4-FFF2-40B4-BE49-F238E27FC236}">
                  <a16:creationId xmlns:a16="http://schemas.microsoft.com/office/drawing/2014/main" id="{ECA2BEA8-6672-E652-F971-AE42E933CE29}"/>
                </a:ext>
              </a:extLst>
            </p:cNvPr>
            <p:cNvSpPr txBox="1"/>
            <p:nvPr/>
          </p:nvSpPr>
          <p:spPr>
            <a:xfrm>
              <a:off x="5769618" y="2432198"/>
              <a:ext cx="3021181" cy="1735155"/>
            </a:xfrm>
            <a:prstGeom prst="rect">
              <a:avLst/>
            </a:prstGeom>
            <a:noFill/>
          </p:spPr>
          <p:txBody>
            <a:bodyPr wrap="square" rtlCol="0">
              <a:spAutoFit/>
            </a:bodyPr>
            <a:lstStyle/>
            <a:p>
              <a:pPr>
                <a:lnSpc>
                  <a:spcPct val="120000"/>
                </a:lnSpc>
              </a:pPr>
              <a:r>
                <a:rPr lang="en-GB" dirty="0" err="1"/>
                <a:t>Kunnat</a:t>
              </a:r>
              <a:r>
                <a:rPr lang="en-GB" dirty="0"/>
                <a:t> ja </a:t>
              </a:r>
              <a:r>
                <a:rPr lang="en-GB" dirty="0" err="1"/>
                <a:t>seurakunnat</a:t>
              </a:r>
              <a:r>
                <a:rPr lang="en-GB" dirty="0"/>
                <a:t>  3  %</a:t>
              </a:r>
            </a:p>
            <a:p>
              <a:pPr>
                <a:lnSpc>
                  <a:spcPct val="120000"/>
                </a:lnSpc>
              </a:pPr>
              <a:r>
                <a:rPr lang="en-GB" dirty="0"/>
                <a:t>Muut 	10 %</a:t>
              </a:r>
            </a:p>
            <a:p>
              <a:pPr>
                <a:lnSpc>
                  <a:spcPct val="120000"/>
                </a:lnSpc>
              </a:pPr>
              <a:r>
                <a:rPr lang="en-GB" dirty="0" err="1"/>
                <a:t>Valtio</a:t>
              </a:r>
              <a:r>
                <a:rPr lang="en-GB" dirty="0"/>
                <a:t> 	27 %</a:t>
              </a:r>
            </a:p>
            <a:p>
              <a:pPr>
                <a:lnSpc>
                  <a:spcPct val="120000"/>
                </a:lnSpc>
              </a:pPr>
              <a:r>
                <a:rPr lang="en-GB" dirty="0" err="1"/>
                <a:t>Yhtiöt</a:t>
              </a:r>
              <a:r>
                <a:rPr lang="en-GB" dirty="0"/>
                <a:t>	55 %</a:t>
              </a:r>
            </a:p>
            <a:p>
              <a:pPr>
                <a:lnSpc>
                  <a:spcPct val="120000"/>
                </a:lnSpc>
              </a:pPr>
              <a:r>
                <a:rPr lang="en-GB" dirty="0" err="1"/>
                <a:t>Yksityishenkilöt</a:t>
              </a:r>
              <a:r>
                <a:rPr lang="en-GB" dirty="0"/>
                <a:t> 55 %</a:t>
              </a:r>
              <a:endParaRPr lang="fi-FI" dirty="0"/>
            </a:p>
          </p:txBody>
        </p:sp>
      </p:grpSp>
      <p:sp>
        <p:nvSpPr>
          <p:cNvPr id="11" name="Tekstiruutu 10">
            <a:extLst>
              <a:ext uri="{FF2B5EF4-FFF2-40B4-BE49-F238E27FC236}">
                <a16:creationId xmlns:a16="http://schemas.microsoft.com/office/drawing/2014/main" id="{96DC5958-BCB5-C965-DCBB-65D250A8B2B2}"/>
              </a:ext>
            </a:extLst>
          </p:cNvPr>
          <p:cNvSpPr txBox="1"/>
          <p:nvPr/>
        </p:nvSpPr>
        <p:spPr>
          <a:xfrm>
            <a:off x="5939908" y="1933457"/>
            <a:ext cx="5594023" cy="646331"/>
          </a:xfrm>
          <a:prstGeom prst="rect">
            <a:avLst/>
          </a:prstGeom>
          <a:noFill/>
        </p:spPr>
        <p:txBody>
          <a:bodyPr wrap="square" rtlCol="0">
            <a:spAutoFit/>
          </a:bodyPr>
          <a:lstStyle/>
          <a:p>
            <a:r>
              <a:rPr lang="en-GB" b="1" dirty="0" err="1"/>
              <a:t>Metsänomistajaryhmien</a:t>
            </a:r>
            <a:r>
              <a:rPr lang="en-GB" b="1" dirty="0"/>
              <a:t> </a:t>
            </a:r>
            <a:r>
              <a:rPr lang="en-GB" b="1" dirty="0" err="1"/>
              <a:t>omistusosuudet</a:t>
            </a:r>
            <a:r>
              <a:rPr lang="en-GB" b="1" dirty="0"/>
              <a:t> </a:t>
            </a:r>
          </a:p>
          <a:p>
            <a:r>
              <a:rPr lang="en-GB" b="1" dirty="0" err="1"/>
              <a:t>Pohjois-Pohjanmaalla</a:t>
            </a:r>
            <a:r>
              <a:rPr lang="en-GB" b="1" dirty="0"/>
              <a:t>: </a:t>
            </a:r>
            <a:r>
              <a:rPr lang="en-GB" b="1" dirty="0" err="1"/>
              <a:t>osuus</a:t>
            </a:r>
            <a:r>
              <a:rPr lang="en-GB" b="1" dirty="0"/>
              <a:t> </a:t>
            </a:r>
            <a:r>
              <a:rPr lang="en-GB" b="1" dirty="0" err="1"/>
              <a:t>metsätalousmaasta</a:t>
            </a:r>
            <a:endParaRPr lang="fi-FI" b="1" dirty="0"/>
          </a:p>
        </p:txBody>
      </p:sp>
      <p:sp>
        <p:nvSpPr>
          <p:cNvPr id="3" name="Alatunnisteen paikkamerkki 2">
            <a:extLst>
              <a:ext uri="{FF2B5EF4-FFF2-40B4-BE49-F238E27FC236}">
                <a16:creationId xmlns:a16="http://schemas.microsoft.com/office/drawing/2014/main" id="{0D7E3A7B-035F-9C19-6A00-222C958EB0B9}"/>
              </a:ext>
            </a:extLst>
          </p:cNvPr>
          <p:cNvSpPr>
            <a:spLocks noGrp="1"/>
          </p:cNvSpPr>
          <p:nvPr>
            <p:ph type="ftr" sz="quarter" idx="11"/>
          </p:nvPr>
        </p:nvSpPr>
        <p:spPr>
          <a:xfrm>
            <a:off x="3947304" y="6356350"/>
            <a:ext cx="4297392" cy="365125"/>
          </a:xfrm>
        </p:spPr>
        <p:txBody>
          <a:bodyPr/>
          <a:lstStyle/>
          <a:p>
            <a:r>
              <a:rPr lang="fi-FI" dirty="0"/>
              <a:t>Rahaa ja työtä metsistä – tuoreimmat tiedot omalta alueeltasi: tapio.fi/rahaa-ja-</a:t>
            </a:r>
            <a:r>
              <a:rPr lang="fi-FI" dirty="0" err="1"/>
              <a:t>tyota</a:t>
            </a:r>
            <a:r>
              <a:rPr lang="fi-FI" dirty="0"/>
              <a:t>-</a:t>
            </a:r>
            <a:r>
              <a:rPr lang="fi-FI" dirty="0" err="1"/>
              <a:t>metsista</a:t>
            </a:r>
            <a:endParaRPr lang="fi-FI" dirty="0"/>
          </a:p>
        </p:txBody>
      </p:sp>
      <p:sp>
        <p:nvSpPr>
          <p:cNvPr id="7" name="Tekstiruutu 6">
            <a:extLst>
              <a:ext uri="{FF2B5EF4-FFF2-40B4-BE49-F238E27FC236}">
                <a16:creationId xmlns:a16="http://schemas.microsoft.com/office/drawing/2014/main" id="{454E8BAD-4FE4-8730-8344-B43ABAF1545E}"/>
              </a:ext>
            </a:extLst>
          </p:cNvPr>
          <p:cNvSpPr txBox="1"/>
          <p:nvPr/>
        </p:nvSpPr>
        <p:spPr>
          <a:xfrm>
            <a:off x="534234" y="5987018"/>
            <a:ext cx="2903424" cy="369332"/>
          </a:xfrm>
          <a:prstGeom prst="rect">
            <a:avLst/>
          </a:prstGeom>
          <a:noFill/>
        </p:spPr>
        <p:txBody>
          <a:bodyPr wrap="none" rtlCol="0">
            <a:spAutoFit/>
          </a:bodyPr>
          <a:lstStyle/>
          <a:p>
            <a:r>
              <a:rPr lang="fi-FI" dirty="0"/>
              <a:t>Lähde: Luonnonvarakeskus</a:t>
            </a:r>
          </a:p>
        </p:txBody>
      </p:sp>
    </p:spTree>
    <p:extLst>
      <p:ext uri="{BB962C8B-B14F-4D97-AF65-F5344CB8AC3E}">
        <p14:creationId xmlns:p14="http://schemas.microsoft.com/office/powerpoint/2010/main" val="4045025048"/>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tsikko 1">
            <a:extLst>
              <a:ext uri="{FF2B5EF4-FFF2-40B4-BE49-F238E27FC236}">
                <a16:creationId xmlns:a16="http://schemas.microsoft.com/office/drawing/2014/main" id="{7DB11446-2BB7-EBE2-7754-D1C7EB656FD9}"/>
              </a:ext>
            </a:extLst>
          </p:cNvPr>
          <p:cNvSpPr>
            <a:spLocks noGrp="1"/>
          </p:cNvSpPr>
          <p:nvPr>
            <p:ph type="title"/>
          </p:nvPr>
        </p:nvSpPr>
        <p:spPr>
          <a:xfrm>
            <a:off x="838200" y="136525"/>
            <a:ext cx="10515600" cy="1325563"/>
          </a:xfrm>
        </p:spPr>
        <p:txBody>
          <a:bodyPr>
            <a:normAutofit/>
          </a:bodyPr>
          <a:lstStyle/>
          <a:p>
            <a:r>
              <a:rPr lang="en-GB" sz="3600" dirty="0" err="1"/>
              <a:t>Esityksessä</a:t>
            </a:r>
            <a:r>
              <a:rPr lang="en-GB" sz="3600" dirty="0"/>
              <a:t> on </a:t>
            </a:r>
            <a:r>
              <a:rPr lang="en-GB" sz="3600" dirty="0" err="1"/>
              <a:t>tarkasteltu</a:t>
            </a:r>
            <a:r>
              <a:rPr lang="en-GB" sz="3600" dirty="0"/>
              <a:t> </a:t>
            </a:r>
            <a:r>
              <a:rPr lang="en-GB" sz="3600" dirty="0" err="1"/>
              <a:t>seuraavia</a:t>
            </a:r>
            <a:r>
              <a:rPr lang="en-GB" sz="3600" dirty="0"/>
              <a:t> </a:t>
            </a:r>
            <a:r>
              <a:rPr lang="en-GB" sz="3600" dirty="0" err="1"/>
              <a:t>maakunnan</a:t>
            </a:r>
            <a:r>
              <a:rPr lang="en-GB" sz="3600" dirty="0"/>
              <a:t> ja sen </a:t>
            </a:r>
            <a:r>
              <a:rPr lang="en-GB" sz="3600" dirty="0" err="1"/>
              <a:t>seutukuntien</a:t>
            </a:r>
            <a:r>
              <a:rPr lang="en-GB" sz="3600" dirty="0"/>
              <a:t> </a:t>
            </a:r>
            <a:r>
              <a:rPr lang="en-GB" sz="3600" dirty="0" err="1"/>
              <a:t>talousasioita</a:t>
            </a:r>
            <a:endParaRPr lang="fi-FI" sz="3600" dirty="0"/>
          </a:p>
        </p:txBody>
      </p:sp>
      <p:sp>
        <p:nvSpPr>
          <p:cNvPr id="3" name="Sisällön paikkamerkki 2">
            <a:extLst>
              <a:ext uri="{FF2B5EF4-FFF2-40B4-BE49-F238E27FC236}">
                <a16:creationId xmlns:a16="http://schemas.microsoft.com/office/drawing/2014/main" id="{36A6A37B-64A6-0506-E013-AA546F931AAC}"/>
              </a:ext>
            </a:extLst>
          </p:cNvPr>
          <p:cNvSpPr>
            <a:spLocks noGrp="1"/>
          </p:cNvSpPr>
          <p:nvPr>
            <p:ph idx="1"/>
          </p:nvPr>
        </p:nvSpPr>
        <p:spPr>
          <a:xfrm>
            <a:off x="838200" y="1462088"/>
            <a:ext cx="10515600" cy="4351338"/>
          </a:xfrm>
        </p:spPr>
        <p:txBody>
          <a:bodyPr>
            <a:noAutofit/>
          </a:bodyPr>
          <a:lstStyle/>
          <a:p>
            <a:pPr marL="0" indent="0">
              <a:lnSpc>
                <a:spcPct val="100000"/>
              </a:lnSpc>
              <a:spcBef>
                <a:spcPts val="0"/>
              </a:spcBef>
              <a:buNone/>
            </a:pPr>
            <a:r>
              <a:rPr lang="fi-FI" sz="1500" b="1" i="0" dirty="0">
                <a:effectLst/>
              </a:rPr>
              <a:t>Tuotannon arvo </a:t>
            </a:r>
            <a:r>
              <a:rPr lang="fi-FI" sz="1500" b="0" i="0" dirty="0">
                <a:effectLst/>
              </a:rPr>
              <a:t>Tuotos perushintaan koostuu tilinpitojakson aikana tuotetuista tuotteista</a:t>
            </a:r>
            <a:r>
              <a:rPr lang="fi-FI" sz="1500" dirty="0"/>
              <a:t> ja niiden kokonaisarvosta ennen kuin siitä vähennetään tuotannossa käytetyt välituotteet. </a:t>
            </a:r>
            <a:endParaRPr lang="fi-FI" sz="1500" b="0" i="0" dirty="0">
              <a:effectLst/>
            </a:endParaRPr>
          </a:p>
          <a:p>
            <a:pPr marL="0" indent="0">
              <a:lnSpc>
                <a:spcPct val="100000"/>
              </a:lnSpc>
              <a:spcBef>
                <a:spcPts val="0"/>
              </a:spcBef>
              <a:buNone/>
            </a:pPr>
            <a:r>
              <a:rPr lang="fi-FI" sz="1500" b="1" i="0" dirty="0">
                <a:effectLst/>
              </a:rPr>
              <a:t>Arvonlisäys (brutto) </a:t>
            </a:r>
            <a:r>
              <a:rPr lang="fi-FI" sz="1500" b="0" i="0" dirty="0">
                <a:effectLst/>
              </a:rPr>
              <a:t>tarkoittaa tuotantoon osallistuvan yksikön synnyttämää lisäarvoa. Se lasketaan markkinatuotannossa vähentämällä yksikön tuotoksesta tuotannossa käytetyt välituotteet (tavarat ja palvelut) ja markkinattomassa tuotannossa laskemalla yhteen palkansaajakorvaukset, kiinteän pääoman kuluminen ja mahdolliset tuotannon ja tuonnin verot. </a:t>
            </a:r>
            <a:r>
              <a:rPr lang="fi-FI" sz="1500" dirty="0"/>
              <a:t>K</a:t>
            </a:r>
            <a:r>
              <a:rPr lang="fi-FI" sz="1500" b="0" i="0" dirty="0">
                <a:effectLst/>
              </a:rPr>
              <a:t>aikkien tuottajien yhteenlaskettu arvonlisäys muodostaa kansantalouden bruttokansantuotteen eli BKT:n.</a:t>
            </a:r>
          </a:p>
          <a:p>
            <a:pPr marL="0" indent="0">
              <a:lnSpc>
                <a:spcPct val="100000"/>
              </a:lnSpc>
              <a:spcBef>
                <a:spcPts val="0"/>
              </a:spcBef>
              <a:buNone/>
            </a:pPr>
            <a:r>
              <a:rPr lang="fi-FI" sz="1500" b="1" dirty="0"/>
              <a:t>Työllisten </a:t>
            </a:r>
            <a:r>
              <a:rPr lang="fi-FI" sz="1500" dirty="0"/>
              <a:t>käsite kattaa kaikki ne henkilöt (sekä palkansaajat että itsenäiset yrittäjät), jotka toimivat tietyllä tuotantotoimialalla. Työllisten määrä ilmoitetaan työssä olleina henkilöiden määränä vuoden viimeisellä viikolla</a:t>
            </a:r>
            <a:r>
              <a:rPr lang="fi-FI" sz="1500" b="1" dirty="0"/>
              <a:t>.</a:t>
            </a:r>
          </a:p>
          <a:p>
            <a:pPr marL="0" indent="0">
              <a:lnSpc>
                <a:spcPct val="100000"/>
              </a:lnSpc>
              <a:spcBef>
                <a:spcPts val="0"/>
              </a:spcBef>
              <a:buNone/>
            </a:pPr>
            <a:r>
              <a:rPr lang="fi-FI" sz="1500" b="1" dirty="0"/>
              <a:t>Palkansaajakorvaukset </a:t>
            </a:r>
            <a:r>
              <a:rPr lang="fi-FI" sz="1500" dirty="0"/>
              <a:t>määritellään työnantajan työntekijälle maksamiksi rahamääräisiksi tai luontoismuotoisiksi kokonaiskorvauksiksi tilinpitojakson aikana tehdystä työstä. Palkansaajakorvaukset jaetaan palkkoihin ja palkkioihin sekä työnantajan sosiaaliturvamaksuihin</a:t>
            </a:r>
          </a:p>
          <a:p>
            <a:pPr marL="0" indent="0">
              <a:lnSpc>
                <a:spcPct val="100000"/>
              </a:lnSpc>
              <a:spcBef>
                <a:spcPts val="0"/>
              </a:spcBef>
              <a:buNone/>
            </a:pPr>
            <a:r>
              <a:rPr lang="fi-FI" sz="1500" b="1" dirty="0"/>
              <a:t>Investoinnit </a:t>
            </a:r>
            <a:r>
              <a:rPr lang="fi-FI" sz="1500" dirty="0"/>
              <a:t>Käyttöomaisuuden investoinnit käsittävät aineellisen käyttöomaisuuden hankinnat ja perusparannukset, joista vähennetään käyttöomaisuuden myynnit ja luovutukset. </a:t>
            </a:r>
          </a:p>
          <a:p>
            <a:pPr>
              <a:lnSpc>
                <a:spcPct val="100000"/>
              </a:lnSpc>
              <a:spcBef>
                <a:spcPts val="0"/>
              </a:spcBef>
              <a:buNone/>
            </a:pPr>
            <a:r>
              <a:rPr lang="fi-FI" sz="1500" b="1" dirty="0"/>
              <a:t>Yhteisö- ja ansiotuloverot </a:t>
            </a:r>
            <a:r>
              <a:rPr lang="fi-FI" sz="1500" dirty="0"/>
              <a:t>Yhteisövero eli yhteisön tulovero on Suomessa yhteisön tuloksesta perittävä vero.</a:t>
            </a:r>
          </a:p>
          <a:p>
            <a:pPr>
              <a:lnSpc>
                <a:spcPct val="100000"/>
              </a:lnSpc>
              <a:spcBef>
                <a:spcPts val="0"/>
              </a:spcBef>
              <a:buNone/>
            </a:pPr>
            <a:r>
              <a:rPr lang="fi-FI" sz="1500" dirty="0"/>
              <a:t>Ansiotuloverotus tarkoittaa Suomen henkilöverotuksessa muiden tulojen kuin pääomatulojen verottamista.</a:t>
            </a:r>
          </a:p>
          <a:p>
            <a:pPr>
              <a:lnSpc>
                <a:spcPct val="100000"/>
              </a:lnSpc>
              <a:spcBef>
                <a:spcPts val="0"/>
              </a:spcBef>
              <a:buNone/>
            </a:pPr>
            <a:r>
              <a:rPr lang="fi-FI" sz="1500" b="1" dirty="0"/>
              <a:t>Metsäala </a:t>
            </a:r>
            <a:r>
              <a:rPr lang="fi-FI" sz="1500" dirty="0"/>
              <a:t>Metsäalalla tarkoitetaan tässä raportissa kokonaisuutta, joka muodostuu metsätaloudesta ja puuta</a:t>
            </a:r>
          </a:p>
          <a:p>
            <a:pPr>
              <a:lnSpc>
                <a:spcPct val="100000"/>
              </a:lnSpc>
              <a:spcBef>
                <a:spcPts val="0"/>
              </a:spcBef>
              <a:buNone/>
            </a:pPr>
            <a:r>
              <a:rPr lang="fi-FI" sz="1500" dirty="0"/>
              <a:t>jalostavasta teollisuudesta. Käsite vastaa metsäbiotalouskäsitettä.</a:t>
            </a:r>
            <a:endParaRPr lang="fi-FI" sz="1500" b="1" dirty="0"/>
          </a:p>
          <a:p>
            <a:pPr marL="0" indent="0">
              <a:lnSpc>
                <a:spcPct val="100000"/>
              </a:lnSpc>
              <a:spcBef>
                <a:spcPts val="0"/>
              </a:spcBef>
              <a:buNone/>
            </a:pPr>
            <a:r>
              <a:rPr lang="fi-FI" sz="1500" b="1" i="0" dirty="0">
                <a:effectLst/>
              </a:rPr>
              <a:t>Yksityinen sektori </a:t>
            </a:r>
            <a:r>
              <a:rPr lang="fi-FI" sz="1500" b="0" i="0" dirty="0">
                <a:effectLst/>
              </a:rPr>
              <a:t>Yksityiseen sektoriin kuuluvat yhtiöt, myös valtioenemmistöiset tai kunnan omistamat yhtiöt, yritykset, säätiöt, osuuskunnat tai yhdistykset, itsenäiset yrittäjät ja ammatinharjoittajat sekä työnantajana toimivat yksityiset henkilöt. Yksityiseen sektoriin luetaan myös voittoa tavoittelemattomat yhteisöt, kuten kirkko ja seurakunnat.</a:t>
            </a:r>
            <a:endParaRPr lang="fi-FI" sz="1500" dirty="0"/>
          </a:p>
        </p:txBody>
      </p:sp>
      <p:sp>
        <p:nvSpPr>
          <p:cNvPr id="4" name="Alatunnisteen paikkamerkki 3">
            <a:extLst>
              <a:ext uri="{FF2B5EF4-FFF2-40B4-BE49-F238E27FC236}">
                <a16:creationId xmlns:a16="http://schemas.microsoft.com/office/drawing/2014/main" id="{F10EDD30-398B-1DCF-20C8-EF07BE5C42E2}"/>
              </a:ext>
            </a:extLst>
          </p:cNvPr>
          <p:cNvSpPr>
            <a:spLocks noGrp="1"/>
          </p:cNvSpPr>
          <p:nvPr>
            <p:ph type="ftr" sz="quarter" idx="11"/>
          </p:nvPr>
        </p:nvSpPr>
        <p:spPr/>
        <p:txBody>
          <a:bodyPr/>
          <a:lstStyle/>
          <a:p>
            <a:r>
              <a:rPr lang="fi-FI" dirty="0"/>
              <a:t>Rahaa ja työtä metsistä – tuoreimmat tiedot omalta alueeltasi: tapio.fi/rahaa-ja-</a:t>
            </a:r>
            <a:r>
              <a:rPr lang="fi-FI" dirty="0" err="1"/>
              <a:t>tyota</a:t>
            </a:r>
            <a:r>
              <a:rPr lang="fi-FI" dirty="0"/>
              <a:t>-</a:t>
            </a:r>
            <a:r>
              <a:rPr lang="fi-FI" dirty="0" err="1"/>
              <a:t>metsista</a:t>
            </a:r>
            <a:endParaRPr lang="fi-FI" dirty="0"/>
          </a:p>
        </p:txBody>
      </p:sp>
    </p:spTree>
    <p:extLst>
      <p:ext uri="{BB962C8B-B14F-4D97-AF65-F5344CB8AC3E}">
        <p14:creationId xmlns:p14="http://schemas.microsoft.com/office/powerpoint/2010/main" val="1954090053"/>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63EFFE6-B4AF-DC60-7B4F-48297B1ECE5D}"/>
            </a:ext>
          </a:extLst>
        </p:cNvPr>
        <p:cNvGrpSpPr/>
        <p:nvPr/>
      </p:nvGrpSpPr>
      <p:grpSpPr>
        <a:xfrm>
          <a:off x="0" y="0"/>
          <a:ext cx="0" cy="0"/>
          <a:chOff x="0" y="0"/>
          <a:chExt cx="0" cy="0"/>
        </a:xfrm>
      </p:grpSpPr>
      <p:sp>
        <p:nvSpPr>
          <p:cNvPr id="4" name="Alatunnisteen paikkamerkki 3">
            <a:extLst>
              <a:ext uri="{FF2B5EF4-FFF2-40B4-BE49-F238E27FC236}">
                <a16:creationId xmlns:a16="http://schemas.microsoft.com/office/drawing/2014/main" id="{912562A3-71A1-DFD1-27FF-4409AB6C3A98}"/>
              </a:ext>
            </a:extLst>
          </p:cNvPr>
          <p:cNvSpPr>
            <a:spLocks noGrp="1"/>
          </p:cNvSpPr>
          <p:nvPr>
            <p:ph type="ftr" sz="quarter" idx="11"/>
          </p:nvPr>
        </p:nvSpPr>
        <p:spPr>
          <a:xfrm>
            <a:off x="3891951" y="6018893"/>
            <a:ext cx="4408098" cy="365125"/>
          </a:xfrm>
        </p:spPr>
        <p:txBody>
          <a:bodyPr/>
          <a:lstStyle/>
          <a:p>
            <a:r>
              <a:rPr lang="fi-FI" dirty="0"/>
              <a:t>Rahaa ja työtä metsistä – tuoreimmat tiedot omalta alueeltasi: tapio.fi/rahaa-ja-</a:t>
            </a:r>
            <a:r>
              <a:rPr lang="fi-FI" dirty="0" err="1"/>
              <a:t>tyota</a:t>
            </a:r>
            <a:r>
              <a:rPr lang="fi-FI" dirty="0"/>
              <a:t>-</a:t>
            </a:r>
            <a:r>
              <a:rPr lang="fi-FI" dirty="0" err="1"/>
              <a:t>metsista</a:t>
            </a:r>
            <a:endParaRPr lang="fi-FI" dirty="0"/>
          </a:p>
        </p:txBody>
      </p:sp>
      <p:pic>
        <p:nvPicPr>
          <p:cNvPr id="3" name="Kuva 2">
            <a:extLst>
              <a:ext uri="{FF2B5EF4-FFF2-40B4-BE49-F238E27FC236}">
                <a16:creationId xmlns:a16="http://schemas.microsoft.com/office/drawing/2014/main" id="{04C83A74-0DFF-2E40-A393-F83EF250FDE8}"/>
              </a:ext>
            </a:extLst>
          </p:cNvPr>
          <p:cNvPicPr>
            <a:picLocks noChangeAspect="1"/>
          </p:cNvPicPr>
          <p:nvPr/>
        </p:nvPicPr>
        <p:blipFill>
          <a:blip r:embed="rId2"/>
          <a:stretch>
            <a:fillRect/>
          </a:stretch>
        </p:blipFill>
        <p:spPr>
          <a:xfrm>
            <a:off x="1134140" y="158672"/>
            <a:ext cx="9923719" cy="5706869"/>
          </a:xfrm>
          <a:prstGeom prst="rect">
            <a:avLst/>
          </a:prstGeom>
        </p:spPr>
      </p:pic>
    </p:spTree>
    <p:extLst>
      <p:ext uri="{BB962C8B-B14F-4D97-AF65-F5344CB8AC3E}">
        <p14:creationId xmlns:p14="http://schemas.microsoft.com/office/powerpoint/2010/main" val="1179847860"/>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Alatunnisteen paikkamerkki 2">
            <a:extLst>
              <a:ext uri="{FF2B5EF4-FFF2-40B4-BE49-F238E27FC236}">
                <a16:creationId xmlns:a16="http://schemas.microsoft.com/office/drawing/2014/main" id="{B6093FE0-8C51-7459-B924-C50265EE0650}"/>
              </a:ext>
            </a:extLst>
          </p:cNvPr>
          <p:cNvSpPr>
            <a:spLocks noGrp="1"/>
          </p:cNvSpPr>
          <p:nvPr>
            <p:ph type="ftr" sz="quarter" idx="11"/>
          </p:nvPr>
        </p:nvSpPr>
        <p:spPr>
          <a:xfrm>
            <a:off x="3947304" y="6025045"/>
            <a:ext cx="4428070" cy="428764"/>
          </a:xfrm>
        </p:spPr>
        <p:txBody>
          <a:bodyPr/>
          <a:lstStyle/>
          <a:p>
            <a:r>
              <a:rPr lang="fi-FI" dirty="0"/>
              <a:t>Rahaa ja työtä metsistä – tuoreimmat tiedot omalta alueeltasi: tapio.fi/rahaa-ja-</a:t>
            </a:r>
            <a:r>
              <a:rPr lang="fi-FI" dirty="0" err="1"/>
              <a:t>tyota</a:t>
            </a:r>
            <a:r>
              <a:rPr lang="fi-FI" dirty="0"/>
              <a:t>-</a:t>
            </a:r>
            <a:r>
              <a:rPr lang="fi-FI" dirty="0" err="1"/>
              <a:t>metsista</a:t>
            </a:r>
            <a:endParaRPr lang="fi-FI" dirty="0"/>
          </a:p>
        </p:txBody>
      </p:sp>
      <p:sp>
        <p:nvSpPr>
          <p:cNvPr id="4" name="Otsikko 1">
            <a:extLst>
              <a:ext uri="{FF2B5EF4-FFF2-40B4-BE49-F238E27FC236}">
                <a16:creationId xmlns:a16="http://schemas.microsoft.com/office/drawing/2014/main" id="{23B22558-16F2-79FC-29AB-E08C61B67928}"/>
              </a:ext>
            </a:extLst>
          </p:cNvPr>
          <p:cNvSpPr txBox="1">
            <a:spLocks/>
          </p:cNvSpPr>
          <p:nvPr/>
        </p:nvSpPr>
        <p:spPr>
          <a:xfrm>
            <a:off x="772212" y="0"/>
            <a:ext cx="11143268" cy="1325563"/>
          </a:xfrm>
          <a:prstGeom prst="rect">
            <a:avLst/>
          </a:prstGeom>
        </p:spPr>
        <p:txBody>
          <a:bodyPr vert="horz" lIns="91440" tIns="45720" rIns="91440" bIns="45720" rtlCol="0" anchor="ctr">
            <a:normAutofit/>
          </a:bodyPr>
          <a:lstStyle>
            <a:lvl1pPr algn="l" defTabSz="914400" rtl="0" eaLnBrk="1" latinLnBrk="0" hangingPunct="1">
              <a:lnSpc>
                <a:spcPct val="90000"/>
              </a:lnSpc>
              <a:spcBef>
                <a:spcPct val="0"/>
              </a:spcBef>
              <a:buNone/>
              <a:defRPr sz="4400" kern="1200">
                <a:solidFill>
                  <a:srgbClr val="00B050"/>
                </a:solidFill>
                <a:latin typeface="+mj-lt"/>
                <a:ea typeface="+mj-ea"/>
                <a:cs typeface="+mj-cs"/>
              </a:defRPr>
            </a:lvl1pPr>
          </a:lstStyle>
          <a:p>
            <a:r>
              <a:rPr lang="en-GB" sz="3600" dirty="0" err="1"/>
              <a:t>Metsäala</a:t>
            </a:r>
            <a:r>
              <a:rPr lang="en-GB" sz="3600" dirty="0"/>
              <a:t> ja sen </a:t>
            </a:r>
            <a:r>
              <a:rPr lang="en-GB" sz="3600" dirty="0" err="1"/>
              <a:t>osuus</a:t>
            </a:r>
            <a:r>
              <a:rPr lang="en-GB" sz="3600" dirty="0"/>
              <a:t> </a:t>
            </a:r>
            <a:r>
              <a:rPr lang="en-GB" sz="3600" dirty="0" err="1"/>
              <a:t>yksityistaloudesta</a:t>
            </a:r>
            <a:r>
              <a:rPr lang="en-GB" sz="3600" dirty="0"/>
              <a:t> </a:t>
            </a:r>
          </a:p>
          <a:p>
            <a:r>
              <a:rPr lang="en-GB" sz="3600" dirty="0" err="1"/>
              <a:t>Pohjois-Pohjanmaalla</a:t>
            </a:r>
            <a:r>
              <a:rPr lang="en-GB" sz="3600" dirty="0"/>
              <a:t> ja </a:t>
            </a:r>
            <a:r>
              <a:rPr lang="en-GB" sz="3600" dirty="0" err="1"/>
              <a:t>maakunnissa</a:t>
            </a:r>
            <a:r>
              <a:rPr lang="en-GB" sz="3600" dirty="0"/>
              <a:t> </a:t>
            </a:r>
            <a:r>
              <a:rPr lang="en-GB" sz="3600" dirty="0" err="1"/>
              <a:t>keskimäärin</a:t>
            </a:r>
            <a:r>
              <a:rPr lang="en-GB" sz="3600" dirty="0"/>
              <a:t> 2023</a:t>
            </a:r>
            <a:endParaRPr lang="fi-FI" sz="3600" dirty="0"/>
          </a:p>
        </p:txBody>
      </p:sp>
      <p:graphicFrame>
        <p:nvGraphicFramePr>
          <p:cNvPr id="5" name="Sisällön paikkamerkki 6">
            <a:extLst>
              <a:ext uri="{FF2B5EF4-FFF2-40B4-BE49-F238E27FC236}">
                <a16:creationId xmlns:a16="http://schemas.microsoft.com/office/drawing/2014/main" id="{326ADF08-95B1-3C99-72C5-7801B7DB974A}"/>
              </a:ext>
            </a:extLst>
          </p:cNvPr>
          <p:cNvGraphicFramePr>
            <a:graphicFrameLocks/>
          </p:cNvGraphicFramePr>
          <p:nvPr>
            <p:extLst>
              <p:ext uri="{D42A27DB-BD31-4B8C-83A1-F6EECF244321}">
                <p14:modId xmlns:p14="http://schemas.microsoft.com/office/powerpoint/2010/main" val="904308258"/>
              </p:ext>
            </p:extLst>
          </p:nvPr>
        </p:nvGraphicFramePr>
        <p:xfrm>
          <a:off x="772212" y="1461785"/>
          <a:ext cx="10677298" cy="1549400"/>
        </p:xfrm>
        <a:graphic>
          <a:graphicData uri="http://schemas.openxmlformats.org/drawingml/2006/table">
            <a:tbl>
              <a:tblPr>
                <a:tableStyleId>{5C22544A-7EE6-4342-B048-85BDC9FD1C3A}</a:tableStyleId>
              </a:tblPr>
              <a:tblGrid>
                <a:gridCol w="2287442">
                  <a:extLst>
                    <a:ext uri="{9D8B030D-6E8A-4147-A177-3AD203B41FA5}">
                      <a16:colId xmlns:a16="http://schemas.microsoft.com/office/drawing/2014/main" val="1984755777"/>
                    </a:ext>
                  </a:extLst>
                </a:gridCol>
                <a:gridCol w="1498862">
                  <a:extLst>
                    <a:ext uri="{9D8B030D-6E8A-4147-A177-3AD203B41FA5}">
                      <a16:colId xmlns:a16="http://schemas.microsoft.com/office/drawing/2014/main" val="1161351972"/>
                    </a:ext>
                  </a:extLst>
                </a:gridCol>
                <a:gridCol w="1319753">
                  <a:extLst>
                    <a:ext uri="{9D8B030D-6E8A-4147-A177-3AD203B41FA5}">
                      <a16:colId xmlns:a16="http://schemas.microsoft.com/office/drawing/2014/main" val="745054972"/>
                    </a:ext>
                  </a:extLst>
                </a:gridCol>
                <a:gridCol w="1423447">
                  <a:extLst>
                    <a:ext uri="{9D8B030D-6E8A-4147-A177-3AD203B41FA5}">
                      <a16:colId xmlns:a16="http://schemas.microsoft.com/office/drawing/2014/main" val="991056705"/>
                    </a:ext>
                  </a:extLst>
                </a:gridCol>
                <a:gridCol w="2300140">
                  <a:extLst>
                    <a:ext uri="{9D8B030D-6E8A-4147-A177-3AD203B41FA5}">
                      <a16:colId xmlns:a16="http://schemas.microsoft.com/office/drawing/2014/main" val="3321594675"/>
                    </a:ext>
                  </a:extLst>
                </a:gridCol>
                <a:gridCol w="1847654">
                  <a:extLst>
                    <a:ext uri="{9D8B030D-6E8A-4147-A177-3AD203B41FA5}">
                      <a16:colId xmlns:a16="http://schemas.microsoft.com/office/drawing/2014/main" val="1082540642"/>
                    </a:ext>
                  </a:extLst>
                </a:gridCol>
              </a:tblGrid>
              <a:tr h="220092">
                <a:tc>
                  <a:txBody>
                    <a:bodyPr/>
                    <a:lstStyle/>
                    <a:p>
                      <a:pPr algn="l" fontAlgn="b"/>
                      <a:r>
                        <a:rPr lang="fi-FI" sz="2000" b="1" i="0" u="none" strike="noStrike" dirty="0">
                          <a:solidFill>
                            <a:srgbClr val="000000"/>
                          </a:solidFill>
                          <a:effectLst/>
                          <a:latin typeface="Aptos Narrow" panose="020B0004020202020204" pitchFamily="34" charset="0"/>
                        </a:rPr>
                        <a:t>POHJOIS-POHJANMAA </a:t>
                      </a:r>
                    </a:p>
                  </a:txBody>
                  <a:tcPr marL="6350" marR="6350" marT="6350" marB="0">
                    <a:solidFill>
                      <a:schemeClr val="accent6">
                        <a:lumMod val="60000"/>
                        <a:lumOff val="40000"/>
                      </a:schemeClr>
                    </a:solidFill>
                  </a:tcPr>
                </a:tc>
                <a:tc>
                  <a:txBody>
                    <a:bodyPr/>
                    <a:lstStyle/>
                    <a:p>
                      <a:pPr algn="l" fontAlgn="b"/>
                      <a:r>
                        <a:rPr lang="en-GB" sz="2000" b="1" i="0" u="none" strike="noStrike" dirty="0">
                          <a:solidFill>
                            <a:srgbClr val="000000"/>
                          </a:solidFill>
                          <a:effectLst/>
                          <a:latin typeface="Aptos Narrow" panose="020B0004020202020204" pitchFamily="34" charset="0"/>
                        </a:rPr>
                        <a:t>Tuotos milj.€</a:t>
                      </a:r>
                      <a:endParaRPr lang="fi-FI" sz="2000" b="1" i="0" u="none" strike="noStrike" dirty="0">
                        <a:solidFill>
                          <a:srgbClr val="000000"/>
                        </a:solidFill>
                        <a:effectLst/>
                        <a:latin typeface="Aptos Narrow" panose="020B0004020202020204" pitchFamily="34" charset="0"/>
                      </a:endParaRPr>
                    </a:p>
                  </a:txBody>
                  <a:tcPr marL="6350" marR="6350" marT="6350" marB="0">
                    <a:solidFill>
                      <a:schemeClr val="accent6">
                        <a:lumMod val="60000"/>
                        <a:lumOff val="40000"/>
                      </a:schemeClr>
                    </a:solidFill>
                  </a:tcPr>
                </a:tc>
                <a:tc>
                  <a:txBody>
                    <a:bodyPr/>
                    <a:lstStyle/>
                    <a:p>
                      <a:pPr algn="l" fontAlgn="b"/>
                      <a:r>
                        <a:rPr lang="en-GB" sz="2000" b="1" i="0" u="none" strike="noStrike" dirty="0">
                          <a:solidFill>
                            <a:srgbClr val="000000"/>
                          </a:solidFill>
                          <a:effectLst/>
                          <a:latin typeface="Aptos Narrow" panose="020B0004020202020204" pitchFamily="34" charset="0"/>
                        </a:rPr>
                        <a:t>Arvonlisä, milj.€</a:t>
                      </a:r>
                      <a:endParaRPr lang="fi-FI" sz="2000" b="1" i="0" u="none" strike="noStrike" dirty="0">
                        <a:solidFill>
                          <a:srgbClr val="000000"/>
                        </a:solidFill>
                        <a:effectLst/>
                        <a:latin typeface="Aptos Narrow" panose="020B0004020202020204" pitchFamily="34" charset="0"/>
                      </a:endParaRPr>
                    </a:p>
                  </a:txBody>
                  <a:tcPr marL="6350" marR="6350" marT="6350" marB="0">
                    <a:solidFill>
                      <a:schemeClr val="accent6">
                        <a:lumMod val="60000"/>
                        <a:lumOff val="40000"/>
                      </a:schemeClr>
                    </a:solidFill>
                  </a:tcPr>
                </a:tc>
                <a:tc>
                  <a:txBody>
                    <a:bodyPr/>
                    <a:lstStyle/>
                    <a:p>
                      <a:pPr algn="l" fontAlgn="b"/>
                      <a:r>
                        <a:rPr lang="en-GB" sz="2000" b="1" i="0" u="none" strike="noStrike" dirty="0" err="1">
                          <a:solidFill>
                            <a:srgbClr val="000000"/>
                          </a:solidFill>
                          <a:effectLst/>
                          <a:latin typeface="Aptos Narrow" panose="020B0004020202020204" pitchFamily="34" charset="0"/>
                        </a:rPr>
                        <a:t>Työllisten</a:t>
                      </a:r>
                      <a:endParaRPr lang="en-GB" sz="2000" b="1" i="0" u="none" strike="noStrike" dirty="0">
                        <a:solidFill>
                          <a:srgbClr val="000000"/>
                        </a:solidFill>
                        <a:effectLst/>
                        <a:latin typeface="Aptos Narrow" panose="020B0004020202020204" pitchFamily="34" charset="0"/>
                      </a:endParaRPr>
                    </a:p>
                    <a:p>
                      <a:pPr algn="l" fontAlgn="b"/>
                      <a:r>
                        <a:rPr lang="en-GB" sz="2000" b="1" i="0" u="none" strike="noStrike" dirty="0">
                          <a:solidFill>
                            <a:srgbClr val="000000"/>
                          </a:solidFill>
                          <a:effectLst/>
                          <a:latin typeface="Aptos Narrow" panose="020B0004020202020204" pitchFamily="34" charset="0"/>
                        </a:rPr>
                        <a:t> määrä, </a:t>
                      </a:r>
                      <a:r>
                        <a:rPr lang="en-GB" sz="2000" b="1" i="0" u="none" strike="noStrike" dirty="0" err="1">
                          <a:solidFill>
                            <a:srgbClr val="000000"/>
                          </a:solidFill>
                          <a:effectLst/>
                          <a:latin typeface="Aptos Narrow" panose="020B0004020202020204" pitchFamily="34" charset="0"/>
                        </a:rPr>
                        <a:t>hlöä</a:t>
                      </a:r>
                      <a:endParaRPr lang="fi-FI" sz="2000" b="1" i="0" u="none" strike="noStrike" dirty="0">
                        <a:solidFill>
                          <a:srgbClr val="000000"/>
                        </a:solidFill>
                        <a:effectLst/>
                        <a:latin typeface="Aptos Narrow" panose="020B0004020202020204" pitchFamily="34" charset="0"/>
                      </a:endParaRPr>
                    </a:p>
                  </a:txBody>
                  <a:tcPr marL="6350" marR="6350" marT="6350" marB="0">
                    <a:solidFill>
                      <a:schemeClr val="accent6">
                        <a:lumMod val="60000"/>
                        <a:lumOff val="40000"/>
                      </a:schemeClr>
                    </a:solidFill>
                  </a:tcPr>
                </a:tc>
                <a:tc>
                  <a:txBody>
                    <a:bodyPr/>
                    <a:lstStyle/>
                    <a:p>
                      <a:pPr algn="l" fontAlgn="b"/>
                      <a:r>
                        <a:rPr lang="en-GB" sz="2000" b="1" i="0" u="none" strike="noStrike" dirty="0" err="1">
                          <a:solidFill>
                            <a:srgbClr val="000000"/>
                          </a:solidFill>
                          <a:effectLst/>
                          <a:latin typeface="Aptos Narrow" panose="020B0004020202020204" pitchFamily="34" charset="0"/>
                        </a:rPr>
                        <a:t>Palkansaaja-korvaukset</a:t>
                      </a:r>
                      <a:r>
                        <a:rPr lang="en-GB" sz="2000" b="1" i="0" u="none" strike="noStrike" dirty="0">
                          <a:solidFill>
                            <a:srgbClr val="000000"/>
                          </a:solidFill>
                          <a:effectLst/>
                          <a:latin typeface="Aptos Narrow" panose="020B0004020202020204" pitchFamily="34" charset="0"/>
                        </a:rPr>
                        <a:t> milj.€</a:t>
                      </a:r>
                      <a:endParaRPr lang="fi-FI" sz="2000" b="1" i="0" u="none" strike="noStrike" dirty="0">
                        <a:solidFill>
                          <a:srgbClr val="000000"/>
                        </a:solidFill>
                        <a:effectLst/>
                        <a:latin typeface="Aptos Narrow" panose="020B0004020202020204" pitchFamily="34" charset="0"/>
                      </a:endParaRPr>
                    </a:p>
                  </a:txBody>
                  <a:tcPr marL="6350" marR="6350" marT="6350" marB="0">
                    <a:solidFill>
                      <a:schemeClr val="accent6">
                        <a:lumMod val="60000"/>
                        <a:lumOff val="40000"/>
                      </a:schemeClr>
                    </a:solidFill>
                  </a:tcPr>
                </a:tc>
                <a:tc>
                  <a:txBody>
                    <a:bodyPr/>
                    <a:lstStyle/>
                    <a:p>
                      <a:pPr algn="l" fontAlgn="b"/>
                      <a:r>
                        <a:rPr lang="en-GB" sz="2000" b="1" i="0" u="none" strike="noStrike" dirty="0">
                          <a:solidFill>
                            <a:srgbClr val="000000"/>
                          </a:solidFill>
                          <a:effectLst/>
                          <a:latin typeface="Aptos Narrow" panose="020B0004020202020204" pitchFamily="34" charset="0"/>
                        </a:rPr>
                        <a:t>Investoinnit</a:t>
                      </a:r>
                    </a:p>
                    <a:p>
                      <a:pPr algn="l" fontAlgn="b"/>
                      <a:r>
                        <a:rPr lang="en-GB" sz="2000" b="1" i="0" u="none" strike="noStrike" dirty="0">
                          <a:solidFill>
                            <a:srgbClr val="000000"/>
                          </a:solidFill>
                          <a:effectLst/>
                          <a:latin typeface="Aptos Narrow" panose="020B0004020202020204" pitchFamily="34" charset="0"/>
                        </a:rPr>
                        <a:t>milj.€</a:t>
                      </a:r>
                      <a:endParaRPr lang="fi-FI" sz="2000" b="1" i="0" u="none" strike="noStrike" dirty="0">
                        <a:solidFill>
                          <a:srgbClr val="000000"/>
                        </a:solidFill>
                        <a:effectLst/>
                        <a:latin typeface="Aptos Narrow" panose="020B0004020202020204" pitchFamily="34" charset="0"/>
                      </a:endParaRPr>
                    </a:p>
                  </a:txBody>
                  <a:tcPr marL="6350" marR="6350" marT="6350" marB="0">
                    <a:solidFill>
                      <a:schemeClr val="accent6">
                        <a:lumMod val="60000"/>
                        <a:lumOff val="40000"/>
                      </a:schemeClr>
                    </a:solidFill>
                  </a:tcPr>
                </a:tc>
                <a:extLst>
                  <a:ext uri="{0D108BD9-81ED-4DB2-BD59-A6C34878D82A}">
                    <a16:rowId xmlns:a16="http://schemas.microsoft.com/office/drawing/2014/main" val="4081221987"/>
                  </a:ext>
                </a:extLst>
              </a:tr>
              <a:tr h="184150">
                <a:tc>
                  <a:txBody>
                    <a:bodyPr/>
                    <a:lstStyle/>
                    <a:p>
                      <a:pPr algn="l" fontAlgn="b"/>
                      <a:r>
                        <a:rPr lang="fi-FI" sz="2000" u="none" strike="noStrike" dirty="0">
                          <a:effectLst/>
                        </a:rPr>
                        <a:t>Metsäala</a:t>
                      </a:r>
                      <a:endParaRPr lang="fi-FI" sz="2000" b="0" i="0" u="none" strike="noStrike" dirty="0">
                        <a:solidFill>
                          <a:srgbClr val="000000"/>
                        </a:solidFill>
                        <a:effectLst/>
                        <a:latin typeface="Aptos Narrow" panose="020B0004020202020204" pitchFamily="34" charset="0"/>
                      </a:endParaRPr>
                    </a:p>
                  </a:txBody>
                  <a:tcPr marL="6350" marR="6350" marT="6350" marB="0" anchor="b">
                    <a:solidFill>
                      <a:schemeClr val="accent6">
                        <a:lumMod val="60000"/>
                        <a:lumOff val="40000"/>
                      </a:schemeClr>
                    </a:solidFill>
                  </a:tcPr>
                </a:tc>
                <a:tc>
                  <a:txBody>
                    <a:bodyPr/>
                    <a:lstStyle/>
                    <a:p>
                      <a:pPr algn="ctr" fontAlgn="b"/>
                      <a:r>
                        <a:rPr lang="fi-FI" sz="2000" b="0" i="0" u="none" strike="noStrike" dirty="0">
                          <a:solidFill>
                            <a:srgbClr val="000000"/>
                          </a:solidFill>
                          <a:effectLst/>
                          <a:latin typeface="Aptos Narrow" panose="020B0004020202020204" pitchFamily="34" charset="0"/>
                        </a:rPr>
                        <a:t>1 981</a:t>
                      </a:r>
                    </a:p>
                  </a:txBody>
                  <a:tcPr marL="6350" marR="6350" marT="6350" marB="0" anchor="b">
                    <a:solidFill>
                      <a:schemeClr val="accent6">
                        <a:lumMod val="60000"/>
                        <a:lumOff val="40000"/>
                      </a:schemeClr>
                    </a:solidFill>
                  </a:tcPr>
                </a:tc>
                <a:tc>
                  <a:txBody>
                    <a:bodyPr/>
                    <a:lstStyle/>
                    <a:p>
                      <a:pPr algn="ctr" fontAlgn="b"/>
                      <a:r>
                        <a:rPr lang="fi-FI" sz="2000" b="0" i="0" u="none" strike="noStrike" dirty="0">
                          <a:solidFill>
                            <a:srgbClr val="000000"/>
                          </a:solidFill>
                          <a:effectLst/>
                          <a:latin typeface="Aptos Narrow" panose="020B0004020202020204" pitchFamily="34" charset="0"/>
                        </a:rPr>
                        <a:t>817</a:t>
                      </a:r>
                    </a:p>
                  </a:txBody>
                  <a:tcPr marL="6350" marR="6350" marT="6350" marB="0" anchor="b">
                    <a:solidFill>
                      <a:schemeClr val="accent6">
                        <a:lumMod val="60000"/>
                        <a:lumOff val="40000"/>
                      </a:schemeClr>
                    </a:solidFill>
                  </a:tcPr>
                </a:tc>
                <a:tc>
                  <a:txBody>
                    <a:bodyPr/>
                    <a:lstStyle/>
                    <a:p>
                      <a:pPr algn="ctr" fontAlgn="b"/>
                      <a:r>
                        <a:rPr lang="fi-FI" sz="2000" b="0" i="0" u="none" strike="noStrike" dirty="0">
                          <a:solidFill>
                            <a:srgbClr val="000000"/>
                          </a:solidFill>
                          <a:effectLst/>
                          <a:latin typeface="Aptos Narrow" panose="020B0004020202020204" pitchFamily="34" charset="0"/>
                        </a:rPr>
                        <a:t>6 004</a:t>
                      </a:r>
                    </a:p>
                  </a:txBody>
                  <a:tcPr marL="6350" marR="6350" marT="6350" marB="0" anchor="b">
                    <a:solidFill>
                      <a:schemeClr val="accent6">
                        <a:lumMod val="60000"/>
                        <a:lumOff val="40000"/>
                      </a:schemeClr>
                    </a:solidFill>
                  </a:tcPr>
                </a:tc>
                <a:tc>
                  <a:txBody>
                    <a:bodyPr/>
                    <a:lstStyle/>
                    <a:p>
                      <a:pPr algn="ctr" fontAlgn="b"/>
                      <a:r>
                        <a:rPr lang="fi-FI" sz="2000" b="0" i="0" u="none" strike="noStrike" dirty="0">
                          <a:solidFill>
                            <a:srgbClr val="000000"/>
                          </a:solidFill>
                          <a:effectLst/>
                          <a:latin typeface="Aptos Narrow" panose="020B0004020202020204" pitchFamily="34" charset="0"/>
                        </a:rPr>
                        <a:t>239</a:t>
                      </a:r>
                    </a:p>
                  </a:txBody>
                  <a:tcPr marL="6350" marR="6350" marT="6350" marB="0" anchor="b">
                    <a:solidFill>
                      <a:schemeClr val="accent6">
                        <a:lumMod val="60000"/>
                        <a:lumOff val="40000"/>
                      </a:schemeClr>
                    </a:solidFill>
                  </a:tcPr>
                </a:tc>
                <a:tc>
                  <a:txBody>
                    <a:bodyPr/>
                    <a:lstStyle/>
                    <a:p>
                      <a:pPr algn="ctr" fontAlgn="b"/>
                      <a:r>
                        <a:rPr lang="fi-FI" sz="2000" b="0" i="0" u="none" strike="noStrike" dirty="0">
                          <a:solidFill>
                            <a:srgbClr val="000000"/>
                          </a:solidFill>
                          <a:effectLst/>
                          <a:latin typeface="Aptos Narrow" panose="020B0004020202020204" pitchFamily="34" charset="0"/>
                        </a:rPr>
                        <a:t>199</a:t>
                      </a:r>
                    </a:p>
                  </a:txBody>
                  <a:tcPr marL="6350" marR="6350" marT="6350" marB="0" anchor="b">
                    <a:solidFill>
                      <a:schemeClr val="accent6">
                        <a:lumMod val="60000"/>
                        <a:lumOff val="40000"/>
                      </a:schemeClr>
                    </a:solidFill>
                  </a:tcPr>
                </a:tc>
                <a:extLst>
                  <a:ext uri="{0D108BD9-81ED-4DB2-BD59-A6C34878D82A}">
                    <a16:rowId xmlns:a16="http://schemas.microsoft.com/office/drawing/2014/main" val="3935854521"/>
                  </a:ext>
                </a:extLst>
              </a:tr>
              <a:tr h="184150">
                <a:tc>
                  <a:txBody>
                    <a:bodyPr/>
                    <a:lstStyle/>
                    <a:p>
                      <a:pPr algn="l" fontAlgn="b"/>
                      <a:r>
                        <a:rPr lang="fi-FI" sz="2000" u="none" strike="noStrike" dirty="0">
                          <a:effectLst/>
                        </a:rPr>
                        <a:t>Yksityistalous</a:t>
                      </a:r>
                      <a:endParaRPr lang="fi-FI" sz="2000" b="0" i="0" u="none" strike="noStrike" dirty="0">
                        <a:solidFill>
                          <a:srgbClr val="000000"/>
                        </a:solidFill>
                        <a:effectLst/>
                        <a:latin typeface="Aptos Narrow" panose="020B0004020202020204" pitchFamily="34" charset="0"/>
                      </a:endParaRPr>
                    </a:p>
                  </a:txBody>
                  <a:tcPr marL="6350" marR="6350" marT="6350" marB="0" anchor="b">
                    <a:solidFill>
                      <a:schemeClr val="accent6">
                        <a:lumMod val="60000"/>
                        <a:lumOff val="40000"/>
                      </a:schemeClr>
                    </a:solidFill>
                  </a:tcPr>
                </a:tc>
                <a:tc>
                  <a:txBody>
                    <a:bodyPr/>
                    <a:lstStyle/>
                    <a:p>
                      <a:pPr algn="ctr" fontAlgn="b"/>
                      <a:r>
                        <a:rPr lang="fi-FI" sz="2000" b="0" i="0" u="none" strike="noStrike" dirty="0">
                          <a:solidFill>
                            <a:srgbClr val="000000"/>
                          </a:solidFill>
                          <a:effectLst/>
                          <a:latin typeface="Aptos Narrow" panose="020B0004020202020204" pitchFamily="34" charset="0"/>
                        </a:rPr>
                        <a:t>28359</a:t>
                      </a:r>
                    </a:p>
                  </a:txBody>
                  <a:tcPr marL="6350" marR="6350" marT="6350" marB="0" anchor="b">
                    <a:solidFill>
                      <a:schemeClr val="accent6">
                        <a:lumMod val="60000"/>
                        <a:lumOff val="40000"/>
                      </a:schemeClr>
                    </a:solidFill>
                  </a:tcPr>
                </a:tc>
                <a:tc>
                  <a:txBody>
                    <a:bodyPr/>
                    <a:lstStyle/>
                    <a:p>
                      <a:pPr algn="ctr" fontAlgn="b"/>
                      <a:r>
                        <a:rPr lang="fi-FI" sz="2000" b="0" i="0" u="none" strike="noStrike" dirty="0">
                          <a:solidFill>
                            <a:srgbClr val="000000"/>
                          </a:solidFill>
                          <a:effectLst/>
                          <a:latin typeface="Aptos Narrow" panose="020B0004020202020204" pitchFamily="34" charset="0"/>
                        </a:rPr>
                        <a:t>12 266</a:t>
                      </a:r>
                    </a:p>
                  </a:txBody>
                  <a:tcPr marL="6350" marR="6350" marT="6350" marB="0" anchor="b">
                    <a:solidFill>
                      <a:schemeClr val="accent6">
                        <a:lumMod val="60000"/>
                        <a:lumOff val="40000"/>
                      </a:schemeClr>
                    </a:solidFill>
                  </a:tcPr>
                </a:tc>
                <a:tc>
                  <a:txBody>
                    <a:bodyPr/>
                    <a:lstStyle/>
                    <a:p>
                      <a:pPr algn="ctr" fontAlgn="b"/>
                      <a:r>
                        <a:rPr lang="fi-FI" sz="2000" b="0" i="0" u="none" strike="noStrike" dirty="0">
                          <a:solidFill>
                            <a:srgbClr val="000000"/>
                          </a:solidFill>
                          <a:effectLst/>
                          <a:latin typeface="Aptos Narrow" panose="020B0004020202020204" pitchFamily="34" charset="0"/>
                        </a:rPr>
                        <a:t>138 666</a:t>
                      </a:r>
                    </a:p>
                  </a:txBody>
                  <a:tcPr marL="6350" marR="6350" marT="6350" marB="0" anchor="b">
                    <a:solidFill>
                      <a:schemeClr val="accent6">
                        <a:lumMod val="60000"/>
                        <a:lumOff val="40000"/>
                      </a:schemeClr>
                    </a:solidFill>
                  </a:tcPr>
                </a:tc>
                <a:tc>
                  <a:txBody>
                    <a:bodyPr/>
                    <a:lstStyle/>
                    <a:p>
                      <a:pPr algn="ctr" fontAlgn="b"/>
                      <a:r>
                        <a:rPr lang="fi-FI" sz="2000" b="0" i="0" u="none" strike="noStrike" dirty="0">
                          <a:solidFill>
                            <a:srgbClr val="000000"/>
                          </a:solidFill>
                          <a:effectLst/>
                          <a:latin typeface="Aptos Narrow" panose="020B0004020202020204" pitchFamily="34" charset="0"/>
                        </a:rPr>
                        <a:t>6 088</a:t>
                      </a:r>
                    </a:p>
                  </a:txBody>
                  <a:tcPr marL="6350" marR="6350" marT="6350" marB="0" anchor="b">
                    <a:solidFill>
                      <a:schemeClr val="accent6">
                        <a:lumMod val="60000"/>
                        <a:lumOff val="40000"/>
                      </a:schemeClr>
                    </a:solidFill>
                  </a:tcPr>
                </a:tc>
                <a:tc>
                  <a:txBody>
                    <a:bodyPr/>
                    <a:lstStyle/>
                    <a:p>
                      <a:pPr algn="ctr" fontAlgn="b"/>
                      <a:r>
                        <a:rPr lang="fi-FI" sz="2000" b="0" i="0" u="none" strike="noStrike" dirty="0">
                          <a:solidFill>
                            <a:srgbClr val="000000"/>
                          </a:solidFill>
                          <a:effectLst/>
                          <a:latin typeface="Aptos Narrow" panose="020B0004020202020204" pitchFamily="34" charset="0"/>
                        </a:rPr>
                        <a:t>3882</a:t>
                      </a:r>
                    </a:p>
                  </a:txBody>
                  <a:tcPr marL="6350" marR="6350" marT="6350" marB="0" anchor="b">
                    <a:solidFill>
                      <a:schemeClr val="accent6">
                        <a:lumMod val="60000"/>
                        <a:lumOff val="40000"/>
                      </a:schemeClr>
                    </a:solidFill>
                  </a:tcPr>
                </a:tc>
                <a:extLst>
                  <a:ext uri="{0D108BD9-81ED-4DB2-BD59-A6C34878D82A}">
                    <a16:rowId xmlns:a16="http://schemas.microsoft.com/office/drawing/2014/main" val="4194608442"/>
                  </a:ext>
                </a:extLst>
              </a:tr>
              <a:tr h="184150">
                <a:tc>
                  <a:txBody>
                    <a:bodyPr/>
                    <a:lstStyle/>
                    <a:p>
                      <a:pPr algn="l" fontAlgn="b"/>
                      <a:r>
                        <a:rPr lang="fi-FI" sz="2000" u="none" strike="noStrike" dirty="0">
                          <a:effectLst/>
                        </a:rPr>
                        <a:t>Metsäalan osuus</a:t>
                      </a:r>
                      <a:endParaRPr lang="fi-FI" sz="2000" b="0" i="0" u="none" strike="noStrike" dirty="0">
                        <a:solidFill>
                          <a:srgbClr val="000000"/>
                        </a:solidFill>
                        <a:effectLst/>
                        <a:latin typeface="Aptos Narrow" panose="020B0004020202020204" pitchFamily="34" charset="0"/>
                      </a:endParaRPr>
                    </a:p>
                  </a:txBody>
                  <a:tcPr marL="6350" marR="6350" marT="6350" marB="0" anchor="b">
                    <a:solidFill>
                      <a:schemeClr val="accent6">
                        <a:lumMod val="60000"/>
                        <a:lumOff val="40000"/>
                      </a:schemeClr>
                    </a:solidFill>
                  </a:tcPr>
                </a:tc>
                <a:tc>
                  <a:txBody>
                    <a:bodyPr/>
                    <a:lstStyle/>
                    <a:p>
                      <a:pPr algn="ctr" fontAlgn="b"/>
                      <a:r>
                        <a:rPr lang="fi-FI" sz="2000" b="0" i="0" u="none" strike="noStrike" dirty="0">
                          <a:solidFill>
                            <a:srgbClr val="000000"/>
                          </a:solidFill>
                          <a:effectLst/>
                          <a:latin typeface="Aptos Narrow" panose="020B0004020202020204" pitchFamily="34" charset="0"/>
                        </a:rPr>
                        <a:t>7,0</a:t>
                      </a:r>
                    </a:p>
                  </a:txBody>
                  <a:tcPr marL="6350" marR="6350" marT="6350" marB="0" anchor="b">
                    <a:solidFill>
                      <a:schemeClr val="accent6">
                        <a:lumMod val="60000"/>
                        <a:lumOff val="40000"/>
                      </a:schemeClr>
                    </a:solidFill>
                  </a:tcPr>
                </a:tc>
                <a:tc>
                  <a:txBody>
                    <a:bodyPr/>
                    <a:lstStyle/>
                    <a:p>
                      <a:pPr algn="ctr" fontAlgn="b"/>
                      <a:r>
                        <a:rPr lang="fi-FI" sz="2000" b="0" i="0" u="none" strike="noStrike" dirty="0">
                          <a:solidFill>
                            <a:srgbClr val="000000"/>
                          </a:solidFill>
                          <a:effectLst/>
                          <a:latin typeface="Aptos Narrow" panose="020B0004020202020204" pitchFamily="34" charset="0"/>
                        </a:rPr>
                        <a:t>6,7</a:t>
                      </a:r>
                    </a:p>
                  </a:txBody>
                  <a:tcPr marL="6350" marR="6350" marT="6350" marB="0" anchor="b">
                    <a:solidFill>
                      <a:schemeClr val="accent6">
                        <a:lumMod val="60000"/>
                        <a:lumOff val="40000"/>
                      </a:schemeClr>
                    </a:solidFill>
                  </a:tcPr>
                </a:tc>
                <a:tc>
                  <a:txBody>
                    <a:bodyPr/>
                    <a:lstStyle/>
                    <a:p>
                      <a:pPr algn="ctr" fontAlgn="b"/>
                      <a:r>
                        <a:rPr lang="fi-FI" sz="2000" b="0" i="0" u="none" strike="noStrike" dirty="0">
                          <a:solidFill>
                            <a:srgbClr val="000000"/>
                          </a:solidFill>
                          <a:effectLst/>
                          <a:latin typeface="Aptos Narrow" panose="020B0004020202020204" pitchFamily="34" charset="0"/>
                        </a:rPr>
                        <a:t>4,3</a:t>
                      </a:r>
                    </a:p>
                  </a:txBody>
                  <a:tcPr marL="6350" marR="6350" marT="6350" marB="0" anchor="b">
                    <a:solidFill>
                      <a:schemeClr val="accent6">
                        <a:lumMod val="60000"/>
                        <a:lumOff val="40000"/>
                      </a:schemeClr>
                    </a:solidFill>
                  </a:tcPr>
                </a:tc>
                <a:tc>
                  <a:txBody>
                    <a:bodyPr/>
                    <a:lstStyle/>
                    <a:p>
                      <a:pPr algn="ctr" fontAlgn="b"/>
                      <a:r>
                        <a:rPr lang="fi-FI" sz="2000" b="0" i="0" u="none" strike="noStrike" dirty="0">
                          <a:solidFill>
                            <a:srgbClr val="000000"/>
                          </a:solidFill>
                          <a:effectLst/>
                          <a:latin typeface="Aptos Narrow" panose="020B0004020202020204" pitchFamily="34" charset="0"/>
                        </a:rPr>
                        <a:t>3,9</a:t>
                      </a:r>
                    </a:p>
                  </a:txBody>
                  <a:tcPr marL="6350" marR="6350" marT="6350" marB="0" anchor="b">
                    <a:solidFill>
                      <a:schemeClr val="accent6">
                        <a:lumMod val="60000"/>
                        <a:lumOff val="40000"/>
                      </a:schemeClr>
                    </a:solidFill>
                  </a:tcPr>
                </a:tc>
                <a:tc>
                  <a:txBody>
                    <a:bodyPr/>
                    <a:lstStyle/>
                    <a:p>
                      <a:pPr algn="ctr" fontAlgn="b"/>
                      <a:r>
                        <a:rPr lang="fi-FI" sz="2000" b="0" i="0" u="none" strike="noStrike" dirty="0">
                          <a:solidFill>
                            <a:srgbClr val="000000"/>
                          </a:solidFill>
                          <a:effectLst/>
                          <a:latin typeface="Aptos Narrow" panose="020B0004020202020204" pitchFamily="34" charset="0"/>
                        </a:rPr>
                        <a:t>5,1</a:t>
                      </a:r>
                    </a:p>
                  </a:txBody>
                  <a:tcPr marL="6350" marR="6350" marT="6350" marB="0" anchor="b">
                    <a:solidFill>
                      <a:schemeClr val="accent6">
                        <a:lumMod val="60000"/>
                        <a:lumOff val="40000"/>
                      </a:schemeClr>
                    </a:solidFill>
                  </a:tcPr>
                </a:tc>
                <a:extLst>
                  <a:ext uri="{0D108BD9-81ED-4DB2-BD59-A6C34878D82A}">
                    <a16:rowId xmlns:a16="http://schemas.microsoft.com/office/drawing/2014/main" val="2633577774"/>
                  </a:ext>
                </a:extLst>
              </a:tr>
            </a:tbl>
          </a:graphicData>
        </a:graphic>
      </p:graphicFrame>
      <p:sp>
        <p:nvSpPr>
          <p:cNvPr id="7" name="Tekstiruutu 6">
            <a:extLst>
              <a:ext uri="{FF2B5EF4-FFF2-40B4-BE49-F238E27FC236}">
                <a16:creationId xmlns:a16="http://schemas.microsoft.com/office/drawing/2014/main" id="{94C98A89-EBC5-1725-8530-849527A2C6AB}"/>
              </a:ext>
            </a:extLst>
          </p:cNvPr>
          <p:cNvSpPr txBox="1"/>
          <p:nvPr/>
        </p:nvSpPr>
        <p:spPr>
          <a:xfrm>
            <a:off x="757351" y="5058314"/>
            <a:ext cx="9969902" cy="707886"/>
          </a:xfrm>
          <a:prstGeom prst="rect">
            <a:avLst/>
          </a:prstGeom>
          <a:noFill/>
        </p:spPr>
        <p:txBody>
          <a:bodyPr wrap="square" rtlCol="0">
            <a:spAutoFit/>
          </a:bodyPr>
          <a:lstStyle/>
          <a:p>
            <a:r>
              <a:rPr lang="en-GB" sz="2000" dirty="0" err="1"/>
              <a:t>Yhteisö</a:t>
            </a:r>
            <a:r>
              <a:rPr lang="en-GB" sz="2000" dirty="0"/>
              <a:t>-ja </a:t>
            </a:r>
            <a:r>
              <a:rPr lang="en-GB" sz="2000" dirty="0" err="1"/>
              <a:t>ansiotuloveroja</a:t>
            </a:r>
            <a:r>
              <a:rPr lang="en-GB" sz="2000" dirty="0"/>
              <a:t> Pohjois-Pohjanmaan </a:t>
            </a:r>
            <a:r>
              <a:rPr lang="en-GB" sz="2000" dirty="0" err="1"/>
              <a:t>metsätalous</a:t>
            </a:r>
            <a:r>
              <a:rPr lang="en-GB" sz="2000" dirty="0"/>
              <a:t> ja </a:t>
            </a:r>
            <a:r>
              <a:rPr lang="en-GB" sz="2000" dirty="0" err="1"/>
              <a:t>puuta</a:t>
            </a:r>
            <a:r>
              <a:rPr lang="en-GB" sz="2000" dirty="0"/>
              <a:t> </a:t>
            </a:r>
            <a:r>
              <a:rPr lang="en-GB" sz="2000" dirty="0" err="1"/>
              <a:t>jalostava</a:t>
            </a:r>
            <a:r>
              <a:rPr lang="en-GB" sz="2000" dirty="0"/>
              <a:t> </a:t>
            </a:r>
            <a:r>
              <a:rPr lang="en-GB" sz="2000" dirty="0" err="1"/>
              <a:t>teollisuus</a:t>
            </a:r>
            <a:r>
              <a:rPr lang="en-GB" sz="2000" dirty="0"/>
              <a:t> </a:t>
            </a:r>
            <a:r>
              <a:rPr lang="en-GB" sz="2000" dirty="0" err="1"/>
              <a:t>maksoivat</a:t>
            </a:r>
            <a:r>
              <a:rPr lang="en-GB" sz="2000" dirty="0"/>
              <a:t> </a:t>
            </a:r>
            <a:r>
              <a:rPr lang="en-GB" sz="2000" dirty="0" err="1"/>
              <a:t>vuonna</a:t>
            </a:r>
            <a:r>
              <a:rPr lang="en-GB" sz="2000" dirty="0"/>
              <a:t> 2023 noin 53 milj.€. </a:t>
            </a:r>
            <a:r>
              <a:rPr lang="en-GB" sz="2000" dirty="0" err="1"/>
              <a:t>Keskimääräinen</a:t>
            </a:r>
            <a:r>
              <a:rPr lang="en-GB" sz="2000" dirty="0"/>
              <a:t> </a:t>
            </a:r>
            <a:r>
              <a:rPr lang="en-GB" sz="2000" dirty="0" err="1"/>
              <a:t>luku</a:t>
            </a:r>
            <a:r>
              <a:rPr lang="en-GB" sz="2000" dirty="0"/>
              <a:t> </a:t>
            </a:r>
            <a:r>
              <a:rPr lang="en-GB" sz="2000" dirty="0" err="1"/>
              <a:t>maakunnissa</a:t>
            </a:r>
            <a:r>
              <a:rPr lang="en-GB" sz="2000" dirty="0"/>
              <a:t> </a:t>
            </a:r>
            <a:r>
              <a:rPr lang="en-GB" sz="2000" dirty="0" err="1"/>
              <a:t>oli</a:t>
            </a:r>
            <a:r>
              <a:rPr lang="en-GB" sz="2000" dirty="0"/>
              <a:t>  33 milj.€.</a:t>
            </a:r>
            <a:endParaRPr lang="fi-FI" sz="2000" dirty="0"/>
          </a:p>
        </p:txBody>
      </p:sp>
      <p:graphicFrame>
        <p:nvGraphicFramePr>
          <p:cNvPr id="8" name="Sisällön paikkamerkki 6">
            <a:extLst>
              <a:ext uri="{FF2B5EF4-FFF2-40B4-BE49-F238E27FC236}">
                <a16:creationId xmlns:a16="http://schemas.microsoft.com/office/drawing/2014/main" id="{C36FF952-0891-2C5D-A77F-DEF75C0D1209}"/>
              </a:ext>
            </a:extLst>
          </p:cNvPr>
          <p:cNvGraphicFramePr>
            <a:graphicFrameLocks/>
          </p:cNvGraphicFramePr>
          <p:nvPr>
            <p:extLst>
              <p:ext uri="{D42A27DB-BD31-4B8C-83A1-F6EECF244321}">
                <p14:modId xmlns:p14="http://schemas.microsoft.com/office/powerpoint/2010/main" val="2999252470"/>
              </p:ext>
            </p:extLst>
          </p:nvPr>
        </p:nvGraphicFramePr>
        <p:xfrm>
          <a:off x="757351" y="3394296"/>
          <a:ext cx="10677298" cy="1549400"/>
        </p:xfrm>
        <a:graphic>
          <a:graphicData uri="http://schemas.openxmlformats.org/drawingml/2006/table">
            <a:tbl>
              <a:tblPr>
                <a:tableStyleId>{5C22544A-7EE6-4342-B048-85BDC9FD1C3A}</a:tableStyleId>
              </a:tblPr>
              <a:tblGrid>
                <a:gridCol w="2287442">
                  <a:extLst>
                    <a:ext uri="{9D8B030D-6E8A-4147-A177-3AD203B41FA5}">
                      <a16:colId xmlns:a16="http://schemas.microsoft.com/office/drawing/2014/main" val="1984755777"/>
                    </a:ext>
                  </a:extLst>
                </a:gridCol>
                <a:gridCol w="1498862">
                  <a:extLst>
                    <a:ext uri="{9D8B030D-6E8A-4147-A177-3AD203B41FA5}">
                      <a16:colId xmlns:a16="http://schemas.microsoft.com/office/drawing/2014/main" val="1161351972"/>
                    </a:ext>
                  </a:extLst>
                </a:gridCol>
                <a:gridCol w="1150070">
                  <a:extLst>
                    <a:ext uri="{9D8B030D-6E8A-4147-A177-3AD203B41FA5}">
                      <a16:colId xmlns:a16="http://schemas.microsoft.com/office/drawing/2014/main" val="745054972"/>
                    </a:ext>
                  </a:extLst>
                </a:gridCol>
                <a:gridCol w="1593130">
                  <a:extLst>
                    <a:ext uri="{9D8B030D-6E8A-4147-A177-3AD203B41FA5}">
                      <a16:colId xmlns:a16="http://schemas.microsoft.com/office/drawing/2014/main" val="991056705"/>
                    </a:ext>
                  </a:extLst>
                </a:gridCol>
                <a:gridCol w="2300140">
                  <a:extLst>
                    <a:ext uri="{9D8B030D-6E8A-4147-A177-3AD203B41FA5}">
                      <a16:colId xmlns:a16="http://schemas.microsoft.com/office/drawing/2014/main" val="3321594675"/>
                    </a:ext>
                  </a:extLst>
                </a:gridCol>
                <a:gridCol w="1847654">
                  <a:extLst>
                    <a:ext uri="{9D8B030D-6E8A-4147-A177-3AD203B41FA5}">
                      <a16:colId xmlns:a16="http://schemas.microsoft.com/office/drawing/2014/main" val="1082540642"/>
                    </a:ext>
                  </a:extLst>
                </a:gridCol>
              </a:tblGrid>
              <a:tr h="356453">
                <a:tc>
                  <a:txBody>
                    <a:bodyPr/>
                    <a:lstStyle/>
                    <a:p>
                      <a:pPr algn="l" fontAlgn="b"/>
                      <a:r>
                        <a:rPr lang="en-GB" sz="2000" b="1" i="0" u="none" strike="noStrike" dirty="0" err="1">
                          <a:solidFill>
                            <a:srgbClr val="000000"/>
                          </a:solidFill>
                          <a:effectLst/>
                          <a:latin typeface="Aptos Narrow" panose="020B0004020202020204" pitchFamily="34" charset="0"/>
                        </a:rPr>
                        <a:t>Maakuntien</a:t>
                      </a:r>
                      <a:r>
                        <a:rPr lang="en-GB" sz="2000" b="1" i="0" u="none" strike="noStrike" dirty="0">
                          <a:solidFill>
                            <a:srgbClr val="000000"/>
                          </a:solidFill>
                          <a:effectLst/>
                          <a:latin typeface="Aptos Narrow" panose="020B0004020202020204" pitchFamily="34" charset="0"/>
                        </a:rPr>
                        <a:t> </a:t>
                      </a:r>
                      <a:r>
                        <a:rPr lang="en-GB" sz="2000" b="1" i="0" u="none" strike="noStrike" dirty="0" err="1">
                          <a:solidFill>
                            <a:srgbClr val="000000"/>
                          </a:solidFill>
                          <a:effectLst/>
                          <a:latin typeface="Aptos Narrow" panose="020B0004020202020204" pitchFamily="34" charset="0"/>
                        </a:rPr>
                        <a:t>keskiarvo</a:t>
                      </a:r>
                      <a:endParaRPr lang="en-GB" sz="2000" b="1" i="0" u="none" strike="noStrike" dirty="0">
                        <a:solidFill>
                          <a:srgbClr val="000000"/>
                        </a:solidFill>
                        <a:effectLst/>
                        <a:latin typeface="Aptos Narrow" panose="020B0004020202020204" pitchFamily="34" charset="0"/>
                      </a:endParaRPr>
                    </a:p>
                  </a:txBody>
                  <a:tcPr marL="6350" marR="6350" marT="6350" marB="0">
                    <a:solidFill>
                      <a:schemeClr val="accent6">
                        <a:lumMod val="20000"/>
                        <a:lumOff val="80000"/>
                      </a:schemeClr>
                    </a:solidFill>
                  </a:tcPr>
                </a:tc>
                <a:tc>
                  <a:txBody>
                    <a:bodyPr/>
                    <a:lstStyle/>
                    <a:p>
                      <a:pPr algn="l" fontAlgn="b"/>
                      <a:r>
                        <a:rPr lang="en-GB" sz="2000" b="1" i="0" u="none" strike="noStrike" dirty="0">
                          <a:solidFill>
                            <a:srgbClr val="000000"/>
                          </a:solidFill>
                          <a:effectLst/>
                          <a:latin typeface="Aptos Narrow" panose="020B0004020202020204" pitchFamily="34" charset="0"/>
                        </a:rPr>
                        <a:t>Tuotos milj.€</a:t>
                      </a:r>
                      <a:endParaRPr lang="fi-FI" sz="2000" b="1" i="0" u="none" strike="noStrike" dirty="0">
                        <a:solidFill>
                          <a:srgbClr val="000000"/>
                        </a:solidFill>
                        <a:effectLst/>
                        <a:latin typeface="Aptos Narrow" panose="020B0004020202020204" pitchFamily="34" charset="0"/>
                      </a:endParaRPr>
                    </a:p>
                  </a:txBody>
                  <a:tcPr marL="6350" marR="6350" marT="6350" marB="0">
                    <a:solidFill>
                      <a:schemeClr val="accent6">
                        <a:lumMod val="20000"/>
                        <a:lumOff val="80000"/>
                      </a:schemeClr>
                    </a:solidFill>
                  </a:tcPr>
                </a:tc>
                <a:tc>
                  <a:txBody>
                    <a:bodyPr/>
                    <a:lstStyle/>
                    <a:p>
                      <a:pPr algn="l" fontAlgn="b"/>
                      <a:r>
                        <a:rPr lang="en-GB" sz="2000" b="1" i="0" u="none" strike="noStrike" dirty="0">
                          <a:solidFill>
                            <a:srgbClr val="000000"/>
                          </a:solidFill>
                          <a:effectLst/>
                          <a:latin typeface="Aptos Narrow" panose="020B0004020202020204" pitchFamily="34" charset="0"/>
                        </a:rPr>
                        <a:t>Arvonlisä, milj.€</a:t>
                      </a:r>
                      <a:endParaRPr lang="fi-FI" sz="2000" b="1" i="0" u="none" strike="noStrike" dirty="0">
                        <a:solidFill>
                          <a:srgbClr val="000000"/>
                        </a:solidFill>
                        <a:effectLst/>
                        <a:latin typeface="Aptos Narrow" panose="020B0004020202020204" pitchFamily="34" charset="0"/>
                      </a:endParaRPr>
                    </a:p>
                  </a:txBody>
                  <a:tcPr marL="6350" marR="6350" marT="6350" marB="0">
                    <a:solidFill>
                      <a:schemeClr val="accent6">
                        <a:lumMod val="20000"/>
                        <a:lumOff val="80000"/>
                      </a:schemeClr>
                    </a:solidFill>
                  </a:tcPr>
                </a:tc>
                <a:tc>
                  <a:txBody>
                    <a:bodyPr/>
                    <a:lstStyle/>
                    <a:p>
                      <a:pPr algn="l" fontAlgn="b"/>
                      <a:r>
                        <a:rPr lang="en-GB" sz="2000" b="1" i="0" u="none" strike="noStrike" dirty="0" err="1">
                          <a:solidFill>
                            <a:srgbClr val="000000"/>
                          </a:solidFill>
                          <a:effectLst/>
                          <a:latin typeface="Aptos Narrow" panose="020B0004020202020204" pitchFamily="34" charset="0"/>
                        </a:rPr>
                        <a:t>Työllisten</a:t>
                      </a:r>
                      <a:endParaRPr lang="en-GB" sz="2000" b="1" i="0" u="none" strike="noStrike" dirty="0">
                        <a:solidFill>
                          <a:srgbClr val="000000"/>
                        </a:solidFill>
                        <a:effectLst/>
                        <a:latin typeface="Aptos Narrow" panose="020B0004020202020204" pitchFamily="34" charset="0"/>
                      </a:endParaRPr>
                    </a:p>
                    <a:p>
                      <a:pPr algn="l" fontAlgn="b"/>
                      <a:r>
                        <a:rPr lang="en-GB" sz="2000" b="1" i="0" u="none" strike="noStrike" dirty="0">
                          <a:solidFill>
                            <a:srgbClr val="000000"/>
                          </a:solidFill>
                          <a:effectLst/>
                          <a:latin typeface="Aptos Narrow" panose="020B0004020202020204" pitchFamily="34" charset="0"/>
                        </a:rPr>
                        <a:t> määrä, </a:t>
                      </a:r>
                      <a:r>
                        <a:rPr lang="en-GB" sz="2000" b="1" i="0" u="none" strike="noStrike" dirty="0" err="1">
                          <a:solidFill>
                            <a:srgbClr val="000000"/>
                          </a:solidFill>
                          <a:effectLst/>
                          <a:latin typeface="Aptos Narrow" panose="020B0004020202020204" pitchFamily="34" charset="0"/>
                        </a:rPr>
                        <a:t>hlöä</a:t>
                      </a:r>
                      <a:endParaRPr lang="fi-FI" sz="2000" b="1" i="0" u="none" strike="noStrike" dirty="0">
                        <a:solidFill>
                          <a:srgbClr val="000000"/>
                        </a:solidFill>
                        <a:effectLst/>
                        <a:latin typeface="Aptos Narrow" panose="020B0004020202020204" pitchFamily="34" charset="0"/>
                      </a:endParaRPr>
                    </a:p>
                  </a:txBody>
                  <a:tcPr marL="6350" marR="6350" marT="6350" marB="0">
                    <a:solidFill>
                      <a:schemeClr val="accent6">
                        <a:lumMod val="20000"/>
                        <a:lumOff val="80000"/>
                      </a:schemeClr>
                    </a:solidFill>
                  </a:tcPr>
                </a:tc>
                <a:tc>
                  <a:txBody>
                    <a:bodyPr/>
                    <a:lstStyle/>
                    <a:p>
                      <a:pPr algn="l" fontAlgn="b"/>
                      <a:r>
                        <a:rPr lang="en-GB" sz="2000" b="1" i="0" u="none" strike="noStrike" dirty="0" err="1">
                          <a:solidFill>
                            <a:srgbClr val="000000"/>
                          </a:solidFill>
                          <a:effectLst/>
                          <a:latin typeface="Aptos Narrow" panose="020B0004020202020204" pitchFamily="34" charset="0"/>
                        </a:rPr>
                        <a:t>Palkansaaja-korvaukset</a:t>
                      </a:r>
                      <a:r>
                        <a:rPr lang="en-GB" sz="2000" b="1" i="0" u="none" strike="noStrike" dirty="0">
                          <a:solidFill>
                            <a:srgbClr val="000000"/>
                          </a:solidFill>
                          <a:effectLst/>
                          <a:latin typeface="Aptos Narrow" panose="020B0004020202020204" pitchFamily="34" charset="0"/>
                        </a:rPr>
                        <a:t> milj.€</a:t>
                      </a:r>
                      <a:endParaRPr lang="fi-FI" sz="2000" b="1" i="0" u="none" strike="noStrike" dirty="0">
                        <a:solidFill>
                          <a:srgbClr val="000000"/>
                        </a:solidFill>
                        <a:effectLst/>
                        <a:latin typeface="Aptos Narrow" panose="020B0004020202020204" pitchFamily="34" charset="0"/>
                      </a:endParaRPr>
                    </a:p>
                  </a:txBody>
                  <a:tcPr marL="6350" marR="6350" marT="6350" marB="0">
                    <a:solidFill>
                      <a:schemeClr val="accent6">
                        <a:lumMod val="20000"/>
                        <a:lumOff val="80000"/>
                      </a:schemeClr>
                    </a:solidFill>
                  </a:tcPr>
                </a:tc>
                <a:tc>
                  <a:txBody>
                    <a:bodyPr/>
                    <a:lstStyle/>
                    <a:p>
                      <a:pPr algn="l" fontAlgn="b"/>
                      <a:r>
                        <a:rPr lang="en-GB" sz="2000" b="1" i="0" u="none" strike="noStrike" dirty="0">
                          <a:solidFill>
                            <a:srgbClr val="000000"/>
                          </a:solidFill>
                          <a:effectLst/>
                          <a:latin typeface="Aptos Narrow" panose="020B0004020202020204" pitchFamily="34" charset="0"/>
                        </a:rPr>
                        <a:t>Investoinnit</a:t>
                      </a:r>
                    </a:p>
                    <a:p>
                      <a:pPr algn="l" fontAlgn="b"/>
                      <a:r>
                        <a:rPr lang="en-GB" sz="2000" b="1" i="0" u="none" strike="noStrike" dirty="0">
                          <a:solidFill>
                            <a:srgbClr val="000000"/>
                          </a:solidFill>
                          <a:effectLst/>
                          <a:latin typeface="Aptos Narrow" panose="020B0004020202020204" pitchFamily="34" charset="0"/>
                        </a:rPr>
                        <a:t>milj.€</a:t>
                      </a:r>
                      <a:endParaRPr lang="fi-FI" sz="2000" b="1" i="0" u="none" strike="noStrike" dirty="0">
                        <a:solidFill>
                          <a:srgbClr val="000000"/>
                        </a:solidFill>
                        <a:effectLst/>
                        <a:latin typeface="Aptos Narrow" panose="020B0004020202020204" pitchFamily="34" charset="0"/>
                      </a:endParaRPr>
                    </a:p>
                  </a:txBody>
                  <a:tcPr marL="6350" marR="6350" marT="6350" marB="0">
                    <a:solidFill>
                      <a:schemeClr val="accent6">
                        <a:lumMod val="20000"/>
                        <a:lumOff val="80000"/>
                      </a:schemeClr>
                    </a:solidFill>
                  </a:tcPr>
                </a:tc>
                <a:extLst>
                  <a:ext uri="{0D108BD9-81ED-4DB2-BD59-A6C34878D82A}">
                    <a16:rowId xmlns:a16="http://schemas.microsoft.com/office/drawing/2014/main" val="4081221987"/>
                  </a:ext>
                </a:extLst>
              </a:tr>
              <a:tr h="184150">
                <a:tc>
                  <a:txBody>
                    <a:bodyPr/>
                    <a:lstStyle/>
                    <a:p>
                      <a:pPr algn="l" fontAlgn="b"/>
                      <a:r>
                        <a:rPr lang="fi-FI" sz="2000" u="none" strike="noStrike" dirty="0">
                          <a:effectLst/>
                        </a:rPr>
                        <a:t>Metsäala</a:t>
                      </a:r>
                      <a:endParaRPr lang="fi-FI" sz="2000" b="0" i="0" u="none" strike="noStrike" dirty="0">
                        <a:solidFill>
                          <a:srgbClr val="000000"/>
                        </a:solidFill>
                        <a:effectLst/>
                        <a:latin typeface="Aptos Narrow" panose="020B0004020202020204" pitchFamily="34" charset="0"/>
                      </a:endParaRPr>
                    </a:p>
                  </a:txBody>
                  <a:tcPr marL="6350" marR="6350" marT="6350" marB="0" anchor="b">
                    <a:solidFill>
                      <a:schemeClr val="accent6">
                        <a:lumMod val="20000"/>
                        <a:lumOff val="80000"/>
                      </a:schemeClr>
                    </a:solidFill>
                  </a:tcPr>
                </a:tc>
                <a:tc>
                  <a:txBody>
                    <a:bodyPr/>
                    <a:lstStyle/>
                    <a:p>
                      <a:pPr algn="ctr" fontAlgn="b">
                        <a:buNone/>
                      </a:pPr>
                      <a:r>
                        <a:rPr lang="fi-FI" sz="2000" b="0" i="0" u="none" strike="noStrike" dirty="0">
                          <a:solidFill>
                            <a:schemeClr val="tx1"/>
                          </a:solidFill>
                          <a:effectLst/>
                          <a:latin typeface="Aptos Narrow" panose="020B0004020202020204" pitchFamily="34" charset="0"/>
                        </a:rPr>
                        <a:t>1 576</a:t>
                      </a:r>
                    </a:p>
                  </a:txBody>
                  <a:tcPr marL="6350" marR="6350" marT="6350" marB="0" anchor="b">
                    <a:solidFill>
                      <a:schemeClr val="accent6">
                        <a:lumMod val="20000"/>
                        <a:lumOff val="80000"/>
                      </a:schemeClr>
                    </a:solidFill>
                  </a:tcPr>
                </a:tc>
                <a:tc>
                  <a:txBody>
                    <a:bodyPr/>
                    <a:lstStyle/>
                    <a:p>
                      <a:pPr algn="ctr" fontAlgn="b"/>
                      <a:r>
                        <a:rPr lang="fi-FI" sz="2000" b="0" i="0" u="none" strike="noStrike" dirty="0">
                          <a:solidFill>
                            <a:schemeClr val="tx1"/>
                          </a:solidFill>
                          <a:effectLst/>
                          <a:latin typeface="Aptos Narrow" panose="020B0004020202020204" pitchFamily="34" charset="0"/>
                        </a:rPr>
                        <a:t>449</a:t>
                      </a:r>
                    </a:p>
                  </a:txBody>
                  <a:tcPr marL="6350" marR="6350" marT="6350" marB="0" anchor="b">
                    <a:solidFill>
                      <a:schemeClr val="accent6">
                        <a:lumMod val="20000"/>
                        <a:lumOff val="80000"/>
                      </a:schemeClr>
                    </a:solidFill>
                  </a:tcPr>
                </a:tc>
                <a:tc>
                  <a:txBody>
                    <a:bodyPr/>
                    <a:lstStyle/>
                    <a:p>
                      <a:pPr algn="ctr" fontAlgn="b"/>
                      <a:r>
                        <a:rPr lang="en-GB" sz="2000" b="0" i="0" u="none" strike="noStrike" dirty="0">
                          <a:solidFill>
                            <a:schemeClr val="tx1"/>
                          </a:solidFill>
                          <a:effectLst/>
                          <a:latin typeface="Aptos Narrow" panose="020B0004020202020204" pitchFamily="34" charset="0"/>
                        </a:rPr>
                        <a:t>3 </a:t>
                      </a:r>
                      <a:r>
                        <a:rPr lang="fi-FI" sz="2000" b="0" i="0" u="none" strike="noStrike" dirty="0">
                          <a:solidFill>
                            <a:schemeClr val="tx1"/>
                          </a:solidFill>
                          <a:effectLst/>
                          <a:latin typeface="Aptos Narrow" panose="020B0004020202020204" pitchFamily="34" charset="0"/>
                        </a:rPr>
                        <a:t>516</a:t>
                      </a:r>
                    </a:p>
                  </a:txBody>
                  <a:tcPr marL="6350" marR="6350" marT="6350" marB="0" anchor="b">
                    <a:solidFill>
                      <a:schemeClr val="accent6">
                        <a:lumMod val="20000"/>
                        <a:lumOff val="80000"/>
                      </a:schemeClr>
                    </a:solidFill>
                  </a:tcPr>
                </a:tc>
                <a:tc>
                  <a:txBody>
                    <a:bodyPr/>
                    <a:lstStyle/>
                    <a:p>
                      <a:pPr algn="ctr" fontAlgn="b"/>
                      <a:r>
                        <a:rPr lang="en-GB" sz="2000" b="0" i="0" u="none" strike="noStrike" dirty="0">
                          <a:solidFill>
                            <a:schemeClr val="tx1"/>
                          </a:solidFill>
                          <a:effectLst/>
                          <a:latin typeface="Aptos Narrow" panose="020B0004020202020204" pitchFamily="34" charset="0"/>
                        </a:rPr>
                        <a:t>173</a:t>
                      </a:r>
                      <a:endParaRPr lang="fi-FI" sz="2000" b="0" i="0" u="none" strike="noStrike" dirty="0">
                        <a:solidFill>
                          <a:schemeClr val="tx1"/>
                        </a:solidFill>
                        <a:effectLst/>
                        <a:latin typeface="Aptos Narrow" panose="020B0004020202020204" pitchFamily="34" charset="0"/>
                      </a:endParaRPr>
                    </a:p>
                  </a:txBody>
                  <a:tcPr marL="6350" marR="6350" marT="6350" marB="0" anchor="b">
                    <a:solidFill>
                      <a:schemeClr val="accent6">
                        <a:lumMod val="20000"/>
                        <a:lumOff val="80000"/>
                      </a:schemeClr>
                    </a:solidFill>
                  </a:tcPr>
                </a:tc>
                <a:tc>
                  <a:txBody>
                    <a:bodyPr/>
                    <a:lstStyle/>
                    <a:p>
                      <a:pPr algn="ctr" fontAlgn="b"/>
                      <a:r>
                        <a:rPr lang="fi-FI" sz="2000" u="none" strike="noStrike" dirty="0">
                          <a:solidFill>
                            <a:schemeClr val="tx1"/>
                          </a:solidFill>
                          <a:effectLst/>
                        </a:rPr>
                        <a:t>135</a:t>
                      </a:r>
                      <a:endParaRPr lang="fi-FI" sz="2000" b="0" i="0" u="none" strike="noStrike" dirty="0">
                        <a:solidFill>
                          <a:schemeClr val="tx1"/>
                        </a:solidFill>
                        <a:effectLst/>
                        <a:latin typeface="Aptos Narrow" panose="020B0004020202020204" pitchFamily="34" charset="0"/>
                      </a:endParaRPr>
                    </a:p>
                  </a:txBody>
                  <a:tcPr marL="6350" marR="6350" marT="6350" marB="0" anchor="b">
                    <a:solidFill>
                      <a:schemeClr val="accent6">
                        <a:lumMod val="20000"/>
                        <a:lumOff val="80000"/>
                      </a:schemeClr>
                    </a:solidFill>
                  </a:tcPr>
                </a:tc>
                <a:extLst>
                  <a:ext uri="{0D108BD9-81ED-4DB2-BD59-A6C34878D82A}">
                    <a16:rowId xmlns:a16="http://schemas.microsoft.com/office/drawing/2014/main" val="3935854521"/>
                  </a:ext>
                </a:extLst>
              </a:tr>
              <a:tr h="298974">
                <a:tc>
                  <a:txBody>
                    <a:bodyPr/>
                    <a:lstStyle/>
                    <a:p>
                      <a:pPr algn="l" fontAlgn="b"/>
                      <a:r>
                        <a:rPr lang="fi-FI" sz="2000" u="none" strike="noStrike" dirty="0">
                          <a:effectLst/>
                        </a:rPr>
                        <a:t>Yksityistalous</a:t>
                      </a:r>
                      <a:endParaRPr lang="fi-FI" sz="2000" b="0" i="0" u="none" strike="noStrike" dirty="0">
                        <a:solidFill>
                          <a:srgbClr val="000000"/>
                        </a:solidFill>
                        <a:effectLst/>
                        <a:latin typeface="Aptos Narrow" panose="020B0004020202020204" pitchFamily="34" charset="0"/>
                      </a:endParaRPr>
                    </a:p>
                  </a:txBody>
                  <a:tcPr marL="6350" marR="6350" marT="6350" marB="0" anchor="b">
                    <a:solidFill>
                      <a:schemeClr val="accent6">
                        <a:lumMod val="20000"/>
                        <a:lumOff val="80000"/>
                      </a:schemeClr>
                    </a:solidFill>
                  </a:tcPr>
                </a:tc>
                <a:tc>
                  <a:txBody>
                    <a:bodyPr/>
                    <a:lstStyle/>
                    <a:p>
                      <a:pPr algn="ctr" fontAlgn="b"/>
                      <a:r>
                        <a:rPr lang="fi-FI" sz="2000" b="0" i="0" u="none" strike="noStrike" dirty="0">
                          <a:solidFill>
                            <a:srgbClr val="000000"/>
                          </a:solidFill>
                          <a:effectLst/>
                          <a:latin typeface="Aptos Narrow" panose="020B0004020202020204" pitchFamily="34" charset="0"/>
                        </a:rPr>
                        <a:t>21 982</a:t>
                      </a:r>
                    </a:p>
                  </a:txBody>
                  <a:tcPr marL="6350" marR="6350" marT="6350" marB="0" anchor="b">
                    <a:solidFill>
                      <a:schemeClr val="accent6">
                        <a:lumMod val="20000"/>
                        <a:lumOff val="80000"/>
                      </a:schemeClr>
                    </a:solidFill>
                  </a:tcPr>
                </a:tc>
                <a:tc>
                  <a:txBody>
                    <a:bodyPr/>
                    <a:lstStyle/>
                    <a:p>
                      <a:pPr algn="ctr" fontAlgn="b"/>
                      <a:r>
                        <a:rPr lang="fi-FI" sz="2000" b="0" i="0" u="none" strike="noStrike" dirty="0">
                          <a:solidFill>
                            <a:srgbClr val="000000"/>
                          </a:solidFill>
                          <a:effectLst/>
                          <a:latin typeface="Aptos Narrow" panose="020B0004020202020204" pitchFamily="34" charset="0"/>
                        </a:rPr>
                        <a:t>9 862</a:t>
                      </a:r>
                    </a:p>
                  </a:txBody>
                  <a:tcPr marL="6350" marR="6350" marT="6350" marB="0" anchor="b">
                    <a:solidFill>
                      <a:schemeClr val="accent6">
                        <a:lumMod val="20000"/>
                        <a:lumOff val="80000"/>
                      </a:schemeClr>
                    </a:solidFill>
                  </a:tcPr>
                </a:tc>
                <a:tc>
                  <a:txBody>
                    <a:bodyPr/>
                    <a:lstStyle/>
                    <a:p>
                      <a:pPr algn="ctr" fontAlgn="b"/>
                      <a:r>
                        <a:rPr lang="fi-FI" sz="2000" b="0" i="0" u="none" strike="noStrike" dirty="0">
                          <a:solidFill>
                            <a:srgbClr val="000000"/>
                          </a:solidFill>
                          <a:effectLst/>
                          <a:latin typeface="Aptos Narrow" panose="020B0004020202020204" pitchFamily="34" charset="0"/>
                        </a:rPr>
                        <a:t>105 121</a:t>
                      </a:r>
                    </a:p>
                  </a:txBody>
                  <a:tcPr marL="6350" marR="6350" marT="6350" marB="0" anchor="b">
                    <a:solidFill>
                      <a:schemeClr val="accent6">
                        <a:lumMod val="20000"/>
                        <a:lumOff val="80000"/>
                      </a:schemeClr>
                    </a:solidFill>
                  </a:tcPr>
                </a:tc>
                <a:tc>
                  <a:txBody>
                    <a:bodyPr/>
                    <a:lstStyle/>
                    <a:p>
                      <a:pPr algn="ctr" fontAlgn="b"/>
                      <a:r>
                        <a:rPr lang="fi-FI" sz="2000" b="0" i="0" u="none" strike="noStrike" dirty="0">
                          <a:solidFill>
                            <a:srgbClr val="000000"/>
                          </a:solidFill>
                          <a:effectLst/>
                          <a:latin typeface="Aptos Narrow" panose="020B0004020202020204" pitchFamily="34" charset="0"/>
                        </a:rPr>
                        <a:t>4 901</a:t>
                      </a:r>
                    </a:p>
                  </a:txBody>
                  <a:tcPr marL="6350" marR="6350" marT="6350" marB="0" anchor="b">
                    <a:solidFill>
                      <a:schemeClr val="accent6">
                        <a:lumMod val="20000"/>
                        <a:lumOff val="80000"/>
                      </a:schemeClr>
                    </a:solidFill>
                  </a:tcPr>
                </a:tc>
                <a:tc>
                  <a:txBody>
                    <a:bodyPr/>
                    <a:lstStyle/>
                    <a:p>
                      <a:pPr algn="ctr" fontAlgn="b"/>
                      <a:r>
                        <a:rPr lang="fi-FI" sz="2000" b="0" i="0" u="none" strike="noStrike" dirty="0">
                          <a:solidFill>
                            <a:srgbClr val="000000"/>
                          </a:solidFill>
                          <a:effectLst/>
                          <a:latin typeface="Aptos Narrow" panose="020B0004020202020204" pitchFamily="34" charset="0"/>
                        </a:rPr>
                        <a:t>2 630</a:t>
                      </a:r>
                    </a:p>
                  </a:txBody>
                  <a:tcPr marL="6350" marR="6350" marT="6350" marB="0" anchor="b">
                    <a:solidFill>
                      <a:schemeClr val="accent6">
                        <a:lumMod val="20000"/>
                        <a:lumOff val="80000"/>
                      </a:schemeClr>
                    </a:solidFill>
                  </a:tcPr>
                </a:tc>
                <a:extLst>
                  <a:ext uri="{0D108BD9-81ED-4DB2-BD59-A6C34878D82A}">
                    <a16:rowId xmlns:a16="http://schemas.microsoft.com/office/drawing/2014/main" val="4194608442"/>
                  </a:ext>
                </a:extLst>
              </a:tr>
              <a:tr h="184150">
                <a:tc>
                  <a:txBody>
                    <a:bodyPr/>
                    <a:lstStyle/>
                    <a:p>
                      <a:pPr algn="l" fontAlgn="b"/>
                      <a:r>
                        <a:rPr lang="fi-FI" sz="2000" u="none" strike="noStrike" dirty="0">
                          <a:effectLst/>
                        </a:rPr>
                        <a:t>Metsäalan osuus</a:t>
                      </a:r>
                      <a:endParaRPr lang="fi-FI" sz="2000" b="0" i="0" u="none" strike="noStrike" dirty="0">
                        <a:solidFill>
                          <a:srgbClr val="000000"/>
                        </a:solidFill>
                        <a:effectLst/>
                        <a:latin typeface="Aptos Narrow" panose="020B0004020202020204" pitchFamily="34" charset="0"/>
                      </a:endParaRPr>
                    </a:p>
                  </a:txBody>
                  <a:tcPr marL="6350" marR="6350" marT="6350" marB="0" anchor="b">
                    <a:solidFill>
                      <a:schemeClr val="accent6">
                        <a:lumMod val="20000"/>
                        <a:lumOff val="80000"/>
                      </a:schemeClr>
                    </a:solidFill>
                  </a:tcPr>
                </a:tc>
                <a:tc>
                  <a:txBody>
                    <a:bodyPr/>
                    <a:lstStyle/>
                    <a:p>
                      <a:pPr marL="0" algn="ctr" defTabSz="914400" rtl="0" eaLnBrk="1" fontAlgn="b" latinLnBrk="0" hangingPunct="1"/>
                      <a:r>
                        <a:rPr lang="fi-FI" sz="2000" u="none" strike="noStrike" kern="1200" dirty="0">
                          <a:solidFill>
                            <a:schemeClr val="dk1"/>
                          </a:solidFill>
                          <a:effectLst/>
                          <a:latin typeface="+mn-lt"/>
                          <a:ea typeface="+mn-ea"/>
                          <a:cs typeface="+mn-cs"/>
                        </a:rPr>
                        <a:t>6,7</a:t>
                      </a:r>
                    </a:p>
                  </a:txBody>
                  <a:tcPr marL="6350" marR="6350" marT="6350" marB="0" anchor="b">
                    <a:solidFill>
                      <a:schemeClr val="accent6">
                        <a:lumMod val="20000"/>
                        <a:lumOff val="80000"/>
                      </a:schemeClr>
                    </a:solidFill>
                  </a:tcPr>
                </a:tc>
                <a:tc>
                  <a:txBody>
                    <a:bodyPr/>
                    <a:lstStyle/>
                    <a:p>
                      <a:pPr marL="0" algn="ctr" defTabSz="914400" rtl="0" eaLnBrk="1" fontAlgn="b" latinLnBrk="0" hangingPunct="1"/>
                      <a:r>
                        <a:rPr lang="fi-FI" sz="2000" u="none" strike="noStrike" kern="1200" dirty="0">
                          <a:solidFill>
                            <a:schemeClr val="dk1"/>
                          </a:solidFill>
                          <a:effectLst/>
                          <a:latin typeface="+mn-lt"/>
                          <a:ea typeface="+mn-ea"/>
                          <a:cs typeface="+mn-cs"/>
                        </a:rPr>
                        <a:t>4,4</a:t>
                      </a:r>
                    </a:p>
                  </a:txBody>
                  <a:tcPr marL="6350" marR="6350" marT="6350" marB="0" anchor="b">
                    <a:solidFill>
                      <a:schemeClr val="accent6">
                        <a:lumMod val="20000"/>
                        <a:lumOff val="80000"/>
                      </a:schemeClr>
                    </a:solidFill>
                  </a:tcPr>
                </a:tc>
                <a:tc>
                  <a:txBody>
                    <a:bodyPr/>
                    <a:lstStyle/>
                    <a:p>
                      <a:pPr marL="0" algn="ctr" defTabSz="914400" rtl="0" eaLnBrk="1" fontAlgn="b" latinLnBrk="0" hangingPunct="1"/>
                      <a:r>
                        <a:rPr lang="fi-FI" sz="2000" u="none" strike="noStrike" kern="1200" dirty="0">
                          <a:solidFill>
                            <a:schemeClr val="dk1"/>
                          </a:solidFill>
                          <a:effectLst/>
                          <a:latin typeface="+mn-lt"/>
                          <a:ea typeface="+mn-ea"/>
                          <a:cs typeface="+mn-cs"/>
                        </a:rPr>
                        <a:t>3,2</a:t>
                      </a:r>
                    </a:p>
                  </a:txBody>
                  <a:tcPr marL="6350" marR="6350" marT="6350" marB="0" anchor="b">
                    <a:solidFill>
                      <a:schemeClr val="accent6">
                        <a:lumMod val="20000"/>
                        <a:lumOff val="80000"/>
                      </a:schemeClr>
                    </a:solidFill>
                  </a:tcPr>
                </a:tc>
                <a:tc>
                  <a:txBody>
                    <a:bodyPr/>
                    <a:lstStyle/>
                    <a:p>
                      <a:pPr marL="0" algn="ctr" defTabSz="914400" rtl="0" eaLnBrk="1" fontAlgn="b" latinLnBrk="0" hangingPunct="1"/>
                      <a:r>
                        <a:rPr lang="fi-FI" sz="2000" u="none" strike="noStrike" kern="1200" dirty="0">
                          <a:solidFill>
                            <a:schemeClr val="dk1"/>
                          </a:solidFill>
                          <a:effectLst/>
                          <a:latin typeface="+mn-lt"/>
                          <a:ea typeface="+mn-ea"/>
                          <a:cs typeface="+mn-cs"/>
                        </a:rPr>
                        <a:t>3,4</a:t>
                      </a:r>
                    </a:p>
                  </a:txBody>
                  <a:tcPr marL="6350" marR="6350" marT="6350" marB="0" anchor="b">
                    <a:solidFill>
                      <a:schemeClr val="accent6">
                        <a:lumMod val="20000"/>
                        <a:lumOff val="80000"/>
                      </a:schemeClr>
                    </a:solidFill>
                  </a:tcPr>
                </a:tc>
                <a:tc>
                  <a:txBody>
                    <a:bodyPr/>
                    <a:lstStyle/>
                    <a:p>
                      <a:pPr marL="0" algn="ctr" defTabSz="914400" rtl="0" eaLnBrk="1" fontAlgn="b" latinLnBrk="0" hangingPunct="1"/>
                      <a:r>
                        <a:rPr lang="fi-FI" sz="2000" u="none" strike="noStrike" kern="1200" dirty="0">
                          <a:solidFill>
                            <a:schemeClr val="dk1"/>
                          </a:solidFill>
                          <a:effectLst/>
                          <a:latin typeface="+mn-lt"/>
                          <a:ea typeface="+mn-ea"/>
                          <a:cs typeface="+mn-cs"/>
                        </a:rPr>
                        <a:t>4,8</a:t>
                      </a:r>
                    </a:p>
                  </a:txBody>
                  <a:tcPr marL="6350" marR="6350" marT="6350" marB="0" anchor="b">
                    <a:solidFill>
                      <a:schemeClr val="accent6">
                        <a:lumMod val="20000"/>
                        <a:lumOff val="80000"/>
                      </a:schemeClr>
                    </a:solidFill>
                  </a:tcPr>
                </a:tc>
                <a:extLst>
                  <a:ext uri="{0D108BD9-81ED-4DB2-BD59-A6C34878D82A}">
                    <a16:rowId xmlns:a16="http://schemas.microsoft.com/office/drawing/2014/main" val="2633577774"/>
                  </a:ext>
                </a:extLst>
              </a:tr>
            </a:tbl>
          </a:graphicData>
        </a:graphic>
      </p:graphicFrame>
    </p:spTree>
    <p:extLst>
      <p:ext uri="{BB962C8B-B14F-4D97-AF65-F5344CB8AC3E}">
        <p14:creationId xmlns:p14="http://schemas.microsoft.com/office/powerpoint/2010/main" val="3505206407"/>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tsikko 1">
            <a:extLst>
              <a:ext uri="{FF2B5EF4-FFF2-40B4-BE49-F238E27FC236}">
                <a16:creationId xmlns:a16="http://schemas.microsoft.com/office/drawing/2014/main" id="{153B32FA-C3A2-1544-1E67-167D1FFAE75B}"/>
              </a:ext>
            </a:extLst>
          </p:cNvPr>
          <p:cNvSpPr>
            <a:spLocks noGrp="1"/>
          </p:cNvSpPr>
          <p:nvPr>
            <p:ph type="title"/>
          </p:nvPr>
        </p:nvSpPr>
        <p:spPr>
          <a:xfrm>
            <a:off x="838200" y="98772"/>
            <a:ext cx="10515600" cy="1325563"/>
          </a:xfrm>
        </p:spPr>
        <p:txBody>
          <a:bodyPr>
            <a:normAutofit/>
          </a:bodyPr>
          <a:lstStyle/>
          <a:p>
            <a:r>
              <a:rPr lang="fi-FI" sz="3600" dirty="0"/>
              <a:t>Metsäalan merkitys </a:t>
            </a:r>
            <a:r>
              <a:rPr lang="en-GB" sz="3600" dirty="0" err="1"/>
              <a:t>Pohjois-Pohjanmaalla</a:t>
            </a:r>
            <a:r>
              <a:rPr lang="en-GB" sz="3600" dirty="0"/>
              <a:t>, </a:t>
            </a:r>
            <a:br>
              <a:rPr lang="en-GB" sz="3600" dirty="0"/>
            </a:br>
            <a:r>
              <a:rPr lang="en-GB" sz="3600" dirty="0" err="1"/>
              <a:t>osuus</a:t>
            </a:r>
            <a:r>
              <a:rPr lang="en-GB" sz="3600" dirty="0"/>
              <a:t> </a:t>
            </a:r>
            <a:r>
              <a:rPr lang="en-GB" sz="3600" dirty="0" err="1"/>
              <a:t>yksityistaloudesta</a:t>
            </a:r>
            <a:endParaRPr lang="fi-FI" sz="3600" dirty="0"/>
          </a:p>
        </p:txBody>
      </p:sp>
      <p:sp>
        <p:nvSpPr>
          <p:cNvPr id="3" name="Alatunnisteen paikkamerkki 2">
            <a:extLst>
              <a:ext uri="{FF2B5EF4-FFF2-40B4-BE49-F238E27FC236}">
                <a16:creationId xmlns:a16="http://schemas.microsoft.com/office/drawing/2014/main" id="{4A0D8571-A51B-8C97-CC7C-FD3FA1AF6E9D}"/>
              </a:ext>
            </a:extLst>
          </p:cNvPr>
          <p:cNvSpPr>
            <a:spLocks noGrp="1"/>
          </p:cNvSpPr>
          <p:nvPr>
            <p:ph type="ftr" sz="quarter" idx="11"/>
          </p:nvPr>
        </p:nvSpPr>
        <p:spPr/>
        <p:txBody>
          <a:bodyPr/>
          <a:lstStyle/>
          <a:p>
            <a:r>
              <a:rPr lang="fi-FI"/>
              <a:t>Rahaa ja työtä metsistä – tuoreimmat tiedot omalta alueeltasi: tapio.fi/rahaa-ja-tyota-metsista</a:t>
            </a:r>
            <a:endParaRPr lang="fi-FI" dirty="0"/>
          </a:p>
        </p:txBody>
      </p:sp>
      <p:pic>
        <p:nvPicPr>
          <p:cNvPr id="11" name="Kuva 10">
            <a:extLst>
              <a:ext uri="{FF2B5EF4-FFF2-40B4-BE49-F238E27FC236}">
                <a16:creationId xmlns:a16="http://schemas.microsoft.com/office/drawing/2014/main" id="{EA198A9B-BAA6-1220-354C-C576F2304D78}"/>
              </a:ext>
            </a:extLst>
          </p:cNvPr>
          <p:cNvPicPr>
            <a:picLocks noChangeAspect="1"/>
          </p:cNvPicPr>
          <p:nvPr/>
        </p:nvPicPr>
        <p:blipFill>
          <a:blip r:embed="rId2"/>
          <a:stretch>
            <a:fillRect/>
          </a:stretch>
        </p:blipFill>
        <p:spPr>
          <a:xfrm>
            <a:off x="1276981" y="1283588"/>
            <a:ext cx="9638038" cy="281494"/>
          </a:xfrm>
          <a:prstGeom prst="rect">
            <a:avLst/>
          </a:prstGeom>
        </p:spPr>
      </p:pic>
      <p:pic>
        <p:nvPicPr>
          <p:cNvPr id="12" name="Kuva 11">
            <a:extLst>
              <a:ext uri="{FF2B5EF4-FFF2-40B4-BE49-F238E27FC236}">
                <a16:creationId xmlns:a16="http://schemas.microsoft.com/office/drawing/2014/main" id="{A4A54497-A1AE-35A3-61A6-3274CDAE8426}"/>
              </a:ext>
            </a:extLst>
          </p:cNvPr>
          <p:cNvPicPr>
            <a:picLocks noChangeAspect="1"/>
          </p:cNvPicPr>
          <p:nvPr/>
        </p:nvPicPr>
        <p:blipFill>
          <a:blip r:embed="rId3"/>
          <a:srcRect t="6219"/>
          <a:stretch>
            <a:fillRect/>
          </a:stretch>
        </p:blipFill>
        <p:spPr>
          <a:xfrm>
            <a:off x="1773613" y="1555516"/>
            <a:ext cx="8644774" cy="4528905"/>
          </a:xfrm>
          <a:prstGeom prst="rect">
            <a:avLst/>
          </a:prstGeom>
        </p:spPr>
      </p:pic>
    </p:spTree>
    <p:extLst>
      <p:ext uri="{BB962C8B-B14F-4D97-AF65-F5344CB8AC3E}">
        <p14:creationId xmlns:p14="http://schemas.microsoft.com/office/powerpoint/2010/main" val="939797463"/>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tsikko 1">
            <a:extLst>
              <a:ext uri="{FF2B5EF4-FFF2-40B4-BE49-F238E27FC236}">
                <a16:creationId xmlns:a16="http://schemas.microsoft.com/office/drawing/2014/main" id="{869D2A2F-AF2A-F564-897A-AAC648518F73}"/>
              </a:ext>
            </a:extLst>
          </p:cNvPr>
          <p:cNvSpPr>
            <a:spLocks noGrp="1"/>
          </p:cNvSpPr>
          <p:nvPr>
            <p:ph type="title"/>
          </p:nvPr>
        </p:nvSpPr>
        <p:spPr/>
        <p:txBody>
          <a:bodyPr>
            <a:normAutofit/>
          </a:bodyPr>
          <a:lstStyle/>
          <a:p>
            <a:r>
              <a:rPr lang="en-GB" sz="3600" dirty="0" err="1"/>
              <a:t>Metsäala</a:t>
            </a:r>
            <a:r>
              <a:rPr lang="en-GB" sz="3600" dirty="0"/>
              <a:t> </a:t>
            </a:r>
            <a:r>
              <a:rPr lang="en-GB" sz="3600" dirty="0" err="1"/>
              <a:t>Pohjois-Pohjanmaan</a:t>
            </a:r>
            <a:r>
              <a:rPr lang="en-GB" sz="3600" dirty="0"/>
              <a:t> </a:t>
            </a:r>
            <a:r>
              <a:rPr lang="en-GB" sz="3600" dirty="0" err="1"/>
              <a:t>seutukunnissa</a:t>
            </a:r>
            <a:r>
              <a:rPr lang="en-GB" sz="3600" dirty="0"/>
              <a:t> 2023</a:t>
            </a:r>
            <a:endParaRPr lang="fi-FI" sz="3600" dirty="0"/>
          </a:p>
        </p:txBody>
      </p:sp>
      <p:sp>
        <p:nvSpPr>
          <p:cNvPr id="4" name="Alatunnisteen paikkamerkki 3">
            <a:extLst>
              <a:ext uri="{FF2B5EF4-FFF2-40B4-BE49-F238E27FC236}">
                <a16:creationId xmlns:a16="http://schemas.microsoft.com/office/drawing/2014/main" id="{8EC6038D-DF19-E0F4-1C08-768B3A62A5EE}"/>
              </a:ext>
            </a:extLst>
          </p:cNvPr>
          <p:cNvSpPr>
            <a:spLocks noGrp="1"/>
          </p:cNvSpPr>
          <p:nvPr>
            <p:ph type="ftr" sz="quarter" idx="11"/>
          </p:nvPr>
        </p:nvSpPr>
        <p:spPr/>
        <p:txBody>
          <a:bodyPr/>
          <a:lstStyle/>
          <a:p>
            <a:r>
              <a:rPr lang="fi-FI"/>
              <a:t>Rahaa ja työtä metsistä – tuoreimmat tiedot omalta alueeltasi: tapio.fi/rahaa-ja-tyota-metsista</a:t>
            </a:r>
          </a:p>
        </p:txBody>
      </p:sp>
      <p:graphicFrame>
        <p:nvGraphicFramePr>
          <p:cNvPr id="5" name="Sisällön paikkamerkki 6">
            <a:extLst>
              <a:ext uri="{FF2B5EF4-FFF2-40B4-BE49-F238E27FC236}">
                <a16:creationId xmlns:a16="http://schemas.microsoft.com/office/drawing/2014/main" id="{2916B28A-0D13-9FB0-C5AF-7075F9CC379C}"/>
              </a:ext>
            </a:extLst>
          </p:cNvPr>
          <p:cNvGraphicFramePr>
            <a:graphicFrameLocks noGrp="1"/>
          </p:cNvGraphicFramePr>
          <p:nvPr>
            <p:ph idx="1"/>
            <p:extLst>
              <p:ext uri="{D42A27DB-BD31-4B8C-83A1-F6EECF244321}">
                <p14:modId xmlns:p14="http://schemas.microsoft.com/office/powerpoint/2010/main" val="213905850"/>
              </p:ext>
            </p:extLst>
          </p:nvPr>
        </p:nvGraphicFramePr>
        <p:xfrm>
          <a:off x="838200" y="1825625"/>
          <a:ext cx="10677298" cy="2794000"/>
        </p:xfrm>
        <a:graphic>
          <a:graphicData uri="http://schemas.openxmlformats.org/drawingml/2006/table">
            <a:tbl>
              <a:tblPr>
                <a:tableStyleId>{5C22544A-7EE6-4342-B048-85BDC9FD1C3A}</a:tableStyleId>
              </a:tblPr>
              <a:tblGrid>
                <a:gridCol w="2287442">
                  <a:extLst>
                    <a:ext uri="{9D8B030D-6E8A-4147-A177-3AD203B41FA5}">
                      <a16:colId xmlns:a16="http://schemas.microsoft.com/office/drawing/2014/main" val="1984755777"/>
                    </a:ext>
                  </a:extLst>
                </a:gridCol>
                <a:gridCol w="1498862">
                  <a:extLst>
                    <a:ext uri="{9D8B030D-6E8A-4147-A177-3AD203B41FA5}">
                      <a16:colId xmlns:a16="http://schemas.microsoft.com/office/drawing/2014/main" val="1161351972"/>
                    </a:ext>
                  </a:extLst>
                </a:gridCol>
                <a:gridCol w="1319753">
                  <a:extLst>
                    <a:ext uri="{9D8B030D-6E8A-4147-A177-3AD203B41FA5}">
                      <a16:colId xmlns:a16="http://schemas.microsoft.com/office/drawing/2014/main" val="745054972"/>
                    </a:ext>
                  </a:extLst>
                </a:gridCol>
                <a:gridCol w="1423447">
                  <a:extLst>
                    <a:ext uri="{9D8B030D-6E8A-4147-A177-3AD203B41FA5}">
                      <a16:colId xmlns:a16="http://schemas.microsoft.com/office/drawing/2014/main" val="991056705"/>
                    </a:ext>
                  </a:extLst>
                </a:gridCol>
                <a:gridCol w="2300140">
                  <a:extLst>
                    <a:ext uri="{9D8B030D-6E8A-4147-A177-3AD203B41FA5}">
                      <a16:colId xmlns:a16="http://schemas.microsoft.com/office/drawing/2014/main" val="3321594675"/>
                    </a:ext>
                  </a:extLst>
                </a:gridCol>
                <a:gridCol w="1847654">
                  <a:extLst>
                    <a:ext uri="{9D8B030D-6E8A-4147-A177-3AD203B41FA5}">
                      <a16:colId xmlns:a16="http://schemas.microsoft.com/office/drawing/2014/main" val="1082540642"/>
                    </a:ext>
                  </a:extLst>
                </a:gridCol>
              </a:tblGrid>
              <a:tr h="521579">
                <a:tc>
                  <a:txBody>
                    <a:bodyPr/>
                    <a:lstStyle/>
                    <a:p>
                      <a:pPr algn="l" fontAlgn="b"/>
                      <a:r>
                        <a:rPr lang="en-GB" sz="2000" b="1" i="0" u="none" strike="noStrike" dirty="0" err="1">
                          <a:solidFill>
                            <a:srgbClr val="000000"/>
                          </a:solidFill>
                          <a:effectLst/>
                          <a:latin typeface="Aptos Narrow" panose="020B0004020202020204" pitchFamily="34" charset="0"/>
                        </a:rPr>
                        <a:t>Seutukunta</a:t>
                      </a:r>
                      <a:endParaRPr lang="fi-FI" sz="2000" b="1" i="0" u="none" strike="noStrike" dirty="0">
                        <a:solidFill>
                          <a:srgbClr val="000000"/>
                        </a:solidFill>
                        <a:effectLst/>
                        <a:latin typeface="Aptos Narrow" panose="020B0004020202020204" pitchFamily="34" charset="0"/>
                      </a:endParaRPr>
                    </a:p>
                  </a:txBody>
                  <a:tcPr marL="6350" marR="6350" marT="6350" marB="0">
                    <a:solidFill>
                      <a:schemeClr val="accent6">
                        <a:lumMod val="40000"/>
                        <a:lumOff val="60000"/>
                      </a:schemeClr>
                    </a:solidFill>
                  </a:tcPr>
                </a:tc>
                <a:tc>
                  <a:txBody>
                    <a:bodyPr/>
                    <a:lstStyle/>
                    <a:p>
                      <a:pPr algn="l" fontAlgn="b"/>
                      <a:r>
                        <a:rPr lang="en-GB" sz="2000" b="1" i="0" u="none" strike="noStrike" dirty="0">
                          <a:solidFill>
                            <a:srgbClr val="000000"/>
                          </a:solidFill>
                          <a:effectLst/>
                          <a:latin typeface="Aptos Narrow" panose="020B0004020202020204" pitchFamily="34" charset="0"/>
                        </a:rPr>
                        <a:t>Tuotos milj.€</a:t>
                      </a:r>
                      <a:endParaRPr lang="fi-FI" sz="2000" b="1" i="0" u="none" strike="noStrike" dirty="0">
                        <a:solidFill>
                          <a:srgbClr val="000000"/>
                        </a:solidFill>
                        <a:effectLst/>
                        <a:latin typeface="Aptos Narrow" panose="020B0004020202020204" pitchFamily="34" charset="0"/>
                      </a:endParaRPr>
                    </a:p>
                  </a:txBody>
                  <a:tcPr marL="6350" marR="6350" marT="6350" marB="0">
                    <a:solidFill>
                      <a:schemeClr val="accent6">
                        <a:lumMod val="40000"/>
                        <a:lumOff val="60000"/>
                      </a:schemeClr>
                    </a:solidFill>
                  </a:tcPr>
                </a:tc>
                <a:tc>
                  <a:txBody>
                    <a:bodyPr/>
                    <a:lstStyle/>
                    <a:p>
                      <a:pPr algn="l" fontAlgn="b"/>
                      <a:r>
                        <a:rPr lang="en-GB" sz="2000" b="1" i="0" u="none" strike="noStrike" dirty="0">
                          <a:solidFill>
                            <a:srgbClr val="000000"/>
                          </a:solidFill>
                          <a:effectLst/>
                          <a:latin typeface="Aptos Narrow" panose="020B0004020202020204" pitchFamily="34" charset="0"/>
                        </a:rPr>
                        <a:t>Arvonlisä, milj.€</a:t>
                      </a:r>
                      <a:endParaRPr lang="fi-FI" sz="2000" b="1" i="0" u="none" strike="noStrike" dirty="0">
                        <a:solidFill>
                          <a:srgbClr val="000000"/>
                        </a:solidFill>
                        <a:effectLst/>
                        <a:latin typeface="Aptos Narrow" panose="020B0004020202020204" pitchFamily="34" charset="0"/>
                      </a:endParaRPr>
                    </a:p>
                  </a:txBody>
                  <a:tcPr marL="6350" marR="6350" marT="6350" marB="0">
                    <a:solidFill>
                      <a:schemeClr val="accent6">
                        <a:lumMod val="40000"/>
                        <a:lumOff val="60000"/>
                      </a:schemeClr>
                    </a:solidFill>
                  </a:tcPr>
                </a:tc>
                <a:tc>
                  <a:txBody>
                    <a:bodyPr/>
                    <a:lstStyle/>
                    <a:p>
                      <a:pPr algn="l" fontAlgn="b"/>
                      <a:r>
                        <a:rPr lang="en-GB" sz="2000" b="1" i="0" u="none" strike="noStrike" dirty="0" err="1">
                          <a:solidFill>
                            <a:srgbClr val="000000"/>
                          </a:solidFill>
                          <a:effectLst/>
                          <a:latin typeface="Aptos Narrow" panose="020B0004020202020204" pitchFamily="34" charset="0"/>
                        </a:rPr>
                        <a:t>Työllisten</a:t>
                      </a:r>
                      <a:endParaRPr lang="en-GB" sz="2000" b="1" i="0" u="none" strike="noStrike" dirty="0">
                        <a:solidFill>
                          <a:srgbClr val="000000"/>
                        </a:solidFill>
                        <a:effectLst/>
                        <a:latin typeface="Aptos Narrow" panose="020B0004020202020204" pitchFamily="34" charset="0"/>
                      </a:endParaRPr>
                    </a:p>
                    <a:p>
                      <a:pPr algn="l" fontAlgn="b"/>
                      <a:r>
                        <a:rPr lang="en-GB" sz="2000" b="1" i="0" u="none" strike="noStrike" dirty="0">
                          <a:solidFill>
                            <a:srgbClr val="000000"/>
                          </a:solidFill>
                          <a:effectLst/>
                          <a:latin typeface="Aptos Narrow" panose="020B0004020202020204" pitchFamily="34" charset="0"/>
                        </a:rPr>
                        <a:t> määrä, </a:t>
                      </a:r>
                      <a:r>
                        <a:rPr lang="en-GB" sz="2000" b="1" i="0" u="none" strike="noStrike" dirty="0" err="1">
                          <a:solidFill>
                            <a:srgbClr val="000000"/>
                          </a:solidFill>
                          <a:effectLst/>
                          <a:latin typeface="Aptos Narrow" panose="020B0004020202020204" pitchFamily="34" charset="0"/>
                        </a:rPr>
                        <a:t>hlöä</a:t>
                      </a:r>
                      <a:endParaRPr lang="fi-FI" sz="2000" b="1" i="0" u="none" strike="noStrike" dirty="0">
                        <a:solidFill>
                          <a:srgbClr val="000000"/>
                        </a:solidFill>
                        <a:effectLst/>
                        <a:latin typeface="Aptos Narrow" panose="020B0004020202020204" pitchFamily="34" charset="0"/>
                      </a:endParaRPr>
                    </a:p>
                  </a:txBody>
                  <a:tcPr marL="6350" marR="6350" marT="6350" marB="0">
                    <a:solidFill>
                      <a:schemeClr val="accent6">
                        <a:lumMod val="40000"/>
                        <a:lumOff val="60000"/>
                      </a:schemeClr>
                    </a:solidFill>
                  </a:tcPr>
                </a:tc>
                <a:tc>
                  <a:txBody>
                    <a:bodyPr/>
                    <a:lstStyle/>
                    <a:p>
                      <a:pPr algn="l" fontAlgn="b"/>
                      <a:r>
                        <a:rPr lang="en-GB" sz="2000" b="1" i="0" u="none" strike="noStrike" dirty="0" err="1">
                          <a:solidFill>
                            <a:srgbClr val="000000"/>
                          </a:solidFill>
                          <a:effectLst/>
                          <a:latin typeface="Aptos Narrow" panose="020B0004020202020204" pitchFamily="34" charset="0"/>
                        </a:rPr>
                        <a:t>Palkansaaja-korvaukset</a:t>
                      </a:r>
                      <a:r>
                        <a:rPr lang="en-GB" sz="2000" b="1" i="0" u="none" strike="noStrike" dirty="0">
                          <a:solidFill>
                            <a:srgbClr val="000000"/>
                          </a:solidFill>
                          <a:effectLst/>
                          <a:latin typeface="Aptos Narrow" panose="020B0004020202020204" pitchFamily="34" charset="0"/>
                        </a:rPr>
                        <a:t> milj.€</a:t>
                      </a:r>
                      <a:endParaRPr lang="fi-FI" sz="2000" b="1" i="0" u="none" strike="noStrike" dirty="0">
                        <a:solidFill>
                          <a:srgbClr val="000000"/>
                        </a:solidFill>
                        <a:effectLst/>
                        <a:latin typeface="Aptos Narrow" panose="020B0004020202020204" pitchFamily="34" charset="0"/>
                      </a:endParaRPr>
                    </a:p>
                  </a:txBody>
                  <a:tcPr marL="6350" marR="6350" marT="6350" marB="0">
                    <a:solidFill>
                      <a:schemeClr val="accent6">
                        <a:lumMod val="40000"/>
                        <a:lumOff val="60000"/>
                      </a:schemeClr>
                    </a:solidFill>
                  </a:tcPr>
                </a:tc>
                <a:tc>
                  <a:txBody>
                    <a:bodyPr/>
                    <a:lstStyle/>
                    <a:p>
                      <a:pPr algn="l" fontAlgn="b"/>
                      <a:r>
                        <a:rPr lang="en-GB" sz="2000" b="1" i="0" u="none" strike="noStrike" dirty="0">
                          <a:solidFill>
                            <a:srgbClr val="000000"/>
                          </a:solidFill>
                          <a:effectLst/>
                          <a:latin typeface="Aptos Narrow" panose="020B0004020202020204" pitchFamily="34" charset="0"/>
                        </a:rPr>
                        <a:t>Investoinnit</a:t>
                      </a:r>
                    </a:p>
                    <a:p>
                      <a:pPr algn="l" fontAlgn="b"/>
                      <a:r>
                        <a:rPr lang="en-GB" sz="2000" b="1" i="0" u="none" strike="noStrike" dirty="0">
                          <a:solidFill>
                            <a:srgbClr val="000000"/>
                          </a:solidFill>
                          <a:effectLst/>
                          <a:latin typeface="Aptos Narrow" panose="020B0004020202020204" pitchFamily="34" charset="0"/>
                        </a:rPr>
                        <a:t>milj.€</a:t>
                      </a:r>
                      <a:endParaRPr lang="fi-FI" sz="2000" b="1" i="0" u="none" strike="noStrike" dirty="0">
                        <a:solidFill>
                          <a:srgbClr val="000000"/>
                        </a:solidFill>
                        <a:effectLst/>
                        <a:latin typeface="Aptos Narrow" panose="020B0004020202020204" pitchFamily="34" charset="0"/>
                      </a:endParaRPr>
                    </a:p>
                  </a:txBody>
                  <a:tcPr marL="6350" marR="6350" marT="6350" marB="0">
                    <a:solidFill>
                      <a:schemeClr val="accent6">
                        <a:lumMod val="40000"/>
                        <a:lumOff val="60000"/>
                      </a:schemeClr>
                    </a:solidFill>
                  </a:tcPr>
                </a:tc>
                <a:extLst>
                  <a:ext uri="{0D108BD9-81ED-4DB2-BD59-A6C34878D82A}">
                    <a16:rowId xmlns:a16="http://schemas.microsoft.com/office/drawing/2014/main" val="4081221987"/>
                  </a:ext>
                </a:extLst>
              </a:tr>
              <a:tr h="184150">
                <a:tc>
                  <a:txBody>
                    <a:bodyPr/>
                    <a:lstStyle/>
                    <a:p>
                      <a:pPr algn="l" fontAlgn="b"/>
                      <a:r>
                        <a:rPr lang="en-GB" sz="2000" b="0" i="0" u="none" strike="noStrike" dirty="0" err="1">
                          <a:solidFill>
                            <a:srgbClr val="000000"/>
                          </a:solidFill>
                          <a:effectLst/>
                          <a:latin typeface="Aptos Narrow" panose="020B0004020202020204" pitchFamily="34" charset="0"/>
                        </a:rPr>
                        <a:t>Koillismaa</a:t>
                      </a:r>
                      <a:endParaRPr lang="fi-FI" sz="2000" b="0" i="0" u="none" strike="noStrike" dirty="0">
                        <a:solidFill>
                          <a:srgbClr val="000000"/>
                        </a:solidFill>
                        <a:effectLst/>
                        <a:latin typeface="Aptos Narrow" panose="020B0004020202020204" pitchFamily="34" charset="0"/>
                      </a:endParaRPr>
                    </a:p>
                  </a:txBody>
                  <a:tcPr marL="6350" marR="6350" marT="6350" marB="0" anchor="b">
                    <a:solidFill>
                      <a:schemeClr val="accent6">
                        <a:lumMod val="40000"/>
                        <a:lumOff val="60000"/>
                      </a:schemeClr>
                    </a:solidFill>
                  </a:tcPr>
                </a:tc>
                <a:tc>
                  <a:txBody>
                    <a:bodyPr/>
                    <a:lstStyle/>
                    <a:p>
                      <a:pPr algn="ctr" fontAlgn="b"/>
                      <a:r>
                        <a:rPr lang="fi-FI" sz="2000" b="0" i="0" u="none" strike="noStrike" dirty="0">
                          <a:solidFill>
                            <a:srgbClr val="000000"/>
                          </a:solidFill>
                          <a:effectLst/>
                          <a:latin typeface="Arial" panose="020B0604020202020204" pitchFamily="34" charset="0"/>
                        </a:rPr>
                        <a:t>91</a:t>
                      </a:r>
                    </a:p>
                  </a:txBody>
                  <a:tcPr marL="0" marR="0" marT="0" marB="0" anchor="b">
                    <a:solidFill>
                      <a:schemeClr val="accent6">
                        <a:lumMod val="40000"/>
                        <a:lumOff val="60000"/>
                      </a:schemeClr>
                    </a:solidFill>
                  </a:tcPr>
                </a:tc>
                <a:tc>
                  <a:txBody>
                    <a:bodyPr/>
                    <a:lstStyle/>
                    <a:p>
                      <a:pPr algn="ctr" fontAlgn="b"/>
                      <a:r>
                        <a:rPr lang="fi-FI" sz="2000" b="0" i="0" u="none" strike="noStrike" dirty="0">
                          <a:solidFill>
                            <a:srgbClr val="000000"/>
                          </a:solidFill>
                          <a:effectLst/>
                          <a:latin typeface="Arial" panose="020B0604020202020204" pitchFamily="34" charset="0"/>
                        </a:rPr>
                        <a:t>57</a:t>
                      </a:r>
                    </a:p>
                  </a:txBody>
                  <a:tcPr marL="0" marR="0" marT="0" marB="0" anchor="b">
                    <a:solidFill>
                      <a:schemeClr val="accent6">
                        <a:lumMod val="40000"/>
                        <a:lumOff val="60000"/>
                      </a:schemeClr>
                    </a:solidFill>
                  </a:tcPr>
                </a:tc>
                <a:tc>
                  <a:txBody>
                    <a:bodyPr/>
                    <a:lstStyle/>
                    <a:p>
                      <a:pPr algn="ctr" fontAlgn="b"/>
                      <a:r>
                        <a:rPr lang="fi-FI" sz="2000" b="0" i="0" u="none" strike="noStrike" dirty="0">
                          <a:solidFill>
                            <a:srgbClr val="000000"/>
                          </a:solidFill>
                          <a:effectLst/>
                          <a:latin typeface="Arial" panose="020B0604020202020204" pitchFamily="34" charset="0"/>
                        </a:rPr>
                        <a:t>265</a:t>
                      </a:r>
                    </a:p>
                  </a:txBody>
                  <a:tcPr marL="0" marR="0" marT="0" marB="0" anchor="b">
                    <a:solidFill>
                      <a:schemeClr val="accent6">
                        <a:lumMod val="40000"/>
                        <a:lumOff val="60000"/>
                      </a:schemeClr>
                    </a:solidFill>
                  </a:tcPr>
                </a:tc>
                <a:tc>
                  <a:txBody>
                    <a:bodyPr/>
                    <a:lstStyle/>
                    <a:p>
                      <a:pPr algn="ctr" fontAlgn="b"/>
                      <a:r>
                        <a:rPr lang="fi-FI" sz="2000" b="0" i="0" u="none" strike="noStrike" dirty="0">
                          <a:solidFill>
                            <a:srgbClr val="000000"/>
                          </a:solidFill>
                          <a:effectLst/>
                          <a:latin typeface="Arial" panose="020B0604020202020204" pitchFamily="34" charset="0"/>
                        </a:rPr>
                        <a:t>7</a:t>
                      </a:r>
                    </a:p>
                  </a:txBody>
                  <a:tcPr marL="0" marR="0" marT="0" marB="0" anchor="b">
                    <a:solidFill>
                      <a:schemeClr val="accent6">
                        <a:lumMod val="40000"/>
                        <a:lumOff val="60000"/>
                      </a:schemeClr>
                    </a:solidFill>
                  </a:tcPr>
                </a:tc>
                <a:tc>
                  <a:txBody>
                    <a:bodyPr/>
                    <a:lstStyle/>
                    <a:p>
                      <a:pPr algn="ctr" fontAlgn="b"/>
                      <a:r>
                        <a:rPr lang="fi-FI" sz="2000" b="0" i="0" u="none" strike="noStrike" dirty="0">
                          <a:solidFill>
                            <a:srgbClr val="000000"/>
                          </a:solidFill>
                          <a:effectLst/>
                          <a:latin typeface="Arial" panose="020B0604020202020204" pitchFamily="34" charset="0"/>
                        </a:rPr>
                        <a:t>7</a:t>
                      </a:r>
                    </a:p>
                  </a:txBody>
                  <a:tcPr marL="0" marR="0" marT="0" marB="0" anchor="b">
                    <a:solidFill>
                      <a:schemeClr val="accent6">
                        <a:lumMod val="40000"/>
                        <a:lumOff val="60000"/>
                      </a:schemeClr>
                    </a:solidFill>
                  </a:tcPr>
                </a:tc>
                <a:extLst>
                  <a:ext uri="{0D108BD9-81ED-4DB2-BD59-A6C34878D82A}">
                    <a16:rowId xmlns:a16="http://schemas.microsoft.com/office/drawing/2014/main" val="3935854521"/>
                  </a:ext>
                </a:extLst>
              </a:tr>
              <a:tr h="184150">
                <a:tc>
                  <a:txBody>
                    <a:bodyPr/>
                    <a:lstStyle/>
                    <a:p>
                      <a:pPr marL="0" marR="0" lvl="0" indent="0" algn="l" defTabSz="914400" rtl="0" eaLnBrk="1" fontAlgn="b" latinLnBrk="0" hangingPunct="1">
                        <a:lnSpc>
                          <a:spcPct val="100000"/>
                        </a:lnSpc>
                        <a:spcBef>
                          <a:spcPts val="0"/>
                        </a:spcBef>
                        <a:spcAft>
                          <a:spcPts val="0"/>
                        </a:spcAft>
                        <a:buClrTx/>
                        <a:buSzTx/>
                        <a:buFontTx/>
                        <a:buNone/>
                        <a:tabLst/>
                        <a:defRPr/>
                      </a:pPr>
                      <a:r>
                        <a:rPr kumimoji="0" lang="fi-FI" sz="2000" b="0" i="0" u="none" strike="noStrike" kern="1200" cap="none" spc="0" normalizeH="0" baseline="0" noProof="0" dirty="0">
                          <a:ln>
                            <a:noFill/>
                          </a:ln>
                          <a:solidFill>
                            <a:srgbClr val="000000"/>
                          </a:solidFill>
                          <a:effectLst/>
                          <a:uLnTx/>
                          <a:uFillTx/>
                          <a:latin typeface="Aptos Narrow" panose="020B0004020202020204" pitchFamily="34" charset="0"/>
                          <a:ea typeface="+mn-ea"/>
                          <a:cs typeface="+mn-cs"/>
                        </a:rPr>
                        <a:t>Nivala–Haapajärvi</a:t>
                      </a:r>
                    </a:p>
                  </a:txBody>
                  <a:tcPr marL="6350" marR="6350" marT="6350" marB="0" anchor="b">
                    <a:solidFill>
                      <a:schemeClr val="accent6">
                        <a:lumMod val="40000"/>
                        <a:lumOff val="60000"/>
                      </a:schemeClr>
                    </a:solidFill>
                  </a:tcPr>
                </a:tc>
                <a:tc>
                  <a:txBody>
                    <a:bodyPr/>
                    <a:lstStyle/>
                    <a:p>
                      <a:pPr algn="ctr" fontAlgn="b"/>
                      <a:r>
                        <a:rPr lang="fi-FI" sz="2000" b="0" i="0" u="none" strike="noStrike" dirty="0">
                          <a:solidFill>
                            <a:srgbClr val="000000"/>
                          </a:solidFill>
                          <a:effectLst/>
                          <a:latin typeface="Arial" panose="020B0604020202020204" pitchFamily="34" charset="0"/>
                        </a:rPr>
                        <a:t>241</a:t>
                      </a:r>
                    </a:p>
                  </a:txBody>
                  <a:tcPr marL="0" marR="0" marT="0" marB="0" anchor="b">
                    <a:solidFill>
                      <a:schemeClr val="accent6">
                        <a:lumMod val="40000"/>
                        <a:lumOff val="60000"/>
                      </a:schemeClr>
                    </a:solidFill>
                  </a:tcPr>
                </a:tc>
                <a:tc>
                  <a:txBody>
                    <a:bodyPr/>
                    <a:lstStyle/>
                    <a:p>
                      <a:pPr algn="ctr" fontAlgn="b"/>
                      <a:r>
                        <a:rPr lang="fi-FI" sz="2000" b="0" i="0" u="none" strike="noStrike" dirty="0">
                          <a:solidFill>
                            <a:srgbClr val="000000"/>
                          </a:solidFill>
                          <a:effectLst/>
                          <a:latin typeface="Arial" panose="020B0604020202020204" pitchFamily="34" charset="0"/>
                        </a:rPr>
                        <a:t>85</a:t>
                      </a:r>
                    </a:p>
                  </a:txBody>
                  <a:tcPr marL="0" marR="0" marT="0" marB="0" anchor="b">
                    <a:solidFill>
                      <a:schemeClr val="accent6">
                        <a:lumMod val="40000"/>
                        <a:lumOff val="60000"/>
                      </a:schemeClr>
                    </a:solidFill>
                  </a:tcPr>
                </a:tc>
                <a:tc>
                  <a:txBody>
                    <a:bodyPr/>
                    <a:lstStyle/>
                    <a:p>
                      <a:pPr algn="ctr" fontAlgn="b"/>
                      <a:r>
                        <a:rPr lang="fi-FI" sz="2000" b="0" i="0" u="none" strike="noStrike" dirty="0">
                          <a:solidFill>
                            <a:srgbClr val="000000"/>
                          </a:solidFill>
                          <a:effectLst/>
                          <a:latin typeface="Arial" panose="020B0604020202020204" pitchFamily="34" charset="0"/>
                        </a:rPr>
                        <a:t>738</a:t>
                      </a:r>
                    </a:p>
                  </a:txBody>
                  <a:tcPr marL="0" marR="0" marT="0" marB="0" anchor="b">
                    <a:solidFill>
                      <a:schemeClr val="accent6">
                        <a:lumMod val="40000"/>
                        <a:lumOff val="60000"/>
                      </a:schemeClr>
                    </a:solidFill>
                  </a:tcPr>
                </a:tc>
                <a:tc>
                  <a:txBody>
                    <a:bodyPr/>
                    <a:lstStyle/>
                    <a:p>
                      <a:pPr algn="ctr" fontAlgn="b"/>
                      <a:r>
                        <a:rPr lang="fi-FI" sz="2000" b="0" i="0" u="none" strike="noStrike" dirty="0">
                          <a:solidFill>
                            <a:srgbClr val="000000"/>
                          </a:solidFill>
                          <a:effectLst/>
                          <a:latin typeface="Arial" panose="020B0604020202020204" pitchFamily="34" charset="0"/>
                        </a:rPr>
                        <a:t>27</a:t>
                      </a:r>
                    </a:p>
                  </a:txBody>
                  <a:tcPr marL="0" marR="0" marT="0" marB="0" anchor="b">
                    <a:solidFill>
                      <a:schemeClr val="accent6">
                        <a:lumMod val="40000"/>
                        <a:lumOff val="60000"/>
                      </a:schemeClr>
                    </a:solidFill>
                  </a:tcPr>
                </a:tc>
                <a:tc>
                  <a:txBody>
                    <a:bodyPr/>
                    <a:lstStyle/>
                    <a:p>
                      <a:pPr algn="ctr" fontAlgn="b"/>
                      <a:r>
                        <a:rPr lang="fi-FI" sz="2000" b="0" i="0" u="none" strike="noStrike" dirty="0">
                          <a:solidFill>
                            <a:srgbClr val="000000"/>
                          </a:solidFill>
                          <a:effectLst/>
                          <a:latin typeface="Arial" panose="020B0604020202020204" pitchFamily="34" charset="0"/>
                        </a:rPr>
                        <a:t>10</a:t>
                      </a:r>
                    </a:p>
                  </a:txBody>
                  <a:tcPr marL="0" marR="0" marT="0" marB="0" anchor="b">
                    <a:solidFill>
                      <a:schemeClr val="accent6">
                        <a:lumMod val="40000"/>
                        <a:lumOff val="60000"/>
                      </a:schemeClr>
                    </a:solidFill>
                  </a:tcPr>
                </a:tc>
                <a:extLst>
                  <a:ext uri="{0D108BD9-81ED-4DB2-BD59-A6C34878D82A}">
                    <a16:rowId xmlns:a16="http://schemas.microsoft.com/office/drawing/2014/main" val="4194608442"/>
                  </a:ext>
                </a:extLst>
              </a:tr>
              <a:tr h="184150">
                <a:tc>
                  <a:txBody>
                    <a:bodyPr/>
                    <a:lstStyle/>
                    <a:p>
                      <a:pPr marL="0" marR="0" lvl="0" indent="0" algn="l" defTabSz="914400" rtl="0" eaLnBrk="1" fontAlgn="b" latinLnBrk="0" hangingPunct="1">
                        <a:lnSpc>
                          <a:spcPct val="100000"/>
                        </a:lnSpc>
                        <a:spcBef>
                          <a:spcPts val="0"/>
                        </a:spcBef>
                        <a:spcAft>
                          <a:spcPts val="0"/>
                        </a:spcAft>
                        <a:buClrTx/>
                        <a:buSzTx/>
                        <a:buFontTx/>
                        <a:buNone/>
                        <a:tabLst/>
                        <a:defRPr/>
                      </a:pPr>
                      <a:r>
                        <a:rPr kumimoji="0" lang="fi-FI" sz="2000" b="0" i="0" u="none" strike="noStrike" kern="1200" cap="none" spc="0" normalizeH="0" baseline="0" noProof="0" dirty="0">
                          <a:ln>
                            <a:noFill/>
                          </a:ln>
                          <a:solidFill>
                            <a:prstClr val="black"/>
                          </a:solidFill>
                          <a:effectLst/>
                          <a:uLnTx/>
                          <a:uFillTx/>
                          <a:latin typeface="Aptos" panose="02110004020202020204"/>
                          <a:ea typeface="+mn-ea"/>
                          <a:cs typeface="+mn-cs"/>
                        </a:rPr>
                        <a:t>Oulu</a:t>
                      </a:r>
                      <a:endParaRPr kumimoji="0" lang="fi-FI" sz="2000" b="0" i="0" u="none" strike="noStrike" kern="1200" cap="none" spc="0" normalizeH="0" baseline="0" noProof="0" dirty="0">
                        <a:ln>
                          <a:noFill/>
                        </a:ln>
                        <a:solidFill>
                          <a:srgbClr val="000000"/>
                        </a:solidFill>
                        <a:effectLst/>
                        <a:uLnTx/>
                        <a:uFillTx/>
                        <a:latin typeface="Aptos Narrow" panose="020B0004020202020204" pitchFamily="34" charset="0"/>
                        <a:ea typeface="+mn-ea"/>
                        <a:cs typeface="+mn-cs"/>
                      </a:endParaRPr>
                    </a:p>
                  </a:txBody>
                  <a:tcPr marL="6350" marR="6350" marT="6350" marB="0" anchor="b">
                    <a:solidFill>
                      <a:schemeClr val="accent6">
                        <a:lumMod val="40000"/>
                        <a:lumOff val="60000"/>
                      </a:schemeClr>
                    </a:solidFill>
                  </a:tcPr>
                </a:tc>
                <a:tc>
                  <a:txBody>
                    <a:bodyPr/>
                    <a:lstStyle/>
                    <a:p>
                      <a:pPr algn="ctr" fontAlgn="b"/>
                      <a:r>
                        <a:rPr lang="fi-FI" sz="2000" b="0" i="0" u="none" strike="noStrike" dirty="0">
                          <a:solidFill>
                            <a:srgbClr val="000000"/>
                          </a:solidFill>
                          <a:effectLst/>
                          <a:latin typeface="Arial" panose="020B0604020202020204" pitchFamily="34" charset="0"/>
                        </a:rPr>
                        <a:t>776</a:t>
                      </a:r>
                    </a:p>
                  </a:txBody>
                  <a:tcPr marL="0" marR="0" marT="0" marB="0" anchor="b">
                    <a:solidFill>
                      <a:schemeClr val="accent6">
                        <a:lumMod val="40000"/>
                        <a:lumOff val="60000"/>
                      </a:schemeClr>
                    </a:solidFill>
                  </a:tcPr>
                </a:tc>
                <a:tc>
                  <a:txBody>
                    <a:bodyPr/>
                    <a:lstStyle/>
                    <a:p>
                      <a:pPr algn="ctr" fontAlgn="b"/>
                      <a:r>
                        <a:rPr lang="fi-FI" sz="2000" b="0" i="0" u="none" strike="noStrike" dirty="0">
                          <a:solidFill>
                            <a:srgbClr val="000000"/>
                          </a:solidFill>
                          <a:effectLst/>
                          <a:latin typeface="Arial" panose="020B0604020202020204" pitchFamily="34" charset="0"/>
                        </a:rPr>
                        <a:t>393</a:t>
                      </a:r>
                    </a:p>
                  </a:txBody>
                  <a:tcPr marL="0" marR="0" marT="0" marB="0" anchor="b">
                    <a:solidFill>
                      <a:schemeClr val="accent6">
                        <a:lumMod val="40000"/>
                        <a:lumOff val="60000"/>
                      </a:schemeClr>
                    </a:solidFill>
                  </a:tcPr>
                </a:tc>
                <a:tc>
                  <a:txBody>
                    <a:bodyPr/>
                    <a:lstStyle/>
                    <a:p>
                      <a:pPr algn="ctr" fontAlgn="b"/>
                      <a:r>
                        <a:rPr lang="fi-FI" sz="2000" b="0" i="0" u="none" strike="noStrike" dirty="0">
                          <a:solidFill>
                            <a:srgbClr val="000000"/>
                          </a:solidFill>
                          <a:effectLst/>
                          <a:latin typeface="Arial" panose="020B0604020202020204" pitchFamily="34" charset="0"/>
                        </a:rPr>
                        <a:t>1 499</a:t>
                      </a:r>
                    </a:p>
                  </a:txBody>
                  <a:tcPr marL="0" marR="0" marT="0" marB="0" anchor="b">
                    <a:solidFill>
                      <a:schemeClr val="accent6">
                        <a:lumMod val="40000"/>
                        <a:lumOff val="60000"/>
                      </a:schemeClr>
                    </a:solidFill>
                  </a:tcPr>
                </a:tc>
                <a:tc>
                  <a:txBody>
                    <a:bodyPr/>
                    <a:lstStyle/>
                    <a:p>
                      <a:pPr algn="ctr" fontAlgn="b"/>
                      <a:r>
                        <a:rPr lang="fi-FI" sz="2000" b="0" i="0" u="none" strike="noStrike" dirty="0">
                          <a:solidFill>
                            <a:srgbClr val="000000"/>
                          </a:solidFill>
                          <a:effectLst/>
                          <a:latin typeface="Arial" panose="020B0604020202020204" pitchFamily="34" charset="0"/>
                        </a:rPr>
                        <a:t>74</a:t>
                      </a:r>
                    </a:p>
                  </a:txBody>
                  <a:tcPr marL="0" marR="0" marT="0" marB="0" anchor="b">
                    <a:solidFill>
                      <a:schemeClr val="accent6">
                        <a:lumMod val="40000"/>
                        <a:lumOff val="60000"/>
                      </a:schemeClr>
                    </a:solidFill>
                  </a:tcPr>
                </a:tc>
                <a:tc>
                  <a:txBody>
                    <a:bodyPr/>
                    <a:lstStyle/>
                    <a:p>
                      <a:pPr algn="ctr" fontAlgn="b"/>
                      <a:r>
                        <a:rPr lang="fi-FI" sz="2000" b="0" i="0" u="none" strike="noStrike" dirty="0">
                          <a:solidFill>
                            <a:srgbClr val="000000"/>
                          </a:solidFill>
                          <a:effectLst/>
                          <a:latin typeface="Arial" panose="020B0604020202020204" pitchFamily="34" charset="0"/>
                        </a:rPr>
                        <a:t>90</a:t>
                      </a:r>
                    </a:p>
                  </a:txBody>
                  <a:tcPr marL="0" marR="0" marT="0" marB="0" anchor="b">
                    <a:solidFill>
                      <a:schemeClr val="accent6">
                        <a:lumMod val="40000"/>
                        <a:lumOff val="60000"/>
                      </a:schemeClr>
                    </a:solidFill>
                  </a:tcPr>
                </a:tc>
                <a:extLst>
                  <a:ext uri="{0D108BD9-81ED-4DB2-BD59-A6C34878D82A}">
                    <a16:rowId xmlns:a16="http://schemas.microsoft.com/office/drawing/2014/main" val="2175880369"/>
                  </a:ext>
                </a:extLst>
              </a:tr>
              <a:tr h="184150">
                <a:tc>
                  <a:txBody>
                    <a:bodyPr/>
                    <a:lstStyle/>
                    <a:p>
                      <a:pPr marL="0" marR="0" lvl="0" indent="0" algn="l" defTabSz="914400" rtl="0" eaLnBrk="1" fontAlgn="b" latinLnBrk="0" hangingPunct="1">
                        <a:lnSpc>
                          <a:spcPct val="100000"/>
                        </a:lnSpc>
                        <a:spcBef>
                          <a:spcPts val="0"/>
                        </a:spcBef>
                        <a:spcAft>
                          <a:spcPts val="0"/>
                        </a:spcAft>
                        <a:buClrTx/>
                        <a:buSzTx/>
                        <a:buFontTx/>
                        <a:buNone/>
                        <a:tabLst/>
                        <a:defRPr/>
                      </a:pPr>
                      <a:r>
                        <a:rPr kumimoji="0" lang="fi-FI" sz="2000" b="0" i="0" u="none" strike="noStrike" kern="1200" cap="none" spc="0" normalizeH="0" baseline="0" noProof="0" dirty="0">
                          <a:ln>
                            <a:noFill/>
                          </a:ln>
                          <a:solidFill>
                            <a:srgbClr val="000000"/>
                          </a:solidFill>
                          <a:effectLst/>
                          <a:uLnTx/>
                          <a:uFillTx/>
                          <a:latin typeface="Aptos Narrow" panose="020B0004020202020204" pitchFamily="34" charset="0"/>
                          <a:ea typeface="+mn-ea"/>
                          <a:cs typeface="+mn-cs"/>
                        </a:rPr>
                        <a:t>Oulunkaari</a:t>
                      </a:r>
                    </a:p>
                  </a:txBody>
                  <a:tcPr marL="6350" marR="6350" marT="6350" marB="0" anchor="b">
                    <a:solidFill>
                      <a:schemeClr val="accent6">
                        <a:lumMod val="40000"/>
                        <a:lumOff val="60000"/>
                      </a:schemeClr>
                    </a:solidFill>
                  </a:tcPr>
                </a:tc>
                <a:tc>
                  <a:txBody>
                    <a:bodyPr/>
                    <a:lstStyle/>
                    <a:p>
                      <a:pPr algn="ctr" fontAlgn="b"/>
                      <a:r>
                        <a:rPr lang="fi-FI" sz="2000" b="0" i="0" u="none" strike="noStrike" dirty="0">
                          <a:solidFill>
                            <a:srgbClr val="000000"/>
                          </a:solidFill>
                          <a:effectLst/>
                          <a:latin typeface="Arial" panose="020B0604020202020204" pitchFamily="34" charset="0"/>
                        </a:rPr>
                        <a:t>217</a:t>
                      </a:r>
                    </a:p>
                  </a:txBody>
                  <a:tcPr marL="0" marR="0" marT="0" marB="0" anchor="b">
                    <a:solidFill>
                      <a:schemeClr val="accent6">
                        <a:lumMod val="40000"/>
                        <a:lumOff val="60000"/>
                      </a:schemeClr>
                    </a:solidFill>
                  </a:tcPr>
                </a:tc>
                <a:tc>
                  <a:txBody>
                    <a:bodyPr/>
                    <a:lstStyle/>
                    <a:p>
                      <a:pPr algn="ctr" fontAlgn="b"/>
                      <a:r>
                        <a:rPr lang="fi-FI" sz="2000" b="0" i="0" u="none" strike="noStrike" dirty="0">
                          <a:solidFill>
                            <a:srgbClr val="000000"/>
                          </a:solidFill>
                          <a:effectLst/>
                          <a:latin typeface="Arial" panose="020B0604020202020204" pitchFamily="34" charset="0"/>
                        </a:rPr>
                        <a:t>98</a:t>
                      </a:r>
                    </a:p>
                  </a:txBody>
                  <a:tcPr marL="0" marR="0" marT="0" marB="0" anchor="b">
                    <a:solidFill>
                      <a:schemeClr val="accent6">
                        <a:lumMod val="40000"/>
                        <a:lumOff val="60000"/>
                      </a:schemeClr>
                    </a:solidFill>
                  </a:tcPr>
                </a:tc>
                <a:tc>
                  <a:txBody>
                    <a:bodyPr/>
                    <a:lstStyle/>
                    <a:p>
                      <a:pPr algn="ctr" fontAlgn="b"/>
                      <a:r>
                        <a:rPr lang="fi-FI" sz="2000" b="0" i="0" u="none" strike="noStrike" dirty="0">
                          <a:solidFill>
                            <a:srgbClr val="000000"/>
                          </a:solidFill>
                          <a:effectLst/>
                          <a:latin typeface="Arial" panose="020B0604020202020204" pitchFamily="34" charset="0"/>
                        </a:rPr>
                        <a:t>930</a:t>
                      </a:r>
                    </a:p>
                  </a:txBody>
                  <a:tcPr marL="0" marR="0" marT="0" marB="0" anchor="b">
                    <a:solidFill>
                      <a:schemeClr val="accent6">
                        <a:lumMod val="40000"/>
                        <a:lumOff val="60000"/>
                      </a:schemeClr>
                    </a:solidFill>
                  </a:tcPr>
                </a:tc>
                <a:tc>
                  <a:txBody>
                    <a:bodyPr/>
                    <a:lstStyle/>
                    <a:p>
                      <a:pPr algn="ctr" fontAlgn="b"/>
                      <a:r>
                        <a:rPr lang="fi-FI" sz="2000" b="0" i="0" u="none" strike="noStrike" dirty="0">
                          <a:solidFill>
                            <a:srgbClr val="000000"/>
                          </a:solidFill>
                          <a:effectLst/>
                          <a:latin typeface="Arial" panose="020B0604020202020204" pitchFamily="34" charset="0"/>
                        </a:rPr>
                        <a:t>30</a:t>
                      </a:r>
                    </a:p>
                  </a:txBody>
                  <a:tcPr marL="0" marR="0" marT="0" marB="0" anchor="b">
                    <a:solidFill>
                      <a:schemeClr val="accent6">
                        <a:lumMod val="40000"/>
                        <a:lumOff val="60000"/>
                      </a:schemeClr>
                    </a:solidFill>
                  </a:tcPr>
                </a:tc>
                <a:tc>
                  <a:txBody>
                    <a:bodyPr/>
                    <a:lstStyle/>
                    <a:p>
                      <a:pPr algn="ctr" fontAlgn="b"/>
                      <a:r>
                        <a:rPr lang="fi-FI" sz="2000" b="0" i="0" u="none" strike="noStrike" dirty="0">
                          <a:solidFill>
                            <a:srgbClr val="000000"/>
                          </a:solidFill>
                          <a:effectLst/>
                          <a:latin typeface="Arial" panose="020B0604020202020204" pitchFamily="34" charset="0"/>
                        </a:rPr>
                        <a:t>14</a:t>
                      </a:r>
                    </a:p>
                  </a:txBody>
                  <a:tcPr marL="0" marR="0" marT="0" marB="0" anchor="b">
                    <a:solidFill>
                      <a:schemeClr val="accent6">
                        <a:lumMod val="40000"/>
                        <a:lumOff val="60000"/>
                      </a:schemeClr>
                    </a:solidFill>
                  </a:tcPr>
                </a:tc>
                <a:extLst>
                  <a:ext uri="{0D108BD9-81ED-4DB2-BD59-A6C34878D82A}">
                    <a16:rowId xmlns:a16="http://schemas.microsoft.com/office/drawing/2014/main" val="3563091377"/>
                  </a:ext>
                </a:extLst>
              </a:tr>
              <a:tr h="184150">
                <a:tc>
                  <a:txBody>
                    <a:bodyPr/>
                    <a:lstStyle/>
                    <a:p>
                      <a:pPr marL="0" marR="0" lvl="0" indent="0" algn="l" defTabSz="914400" rtl="0" eaLnBrk="1" fontAlgn="b" latinLnBrk="0" hangingPunct="1">
                        <a:lnSpc>
                          <a:spcPct val="100000"/>
                        </a:lnSpc>
                        <a:spcBef>
                          <a:spcPts val="0"/>
                        </a:spcBef>
                        <a:spcAft>
                          <a:spcPts val="0"/>
                        </a:spcAft>
                        <a:buClrTx/>
                        <a:buSzTx/>
                        <a:buFontTx/>
                        <a:buNone/>
                        <a:tabLst/>
                        <a:defRPr/>
                      </a:pPr>
                      <a:r>
                        <a:rPr kumimoji="0" lang="en-GB" sz="2000" b="0" i="0" u="none" strike="noStrike" kern="1200" cap="none" spc="0" normalizeH="0" baseline="0" noProof="0" dirty="0">
                          <a:ln>
                            <a:noFill/>
                          </a:ln>
                          <a:solidFill>
                            <a:srgbClr val="000000"/>
                          </a:solidFill>
                          <a:effectLst/>
                          <a:uLnTx/>
                          <a:uFillTx/>
                          <a:latin typeface="Aptos Narrow" panose="020B0004020202020204" pitchFamily="34" charset="0"/>
                          <a:ea typeface="+mn-ea"/>
                          <a:cs typeface="+mn-cs"/>
                        </a:rPr>
                        <a:t>Raahe</a:t>
                      </a:r>
                      <a:endParaRPr kumimoji="0" lang="fi-FI" sz="2000" b="0" i="0" u="none" strike="noStrike" kern="1200" cap="none" spc="0" normalizeH="0" baseline="0" noProof="0" dirty="0">
                        <a:ln>
                          <a:noFill/>
                        </a:ln>
                        <a:solidFill>
                          <a:srgbClr val="000000"/>
                        </a:solidFill>
                        <a:effectLst/>
                        <a:uLnTx/>
                        <a:uFillTx/>
                        <a:latin typeface="Aptos Narrow" panose="020B0004020202020204" pitchFamily="34" charset="0"/>
                        <a:ea typeface="+mn-ea"/>
                        <a:cs typeface="+mn-cs"/>
                      </a:endParaRPr>
                    </a:p>
                  </a:txBody>
                  <a:tcPr marL="6350" marR="6350" marT="6350" marB="0" anchor="b">
                    <a:solidFill>
                      <a:schemeClr val="accent6">
                        <a:lumMod val="40000"/>
                        <a:lumOff val="60000"/>
                      </a:schemeClr>
                    </a:solidFill>
                  </a:tcPr>
                </a:tc>
                <a:tc>
                  <a:txBody>
                    <a:bodyPr/>
                    <a:lstStyle/>
                    <a:p>
                      <a:pPr algn="ctr" fontAlgn="b"/>
                      <a:r>
                        <a:rPr lang="fi-FI" sz="2000" b="0" i="0" u="none" strike="noStrike" dirty="0">
                          <a:solidFill>
                            <a:srgbClr val="000000"/>
                          </a:solidFill>
                          <a:effectLst/>
                          <a:latin typeface="Arial" panose="020B0604020202020204" pitchFamily="34" charset="0"/>
                        </a:rPr>
                        <a:t>73</a:t>
                      </a:r>
                    </a:p>
                  </a:txBody>
                  <a:tcPr marL="0" marR="0" marT="0" marB="0" anchor="b">
                    <a:solidFill>
                      <a:schemeClr val="accent6">
                        <a:lumMod val="40000"/>
                        <a:lumOff val="60000"/>
                      </a:schemeClr>
                    </a:solidFill>
                  </a:tcPr>
                </a:tc>
                <a:tc>
                  <a:txBody>
                    <a:bodyPr/>
                    <a:lstStyle/>
                    <a:p>
                      <a:pPr algn="ctr" fontAlgn="b"/>
                      <a:r>
                        <a:rPr lang="fi-FI" sz="2000" b="0" i="0" u="none" strike="noStrike" dirty="0">
                          <a:solidFill>
                            <a:srgbClr val="000000"/>
                          </a:solidFill>
                          <a:effectLst/>
                          <a:latin typeface="Arial" panose="020B0604020202020204" pitchFamily="34" charset="0"/>
                        </a:rPr>
                        <a:t>35</a:t>
                      </a:r>
                    </a:p>
                  </a:txBody>
                  <a:tcPr marL="0" marR="0" marT="0" marB="0" anchor="b">
                    <a:solidFill>
                      <a:schemeClr val="accent6">
                        <a:lumMod val="40000"/>
                        <a:lumOff val="60000"/>
                      </a:schemeClr>
                    </a:solidFill>
                  </a:tcPr>
                </a:tc>
                <a:tc>
                  <a:txBody>
                    <a:bodyPr/>
                    <a:lstStyle/>
                    <a:p>
                      <a:pPr algn="ctr" fontAlgn="b"/>
                      <a:r>
                        <a:rPr lang="fi-FI" sz="2000" b="0" i="0" u="none" strike="noStrike" dirty="0">
                          <a:solidFill>
                            <a:srgbClr val="000000"/>
                          </a:solidFill>
                          <a:effectLst/>
                          <a:latin typeface="Arial" panose="020B0604020202020204" pitchFamily="34" charset="0"/>
                        </a:rPr>
                        <a:t>345</a:t>
                      </a:r>
                    </a:p>
                  </a:txBody>
                  <a:tcPr marL="0" marR="0" marT="0" marB="0" anchor="b">
                    <a:solidFill>
                      <a:schemeClr val="accent6">
                        <a:lumMod val="40000"/>
                        <a:lumOff val="60000"/>
                      </a:schemeClr>
                    </a:solidFill>
                  </a:tcPr>
                </a:tc>
                <a:tc>
                  <a:txBody>
                    <a:bodyPr/>
                    <a:lstStyle/>
                    <a:p>
                      <a:pPr algn="ctr" fontAlgn="b"/>
                      <a:r>
                        <a:rPr lang="fi-FI" sz="2000" b="0" i="0" u="none" strike="noStrike" dirty="0">
                          <a:solidFill>
                            <a:srgbClr val="000000"/>
                          </a:solidFill>
                          <a:effectLst/>
                          <a:latin typeface="Arial" panose="020B0604020202020204" pitchFamily="34" charset="0"/>
                        </a:rPr>
                        <a:t>11</a:t>
                      </a:r>
                    </a:p>
                  </a:txBody>
                  <a:tcPr marL="0" marR="0" marT="0" marB="0" anchor="b">
                    <a:solidFill>
                      <a:schemeClr val="accent6">
                        <a:lumMod val="40000"/>
                        <a:lumOff val="60000"/>
                      </a:schemeClr>
                    </a:solidFill>
                  </a:tcPr>
                </a:tc>
                <a:tc>
                  <a:txBody>
                    <a:bodyPr/>
                    <a:lstStyle/>
                    <a:p>
                      <a:pPr algn="ctr" fontAlgn="b"/>
                      <a:r>
                        <a:rPr lang="fi-FI" sz="2000" b="0" i="0" u="none" strike="noStrike" dirty="0">
                          <a:solidFill>
                            <a:srgbClr val="000000"/>
                          </a:solidFill>
                          <a:effectLst/>
                          <a:latin typeface="Arial" panose="020B0604020202020204" pitchFamily="34" charset="0"/>
                        </a:rPr>
                        <a:t>3</a:t>
                      </a:r>
                    </a:p>
                  </a:txBody>
                  <a:tcPr marL="0" marR="0" marT="0" marB="0" anchor="b">
                    <a:solidFill>
                      <a:schemeClr val="accent6">
                        <a:lumMod val="40000"/>
                        <a:lumOff val="60000"/>
                      </a:schemeClr>
                    </a:solidFill>
                  </a:tcPr>
                </a:tc>
                <a:extLst>
                  <a:ext uri="{0D108BD9-81ED-4DB2-BD59-A6C34878D82A}">
                    <a16:rowId xmlns:a16="http://schemas.microsoft.com/office/drawing/2014/main" val="3945089786"/>
                  </a:ext>
                </a:extLst>
              </a:tr>
              <a:tr h="309130">
                <a:tc>
                  <a:txBody>
                    <a:bodyPr/>
                    <a:lstStyle/>
                    <a:p>
                      <a:pPr marL="0" marR="0" lvl="0" indent="0" algn="l" defTabSz="914400" rtl="0" eaLnBrk="1" fontAlgn="b" latinLnBrk="0" hangingPunct="1">
                        <a:lnSpc>
                          <a:spcPct val="100000"/>
                        </a:lnSpc>
                        <a:spcBef>
                          <a:spcPts val="0"/>
                        </a:spcBef>
                        <a:spcAft>
                          <a:spcPts val="0"/>
                        </a:spcAft>
                        <a:buClrTx/>
                        <a:buSzTx/>
                        <a:buFontTx/>
                        <a:buNone/>
                        <a:tabLst/>
                        <a:defRPr/>
                      </a:pPr>
                      <a:r>
                        <a:rPr kumimoji="0" lang="fi-FI" sz="2000" b="0" i="0" u="none" strike="noStrike" kern="1200" cap="none" spc="0" normalizeH="0" baseline="0" noProof="0" dirty="0">
                          <a:ln>
                            <a:noFill/>
                          </a:ln>
                          <a:solidFill>
                            <a:srgbClr val="000000"/>
                          </a:solidFill>
                          <a:effectLst/>
                          <a:uLnTx/>
                          <a:uFillTx/>
                          <a:latin typeface="Aptos Narrow" panose="020B0004020202020204" pitchFamily="34" charset="0"/>
                          <a:ea typeface="+mn-ea"/>
                          <a:cs typeface="+mn-cs"/>
                        </a:rPr>
                        <a:t>Haapavesi-Siikalatva</a:t>
                      </a:r>
                    </a:p>
                  </a:txBody>
                  <a:tcPr marL="6350" marR="6350" marT="6350" marB="0" anchor="b">
                    <a:solidFill>
                      <a:schemeClr val="accent6">
                        <a:lumMod val="40000"/>
                        <a:lumOff val="60000"/>
                      </a:schemeClr>
                    </a:solidFill>
                  </a:tcPr>
                </a:tc>
                <a:tc>
                  <a:txBody>
                    <a:bodyPr/>
                    <a:lstStyle/>
                    <a:p>
                      <a:pPr algn="ctr" fontAlgn="b"/>
                      <a:r>
                        <a:rPr lang="fi-FI" sz="2000" b="0" i="0" u="none" strike="noStrike" dirty="0">
                          <a:solidFill>
                            <a:srgbClr val="000000"/>
                          </a:solidFill>
                          <a:effectLst/>
                          <a:latin typeface="Arial" panose="020B0604020202020204" pitchFamily="34" charset="0"/>
                        </a:rPr>
                        <a:t>162</a:t>
                      </a:r>
                    </a:p>
                  </a:txBody>
                  <a:tcPr marL="0" marR="0" marT="0" marB="0" anchor="b">
                    <a:solidFill>
                      <a:schemeClr val="accent6">
                        <a:lumMod val="40000"/>
                        <a:lumOff val="60000"/>
                      </a:schemeClr>
                    </a:solidFill>
                  </a:tcPr>
                </a:tc>
                <a:tc>
                  <a:txBody>
                    <a:bodyPr/>
                    <a:lstStyle/>
                    <a:p>
                      <a:pPr algn="ctr" fontAlgn="b"/>
                      <a:r>
                        <a:rPr lang="fi-FI" sz="2000" b="0" i="0" u="none" strike="noStrike" dirty="0">
                          <a:solidFill>
                            <a:srgbClr val="000000"/>
                          </a:solidFill>
                          <a:effectLst/>
                          <a:latin typeface="Arial" panose="020B0604020202020204" pitchFamily="34" charset="0"/>
                        </a:rPr>
                        <a:t>62</a:t>
                      </a:r>
                    </a:p>
                  </a:txBody>
                  <a:tcPr marL="0" marR="0" marT="0" marB="0" anchor="b">
                    <a:solidFill>
                      <a:schemeClr val="accent6">
                        <a:lumMod val="40000"/>
                        <a:lumOff val="60000"/>
                      </a:schemeClr>
                    </a:solidFill>
                  </a:tcPr>
                </a:tc>
                <a:tc>
                  <a:txBody>
                    <a:bodyPr/>
                    <a:lstStyle/>
                    <a:p>
                      <a:pPr algn="ctr" fontAlgn="b"/>
                      <a:r>
                        <a:rPr lang="fi-FI" sz="2000" b="0" i="0" u="none" strike="noStrike" dirty="0">
                          <a:solidFill>
                            <a:srgbClr val="000000"/>
                          </a:solidFill>
                          <a:effectLst/>
                          <a:latin typeface="Arial" panose="020B0604020202020204" pitchFamily="34" charset="0"/>
                        </a:rPr>
                        <a:t>799</a:t>
                      </a:r>
                    </a:p>
                  </a:txBody>
                  <a:tcPr marL="0" marR="0" marT="0" marB="0" anchor="b">
                    <a:solidFill>
                      <a:schemeClr val="accent6">
                        <a:lumMod val="40000"/>
                        <a:lumOff val="60000"/>
                      </a:schemeClr>
                    </a:solidFill>
                  </a:tcPr>
                </a:tc>
                <a:tc>
                  <a:txBody>
                    <a:bodyPr/>
                    <a:lstStyle/>
                    <a:p>
                      <a:pPr algn="ctr" fontAlgn="b"/>
                      <a:r>
                        <a:rPr lang="fi-FI" sz="2000" b="0" i="0" u="none" strike="noStrike" dirty="0">
                          <a:solidFill>
                            <a:srgbClr val="000000"/>
                          </a:solidFill>
                          <a:effectLst/>
                          <a:latin typeface="Arial" panose="020B0604020202020204" pitchFamily="34" charset="0"/>
                        </a:rPr>
                        <a:t>29</a:t>
                      </a:r>
                    </a:p>
                  </a:txBody>
                  <a:tcPr marL="0" marR="0" marT="0" marB="0" anchor="b">
                    <a:solidFill>
                      <a:schemeClr val="accent6">
                        <a:lumMod val="40000"/>
                        <a:lumOff val="60000"/>
                      </a:schemeClr>
                    </a:solidFill>
                  </a:tcPr>
                </a:tc>
                <a:tc>
                  <a:txBody>
                    <a:bodyPr/>
                    <a:lstStyle/>
                    <a:p>
                      <a:pPr algn="ctr" fontAlgn="b"/>
                      <a:r>
                        <a:rPr lang="fi-FI" sz="2000" b="0" i="0" u="none" strike="noStrike" dirty="0">
                          <a:solidFill>
                            <a:srgbClr val="000000"/>
                          </a:solidFill>
                          <a:effectLst/>
                          <a:latin typeface="Arial" panose="020B0604020202020204" pitchFamily="34" charset="0"/>
                        </a:rPr>
                        <a:t>9</a:t>
                      </a:r>
                    </a:p>
                  </a:txBody>
                  <a:tcPr marL="0" marR="0" marT="0" marB="0" anchor="b">
                    <a:solidFill>
                      <a:schemeClr val="accent6">
                        <a:lumMod val="40000"/>
                        <a:lumOff val="60000"/>
                      </a:schemeClr>
                    </a:solidFill>
                  </a:tcPr>
                </a:tc>
                <a:extLst>
                  <a:ext uri="{0D108BD9-81ED-4DB2-BD59-A6C34878D82A}">
                    <a16:rowId xmlns:a16="http://schemas.microsoft.com/office/drawing/2014/main" val="1441544253"/>
                  </a:ext>
                </a:extLst>
              </a:tr>
              <a:tr h="184150">
                <a:tc>
                  <a:txBody>
                    <a:bodyPr/>
                    <a:lstStyle/>
                    <a:p>
                      <a:pPr marL="0" marR="0" lvl="0" indent="0" algn="l" defTabSz="914400" rtl="0" eaLnBrk="1" fontAlgn="b" latinLnBrk="0" hangingPunct="1">
                        <a:lnSpc>
                          <a:spcPct val="100000"/>
                        </a:lnSpc>
                        <a:spcBef>
                          <a:spcPts val="0"/>
                        </a:spcBef>
                        <a:spcAft>
                          <a:spcPts val="0"/>
                        </a:spcAft>
                        <a:buClrTx/>
                        <a:buSzTx/>
                        <a:buFontTx/>
                        <a:buNone/>
                        <a:tabLst/>
                        <a:defRPr/>
                      </a:pPr>
                      <a:r>
                        <a:rPr kumimoji="0" lang="fi-FI" sz="2000" b="0" i="0" u="none" strike="noStrike" kern="1200" cap="none" spc="0" normalizeH="0" baseline="0" noProof="0" dirty="0">
                          <a:ln>
                            <a:noFill/>
                          </a:ln>
                          <a:solidFill>
                            <a:srgbClr val="000000"/>
                          </a:solidFill>
                          <a:effectLst/>
                          <a:uLnTx/>
                          <a:uFillTx/>
                          <a:latin typeface="Aptos Narrow" panose="020B0004020202020204" pitchFamily="34" charset="0"/>
                          <a:ea typeface="+mn-ea"/>
                          <a:cs typeface="+mn-cs"/>
                        </a:rPr>
                        <a:t>Ylivieska</a:t>
                      </a:r>
                    </a:p>
                  </a:txBody>
                  <a:tcPr marL="6350" marR="6350" marT="6350" marB="0" anchor="b">
                    <a:solidFill>
                      <a:schemeClr val="accent6">
                        <a:lumMod val="40000"/>
                        <a:lumOff val="60000"/>
                      </a:schemeClr>
                    </a:solidFill>
                  </a:tcPr>
                </a:tc>
                <a:tc>
                  <a:txBody>
                    <a:bodyPr/>
                    <a:lstStyle/>
                    <a:p>
                      <a:pPr algn="ctr" fontAlgn="b"/>
                      <a:r>
                        <a:rPr lang="fi-FI" sz="2000" b="0" i="0" u="none" strike="noStrike" dirty="0">
                          <a:solidFill>
                            <a:srgbClr val="000000"/>
                          </a:solidFill>
                          <a:effectLst/>
                          <a:latin typeface="Arial" panose="020B0604020202020204" pitchFamily="34" charset="0"/>
                        </a:rPr>
                        <a:t>307</a:t>
                      </a:r>
                    </a:p>
                  </a:txBody>
                  <a:tcPr marL="0" marR="0" marT="0" marB="0" anchor="b">
                    <a:solidFill>
                      <a:schemeClr val="accent6">
                        <a:lumMod val="40000"/>
                        <a:lumOff val="60000"/>
                      </a:schemeClr>
                    </a:solidFill>
                  </a:tcPr>
                </a:tc>
                <a:tc>
                  <a:txBody>
                    <a:bodyPr/>
                    <a:lstStyle/>
                    <a:p>
                      <a:pPr algn="ctr" fontAlgn="b"/>
                      <a:r>
                        <a:rPr lang="fi-FI" sz="2000" b="0" i="0" u="none" strike="noStrike" dirty="0">
                          <a:solidFill>
                            <a:srgbClr val="000000"/>
                          </a:solidFill>
                          <a:effectLst/>
                          <a:latin typeface="Arial" panose="020B0604020202020204" pitchFamily="34" charset="0"/>
                        </a:rPr>
                        <a:t>78</a:t>
                      </a:r>
                    </a:p>
                  </a:txBody>
                  <a:tcPr marL="0" marR="0" marT="0" marB="0" anchor="b">
                    <a:solidFill>
                      <a:schemeClr val="accent6">
                        <a:lumMod val="40000"/>
                        <a:lumOff val="60000"/>
                      </a:schemeClr>
                    </a:solidFill>
                  </a:tcPr>
                </a:tc>
                <a:tc>
                  <a:txBody>
                    <a:bodyPr/>
                    <a:lstStyle/>
                    <a:p>
                      <a:pPr algn="ctr" fontAlgn="b"/>
                      <a:r>
                        <a:rPr lang="fi-FI" sz="2000" b="0" i="0" u="none" strike="noStrike" dirty="0">
                          <a:solidFill>
                            <a:srgbClr val="000000"/>
                          </a:solidFill>
                          <a:effectLst/>
                          <a:latin typeface="Arial" panose="020B0604020202020204" pitchFamily="34" charset="0"/>
                        </a:rPr>
                        <a:t>882</a:t>
                      </a:r>
                    </a:p>
                  </a:txBody>
                  <a:tcPr marL="0" marR="0" marT="0" marB="0" anchor="b">
                    <a:solidFill>
                      <a:schemeClr val="accent6">
                        <a:lumMod val="40000"/>
                        <a:lumOff val="60000"/>
                      </a:schemeClr>
                    </a:solidFill>
                  </a:tcPr>
                </a:tc>
                <a:tc>
                  <a:txBody>
                    <a:bodyPr/>
                    <a:lstStyle/>
                    <a:p>
                      <a:pPr algn="ctr" fontAlgn="b"/>
                      <a:r>
                        <a:rPr lang="fi-FI" sz="2000" b="0" i="0" u="none" strike="noStrike" dirty="0">
                          <a:solidFill>
                            <a:srgbClr val="000000"/>
                          </a:solidFill>
                          <a:effectLst/>
                          <a:latin typeface="Arial" panose="020B0604020202020204" pitchFamily="34" charset="0"/>
                        </a:rPr>
                        <a:t>38</a:t>
                      </a:r>
                    </a:p>
                  </a:txBody>
                  <a:tcPr marL="0" marR="0" marT="0" marB="0" anchor="b">
                    <a:solidFill>
                      <a:schemeClr val="accent6">
                        <a:lumMod val="40000"/>
                        <a:lumOff val="60000"/>
                      </a:schemeClr>
                    </a:solidFill>
                  </a:tcPr>
                </a:tc>
                <a:tc>
                  <a:txBody>
                    <a:bodyPr/>
                    <a:lstStyle/>
                    <a:p>
                      <a:pPr algn="ctr" fontAlgn="b"/>
                      <a:r>
                        <a:rPr lang="fi-FI" sz="2000" b="0" i="0" u="none" strike="noStrike" dirty="0">
                          <a:solidFill>
                            <a:srgbClr val="000000"/>
                          </a:solidFill>
                          <a:effectLst/>
                          <a:latin typeface="Arial" panose="020B0604020202020204" pitchFamily="34" charset="0"/>
                        </a:rPr>
                        <a:t>25</a:t>
                      </a:r>
                    </a:p>
                  </a:txBody>
                  <a:tcPr marL="0" marR="0" marT="0" marB="0" anchor="b">
                    <a:solidFill>
                      <a:schemeClr val="accent6">
                        <a:lumMod val="40000"/>
                        <a:lumOff val="60000"/>
                      </a:schemeClr>
                    </a:solidFill>
                  </a:tcPr>
                </a:tc>
                <a:extLst>
                  <a:ext uri="{0D108BD9-81ED-4DB2-BD59-A6C34878D82A}">
                    <a16:rowId xmlns:a16="http://schemas.microsoft.com/office/drawing/2014/main" val="2612227314"/>
                  </a:ext>
                </a:extLst>
              </a:tr>
            </a:tbl>
          </a:graphicData>
        </a:graphic>
      </p:graphicFrame>
    </p:spTree>
    <p:extLst>
      <p:ext uri="{BB962C8B-B14F-4D97-AF65-F5344CB8AC3E}">
        <p14:creationId xmlns:p14="http://schemas.microsoft.com/office/powerpoint/2010/main" val="3788441288"/>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7012275-EFF9-C4D9-CF02-50E8F6153550}"/>
            </a:ext>
          </a:extLst>
        </p:cNvPr>
        <p:cNvGrpSpPr/>
        <p:nvPr/>
      </p:nvGrpSpPr>
      <p:grpSpPr>
        <a:xfrm>
          <a:off x="0" y="0"/>
          <a:ext cx="0" cy="0"/>
          <a:chOff x="0" y="0"/>
          <a:chExt cx="0" cy="0"/>
        </a:xfrm>
      </p:grpSpPr>
      <p:sp>
        <p:nvSpPr>
          <p:cNvPr id="3" name="Alatunnisteen paikkamerkki 2">
            <a:extLst>
              <a:ext uri="{FF2B5EF4-FFF2-40B4-BE49-F238E27FC236}">
                <a16:creationId xmlns:a16="http://schemas.microsoft.com/office/drawing/2014/main" id="{5A538761-11D8-36A8-DFA8-73412F2CB8C5}"/>
              </a:ext>
            </a:extLst>
          </p:cNvPr>
          <p:cNvSpPr>
            <a:spLocks noGrp="1"/>
          </p:cNvSpPr>
          <p:nvPr>
            <p:ph type="ftr" sz="quarter" idx="11"/>
          </p:nvPr>
        </p:nvSpPr>
        <p:spPr>
          <a:xfrm>
            <a:off x="3947304" y="6394634"/>
            <a:ext cx="4297392" cy="365125"/>
          </a:xfrm>
        </p:spPr>
        <p:txBody>
          <a:bodyPr/>
          <a:lstStyle/>
          <a:p>
            <a:r>
              <a:rPr lang="fi-FI" dirty="0"/>
              <a:t>Rahaa ja työtä metsistä – tuoreimmat tiedot omalta alueeltasi: tapio.fi/rahaa-ja-</a:t>
            </a:r>
            <a:r>
              <a:rPr lang="fi-FI" dirty="0" err="1"/>
              <a:t>tyota</a:t>
            </a:r>
            <a:r>
              <a:rPr lang="fi-FI" dirty="0"/>
              <a:t>-</a:t>
            </a:r>
            <a:r>
              <a:rPr lang="fi-FI" dirty="0" err="1"/>
              <a:t>metsista</a:t>
            </a:r>
            <a:endParaRPr lang="fi-FI" dirty="0"/>
          </a:p>
        </p:txBody>
      </p:sp>
      <p:sp>
        <p:nvSpPr>
          <p:cNvPr id="2" name="Tekstiruutu 1">
            <a:extLst>
              <a:ext uri="{FF2B5EF4-FFF2-40B4-BE49-F238E27FC236}">
                <a16:creationId xmlns:a16="http://schemas.microsoft.com/office/drawing/2014/main" id="{1C1CE9A8-9656-9BCA-A0D2-0EB55A96091A}"/>
              </a:ext>
            </a:extLst>
          </p:cNvPr>
          <p:cNvSpPr txBox="1"/>
          <p:nvPr/>
        </p:nvSpPr>
        <p:spPr>
          <a:xfrm>
            <a:off x="710491" y="98241"/>
            <a:ext cx="9649566" cy="1200329"/>
          </a:xfrm>
          <a:prstGeom prst="rect">
            <a:avLst/>
          </a:prstGeom>
          <a:noFill/>
        </p:spPr>
        <p:txBody>
          <a:bodyPr wrap="square" rtlCol="0">
            <a:spAutoFit/>
          </a:bodyPr>
          <a:lstStyle/>
          <a:p>
            <a:r>
              <a:rPr lang="en-GB" sz="3600" dirty="0" err="1">
                <a:solidFill>
                  <a:srgbClr val="00B050"/>
                </a:solidFill>
                <a:latin typeface="+mj-lt"/>
              </a:rPr>
              <a:t>Metsäalan</a:t>
            </a:r>
            <a:r>
              <a:rPr lang="en-GB" sz="3600" dirty="0">
                <a:solidFill>
                  <a:srgbClr val="00B050"/>
                </a:solidFill>
                <a:latin typeface="+mj-lt"/>
              </a:rPr>
              <a:t> merkitys </a:t>
            </a:r>
            <a:r>
              <a:rPr lang="en-GB" sz="3600" b="0" i="0" u="none" strike="noStrike" dirty="0" err="1">
                <a:solidFill>
                  <a:srgbClr val="00B050"/>
                </a:solidFill>
                <a:effectLst/>
                <a:latin typeface="Aptos Narrow" panose="020B0004020202020204" pitchFamily="34" charset="0"/>
              </a:rPr>
              <a:t>Koillismaan</a:t>
            </a:r>
            <a:r>
              <a:rPr lang="en-GB" sz="3600" b="0" i="0" u="none" strike="noStrike" dirty="0">
                <a:solidFill>
                  <a:srgbClr val="00B050"/>
                </a:solidFill>
                <a:effectLst/>
                <a:latin typeface="Aptos Narrow" panose="020B0004020202020204" pitchFamily="34" charset="0"/>
              </a:rPr>
              <a:t> </a:t>
            </a:r>
            <a:r>
              <a:rPr lang="en-GB" sz="3600" dirty="0" err="1">
                <a:solidFill>
                  <a:srgbClr val="00B050"/>
                </a:solidFill>
                <a:latin typeface="+mj-lt"/>
              </a:rPr>
              <a:t>seutukunnassa</a:t>
            </a:r>
            <a:r>
              <a:rPr lang="en-GB" sz="3600" dirty="0">
                <a:solidFill>
                  <a:srgbClr val="00B050"/>
                </a:solidFill>
                <a:latin typeface="+mj-lt"/>
              </a:rPr>
              <a:t>, </a:t>
            </a:r>
            <a:r>
              <a:rPr lang="en-GB" sz="3600" dirty="0" err="1">
                <a:solidFill>
                  <a:srgbClr val="00B050"/>
                </a:solidFill>
                <a:latin typeface="+mj-lt"/>
              </a:rPr>
              <a:t>osuus</a:t>
            </a:r>
            <a:r>
              <a:rPr lang="en-GB" sz="3600" dirty="0">
                <a:solidFill>
                  <a:srgbClr val="00B050"/>
                </a:solidFill>
                <a:latin typeface="+mj-lt"/>
              </a:rPr>
              <a:t> </a:t>
            </a:r>
            <a:r>
              <a:rPr lang="en-GB" sz="3600" dirty="0" err="1">
                <a:solidFill>
                  <a:srgbClr val="00B050"/>
                </a:solidFill>
                <a:latin typeface="+mj-lt"/>
              </a:rPr>
              <a:t>yksityistaloudesta</a:t>
            </a:r>
            <a:endParaRPr lang="fi-FI" sz="3600" dirty="0">
              <a:solidFill>
                <a:srgbClr val="00B050"/>
              </a:solidFill>
              <a:latin typeface="+mj-lt"/>
            </a:endParaRPr>
          </a:p>
        </p:txBody>
      </p:sp>
      <p:pic>
        <p:nvPicPr>
          <p:cNvPr id="8" name="Kuva 7">
            <a:extLst>
              <a:ext uri="{FF2B5EF4-FFF2-40B4-BE49-F238E27FC236}">
                <a16:creationId xmlns:a16="http://schemas.microsoft.com/office/drawing/2014/main" id="{DE379CCD-A6BD-2420-B20B-8EA9BCB5DB2E}"/>
              </a:ext>
            </a:extLst>
          </p:cNvPr>
          <p:cNvPicPr>
            <a:picLocks noChangeAspect="1"/>
          </p:cNvPicPr>
          <p:nvPr/>
        </p:nvPicPr>
        <p:blipFill>
          <a:blip r:embed="rId2"/>
          <a:stretch>
            <a:fillRect/>
          </a:stretch>
        </p:blipFill>
        <p:spPr>
          <a:xfrm>
            <a:off x="1315482" y="1298570"/>
            <a:ext cx="8439583" cy="4955867"/>
          </a:xfrm>
          <a:prstGeom prst="rect">
            <a:avLst/>
          </a:prstGeom>
        </p:spPr>
      </p:pic>
    </p:spTree>
    <p:extLst>
      <p:ext uri="{BB962C8B-B14F-4D97-AF65-F5344CB8AC3E}">
        <p14:creationId xmlns:p14="http://schemas.microsoft.com/office/powerpoint/2010/main" val="3716300057"/>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C39C1E8-57E0-61C2-8F46-D4B063E13796}"/>
            </a:ext>
          </a:extLst>
        </p:cNvPr>
        <p:cNvGrpSpPr/>
        <p:nvPr/>
      </p:nvGrpSpPr>
      <p:grpSpPr>
        <a:xfrm>
          <a:off x="0" y="0"/>
          <a:ext cx="0" cy="0"/>
          <a:chOff x="0" y="0"/>
          <a:chExt cx="0" cy="0"/>
        </a:xfrm>
      </p:grpSpPr>
      <p:sp>
        <p:nvSpPr>
          <p:cNvPr id="2" name="Tekstiruutu 1">
            <a:extLst>
              <a:ext uri="{FF2B5EF4-FFF2-40B4-BE49-F238E27FC236}">
                <a16:creationId xmlns:a16="http://schemas.microsoft.com/office/drawing/2014/main" id="{898A65DA-D1DD-0D2A-17FB-3A2CB7BAB34C}"/>
              </a:ext>
            </a:extLst>
          </p:cNvPr>
          <p:cNvSpPr txBox="1"/>
          <p:nvPr/>
        </p:nvSpPr>
        <p:spPr>
          <a:xfrm>
            <a:off x="710491" y="136525"/>
            <a:ext cx="11204141" cy="1200329"/>
          </a:xfrm>
          <a:prstGeom prst="rect">
            <a:avLst/>
          </a:prstGeom>
          <a:noFill/>
        </p:spPr>
        <p:txBody>
          <a:bodyPr wrap="square" rtlCol="0">
            <a:spAutoFit/>
          </a:bodyPr>
          <a:lstStyle/>
          <a:p>
            <a:r>
              <a:rPr lang="en-GB" sz="3600" dirty="0" err="1">
                <a:solidFill>
                  <a:srgbClr val="00B050"/>
                </a:solidFill>
                <a:latin typeface="+mj-lt"/>
              </a:rPr>
              <a:t>Metsäalan</a:t>
            </a:r>
            <a:r>
              <a:rPr lang="en-GB" sz="3600" dirty="0">
                <a:solidFill>
                  <a:srgbClr val="00B050"/>
                </a:solidFill>
                <a:latin typeface="+mj-lt"/>
              </a:rPr>
              <a:t> merkitys Nivala-</a:t>
            </a:r>
            <a:r>
              <a:rPr lang="en-GB" sz="3600" dirty="0" err="1">
                <a:solidFill>
                  <a:srgbClr val="00B050"/>
                </a:solidFill>
                <a:latin typeface="+mj-lt"/>
              </a:rPr>
              <a:t>Haapajärven</a:t>
            </a:r>
            <a:r>
              <a:rPr lang="en-GB" sz="3600" dirty="0">
                <a:solidFill>
                  <a:srgbClr val="00B050"/>
                </a:solidFill>
                <a:latin typeface="+mj-lt"/>
              </a:rPr>
              <a:t> </a:t>
            </a:r>
            <a:r>
              <a:rPr lang="en-GB" sz="3600" dirty="0" err="1">
                <a:solidFill>
                  <a:srgbClr val="00B050"/>
                </a:solidFill>
                <a:latin typeface="+mj-lt"/>
              </a:rPr>
              <a:t>seutukunnassa</a:t>
            </a:r>
            <a:r>
              <a:rPr lang="en-GB" sz="3600" dirty="0">
                <a:solidFill>
                  <a:srgbClr val="00B050"/>
                </a:solidFill>
                <a:latin typeface="+mj-lt"/>
              </a:rPr>
              <a:t>, </a:t>
            </a:r>
            <a:r>
              <a:rPr lang="en-GB" sz="3600" dirty="0" err="1">
                <a:solidFill>
                  <a:srgbClr val="00B050"/>
                </a:solidFill>
                <a:latin typeface="+mj-lt"/>
              </a:rPr>
              <a:t>osuus</a:t>
            </a:r>
            <a:r>
              <a:rPr lang="en-GB" sz="3600" dirty="0">
                <a:solidFill>
                  <a:srgbClr val="00B050"/>
                </a:solidFill>
                <a:latin typeface="+mj-lt"/>
              </a:rPr>
              <a:t> </a:t>
            </a:r>
            <a:r>
              <a:rPr lang="en-GB" sz="3600" dirty="0" err="1">
                <a:solidFill>
                  <a:srgbClr val="00B050"/>
                </a:solidFill>
                <a:latin typeface="+mj-lt"/>
              </a:rPr>
              <a:t>yksityistaloudesta</a:t>
            </a:r>
            <a:endParaRPr lang="fi-FI" sz="3600" dirty="0">
              <a:solidFill>
                <a:srgbClr val="00B050"/>
              </a:solidFill>
              <a:latin typeface="+mj-lt"/>
            </a:endParaRPr>
          </a:p>
        </p:txBody>
      </p:sp>
      <p:sp>
        <p:nvSpPr>
          <p:cNvPr id="3" name="Alatunnisteen paikkamerkki 2">
            <a:extLst>
              <a:ext uri="{FF2B5EF4-FFF2-40B4-BE49-F238E27FC236}">
                <a16:creationId xmlns:a16="http://schemas.microsoft.com/office/drawing/2014/main" id="{08201CB3-C08E-1A48-59D2-3AC024A9815B}"/>
              </a:ext>
            </a:extLst>
          </p:cNvPr>
          <p:cNvSpPr>
            <a:spLocks noGrp="1"/>
          </p:cNvSpPr>
          <p:nvPr>
            <p:ph type="ftr" sz="quarter" idx="11"/>
          </p:nvPr>
        </p:nvSpPr>
        <p:spPr>
          <a:xfrm>
            <a:off x="3947304" y="6356350"/>
            <a:ext cx="4297392" cy="365125"/>
          </a:xfrm>
        </p:spPr>
        <p:txBody>
          <a:bodyPr/>
          <a:lstStyle/>
          <a:p>
            <a:r>
              <a:rPr lang="fi-FI" dirty="0"/>
              <a:t>Rahaa ja työtä metsistä – tuoreimmat tiedot omalta alueeltasi: tapio.fi/rahaa-ja-</a:t>
            </a:r>
            <a:r>
              <a:rPr lang="fi-FI" dirty="0" err="1"/>
              <a:t>tyota</a:t>
            </a:r>
            <a:r>
              <a:rPr lang="fi-FI" dirty="0"/>
              <a:t>-</a:t>
            </a:r>
            <a:r>
              <a:rPr lang="fi-FI" dirty="0" err="1"/>
              <a:t>metsista</a:t>
            </a:r>
            <a:endParaRPr lang="fi-FI" dirty="0"/>
          </a:p>
        </p:txBody>
      </p:sp>
      <p:pic>
        <p:nvPicPr>
          <p:cNvPr id="8" name="Kuva 7">
            <a:extLst>
              <a:ext uri="{FF2B5EF4-FFF2-40B4-BE49-F238E27FC236}">
                <a16:creationId xmlns:a16="http://schemas.microsoft.com/office/drawing/2014/main" id="{772936C6-867F-1E1E-0E07-AE45362CDAAE}"/>
              </a:ext>
            </a:extLst>
          </p:cNvPr>
          <p:cNvPicPr>
            <a:picLocks noChangeAspect="1"/>
          </p:cNvPicPr>
          <p:nvPr/>
        </p:nvPicPr>
        <p:blipFill>
          <a:blip r:embed="rId2"/>
          <a:stretch>
            <a:fillRect/>
          </a:stretch>
        </p:blipFill>
        <p:spPr>
          <a:xfrm>
            <a:off x="1593273" y="1336854"/>
            <a:ext cx="8755798" cy="4868574"/>
          </a:xfrm>
          <a:prstGeom prst="rect">
            <a:avLst/>
          </a:prstGeom>
        </p:spPr>
      </p:pic>
    </p:spTree>
    <p:extLst>
      <p:ext uri="{BB962C8B-B14F-4D97-AF65-F5344CB8AC3E}">
        <p14:creationId xmlns:p14="http://schemas.microsoft.com/office/powerpoint/2010/main" val="1410087695"/>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C67FA6F-7ECE-5319-3FC8-8BA59D08DABC}"/>
            </a:ext>
          </a:extLst>
        </p:cNvPr>
        <p:cNvGrpSpPr/>
        <p:nvPr/>
      </p:nvGrpSpPr>
      <p:grpSpPr>
        <a:xfrm>
          <a:off x="0" y="0"/>
          <a:ext cx="0" cy="0"/>
          <a:chOff x="0" y="0"/>
          <a:chExt cx="0" cy="0"/>
        </a:xfrm>
      </p:grpSpPr>
      <p:sp>
        <p:nvSpPr>
          <p:cNvPr id="2" name="Tekstiruutu 1">
            <a:extLst>
              <a:ext uri="{FF2B5EF4-FFF2-40B4-BE49-F238E27FC236}">
                <a16:creationId xmlns:a16="http://schemas.microsoft.com/office/drawing/2014/main" id="{5E42059A-C13F-2B32-5BCB-8152F94BE2FE}"/>
              </a:ext>
            </a:extLst>
          </p:cNvPr>
          <p:cNvSpPr txBox="1"/>
          <p:nvPr/>
        </p:nvSpPr>
        <p:spPr>
          <a:xfrm>
            <a:off x="635077" y="161106"/>
            <a:ext cx="10488552" cy="1200329"/>
          </a:xfrm>
          <a:prstGeom prst="rect">
            <a:avLst/>
          </a:prstGeom>
          <a:noFill/>
        </p:spPr>
        <p:txBody>
          <a:bodyPr wrap="square" rtlCol="0">
            <a:spAutoFit/>
          </a:bodyPr>
          <a:lstStyle/>
          <a:p>
            <a:r>
              <a:rPr lang="en-GB" sz="3600" dirty="0" err="1">
                <a:solidFill>
                  <a:srgbClr val="00B050"/>
                </a:solidFill>
                <a:latin typeface="+mj-lt"/>
              </a:rPr>
              <a:t>Metsäalan</a:t>
            </a:r>
            <a:r>
              <a:rPr lang="en-GB" sz="3600" dirty="0">
                <a:solidFill>
                  <a:srgbClr val="00B050"/>
                </a:solidFill>
                <a:latin typeface="+mj-lt"/>
              </a:rPr>
              <a:t> merkitys </a:t>
            </a:r>
            <a:r>
              <a:rPr lang="en-GB" sz="3600" dirty="0" err="1">
                <a:solidFill>
                  <a:srgbClr val="00B050"/>
                </a:solidFill>
                <a:latin typeface="+mj-lt"/>
              </a:rPr>
              <a:t>Oulun</a:t>
            </a:r>
            <a:r>
              <a:rPr lang="en-GB" sz="3600" dirty="0">
                <a:solidFill>
                  <a:srgbClr val="00B050"/>
                </a:solidFill>
                <a:latin typeface="+mj-lt"/>
              </a:rPr>
              <a:t> </a:t>
            </a:r>
            <a:r>
              <a:rPr lang="en-GB" sz="3600" dirty="0" err="1">
                <a:solidFill>
                  <a:srgbClr val="00B050"/>
                </a:solidFill>
                <a:latin typeface="+mj-lt"/>
              </a:rPr>
              <a:t>seutukunnassa</a:t>
            </a:r>
            <a:r>
              <a:rPr lang="en-GB" sz="3600" dirty="0">
                <a:solidFill>
                  <a:srgbClr val="00B050"/>
                </a:solidFill>
                <a:latin typeface="+mj-lt"/>
              </a:rPr>
              <a:t>, </a:t>
            </a:r>
          </a:p>
          <a:p>
            <a:r>
              <a:rPr lang="en-GB" sz="3600" dirty="0" err="1">
                <a:solidFill>
                  <a:srgbClr val="00B050"/>
                </a:solidFill>
                <a:latin typeface="+mj-lt"/>
              </a:rPr>
              <a:t>osuus</a:t>
            </a:r>
            <a:r>
              <a:rPr lang="en-GB" sz="3600" dirty="0">
                <a:solidFill>
                  <a:srgbClr val="00B050"/>
                </a:solidFill>
                <a:latin typeface="+mj-lt"/>
              </a:rPr>
              <a:t> </a:t>
            </a:r>
            <a:r>
              <a:rPr lang="en-GB" sz="3600" dirty="0" err="1">
                <a:solidFill>
                  <a:srgbClr val="00B050"/>
                </a:solidFill>
                <a:latin typeface="+mj-lt"/>
              </a:rPr>
              <a:t>yksityistaloudesta</a:t>
            </a:r>
            <a:endParaRPr lang="fi-FI" sz="3600" dirty="0">
              <a:solidFill>
                <a:srgbClr val="00B050"/>
              </a:solidFill>
              <a:latin typeface="+mj-lt"/>
            </a:endParaRPr>
          </a:p>
        </p:txBody>
      </p:sp>
      <p:sp>
        <p:nvSpPr>
          <p:cNvPr id="3" name="Alatunnisteen paikkamerkki 2">
            <a:extLst>
              <a:ext uri="{FF2B5EF4-FFF2-40B4-BE49-F238E27FC236}">
                <a16:creationId xmlns:a16="http://schemas.microsoft.com/office/drawing/2014/main" id="{307EAD72-30ED-5B1B-C4A3-9CC545CB55FB}"/>
              </a:ext>
            </a:extLst>
          </p:cNvPr>
          <p:cNvSpPr>
            <a:spLocks noGrp="1"/>
          </p:cNvSpPr>
          <p:nvPr>
            <p:ph type="ftr" sz="quarter" idx="11"/>
          </p:nvPr>
        </p:nvSpPr>
        <p:spPr>
          <a:xfrm>
            <a:off x="3947304" y="6356350"/>
            <a:ext cx="4297392" cy="365125"/>
          </a:xfrm>
        </p:spPr>
        <p:txBody>
          <a:bodyPr/>
          <a:lstStyle/>
          <a:p>
            <a:r>
              <a:rPr lang="fi-FI" dirty="0"/>
              <a:t>Rahaa ja työtä metsistä – tuoreimmat tiedot omalta alueeltasi: tapio.fi/rahaa-ja-</a:t>
            </a:r>
            <a:r>
              <a:rPr lang="fi-FI" dirty="0" err="1"/>
              <a:t>tyota</a:t>
            </a:r>
            <a:r>
              <a:rPr lang="fi-FI" dirty="0"/>
              <a:t>-</a:t>
            </a:r>
            <a:r>
              <a:rPr lang="fi-FI" dirty="0" err="1"/>
              <a:t>metsista</a:t>
            </a:r>
            <a:endParaRPr lang="fi-FI" dirty="0"/>
          </a:p>
        </p:txBody>
      </p:sp>
      <p:pic>
        <p:nvPicPr>
          <p:cNvPr id="8" name="Kuva 7">
            <a:extLst>
              <a:ext uri="{FF2B5EF4-FFF2-40B4-BE49-F238E27FC236}">
                <a16:creationId xmlns:a16="http://schemas.microsoft.com/office/drawing/2014/main" id="{AFA0E3FD-08F2-B521-AA8A-0D3525B4E649}"/>
              </a:ext>
            </a:extLst>
          </p:cNvPr>
          <p:cNvPicPr>
            <a:picLocks noChangeAspect="1"/>
          </p:cNvPicPr>
          <p:nvPr/>
        </p:nvPicPr>
        <p:blipFill>
          <a:blip r:embed="rId2"/>
          <a:stretch>
            <a:fillRect/>
          </a:stretch>
        </p:blipFill>
        <p:spPr>
          <a:xfrm>
            <a:off x="1674714" y="1254289"/>
            <a:ext cx="8409277" cy="4891671"/>
          </a:xfrm>
          <a:prstGeom prst="rect">
            <a:avLst/>
          </a:prstGeom>
        </p:spPr>
      </p:pic>
    </p:spTree>
    <p:extLst>
      <p:ext uri="{BB962C8B-B14F-4D97-AF65-F5344CB8AC3E}">
        <p14:creationId xmlns:p14="http://schemas.microsoft.com/office/powerpoint/2010/main" val="2275607246"/>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8E920D3-F1A6-7D3D-8F40-70E38921301B}"/>
            </a:ext>
          </a:extLst>
        </p:cNvPr>
        <p:cNvGrpSpPr/>
        <p:nvPr/>
      </p:nvGrpSpPr>
      <p:grpSpPr>
        <a:xfrm>
          <a:off x="0" y="0"/>
          <a:ext cx="0" cy="0"/>
          <a:chOff x="0" y="0"/>
          <a:chExt cx="0" cy="0"/>
        </a:xfrm>
      </p:grpSpPr>
      <p:sp>
        <p:nvSpPr>
          <p:cNvPr id="3" name="Alatunnisteen paikkamerkki 2">
            <a:extLst>
              <a:ext uri="{FF2B5EF4-FFF2-40B4-BE49-F238E27FC236}">
                <a16:creationId xmlns:a16="http://schemas.microsoft.com/office/drawing/2014/main" id="{44F53AF8-6DFE-EC17-B261-03948E016A6C}"/>
              </a:ext>
            </a:extLst>
          </p:cNvPr>
          <p:cNvSpPr>
            <a:spLocks noGrp="1"/>
          </p:cNvSpPr>
          <p:nvPr>
            <p:ph type="ftr" sz="quarter" idx="11"/>
          </p:nvPr>
        </p:nvSpPr>
        <p:spPr>
          <a:xfrm>
            <a:off x="3947304" y="6356350"/>
            <a:ext cx="4297392" cy="365125"/>
          </a:xfrm>
        </p:spPr>
        <p:txBody>
          <a:bodyPr/>
          <a:lstStyle/>
          <a:p>
            <a:r>
              <a:rPr lang="fi-FI" dirty="0"/>
              <a:t>Rahaa ja työtä metsistä – tuoreimmat tiedot omalta alueeltasi: tapio.fi/rahaa-ja-</a:t>
            </a:r>
            <a:r>
              <a:rPr lang="fi-FI" dirty="0" err="1"/>
              <a:t>tyota</a:t>
            </a:r>
            <a:r>
              <a:rPr lang="fi-FI" dirty="0"/>
              <a:t>-</a:t>
            </a:r>
            <a:r>
              <a:rPr lang="fi-FI" dirty="0" err="1"/>
              <a:t>metsista</a:t>
            </a:r>
            <a:endParaRPr lang="fi-FI" dirty="0"/>
          </a:p>
        </p:txBody>
      </p:sp>
      <p:sp>
        <p:nvSpPr>
          <p:cNvPr id="2" name="Tekstiruutu 1">
            <a:extLst>
              <a:ext uri="{FF2B5EF4-FFF2-40B4-BE49-F238E27FC236}">
                <a16:creationId xmlns:a16="http://schemas.microsoft.com/office/drawing/2014/main" id="{2FD04E55-1C6C-770D-3DBE-0ADD24D0C0ED}"/>
              </a:ext>
            </a:extLst>
          </p:cNvPr>
          <p:cNvSpPr txBox="1"/>
          <p:nvPr/>
        </p:nvSpPr>
        <p:spPr>
          <a:xfrm>
            <a:off x="672785" y="83214"/>
            <a:ext cx="10488552" cy="1200329"/>
          </a:xfrm>
          <a:prstGeom prst="rect">
            <a:avLst/>
          </a:prstGeom>
          <a:noFill/>
        </p:spPr>
        <p:txBody>
          <a:bodyPr wrap="square" rtlCol="0">
            <a:spAutoFit/>
          </a:bodyPr>
          <a:lstStyle/>
          <a:p>
            <a:r>
              <a:rPr lang="en-GB" sz="3600" dirty="0" err="1">
                <a:solidFill>
                  <a:srgbClr val="00B050"/>
                </a:solidFill>
                <a:latin typeface="+mj-lt"/>
              </a:rPr>
              <a:t>Metsäalan</a:t>
            </a:r>
            <a:r>
              <a:rPr lang="en-GB" sz="3600" dirty="0">
                <a:solidFill>
                  <a:srgbClr val="00B050"/>
                </a:solidFill>
                <a:latin typeface="+mj-lt"/>
              </a:rPr>
              <a:t> merkitys  </a:t>
            </a:r>
            <a:r>
              <a:rPr lang="en-GB" sz="3600" dirty="0" err="1">
                <a:solidFill>
                  <a:srgbClr val="00B050"/>
                </a:solidFill>
                <a:latin typeface="+mj-lt"/>
              </a:rPr>
              <a:t>Oulunkaaren</a:t>
            </a:r>
            <a:r>
              <a:rPr lang="en-GB" sz="3600" dirty="0">
                <a:solidFill>
                  <a:srgbClr val="00B050"/>
                </a:solidFill>
                <a:latin typeface="+mj-lt"/>
              </a:rPr>
              <a:t> </a:t>
            </a:r>
            <a:r>
              <a:rPr lang="en-GB" sz="3600" dirty="0" err="1">
                <a:solidFill>
                  <a:srgbClr val="00B050"/>
                </a:solidFill>
                <a:latin typeface="+mj-lt"/>
              </a:rPr>
              <a:t>seutukunnassa</a:t>
            </a:r>
            <a:r>
              <a:rPr lang="en-GB" sz="3600" dirty="0">
                <a:solidFill>
                  <a:srgbClr val="00B050"/>
                </a:solidFill>
                <a:latin typeface="+mj-lt"/>
              </a:rPr>
              <a:t>, </a:t>
            </a:r>
            <a:r>
              <a:rPr lang="en-GB" sz="3600" dirty="0" err="1">
                <a:solidFill>
                  <a:srgbClr val="00B050"/>
                </a:solidFill>
                <a:latin typeface="+mj-lt"/>
              </a:rPr>
              <a:t>osuus</a:t>
            </a:r>
            <a:r>
              <a:rPr lang="en-GB" sz="3600" dirty="0">
                <a:solidFill>
                  <a:srgbClr val="00B050"/>
                </a:solidFill>
                <a:latin typeface="+mj-lt"/>
              </a:rPr>
              <a:t> </a:t>
            </a:r>
            <a:r>
              <a:rPr lang="en-GB" sz="3600" dirty="0" err="1">
                <a:solidFill>
                  <a:srgbClr val="00B050"/>
                </a:solidFill>
                <a:latin typeface="+mj-lt"/>
              </a:rPr>
              <a:t>yksityistaloudesta</a:t>
            </a:r>
            <a:endParaRPr lang="fi-FI" sz="3600" dirty="0">
              <a:solidFill>
                <a:srgbClr val="00B050"/>
              </a:solidFill>
              <a:latin typeface="+mj-lt"/>
            </a:endParaRPr>
          </a:p>
        </p:txBody>
      </p:sp>
      <p:pic>
        <p:nvPicPr>
          <p:cNvPr id="8" name="Kuva 7">
            <a:extLst>
              <a:ext uri="{FF2B5EF4-FFF2-40B4-BE49-F238E27FC236}">
                <a16:creationId xmlns:a16="http://schemas.microsoft.com/office/drawing/2014/main" id="{D3EAB7AF-5CEA-7455-2F2D-6F3834160DC6}"/>
              </a:ext>
            </a:extLst>
          </p:cNvPr>
          <p:cNvPicPr>
            <a:picLocks noChangeAspect="1"/>
          </p:cNvPicPr>
          <p:nvPr/>
        </p:nvPicPr>
        <p:blipFill>
          <a:blip r:embed="rId2"/>
          <a:stretch>
            <a:fillRect/>
          </a:stretch>
        </p:blipFill>
        <p:spPr>
          <a:xfrm>
            <a:off x="1810327" y="1283543"/>
            <a:ext cx="8571346" cy="4821382"/>
          </a:xfrm>
          <a:prstGeom prst="rect">
            <a:avLst/>
          </a:prstGeom>
        </p:spPr>
      </p:pic>
    </p:spTree>
    <p:extLst>
      <p:ext uri="{BB962C8B-B14F-4D97-AF65-F5344CB8AC3E}">
        <p14:creationId xmlns:p14="http://schemas.microsoft.com/office/powerpoint/2010/main" val="342870447"/>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AFAF01D-06C6-688A-84A6-1A656EBC2BEF}"/>
            </a:ext>
          </a:extLst>
        </p:cNvPr>
        <p:cNvGrpSpPr/>
        <p:nvPr/>
      </p:nvGrpSpPr>
      <p:grpSpPr>
        <a:xfrm>
          <a:off x="0" y="0"/>
          <a:ext cx="0" cy="0"/>
          <a:chOff x="0" y="0"/>
          <a:chExt cx="0" cy="0"/>
        </a:xfrm>
      </p:grpSpPr>
      <p:sp>
        <p:nvSpPr>
          <p:cNvPr id="3" name="Alatunnisteen paikkamerkki 2">
            <a:extLst>
              <a:ext uri="{FF2B5EF4-FFF2-40B4-BE49-F238E27FC236}">
                <a16:creationId xmlns:a16="http://schemas.microsoft.com/office/drawing/2014/main" id="{49F56346-E0D0-0B62-4EC2-16785469FBFC}"/>
              </a:ext>
            </a:extLst>
          </p:cNvPr>
          <p:cNvSpPr>
            <a:spLocks noGrp="1"/>
          </p:cNvSpPr>
          <p:nvPr>
            <p:ph type="ftr" sz="quarter" idx="11"/>
          </p:nvPr>
        </p:nvSpPr>
        <p:spPr>
          <a:xfrm>
            <a:off x="3947304" y="6356350"/>
            <a:ext cx="4297392" cy="365125"/>
          </a:xfrm>
        </p:spPr>
        <p:txBody>
          <a:bodyPr/>
          <a:lstStyle/>
          <a:p>
            <a:r>
              <a:rPr lang="fi-FI" dirty="0"/>
              <a:t>Rahaa ja työtä metsistä – tuoreimmat tiedot omalta alueeltasi: tapio.fi/rahaa-ja-</a:t>
            </a:r>
            <a:r>
              <a:rPr lang="fi-FI" dirty="0" err="1"/>
              <a:t>tyota</a:t>
            </a:r>
            <a:r>
              <a:rPr lang="fi-FI" dirty="0"/>
              <a:t>-</a:t>
            </a:r>
            <a:r>
              <a:rPr lang="fi-FI" dirty="0" err="1"/>
              <a:t>metsista</a:t>
            </a:r>
            <a:endParaRPr lang="fi-FI" dirty="0"/>
          </a:p>
        </p:txBody>
      </p:sp>
      <p:sp>
        <p:nvSpPr>
          <p:cNvPr id="2" name="Tekstiruutu 1">
            <a:extLst>
              <a:ext uri="{FF2B5EF4-FFF2-40B4-BE49-F238E27FC236}">
                <a16:creationId xmlns:a16="http://schemas.microsoft.com/office/drawing/2014/main" id="{55397447-C44E-1FC3-4B1A-9DADF4E042D0}"/>
              </a:ext>
            </a:extLst>
          </p:cNvPr>
          <p:cNvSpPr txBox="1"/>
          <p:nvPr/>
        </p:nvSpPr>
        <p:spPr>
          <a:xfrm>
            <a:off x="635077" y="136525"/>
            <a:ext cx="10488552" cy="1200329"/>
          </a:xfrm>
          <a:prstGeom prst="rect">
            <a:avLst/>
          </a:prstGeom>
          <a:noFill/>
        </p:spPr>
        <p:txBody>
          <a:bodyPr wrap="square" rtlCol="0">
            <a:spAutoFit/>
          </a:bodyPr>
          <a:lstStyle/>
          <a:p>
            <a:r>
              <a:rPr lang="en-GB" sz="3600" dirty="0" err="1">
                <a:solidFill>
                  <a:srgbClr val="00B050"/>
                </a:solidFill>
                <a:latin typeface="+mj-lt"/>
              </a:rPr>
              <a:t>Metsäalan</a:t>
            </a:r>
            <a:r>
              <a:rPr lang="en-GB" sz="3600" dirty="0">
                <a:solidFill>
                  <a:srgbClr val="00B050"/>
                </a:solidFill>
                <a:latin typeface="+mj-lt"/>
              </a:rPr>
              <a:t> merkitys </a:t>
            </a:r>
            <a:r>
              <a:rPr lang="en-GB" sz="3600" dirty="0" err="1">
                <a:solidFill>
                  <a:srgbClr val="00B050"/>
                </a:solidFill>
                <a:latin typeface="+mj-lt"/>
              </a:rPr>
              <a:t>Raahen</a:t>
            </a:r>
            <a:r>
              <a:rPr lang="en-GB" sz="3600" dirty="0">
                <a:solidFill>
                  <a:srgbClr val="00B050"/>
                </a:solidFill>
                <a:latin typeface="+mj-lt"/>
              </a:rPr>
              <a:t> </a:t>
            </a:r>
            <a:r>
              <a:rPr lang="en-GB" sz="3600" dirty="0" err="1">
                <a:solidFill>
                  <a:srgbClr val="00B050"/>
                </a:solidFill>
                <a:latin typeface="+mj-lt"/>
              </a:rPr>
              <a:t>seutukunnassa</a:t>
            </a:r>
            <a:r>
              <a:rPr lang="en-GB" sz="3600" dirty="0">
                <a:solidFill>
                  <a:srgbClr val="00B050"/>
                </a:solidFill>
                <a:latin typeface="+mj-lt"/>
              </a:rPr>
              <a:t>, </a:t>
            </a:r>
          </a:p>
          <a:p>
            <a:r>
              <a:rPr lang="en-GB" sz="3600" dirty="0" err="1">
                <a:solidFill>
                  <a:srgbClr val="00B050"/>
                </a:solidFill>
                <a:latin typeface="+mj-lt"/>
              </a:rPr>
              <a:t>osuus</a:t>
            </a:r>
            <a:r>
              <a:rPr lang="en-GB" sz="3600" dirty="0">
                <a:solidFill>
                  <a:srgbClr val="00B050"/>
                </a:solidFill>
                <a:latin typeface="+mj-lt"/>
              </a:rPr>
              <a:t> </a:t>
            </a:r>
            <a:r>
              <a:rPr lang="en-GB" sz="3600" dirty="0" err="1">
                <a:solidFill>
                  <a:srgbClr val="00B050"/>
                </a:solidFill>
                <a:latin typeface="+mj-lt"/>
              </a:rPr>
              <a:t>yksityistaloudesta</a:t>
            </a:r>
            <a:endParaRPr lang="fi-FI" sz="3600" dirty="0">
              <a:solidFill>
                <a:srgbClr val="00B050"/>
              </a:solidFill>
              <a:latin typeface="+mj-lt"/>
            </a:endParaRPr>
          </a:p>
        </p:txBody>
      </p:sp>
      <p:pic>
        <p:nvPicPr>
          <p:cNvPr id="8" name="Kuva 7">
            <a:extLst>
              <a:ext uri="{FF2B5EF4-FFF2-40B4-BE49-F238E27FC236}">
                <a16:creationId xmlns:a16="http://schemas.microsoft.com/office/drawing/2014/main" id="{94E77BCB-3182-8634-6AE1-4EB2A72DC64F}"/>
              </a:ext>
            </a:extLst>
          </p:cNvPr>
          <p:cNvPicPr>
            <a:picLocks noChangeAspect="1"/>
          </p:cNvPicPr>
          <p:nvPr/>
        </p:nvPicPr>
        <p:blipFill>
          <a:blip r:embed="rId2"/>
          <a:stretch>
            <a:fillRect/>
          </a:stretch>
        </p:blipFill>
        <p:spPr>
          <a:xfrm>
            <a:off x="1790923" y="1365608"/>
            <a:ext cx="8470677" cy="4909896"/>
          </a:xfrm>
          <a:prstGeom prst="rect">
            <a:avLst/>
          </a:prstGeom>
        </p:spPr>
      </p:pic>
    </p:spTree>
    <p:extLst>
      <p:ext uri="{BB962C8B-B14F-4D97-AF65-F5344CB8AC3E}">
        <p14:creationId xmlns:p14="http://schemas.microsoft.com/office/powerpoint/2010/main" val="3767259580"/>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F43EC72-AD3D-26E3-2FB2-52CD32CA8F65}"/>
            </a:ext>
          </a:extLst>
        </p:cNvPr>
        <p:cNvGrpSpPr/>
        <p:nvPr/>
      </p:nvGrpSpPr>
      <p:grpSpPr>
        <a:xfrm>
          <a:off x="0" y="0"/>
          <a:ext cx="0" cy="0"/>
          <a:chOff x="0" y="0"/>
          <a:chExt cx="0" cy="0"/>
        </a:xfrm>
      </p:grpSpPr>
      <p:sp>
        <p:nvSpPr>
          <p:cNvPr id="2" name="Tekstiruutu 1">
            <a:extLst>
              <a:ext uri="{FF2B5EF4-FFF2-40B4-BE49-F238E27FC236}">
                <a16:creationId xmlns:a16="http://schemas.microsoft.com/office/drawing/2014/main" id="{ACDD13C7-A3B9-7795-51FF-38298A0D9A67}"/>
              </a:ext>
            </a:extLst>
          </p:cNvPr>
          <p:cNvSpPr txBox="1"/>
          <p:nvPr/>
        </p:nvSpPr>
        <p:spPr>
          <a:xfrm>
            <a:off x="663922" y="184763"/>
            <a:ext cx="11016453" cy="1200329"/>
          </a:xfrm>
          <a:prstGeom prst="rect">
            <a:avLst/>
          </a:prstGeom>
          <a:noFill/>
        </p:spPr>
        <p:txBody>
          <a:bodyPr wrap="square" rtlCol="0">
            <a:spAutoFit/>
          </a:bodyPr>
          <a:lstStyle/>
          <a:p>
            <a:r>
              <a:rPr lang="en-GB" sz="3600" dirty="0" err="1">
                <a:solidFill>
                  <a:srgbClr val="00B050"/>
                </a:solidFill>
                <a:latin typeface="+mj-lt"/>
              </a:rPr>
              <a:t>Metsäalan</a:t>
            </a:r>
            <a:r>
              <a:rPr lang="en-GB" sz="3600" dirty="0">
                <a:solidFill>
                  <a:srgbClr val="00B050"/>
                </a:solidFill>
                <a:latin typeface="+mj-lt"/>
              </a:rPr>
              <a:t> merkitys </a:t>
            </a:r>
            <a:r>
              <a:rPr kumimoji="0" lang="fi-FI" sz="3600" b="0" i="0" u="none" strike="noStrike" kern="1200" cap="none" spc="0" normalizeH="0" baseline="0" noProof="0" dirty="0">
                <a:ln>
                  <a:noFill/>
                </a:ln>
                <a:solidFill>
                  <a:srgbClr val="00B050"/>
                </a:solidFill>
                <a:effectLst/>
                <a:uLnTx/>
                <a:uFillTx/>
                <a:latin typeface="Aptos Narrow" panose="020B0004020202020204" pitchFamily="34" charset="0"/>
                <a:ea typeface="+mn-ea"/>
                <a:cs typeface="+mn-cs"/>
              </a:rPr>
              <a:t>Haapavesi-Siikalatvan </a:t>
            </a:r>
            <a:r>
              <a:rPr lang="en-GB" sz="3600" dirty="0" err="1">
                <a:solidFill>
                  <a:srgbClr val="00B050"/>
                </a:solidFill>
                <a:latin typeface="+mj-lt"/>
              </a:rPr>
              <a:t>seutukunnassa</a:t>
            </a:r>
            <a:r>
              <a:rPr lang="en-GB" sz="3600" dirty="0">
                <a:solidFill>
                  <a:srgbClr val="00B050"/>
                </a:solidFill>
                <a:latin typeface="+mj-lt"/>
              </a:rPr>
              <a:t>, </a:t>
            </a:r>
          </a:p>
          <a:p>
            <a:r>
              <a:rPr lang="en-GB" sz="3600" dirty="0" err="1">
                <a:solidFill>
                  <a:srgbClr val="00B050"/>
                </a:solidFill>
                <a:latin typeface="+mj-lt"/>
              </a:rPr>
              <a:t>osuus</a:t>
            </a:r>
            <a:r>
              <a:rPr lang="en-GB" sz="3600" dirty="0">
                <a:solidFill>
                  <a:srgbClr val="00B050"/>
                </a:solidFill>
                <a:latin typeface="+mj-lt"/>
              </a:rPr>
              <a:t> </a:t>
            </a:r>
            <a:r>
              <a:rPr lang="en-GB" sz="3600" dirty="0" err="1">
                <a:solidFill>
                  <a:srgbClr val="00B050"/>
                </a:solidFill>
                <a:latin typeface="+mj-lt"/>
              </a:rPr>
              <a:t>yksityistaloudesta</a:t>
            </a:r>
            <a:endParaRPr lang="fi-FI" sz="3600" dirty="0">
              <a:solidFill>
                <a:srgbClr val="00B050"/>
              </a:solidFill>
              <a:latin typeface="+mj-lt"/>
            </a:endParaRPr>
          </a:p>
        </p:txBody>
      </p:sp>
      <p:sp>
        <p:nvSpPr>
          <p:cNvPr id="3" name="Alatunnisteen paikkamerkki 2">
            <a:extLst>
              <a:ext uri="{FF2B5EF4-FFF2-40B4-BE49-F238E27FC236}">
                <a16:creationId xmlns:a16="http://schemas.microsoft.com/office/drawing/2014/main" id="{BCC43A66-DDBC-2420-5DCC-D06E3312D03B}"/>
              </a:ext>
            </a:extLst>
          </p:cNvPr>
          <p:cNvSpPr>
            <a:spLocks noGrp="1"/>
          </p:cNvSpPr>
          <p:nvPr>
            <p:ph type="ftr" sz="quarter" idx="11"/>
          </p:nvPr>
        </p:nvSpPr>
        <p:spPr>
          <a:xfrm>
            <a:off x="3947304" y="6356350"/>
            <a:ext cx="4297392" cy="365125"/>
          </a:xfrm>
        </p:spPr>
        <p:txBody>
          <a:bodyPr/>
          <a:lstStyle/>
          <a:p>
            <a:r>
              <a:rPr lang="fi-FI" dirty="0"/>
              <a:t>Rahaa ja työtä metsistä – tuoreimmat tiedot omalta alueeltasi: tapio.fi/rahaa-ja-</a:t>
            </a:r>
            <a:r>
              <a:rPr lang="fi-FI" dirty="0" err="1"/>
              <a:t>tyota</a:t>
            </a:r>
            <a:r>
              <a:rPr lang="fi-FI" dirty="0"/>
              <a:t>-</a:t>
            </a:r>
            <a:r>
              <a:rPr lang="fi-FI" dirty="0" err="1"/>
              <a:t>metsista</a:t>
            </a:r>
            <a:endParaRPr lang="fi-FI" dirty="0"/>
          </a:p>
        </p:txBody>
      </p:sp>
      <p:pic>
        <p:nvPicPr>
          <p:cNvPr id="8" name="Kuva 7">
            <a:extLst>
              <a:ext uri="{FF2B5EF4-FFF2-40B4-BE49-F238E27FC236}">
                <a16:creationId xmlns:a16="http://schemas.microsoft.com/office/drawing/2014/main" id="{69351840-8B6B-B070-C290-F2A5B4D442EA}"/>
              </a:ext>
            </a:extLst>
          </p:cNvPr>
          <p:cNvPicPr>
            <a:picLocks noChangeAspect="1"/>
          </p:cNvPicPr>
          <p:nvPr/>
        </p:nvPicPr>
        <p:blipFill>
          <a:blip r:embed="rId2"/>
          <a:stretch>
            <a:fillRect/>
          </a:stretch>
        </p:blipFill>
        <p:spPr>
          <a:xfrm>
            <a:off x="1882205" y="1385092"/>
            <a:ext cx="8427589" cy="4825208"/>
          </a:xfrm>
          <a:prstGeom prst="rect">
            <a:avLst/>
          </a:prstGeom>
        </p:spPr>
      </p:pic>
    </p:spTree>
    <p:extLst>
      <p:ext uri="{BB962C8B-B14F-4D97-AF65-F5344CB8AC3E}">
        <p14:creationId xmlns:p14="http://schemas.microsoft.com/office/powerpoint/2010/main" val="1048078509"/>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78D73F0-D128-D444-4EFA-B7A59E2881D7}"/>
            </a:ext>
          </a:extLst>
        </p:cNvPr>
        <p:cNvGrpSpPr/>
        <p:nvPr/>
      </p:nvGrpSpPr>
      <p:grpSpPr>
        <a:xfrm>
          <a:off x="0" y="0"/>
          <a:ext cx="0" cy="0"/>
          <a:chOff x="0" y="0"/>
          <a:chExt cx="0" cy="0"/>
        </a:xfrm>
      </p:grpSpPr>
      <p:sp>
        <p:nvSpPr>
          <p:cNvPr id="3" name="Alatunnisteen paikkamerkki 2">
            <a:extLst>
              <a:ext uri="{FF2B5EF4-FFF2-40B4-BE49-F238E27FC236}">
                <a16:creationId xmlns:a16="http://schemas.microsoft.com/office/drawing/2014/main" id="{FEB029EF-3D00-F833-D46C-6E953B76A72A}"/>
              </a:ext>
            </a:extLst>
          </p:cNvPr>
          <p:cNvSpPr>
            <a:spLocks noGrp="1"/>
          </p:cNvSpPr>
          <p:nvPr>
            <p:ph type="ftr" sz="quarter" idx="11"/>
          </p:nvPr>
        </p:nvSpPr>
        <p:spPr>
          <a:xfrm>
            <a:off x="3947304" y="6356350"/>
            <a:ext cx="4297392" cy="365125"/>
          </a:xfrm>
        </p:spPr>
        <p:txBody>
          <a:bodyPr/>
          <a:lstStyle/>
          <a:p>
            <a:r>
              <a:rPr lang="fi-FI" dirty="0"/>
              <a:t>Rahaa ja työtä metsistä – tuoreimmat tiedot omalta alueeltasi: tapio.fi/rahaa-ja-</a:t>
            </a:r>
            <a:r>
              <a:rPr lang="fi-FI" dirty="0" err="1"/>
              <a:t>tyota</a:t>
            </a:r>
            <a:r>
              <a:rPr lang="fi-FI" dirty="0"/>
              <a:t>-</a:t>
            </a:r>
            <a:r>
              <a:rPr lang="fi-FI" dirty="0" err="1"/>
              <a:t>metsista</a:t>
            </a:r>
            <a:endParaRPr lang="fi-FI" dirty="0"/>
          </a:p>
        </p:txBody>
      </p:sp>
      <p:sp>
        <p:nvSpPr>
          <p:cNvPr id="2" name="Tekstiruutu 1">
            <a:extLst>
              <a:ext uri="{FF2B5EF4-FFF2-40B4-BE49-F238E27FC236}">
                <a16:creationId xmlns:a16="http://schemas.microsoft.com/office/drawing/2014/main" id="{FF99B207-E472-DDDD-E93D-286E5DEED617}"/>
              </a:ext>
            </a:extLst>
          </p:cNvPr>
          <p:cNvSpPr txBox="1"/>
          <p:nvPr/>
        </p:nvSpPr>
        <p:spPr>
          <a:xfrm>
            <a:off x="683060" y="131317"/>
            <a:ext cx="10488552" cy="1200329"/>
          </a:xfrm>
          <a:prstGeom prst="rect">
            <a:avLst/>
          </a:prstGeom>
          <a:noFill/>
        </p:spPr>
        <p:txBody>
          <a:bodyPr wrap="square" rtlCol="0">
            <a:spAutoFit/>
          </a:bodyPr>
          <a:lstStyle/>
          <a:p>
            <a:r>
              <a:rPr lang="en-GB" sz="3600" dirty="0" err="1">
                <a:solidFill>
                  <a:srgbClr val="00B050"/>
                </a:solidFill>
                <a:latin typeface="+mj-lt"/>
              </a:rPr>
              <a:t>Metsäalan</a:t>
            </a:r>
            <a:r>
              <a:rPr lang="en-GB" sz="3600" dirty="0">
                <a:solidFill>
                  <a:srgbClr val="00B050"/>
                </a:solidFill>
                <a:latin typeface="+mj-lt"/>
              </a:rPr>
              <a:t> merkitys </a:t>
            </a:r>
            <a:r>
              <a:rPr lang="en-GB" sz="3600" dirty="0" err="1">
                <a:solidFill>
                  <a:srgbClr val="00B050"/>
                </a:solidFill>
                <a:latin typeface="+mj-lt"/>
              </a:rPr>
              <a:t>Ylivieskan</a:t>
            </a:r>
            <a:r>
              <a:rPr lang="en-GB" sz="3600" dirty="0">
                <a:solidFill>
                  <a:srgbClr val="00B050"/>
                </a:solidFill>
                <a:latin typeface="+mj-lt"/>
              </a:rPr>
              <a:t> </a:t>
            </a:r>
            <a:r>
              <a:rPr lang="en-GB" sz="3600" dirty="0" err="1">
                <a:solidFill>
                  <a:srgbClr val="00B050"/>
                </a:solidFill>
                <a:latin typeface="+mj-lt"/>
              </a:rPr>
              <a:t>seutukunnassa</a:t>
            </a:r>
            <a:r>
              <a:rPr lang="en-GB" sz="3600" dirty="0">
                <a:solidFill>
                  <a:srgbClr val="00B050"/>
                </a:solidFill>
                <a:latin typeface="+mj-lt"/>
              </a:rPr>
              <a:t>, </a:t>
            </a:r>
          </a:p>
          <a:p>
            <a:r>
              <a:rPr lang="en-GB" sz="3600" dirty="0" err="1">
                <a:solidFill>
                  <a:srgbClr val="00B050"/>
                </a:solidFill>
                <a:latin typeface="+mj-lt"/>
              </a:rPr>
              <a:t>osuus</a:t>
            </a:r>
            <a:r>
              <a:rPr lang="en-GB" sz="3600" dirty="0">
                <a:solidFill>
                  <a:srgbClr val="00B050"/>
                </a:solidFill>
                <a:latin typeface="+mj-lt"/>
              </a:rPr>
              <a:t> </a:t>
            </a:r>
            <a:r>
              <a:rPr lang="en-GB" sz="3600" dirty="0" err="1">
                <a:solidFill>
                  <a:srgbClr val="00B050"/>
                </a:solidFill>
                <a:latin typeface="+mj-lt"/>
              </a:rPr>
              <a:t>yksityistaloudesta</a:t>
            </a:r>
            <a:endParaRPr lang="fi-FI" sz="3600" dirty="0">
              <a:solidFill>
                <a:srgbClr val="00B050"/>
              </a:solidFill>
              <a:latin typeface="+mj-lt"/>
            </a:endParaRPr>
          </a:p>
        </p:txBody>
      </p:sp>
      <p:pic>
        <p:nvPicPr>
          <p:cNvPr id="8" name="Kuva 7">
            <a:extLst>
              <a:ext uri="{FF2B5EF4-FFF2-40B4-BE49-F238E27FC236}">
                <a16:creationId xmlns:a16="http://schemas.microsoft.com/office/drawing/2014/main" id="{D5869F70-A45A-3F18-7875-9A1A5C5A7657}"/>
              </a:ext>
            </a:extLst>
          </p:cNvPr>
          <p:cNvPicPr>
            <a:picLocks noChangeAspect="1"/>
          </p:cNvPicPr>
          <p:nvPr/>
        </p:nvPicPr>
        <p:blipFill>
          <a:blip r:embed="rId2"/>
          <a:stretch>
            <a:fillRect/>
          </a:stretch>
        </p:blipFill>
        <p:spPr>
          <a:xfrm>
            <a:off x="1487487" y="1331646"/>
            <a:ext cx="8469313" cy="4915523"/>
          </a:xfrm>
          <a:prstGeom prst="rect">
            <a:avLst/>
          </a:prstGeom>
        </p:spPr>
      </p:pic>
    </p:spTree>
    <p:extLst>
      <p:ext uri="{BB962C8B-B14F-4D97-AF65-F5344CB8AC3E}">
        <p14:creationId xmlns:p14="http://schemas.microsoft.com/office/powerpoint/2010/main" val="2772784691"/>
      </p:ext>
    </p:extLst>
  </p:cSld>
  <p:clrMapOvr>
    <a:masterClrMapping/>
  </p:clrMapOvr>
</p:sld>
</file>

<file path=ppt/theme/theme1.xml><?xml version="1.0" encoding="utf-8"?>
<a:theme xmlns:a="http://schemas.openxmlformats.org/drawingml/2006/main" name="Office-teema">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ppt/theme/theme2.xml><?xml version="1.0" encoding="utf-8"?>
<a:theme xmlns:a="http://schemas.openxmlformats.org/drawingml/2006/main" name="Office-teema">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ct:contentTypeSchema xmlns:ct="http://schemas.microsoft.com/office/2006/metadata/contentType" xmlns:ma="http://schemas.microsoft.com/office/2006/metadata/properties/metaAttributes" ct:_="" ma:_="" ma:contentTypeName="Asiakirja" ma:contentTypeID="0x01010065A888E95EDB364AAC541473E01E898A" ma:contentTypeVersion="4" ma:contentTypeDescription="Luo uusi asiakirja." ma:contentTypeScope="" ma:versionID="6a7e766d4af8fdd53f74189cb4ae1394">
  <xsd:schema xmlns:xsd="http://www.w3.org/2001/XMLSchema" xmlns:xs="http://www.w3.org/2001/XMLSchema" xmlns:p="http://schemas.microsoft.com/office/2006/metadata/properties" xmlns:ns2="57e25ee0-2fc6-4f51-a942-d5f26723c0c6" targetNamespace="http://schemas.microsoft.com/office/2006/metadata/properties" ma:root="true" ma:fieldsID="32fa604e8d5ded5240d4557b57038f7a" ns2:_="">
    <xsd:import namespace="57e25ee0-2fc6-4f51-a942-d5f26723c0c6"/>
    <xsd:element name="properties">
      <xsd:complexType>
        <xsd:sequence>
          <xsd:element name="documentManagement">
            <xsd:complexType>
              <xsd:all>
                <xsd:element ref="ns2:MediaServiceMetadata" minOccurs="0"/>
                <xsd:element ref="ns2:MediaServiceFastMetadata" minOccurs="0"/>
                <xsd:element ref="ns2:MediaServiceSearchProperties" minOccurs="0"/>
                <xsd:element ref="ns2:MediaServiceObjectDetectorVersions"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57e25ee0-2fc6-4f51-a942-d5f26723c0c6"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SearchProperties" ma:index="10" nillable="true" ma:displayName="MediaServiceSearchProperties" ma:hidden="true" ma:internalName="MediaServiceSearchProperties" ma:readOnly="true">
      <xsd:simpleType>
        <xsd:restriction base="dms:Note"/>
      </xsd:simpleType>
    </xsd:element>
    <xsd:element name="MediaServiceObjectDetectorVersions" ma:index="11" nillable="true" ma:displayName="MediaServiceObjectDetectorVersions" ma:hidden="true" ma:indexed="true" ma:internalName="MediaServiceObjectDetectorVersions" ma:readOnly="true">
      <xsd:simpleType>
        <xsd:restriction base="dms:Text"/>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Sisältölaji"/>
        <xsd:element ref="dc:title" minOccurs="0" maxOccurs="1" ma:index="4" ma:displayName="Otsikko"/>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2.xml><?xml version="1.0" encoding="utf-8"?>
<p:properties xmlns:p="http://schemas.microsoft.com/office/2006/metadata/properties" xmlns:xsi="http://www.w3.org/2001/XMLSchema-instance" xmlns:pc="http://schemas.microsoft.com/office/infopath/2007/PartnerControls">
  <documentManagement/>
</p:properties>
</file>

<file path=customXml/item3.xml><?xml version="1.0" encoding="utf-8"?>
<?mso-contentType ?>
<FormTemplates xmlns="http://schemas.microsoft.com/sharepoint/v3/contenttype/forms">
  <Display>DocumentLibraryForm</Display>
  <Edit>DocumentLibraryForm</Edit>
  <New>DocumentLibraryForm</New>
</FormTemplates>
</file>

<file path=customXml/itemProps1.xml><?xml version="1.0" encoding="utf-8"?>
<ds:datastoreItem xmlns:ds="http://schemas.openxmlformats.org/officeDocument/2006/customXml" ds:itemID="{5EE3C613-3838-4B90-9C1A-54158F859C62}"/>
</file>

<file path=customXml/itemProps2.xml><?xml version="1.0" encoding="utf-8"?>
<ds:datastoreItem xmlns:ds="http://schemas.openxmlformats.org/officeDocument/2006/customXml" ds:itemID="{95EFAB04-CCAC-4F64-B6E7-EA0D8C82DBC5}">
  <ds:schemaRefs>
    <ds:schemaRef ds:uri="http://schemas.microsoft.com/office/2006/metadata/properties"/>
    <ds:schemaRef ds:uri="http://schemas.microsoft.com/office/infopath/2007/PartnerControls"/>
    <ds:schemaRef ds:uri="7fef50d3-80ed-4661-9694-9a7761e57cb9"/>
    <ds:schemaRef ds:uri="aec3b6ce-d947-4210-bd19-3cd480f37703"/>
  </ds:schemaRefs>
</ds:datastoreItem>
</file>

<file path=customXml/itemProps3.xml><?xml version="1.0" encoding="utf-8"?>
<ds:datastoreItem xmlns:ds="http://schemas.openxmlformats.org/officeDocument/2006/customXml" ds:itemID="{40931DAF-342D-42F8-86EB-7F9B86060FDC}">
  <ds:schemaRefs>
    <ds:schemaRef ds:uri="http://schemas.microsoft.com/sharepoint/v3/contenttype/forms"/>
  </ds:schemaRefs>
</ds:datastoreItem>
</file>

<file path=docProps/app.xml><?xml version="1.0" encoding="utf-8"?>
<Properties xmlns="http://schemas.openxmlformats.org/officeDocument/2006/extended-properties" xmlns:vt="http://schemas.openxmlformats.org/officeDocument/2006/docPropsVTypes">
  <TotalTime>1671</TotalTime>
  <Words>921</Words>
  <Application>Microsoft Office PowerPoint</Application>
  <PresentationFormat>Laajakuva</PresentationFormat>
  <Paragraphs>171</Paragraphs>
  <Slides>15</Slides>
  <Notes>0</Notes>
  <HiddenSlides>0</HiddenSlides>
  <MMClips>0</MMClips>
  <ScaleCrop>false</ScaleCrop>
  <HeadingPairs>
    <vt:vector size="6" baseType="variant">
      <vt:variant>
        <vt:lpstr>Käytetyt fontit</vt:lpstr>
      </vt:variant>
      <vt:variant>
        <vt:i4>4</vt:i4>
      </vt:variant>
      <vt:variant>
        <vt:lpstr>Teema</vt:lpstr>
      </vt:variant>
      <vt:variant>
        <vt:i4>1</vt:i4>
      </vt:variant>
      <vt:variant>
        <vt:lpstr>Dian otsikot</vt:lpstr>
      </vt:variant>
      <vt:variant>
        <vt:i4>15</vt:i4>
      </vt:variant>
    </vt:vector>
  </HeadingPairs>
  <TitlesOfParts>
    <vt:vector size="20" baseType="lpstr">
      <vt:lpstr>Aptos</vt:lpstr>
      <vt:lpstr>Aptos Display</vt:lpstr>
      <vt:lpstr>Aptos Narrow</vt:lpstr>
      <vt:lpstr>Arial</vt:lpstr>
      <vt:lpstr>Office-teema</vt:lpstr>
      <vt:lpstr>PowerPoint-esitys</vt:lpstr>
      <vt:lpstr>Rahaa ja työtä metsistä -verkkopalvelu</vt:lpstr>
      <vt:lpstr>Pohjois-Pohjanmaan metsät 2023</vt:lpstr>
      <vt:lpstr>Esityksessä on tarkasteltu seuraavia maakunnan ja sen seutukuntien talousasioita</vt:lpstr>
      <vt:lpstr>PowerPoint-esitys</vt:lpstr>
      <vt:lpstr>PowerPoint-esitys</vt:lpstr>
      <vt:lpstr>Metsäalan merkitys Pohjois-Pohjanmaalla,  osuus yksityistaloudesta</vt:lpstr>
      <vt:lpstr>Metsäala Pohjois-Pohjanmaan seutukunnissa 2023</vt:lpstr>
      <vt:lpstr>PowerPoint-esitys</vt:lpstr>
      <vt:lpstr>PowerPoint-esitys</vt:lpstr>
      <vt:lpstr>PowerPoint-esitys</vt:lpstr>
      <vt:lpstr>PowerPoint-esitys</vt:lpstr>
      <vt:lpstr>PowerPoint-esitys</vt:lpstr>
      <vt:lpstr>PowerPoint-esitys</vt:lpstr>
      <vt:lpstr>PowerPoint-esitys</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creator>Jouko Lehtoviita</dc:creator>
  <cp:lastModifiedBy>Jouko Lehtoviita</cp:lastModifiedBy>
  <cp:revision>52</cp:revision>
  <dcterms:created xsi:type="dcterms:W3CDTF">2025-04-08T07:56:51Z</dcterms:created>
  <dcterms:modified xsi:type="dcterms:W3CDTF">2026-09-14T17:55:02Z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0x01010065A888E95EDB364AAC541473E01E898A</vt:lpwstr>
  </property>
  <property fmtid="{D5CDD505-2E9C-101B-9397-08002B2CF9AE}" pid="3" name="MediaServiceImageTags">
    <vt:lpwstr/>
  </property>
</Properties>
</file>