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6" r:id="rId5"/>
    <p:sldId id="271" r:id="rId6"/>
    <p:sldId id="261" r:id="rId7"/>
    <p:sldId id="284" r:id="rId8"/>
    <p:sldId id="285" r:id="rId9"/>
    <p:sldId id="272" r:id="rId10"/>
    <p:sldId id="281" r:id="rId11"/>
    <p:sldId id="286" r:id="rId12"/>
    <p:sldId id="276" r:id="rId13"/>
    <p:sldId id="279" r:id="rId14"/>
    <p:sldId id="278"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F6BFFB-0BEF-432A-82B7-2563FB3271C8}" v="6" dt="2025-05-30T09:53:00.917"/>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file:///C:\AA%20Tapio\Metsien%20talousk&#228;ytt&#246;\2026\Pohjois-Karjal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bg2">
                <a:lumMod val="75000"/>
              </a:schemeClr>
            </a:solidFill>
          </c:spPr>
          <c:dPt>
            <c:idx val="0"/>
            <c:bubble3D val="0"/>
            <c:spPr>
              <a:solidFill>
                <a:srgbClr val="00B050"/>
              </a:solidFill>
              <a:ln w="9525" cap="flat" cmpd="sng" algn="ctr">
                <a:solidFill>
                  <a:schemeClr val="accent1">
                    <a:shade val="95000"/>
                  </a:schemeClr>
                </a:solidFill>
                <a:round/>
              </a:ln>
              <a:effectLst/>
            </c:spPr>
            <c:extLst>
              <c:ext xmlns:c16="http://schemas.microsoft.com/office/drawing/2014/chart" uri="{C3380CC4-5D6E-409C-BE32-E72D297353CC}">
                <c16:uniqueId val="{00000001-D803-4E0A-8354-44887C174CE2}"/>
              </c:ext>
            </c:extLst>
          </c:dPt>
          <c:dPt>
            <c:idx val="1"/>
            <c:bubble3D val="0"/>
            <c:spPr>
              <a:solidFill>
                <a:schemeClr val="bg2">
                  <a:lumMod val="75000"/>
                </a:schemeClr>
              </a:solidFill>
              <a:ln w="9525" cap="flat" cmpd="sng" algn="ctr">
                <a:solidFill>
                  <a:schemeClr val="accent2">
                    <a:shade val="95000"/>
                  </a:schemeClr>
                </a:solidFill>
                <a:round/>
              </a:ln>
              <a:effectLst/>
            </c:spPr>
            <c:extLst>
              <c:ext xmlns:c16="http://schemas.microsoft.com/office/drawing/2014/chart" uri="{C3380CC4-5D6E-409C-BE32-E72D297353CC}">
                <c16:uniqueId val="{00000003-D803-4E0A-8354-44887C174CE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65000"/>
                        <a:lumOff val="35000"/>
                      </a:schemeClr>
                    </a:solidFill>
                    <a:latin typeface="+mn-lt"/>
                    <a:ea typeface="+mn-ea"/>
                    <a:cs typeface="+mn-cs"/>
                  </a:defRPr>
                </a:pPr>
                <a:endParaRPr lang="fi-FI"/>
              </a:p>
            </c:txPr>
            <c:dLblPos val="outEnd"/>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val>
            <c:numRef>
              <c:f>Taul1!$A$42:$A$43</c:f>
              <c:numCache>
                <c:formatCode>General</c:formatCode>
                <c:ptCount val="2"/>
                <c:pt idx="0">
                  <c:v>4</c:v>
                </c:pt>
                <c:pt idx="1">
                  <c:v>96</c:v>
                </c:pt>
              </c:numCache>
            </c:numRef>
          </c:val>
          <c:extLst>
            <c:ext xmlns:c16="http://schemas.microsoft.com/office/drawing/2014/chart" uri="{C3380CC4-5D6E-409C-BE32-E72D297353CC}">
              <c16:uniqueId val="{00000004-D803-4E0A-8354-44887C174CE2}"/>
            </c:ext>
          </c:extLst>
        </c:ser>
        <c:dLbls>
          <c:dLblPos val="outEnd"/>
          <c:showLegendKey val="0"/>
          <c:showVal val="1"/>
          <c:showCatName val="0"/>
          <c:showSerName val="0"/>
          <c:showPercent val="0"/>
          <c:showBubbleSize val="0"/>
          <c:showLeaderLines val="1"/>
        </c:dLbls>
        <c:firstSliceAng val="348"/>
      </c:pieChart>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err="1"/>
              <a:t>Satakunnan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1721D1AD-5A73-C040-6A68-2A31E52FA954}"/>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Satakunnan</a:t>
            </a:r>
            <a:r>
              <a:rPr lang="fi-FI" sz="1800" dirty="0"/>
              <a:t>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838200" y="23639"/>
            <a:ext cx="10515600" cy="1325563"/>
          </a:xfrm>
        </p:spPr>
        <p:txBody>
          <a:bodyPr>
            <a:normAutofit/>
          </a:bodyPr>
          <a:lstStyle/>
          <a:p>
            <a:r>
              <a:rPr lang="en-GB" sz="3600" dirty="0" err="1"/>
              <a:t>Satakunnan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2119826085"/>
              </p:ext>
            </p:extLst>
          </p:nvPr>
        </p:nvGraphicFramePr>
        <p:xfrm>
          <a:off x="304250" y="1665283"/>
          <a:ext cx="5270370" cy="2629274"/>
        </p:xfrm>
        <a:graphic>
          <a:graphicData uri="http://schemas.openxmlformats.org/drawingml/2006/table">
            <a:tbl>
              <a:tblPr firstRow="1" bandRow="1">
                <a:tableStyleId>{5C22544A-7EE6-4342-B048-85BDC9FD1C3A}</a:tableStyleId>
              </a:tblPr>
              <a:tblGrid>
                <a:gridCol w="2461182">
                  <a:extLst>
                    <a:ext uri="{9D8B030D-6E8A-4147-A177-3AD203B41FA5}">
                      <a16:colId xmlns:a16="http://schemas.microsoft.com/office/drawing/2014/main" val="1738321657"/>
                    </a:ext>
                  </a:extLst>
                </a:gridCol>
                <a:gridCol w="2809188">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569 000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30 000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5,9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3 200 000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2 561 000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135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CB7B942A-BC49-FCD4-890A-C7925C1814E0}"/>
              </a:ext>
            </a:extLst>
          </p:cNvPr>
          <p:cNvGrpSpPr/>
          <p:nvPr/>
        </p:nvGrpSpPr>
        <p:grpSpPr>
          <a:xfrm>
            <a:off x="5961273" y="2552979"/>
            <a:ext cx="3128567" cy="2033362"/>
            <a:chOff x="5513217" y="2196078"/>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513217" y="2196078"/>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786451" y="2202501"/>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4 %</a:t>
              </a:r>
            </a:p>
            <a:p>
              <a:pPr>
                <a:lnSpc>
                  <a:spcPct val="120000"/>
                </a:lnSpc>
              </a:pPr>
              <a:r>
                <a:rPr lang="en-GB" dirty="0"/>
                <a:t>Muut 	4%</a:t>
              </a:r>
            </a:p>
            <a:p>
              <a:pPr>
                <a:lnSpc>
                  <a:spcPct val="120000"/>
                </a:lnSpc>
              </a:pPr>
              <a:r>
                <a:rPr lang="en-GB" dirty="0" err="1"/>
                <a:t>Valtio</a:t>
              </a:r>
              <a:r>
                <a:rPr lang="en-GB" dirty="0"/>
                <a:t>        8 %</a:t>
              </a:r>
            </a:p>
            <a:p>
              <a:pPr>
                <a:lnSpc>
                  <a:spcPct val="120000"/>
                </a:lnSpc>
              </a:pPr>
              <a:r>
                <a:rPr lang="en-GB" dirty="0" err="1"/>
                <a:t>Yhtiöt</a:t>
              </a:r>
              <a:r>
                <a:rPr lang="en-GB" dirty="0"/>
                <a:t>	10 %</a:t>
              </a:r>
            </a:p>
            <a:p>
              <a:pPr>
                <a:lnSpc>
                  <a:spcPct val="120000"/>
                </a:lnSpc>
              </a:pPr>
              <a:r>
                <a:rPr lang="en-GB" dirty="0" err="1"/>
                <a:t>Yksityishenkilöt</a:t>
              </a:r>
              <a:r>
                <a:rPr lang="en-GB" dirty="0"/>
                <a:t> 74 %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6096000" y="1531908"/>
            <a:ext cx="5532735" cy="646331"/>
          </a:xfrm>
          <a:prstGeom prst="rect">
            <a:avLst/>
          </a:prstGeom>
          <a:noFill/>
        </p:spPr>
        <p:txBody>
          <a:bodyPr wrap="square" rtlCol="0">
            <a:spAutoFit/>
          </a:bodyPr>
          <a:lstStyle/>
          <a:p>
            <a:r>
              <a:rPr lang="en-GB" b="1" dirty="0"/>
              <a:t>Metsänomistajaryhmien </a:t>
            </a:r>
            <a:r>
              <a:rPr lang="en-GB" b="1" dirty="0" err="1"/>
              <a:t>omistusosuudet</a:t>
            </a:r>
            <a:r>
              <a:rPr lang="en-GB" b="1" dirty="0"/>
              <a:t> </a:t>
            </a:r>
          </a:p>
          <a:p>
            <a:r>
              <a:rPr lang="en-GB" b="1" dirty="0" err="1"/>
              <a:t>Satakunnassa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8" name="Tekstiruutu 7">
            <a:extLst>
              <a:ext uri="{FF2B5EF4-FFF2-40B4-BE49-F238E27FC236}">
                <a16:creationId xmlns:a16="http://schemas.microsoft.com/office/drawing/2014/main" id="{8D46810D-2524-FCB2-A116-05A5A84B42B2}"/>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pic>
        <p:nvPicPr>
          <p:cNvPr id="12" name="Kuva 11">
            <a:extLst>
              <a:ext uri="{FF2B5EF4-FFF2-40B4-BE49-F238E27FC236}">
                <a16:creationId xmlns:a16="http://schemas.microsoft.com/office/drawing/2014/main" id="{D3700FD5-BD80-6F52-B4FC-40CB8AAEB062}"/>
              </a:ext>
            </a:extLst>
          </p:cNvPr>
          <p:cNvPicPr>
            <a:picLocks noChangeAspect="1"/>
          </p:cNvPicPr>
          <p:nvPr/>
        </p:nvPicPr>
        <p:blipFill>
          <a:blip r:embed="rId3"/>
          <a:stretch>
            <a:fillRect/>
          </a:stretch>
        </p:blipFill>
        <p:spPr>
          <a:xfrm>
            <a:off x="9072860" y="2559402"/>
            <a:ext cx="2916241" cy="2766690"/>
          </a:xfrm>
          <a:prstGeom prst="rect">
            <a:avLst/>
          </a:prstGeom>
        </p:spPr>
      </p:pic>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9D9CC-D96F-141B-D824-E137FC71FAB0}"/>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42DA561E-501E-18B0-D9AE-7618FF3904D0}"/>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A431FC47-1302-F943-6DE3-8B4A4E654817}"/>
              </a:ext>
            </a:extLst>
          </p:cNvPr>
          <p:cNvPicPr>
            <a:picLocks noChangeAspect="1"/>
          </p:cNvPicPr>
          <p:nvPr/>
        </p:nvPicPr>
        <p:blipFill>
          <a:blip r:embed="rId2"/>
          <a:stretch>
            <a:fillRect/>
          </a:stretch>
        </p:blipFill>
        <p:spPr>
          <a:xfrm>
            <a:off x="1018594" y="232317"/>
            <a:ext cx="10154812" cy="5948098"/>
          </a:xfrm>
          <a:prstGeom prst="rect">
            <a:avLst/>
          </a:prstGeom>
        </p:spPr>
      </p:pic>
    </p:spTree>
    <p:extLst>
      <p:ext uri="{BB962C8B-B14F-4D97-AF65-F5344CB8AC3E}">
        <p14:creationId xmlns:p14="http://schemas.microsoft.com/office/powerpoint/2010/main" val="1296460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136525"/>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a:t>Satakunnassa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4204670667"/>
              </p:ext>
            </p:extLst>
          </p:nvPr>
        </p:nvGraphicFramePr>
        <p:xfrm>
          <a:off x="787073" y="1596328"/>
          <a:ext cx="10677298" cy="1549400"/>
        </p:xfrm>
        <a:graphic>
          <a:graphicData uri="http://schemas.openxmlformats.org/drawingml/2006/table">
            <a:tbl>
              <a:tblPr>
                <a:tableStyleId>{5C22544A-7EE6-4342-B048-85BDC9FD1C3A}</a:tableStyleId>
              </a:tblPr>
              <a:tblGrid>
                <a:gridCol w="2197427">
                  <a:extLst>
                    <a:ext uri="{9D8B030D-6E8A-4147-A177-3AD203B41FA5}">
                      <a16:colId xmlns:a16="http://schemas.microsoft.com/office/drawing/2014/main" val="1984755777"/>
                    </a:ext>
                  </a:extLst>
                </a:gridCol>
                <a:gridCol w="1588877">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SATAKUNTA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1 896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493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3 006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148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71</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18b467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7 111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73 131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3 064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2 361</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3,0</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Satakunnan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30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 .</a:t>
            </a:r>
            <a:endParaRPr lang="fi-FI" sz="2000" dirty="0"/>
          </a:p>
        </p:txBody>
      </p:sp>
      <p:graphicFrame>
        <p:nvGraphicFramePr>
          <p:cNvPr id="8" name="Sisällön paikkamerkki 6">
            <a:extLst>
              <a:ext uri="{FF2B5EF4-FFF2-40B4-BE49-F238E27FC236}">
                <a16:creationId xmlns:a16="http://schemas.microsoft.com/office/drawing/2014/main" id="{C6DF913C-DE5F-3704-64F0-77131DA084A2}"/>
              </a:ext>
            </a:extLst>
          </p:cNvPr>
          <p:cNvGraphicFramePr>
            <a:graphicFrameLocks/>
          </p:cNvGraphicFramePr>
          <p:nvPr>
            <p:extLst>
              <p:ext uri="{D42A27DB-BD31-4B8C-83A1-F6EECF244321}">
                <p14:modId xmlns:p14="http://schemas.microsoft.com/office/powerpoint/2010/main" val="3956495883"/>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a:xfrm>
            <a:off x="3947304" y="63055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658568" y="18288"/>
            <a:ext cx="10515600" cy="1325563"/>
          </a:xfrm>
        </p:spPr>
        <p:txBody>
          <a:bodyPr>
            <a:normAutofit/>
          </a:bodyPr>
          <a:lstStyle/>
          <a:p>
            <a:r>
              <a:rPr lang="fi-FI" sz="3600" dirty="0"/>
              <a:t>Metsäalan merkitys  </a:t>
            </a:r>
            <a:r>
              <a:rPr lang="en-GB" sz="3600" dirty="0" err="1"/>
              <a:t>Satakunnassa</a:t>
            </a:r>
            <a:r>
              <a:rPr lang="en-GB" sz="3600" dirty="0"/>
              <a:t>, </a:t>
            </a:r>
            <a:br>
              <a:rPr lang="en-GB" sz="3600" dirty="0"/>
            </a:br>
            <a:r>
              <a:rPr lang="en-GB" sz="3600" dirty="0" err="1"/>
              <a:t>osuus</a:t>
            </a:r>
            <a:r>
              <a:rPr lang="en-GB" sz="3600" dirty="0"/>
              <a:t> </a:t>
            </a:r>
            <a:r>
              <a:rPr lang="en-GB" sz="3600" dirty="0" err="1"/>
              <a:t>yksityistaloudesta</a:t>
            </a:r>
            <a:endParaRPr lang="fi-FI" sz="3600" dirty="0"/>
          </a:p>
        </p:txBody>
      </p:sp>
      <p:pic>
        <p:nvPicPr>
          <p:cNvPr id="6" name="Kuva 5">
            <a:extLst>
              <a:ext uri="{FF2B5EF4-FFF2-40B4-BE49-F238E27FC236}">
                <a16:creationId xmlns:a16="http://schemas.microsoft.com/office/drawing/2014/main" id="{6FC75CA4-F701-9542-068D-84D212A007DA}"/>
              </a:ext>
            </a:extLst>
          </p:cNvPr>
          <p:cNvPicPr>
            <a:picLocks noChangeAspect="1"/>
          </p:cNvPicPr>
          <p:nvPr/>
        </p:nvPicPr>
        <p:blipFill>
          <a:blip r:embed="rId2"/>
          <a:stretch>
            <a:fillRect/>
          </a:stretch>
        </p:blipFill>
        <p:spPr>
          <a:xfrm>
            <a:off x="1830272" y="1343851"/>
            <a:ext cx="8172191" cy="4744709"/>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01DB91-2125-D38D-997A-7292EF9D0420}"/>
              </a:ext>
            </a:extLst>
          </p:cNvPr>
          <p:cNvSpPr>
            <a:spLocks noGrp="1"/>
          </p:cNvSpPr>
          <p:nvPr>
            <p:ph type="title"/>
          </p:nvPr>
        </p:nvSpPr>
        <p:spPr/>
        <p:txBody>
          <a:bodyPr>
            <a:normAutofit/>
          </a:bodyPr>
          <a:lstStyle/>
          <a:p>
            <a:r>
              <a:rPr lang="en-GB" sz="3600" dirty="0" err="1"/>
              <a:t>Metsäala</a:t>
            </a:r>
            <a:r>
              <a:rPr lang="en-GB" sz="3600" dirty="0"/>
              <a:t> </a:t>
            </a:r>
            <a:r>
              <a:rPr lang="en-GB" sz="3600" dirty="0" err="1"/>
              <a:t>Satakunnan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81C529C5-08FD-70BC-D921-239D9903D689}"/>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B6A2CB2F-CC2E-03F9-83F9-84431D72D627}"/>
              </a:ext>
            </a:extLst>
          </p:cNvPr>
          <p:cNvGraphicFramePr>
            <a:graphicFrameLocks noGrp="1"/>
          </p:cNvGraphicFramePr>
          <p:nvPr>
            <p:ph idx="1"/>
            <p:extLst>
              <p:ext uri="{D42A27DB-BD31-4B8C-83A1-F6EECF244321}">
                <p14:modId xmlns:p14="http://schemas.microsoft.com/office/powerpoint/2010/main" val="3134493947"/>
              </p:ext>
            </p:extLst>
          </p:nvPr>
        </p:nvGraphicFramePr>
        <p:xfrm>
          <a:off x="838200" y="182562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a:solidFill>
                            <a:srgbClr val="000000"/>
                          </a:solidFill>
                          <a:effectLst/>
                          <a:latin typeface="Aptos Narrow" panose="020B0004020202020204" pitchFamily="34" charset="0"/>
                        </a:rPr>
                        <a:t>Pohjois- </a:t>
                      </a:r>
                      <a:r>
                        <a:rPr lang="en-GB" sz="2000" b="0" i="0" u="none" strike="noStrike" dirty="0" err="1">
                          <a:solidFill>
                            <a:srgbClr val="000000"/>
                          </a:solidFill>
                          <a:effectLst/>
                          <a:latin typeface="Aptos Narrow" panose="020B0004020202020204" pitchFamily="34" charset="0"/>
                        </a:rPr>
                        <a:t>Satakunta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284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Pori</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504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1 135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26</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Rauma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1 301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318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1 588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39</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bl>
          </a:graphicData>
        </a:graphic>
      </p:graphicFrame>
    </p:spTree>
    <p:extLst>
      <p:ext uri="{BB962C8B-B14F-4D97-AF65-F5344CB8AC3E}">
        <p14:creationId xmlns:p14="http://schemas.microsoft.com/office/powerpoint/2010/main" val="1689120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616224" y="105510"/>
            <a:ext cx="1081377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a:solidFill>
                  <a:srgbClr val="00B050"/>
                </a:solidFill>
                <a:effectLst/>
                <a:latin typeface="Aptos Narrow" panose="020B0004020202020204" pitchFamily="34" charset="0"/>
              </a:rPr>
              <a:t>Pohjois-</a:t>
            </a:r>
            <a:r>
              <a:rPr lang="en-GB" sz="3600" b="0" i="0" u="none" strike="noStrike" dirty="0" err="1">
                <a:solidFill>
                  <a:srgbClr val="00B050"/>
                </a:solidFill>
                <a:effectLst/>
                <a:latin typeface="Aptos Narrow" panose="020B0004020202020204" pitchFamily="34" charset="0"/>
              </a:rPr>
              <a:t>Satakunnan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8390192F-9B51-658C-CDC3-A11E88BF8DCE}"/>
              </a:ext>
            </a:extLst>
          </p:cNvPr>
          <p:cNvPicPr>
            <a:picLocks noChangeAspect="1"/>
          </p:cNvPicPr>
          <p:nvPr/>
        </p:nvPicPr>
        <p:blipFill>
          <a:blip r:embed="rId2"/>
          <a:stretch>
            <a:fillRect/>
          </a:stretch>
        </p:blipFill>
        <p:spPr>
          <a:xfrm>
            <a:off x="1903023" y="1504704"/>
            <a:ext cx="8385954" cy="4652781"/>
          </a:xfrm>
          <a:prstGeom prst="rect">
            <a:avLst/>
          </a:prstGeom>
        </p:spPr>
      </p:pic>
      <p:graphicFrame>
        <p:nvGraphicFramePr>
          <p:cNvPr id="9" name="Kaavio 8">
            <a:extLst>
              <a:ext uri="{FF2B5EF4-FFF2-40B4-BE49-F238E27FC236}">
                <a16:creationId xmlns:a16="http://schemas.microsoft.com/office/drawing/2014/main" id="{487FEC64-852D-9A79-D46D-BCB76C48099E}"/>
              </a:ext>
            </a:extLst>
          </p:cNvPr>
          <p:cNvGraphicFramePr>
            <a:graphicFrameLocks/>
          </p:cNvGraphicFramePr>
          <p:nvPr>
            <p:extLst>
              <p:ext uri="{D42A27DB-BD31-4B8C-83A1-F6EECF244321}">
                <p14:modId xmlns:p14="http://schemas.microsoft.com/office/powerpoint/2010/main" val="2755279017"/>
              </p:ext>
            </p:extLst>
          </p:nvPr>
        </p:nvGraphicFramePr>
        <p:xfrm>
          <a:off x="5930900" y="4140200"/>
          <a:ext cx="3073400" cy="1739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579081" y="127381"/>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Porin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4" name="Kuva 13">
            <a:extLst>
              <a:ext uri="{FF2B5EF4-FFF2-40B4-BE49-F238E27FC236}">
                <a16:creationId xmlns:a16="http://schemas.microsoft.com/office/drawing/2014/main" id="{76922A07-827D-5247-2712-85FF9D36CE0C}"/>
              </a:ext>
            </a:extLst>
          </p:cNvPr>
          <p:cNvPicPr>
            <a:picLocks noChangeAspect="1"/>
          </p:cNvPicPr>
          <p:nvPr/>
        </p:nvPicPr>
        <p:blipFill>
          <a:blip r:embed="rId2"/>
          <a:stretch>
            <a:fillRect/>
          </a:stretch>
        </p:blipFill>
        <p:spPr>
          <a:xfrm>
            <a:off x="1984550" y="1495705"/>
            <a:ext cx="8222900" cy="4692650"/>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621842" y="126673"/>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Rauman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7BBBA1D3-15D1-5786-BE2F-170D0F239ECE}"/>
              </a:ext>
            </a:extLst>
          </p:cNvPr>
          <p:cNvPicPr>
            <a:picLocks noChangeAspect="1"/>
          </p:cNvPicPr>
          <p:nvPr/>
        </p:nvPicPr>
        <p:blipFill>
          <a:blip r:embed="rId2"/>
          <a:stretch>
            <a:fillRect/>
          </a:stretch>
        </p:blipFill>
        <p:spPr>
          <a:xfrm>
            <a:off x="1884855" y="1589807"/>
            <a:ext cx="7962525" cy="4503738"/>
          </a:xfrm>
          <a:prstGeom prst="rect">
            <a:avLst/>
          </a:prstGeom>
        </p:spPr>
      </p:pic>
    </p:spTree>
    <p:extLst>
      <p:ext uri="{BB962C8B-B14F-4D97-AF65-F5344CB8AC3E}">
        <p14:creationId xmlns:p14="http://schemas.microsoft.com/office/powerpoint/2010/main" val="342870447"/>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207ED92-B217-4888-902A-0236733E3B4D}"/>
</file>

<file path=customXml/itemProps2.xml><?xml version="1.0" encoding="utf-8"?>
<ds:datastoreItem xmlns:ds="http://schemas.openxmlformats.org/officeDocument/2006/customXml" ds:itemID="{A9F4A296-FA2D-49EE-89BD-215B34FA498E}">
  <ds:schemaRefs>
    <ds:schemaRef ds:uri="http://schemas.microsoft.com/sharepoint/v3/contenttype/forms"/>
  </ds:schemaRefs>
</ds:datastoreItem>
</file>

<file path=customXml/itemProps3.xml><?xml version="1.0" encoding="utf-8"?>
<ds:datastoreItem xmlns:ds="http://schemas.openxmlformats.org/officeDocument/2006/customXml" ds:itemID="{71B428D2-AC39-4F56-80E3-294FBF53F7C9}">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docProps/app.xml><?xml version="1.0" encoding="utf-8"?>
<Properties xmlns="http://schemas.openxmlformats.org/officeDocument/2006/extended-properties" xmlns:vt="http://schemas.openxmlformats.org/officeDocument/2006/docPropsVTypes">
  <TotalTime>1614</TotalTime>
  <Words>809</Words>
  <Application>Microsoft Office PowerPoint</Application>
  <PresentationFormat>Laajakuva</PresentationFormat>
  <Paragraphs>137</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Aptos</vt:lpstr>
      <vt:lpstr>Aptos Display</vt:lpstr>
      <vt:lpstr>Aptos Narrow</vt:lpstr>
      <vt:lpstr>Arial</vt:lpstr>
      <vt:lpstr>Office-teema</vt:lpstr>
      <vt:lpstr>PowerPoint-esitys</vt:lpstr>
      <vt:lpstr>Rahaa ja työtä metsistä -verkkopalvelu</vt:lpstr>
      <vt:lpstr>Satakunnan metsät 2023</vt:lpstr>
      <vt:lpstr>Esityksessä on tarkasteltu seuraavia maakunnan ja sen seutukuntien talousasioita</vt:lpstr>
      <vt:lpstr>PowerPoint-esitys</vt:lpstr>
      <vt:lpstr>PowerPoint-esitys</vt:lpstr>
      <vt:lpstr>Metsäalan merkitys  Satakunnassa,  osuus yksityistaloudesta</vt:lpstr>
      <vt:lpstr>Metsäala Satakunnan seutukunnissa 2023</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46</cp:revision>
  <dcterms:created xsi:type="dcterms:W3CDTF">2025-04-08T07:56:51Z</dcterms:created>
  <dcterms:modified xsi:type="dcterms:W3CDTF">2026-09-14T17:56:45Z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