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66" r:id="rId5"/>
    <p:sldId id="271" r:id="rId6"/>
    <p:sldId id="261" r:id="rId7"/>
    <p:sldId id="285" r:id="rId8"/>
    <p:sldId id="286" r:id="rId9"/>
    <p:sldId id="272" r:id="rId10"/>
    <p:sldId id="281" r:id="rId11"/>
    <p:sldId id="287" r:id="rId12"/>
    <p:sldId id="276" r:id="rId13"/>
    <p:sldId id="282" r:id="rId14"/>
    <p:sldId id="283" r:id="rId15"/>
    <p:sldId id="284" r:id="rId1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1A26C4-1184-414D-A810-A21CE50D8E95}" v="7" dt="2025-05-30T09:57:40.812"/>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100" d="100"/>
        <a:sy n="100" d="100"/>
      </p:scale>
      <p:origin x="0" y="-23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10A7F746-28FC-43EC-AECB-5C4E1AFA173B}" type="slidenum">
              <a:rPr lang="fi-FI" smtClean="0"/>
              <a:t>6</a:t>
            </a:fld>
            <a:endParaRPr lang="fi-FI"/>
          </a:p>
        </p:txBody>
      </p:sp>
    </p:spTree>
    <p:extLst>
      <p:ext uri="{BB962C8B-B14F-4D97-AF65-F5344CB8AC3E}">
        <p14:creationId xmlns:p14="http://schemas.microsoft.com/office/powerpoint/2010/main" val="837905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2060162" y="2274838"/>
            <a:ext cx="811193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err="1"/>
              <a:t>Uudenmaan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7" y="485903"/>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7B57E7FB-39E0-5124-E5C0-17A3348546EA}"/>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Uudenmaan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456047" y="28420"/>
            <a:ext cx="10515600" cy="1325563"/>
          </a:xfrm>
        </p:spPr>
        <p:txBody>
          <a:bodyPr>
            <a:normAutofit/>
          </a:bodyPr>
          <a:lstStyle/>
          <a:p>
            <a:r>
              <a:rPr lang="en-GB" sz="3600" dirty="0" err="1"/>
              <a:t>Uudenmaan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1731605085"/>
              </p:ext>
            </p:extLst>
          </p:nvPr>
        </p:nvGraphicFramePr>
        <p:xfrm>
          <a:off x="456047" y="1674023"/>
          <a:ext cx="5491666" cy="2481954"/>
        </p:xfrm>
        <a:graphic>
          <a:graphicData uri="http://schemas.openxmlformats.org/drawingml/2006/table">
            <a:tbl>
              <a:tblPr firstRow="1" bandRow="1">
                <a:tableStyleId>{5C22544A-7EE6-4342-B048-85BDC9FD1C3A}</a:tableStyleId>
              </a:tblPr>
              <a:tblGrid>
                <a:gridCol w="2979656">
                  <a:extLst>
                    <a:ext uri="{9D8B030D-6E8A-4147-A177-3AD203B41FA5}">
                      <a16:colId xmlns:a16="http://schemas.microsoft.com/office/drawing/2014/main" val="1738321657"/>
                    </a:ext>
                  </a:extLst>
                </a:gridCol>
                <a:gridCol w="2512010">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549 000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44 000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6,5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3 500 000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2 420 000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115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BB827357-E827-05DB-806F-497C2199A3AA}"/>
              </a:ext>
            </a:extLst>
          </p:cNvPr>
          <p:cNvGrpSpPr/>
          <p:nvPr/>
        </p:nvGrpSpPr>
        <p:grpSpPr>
          <a:xfrm>
            <a:off x="6244289" y="2228589"/>
            <a:ext cx="3128567" cy="2033362"/>
            <a:chOff x="6084330" y="1964484"/>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6084330" y="1964484"/>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6357564" y="1970907"/>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8 %</a:t>
              </a:r>
            </a:p>
            <a:p>
              <a:pPr>
                <a:lnSpc>
                  <a:spcPct val="120000"/>
                </a:lnSpc>
              </a:pPr>
              <a:r>
                <a:rPr lang="en-GB" dirty="0"/>
                <a:t>Muut 	5 %</a:t>
              </a:r>
            </a:p>
            <a:p>
              <a:pPr>
                <a:lnSpc>
                  <a:spcPct val="120000"/>
                </a:lnSpc>
              </a:pPr>
              <a:r>
                <a:rPr lang="en-GB" dirty="0" err="1"/>
                <a:t>Valtio</a:t>
              </a:r>
              <a:r>
                <a:rPr lang="en-GB" dirty="0"/>
                <a:t> 	5 %</a:t>
              </a:r>
            </a:p>
            <a:p>
              <a:pPr>
                <a:lnSpc>
                  <a:spcPct val="120000"/>
                </a:lnSpc>
              </a:pPr>
              <a:r>
                <a:rPr lang="en-GB" dirty="0" err="1"/>
                <a:t>Yhtiöt</a:t>
              </a:r>
              <a:r>
                <a:rPr lang="en-GB" dirty="0"/>
                <a:t>	10 %</a:t>
              </a:r>
            </a:p>
            <a:p>
              <a:pPr>
                <a:lnSpc>
                  <a:spcPct val="120000"/>
                </a:lnSpc>
              </a:pPr>
              <a:r>
                <a:rPr lang="en-GB" dirty="0" err="1"/>
                <a:t>Yksityishenkilöt</a:t>
              </a:r>
              <a:r>
                <a:rPr lang="en-GB" dirty="0"/>
                <a:t> 72 %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6244289" y="1535845"/>
            <a:ext cx="4636654" cy="646331"/>
          </a:xfrm>
          <a:prstGeom prst="rect">
            <a:avLst/>
          </a:prstGeom>
          <a:noFill/>
        </p:spPr>
        <p:txBody>
          <a:bodyPr wrap="none" rtlCol="0">
            <a:spAutoFit/>
          </a:bodyPr>
          <a:lstStyle/>
          <a:p>
            <a:r>
              <a:rPr lang="en-GB" b="1" dirty="0" err="1"/>
              <a:t>Metsänomistajaryhmien</a:t>
            </a:r>
            <a:r>
              <a:rPr lang="en-GB" b="1" dirty="0"/>
              <a:t> </a:t>
            </a:r>
            <a:r>
              <a:rPr lang="en-GB" b="1" dirty="0" err="1"/>
              <a:t>omistusosuudet</a:t>
            </a:r>
            <a:r>
              <a:rPr lang="en-GB" b="1" dirty="0"/>
              <a:t> </a:t>
            </a:r>
          </a:p>
          <a:p>
            <a:r>
              <a:rPr lang="en-GB" b="1" dirty="0" err="1"/>
              <a:t>Uudellamaalla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8" name="Tekstiruutu 7">
            <a:extLst>
              <a:ext uri="{FF2B5EF4-FFF2-40B4-BE49-F238E27FC236}">
                <a16:creationId xmlns:a16="http://schemas.microsoft.com/office/drawing/2014/main" id="{7EA490F9-5B7B-B806-C823-734C23A76B1C}"/>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pic>
        <p:nvPicPr>
          <p:cNvPr id="12" name="Kuva 11">
            <a:extLst>
              <a:ext uri="{FF2B5EF4-FFF2-40B4-BE49-F238E27FC236}">
                <a16:creationId xmlns:a16="http://schemas.microsoft.com/office/drawing/2014/main" id="{BA9EC60A-D54C-63AA-5B03-92DC8571876E}"/>
              </a:ext>
            </a:extLst>
          </p:cNvPr>
          <p:cNvPicPr>
            <a:picLocks noChangeAspect="1"/>
          </p:cNvPicPr>
          <p:nvPr/>
        </p:nvPicPr>
        <p:blipFill>
          <a:blip r:embed="rId3"/>
          <a:stretch>
            <a:fillRect/>
          </a:stretch>
        </p:blipFill>
        <p:spPr>
          <a:xfrm>
            <a:off x="9372856" y="2352102"/>
            <a:ext cx="2694969" cy="2323723"/>
          </a:xfrm>
          <a:prstGeom prst="rect">
            <a:avLst/>
          </a:prstGeom>
        </p:spPr>
      </p:pic>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A578A-50DD-0194-17CF-EFCE3CE92AC1}"/>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BE3289ED-8753-331B-2129-0B0DF074E31C}"/>
              </a:ext>
            </a:extLst>
          </p:cNvPr>
          <p:cNvSpPr>
            <a:spLocks noGrp="1"/>
          </p:cNvSpPr>
          <p:nvPr>
            <p:ph type="ftr" sz="quarter" idx="11"/>
          </p:nvPr>
        </p:nvSpPr>
        <p:spPr>
          <a:xfrm>
            <a:off x="3891951" y="5855836"/>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2D2D317B-97AA-08F4-D991-23AF5715D879}"/>
              </a:ext>
            </a:extLst>
          </p:cNvPr>
          <p:cNvPicPr>
            <a:picLocks noChangeAspect="1"/>
          </p:cNvPicPr>
          <p:nvPr/>
        </p:nvPicPr>
        <p:blipFill>
          <a:blip r:embed="rId2"/>
          <a:stretch>
            <a:fillRect/>
          </a:stretch>
        </p:blipFill>
        <p:spPr>
          <a:xfrm>
            <a:off x="1947394" y="236149"/>
            <a:ext cx="8297212" cy="5294855"/>
          </a:xfrm>
          <a:prstGeom prst="rect">
            <a:avLst/>
          </a:prstGeom>
        </p:spPr>
      </p:pic>
    </p:spTree>
    <p:extLst>
      <p:ext uri="{BB962C8B-B14F-4D97-AF65-F5344CB8AC3E}">
        <p14:creationId xmlns:p14="http://schemas.microsoft.com/office/powerpoint/2010/main" val="2862228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err="1"/>
              <a:t>Uudellamaalla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1685114204"/>
              </p:ext>
            </p:extLst>
          </p:nvPr>
        </p:nvGraphicFramePr>
        <p:xfrm>
          <a:off x="757351"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a:solidFill>
                            <a:srgbClr val="000000"/>
                          </a:solidFill>
                          <a:effectLst/>
                          <a:latin typeface="Aptos Narrow" panose="020B0004020202020204" pitchFamily="34" charset="0"/>
                        </a:rPr>
                        <a:t>UUSIMAA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 3 584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1 308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8 047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551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145</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182 929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77 943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784 728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42 074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22 116</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76681">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0,7</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Uudenmaan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84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8" name="Sisällön paikkamerkki 6">
            <a:extLst>
              <a:ext uri="{FF2B5EF4-FFF2-40B4-BE49-F238E27FC236}">
                <a16:creationId xmlns:a16="http://schemas.microsoft.com/office/drawing/2014/main" id="{577470B4-6EC0-6F90-0D0A-B169DB8F7413}"/>
              </a:ext>
            </a:extLst>
          </p:cNvPr>
          <p:cNvGraphicFramePr>
            <a:graphicFrameLocks/>
          </p:cNvGraphicFramePr>
          <p:nvPr>
            <p:extLst>
              <p:ext uri="{D42A27DB-BD31-4B8C-83A1-F6EECF244321}">
                <p14:modId xmlns:p14="http://schemas.microsoft.com/office/powerpoint/2010/main" val="3956495883"/>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173451"/>
            <a:ext cx="10515600" cy="937116"/>
          </a:xfrm>
        </p:spPr>
        <p:txBody>
          <a:bodyPr>
            <a:noAutofit/>
          </a:bodyPr>
          <a:lstStyle/>
          <a:p>
            <a:r>
              <a:rPr lang="fi-FI" sz="3600" dirty="0"/>
              <a:t>Metsäalan merkitys Uudellamaalla, </a:t>
            </a:r>
            <a:br>
              <a:rPr lang="fi-FI" sz="3600" dirty="0"/>
            </a:br>
            <a:r>
              <a:rPr lang="fi-FI" sz="3600" dirty="0"/>
              <a:t>osuus yksityistaloudesta</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6" name="Kuva 5">
            <a:extLst>
              <a:ext uri="{FF2B5EF4-FFF2-40B4-BE49-F238E27FC236}">
                <a16:creationId xmlns:a16="http://schemas.microsoft.com/office/drawing/2014/main" id="{B28C553B-74F5-B1A5-2582-3E296EE1E92F}"/>
              </a:ext>
            </a:extLst>
          </p:cNvPr>
          <p:cNvPicPr>
            <a:picLocks noChangeAspect="1"/>
          </p:cNvPicPr>
          <p:nvPr/>
        </p:nvPicPr>
        <p:blipFill>
          <a:blip r:embed="rId2"/>
          <a:stretch>
            <a:fillRect/>
          </a:stretch>
        </p:blipFill>
        <p:spPr>
          <a:xfrm>
            <a:off x="1971384" y="1293773"/>
            <a:ext cx="8249231" cy="4784339"/>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D8B0F8-9E18-D91E-222D-092D7ACDF745}"/>
              </a:ext>
            </a:extLst>
          </p:cNvPr>
          <p:cNvSpPr>
            <a:spLocks noGrp="1"/>
          </p:cNvSpPr>
          <p:nvPr>
            <p:ph type="title"/>
          </p:nvPr>
        </p:nvSpPr>
        <p:spPr/>
        <p:txBody>
          <a:bodyPr>
            <a:normAutofit/>
          </a:bodyPr>
          <a:lstStyle/>
          <a:p>
            <a:r>
              <a:rPr lang="en-GB" sz="3600" dirty="0" err="1"/>
              <a:t>Metsäala</a:t>
            </a:r>
            <a:r>
              <a:rPr lang="en-GB" sz="3600" dirty="0"/>
              <a:t> </a:t>
            </a:r>
            <a:r>
              <a:rPr lang="en-GB" sz="3600" dirty="0" err="1"/>
              <a:t>Uudenmaan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DBEECFB1-6737-3F60-7831-9EFBF46C1EBE}"/>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57EAAAD5-AF1B-E53A-4C83-CC10D7C522DB}"/>
              </a:ext>
            </a:extLst>
          </p:cNvPr>
          <p:cNvGraphicFramePr>
            <a:graphicFrameLocks noGrp="1"/>
          </p:cNvGraphicFramePr>
          <p:nvPr>
            <p:ph idx="1"/>
            <p:extLst>
              <p:ext uri="{D42A27DB-BD31-4B8C-83A1-F6EECF244321}">
                <p14:modId xmlns:p14="http://schemas.microsoft.com/office/powerpoint/2010/main" val="447571432"/>
              </p:ext>
            </p:extLst>
          </p:nvPr>
        </p:nvGraphicFramePr>
        <p:xfrm>
          <a:off x="838200" y="1825625"/>
          <a:ext cx="10677298" cy="18605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fi-FI" sz="2000" b="0" i="0" u="none" strike="noStrike" dirty="0">
                          <a:solidFill>
                            <a:srgbClr val="000000"/>
                          </a:solidFill>
                          <a:effectLst/>
                          <a:latin typeface="Aptos Narrow" panose="020B0004020202020204" pitchFamily="34" charset="0"/>
                        </a:rPr>
                        <a:t>Helsinki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3 378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1 204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7 125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519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134</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algn="l" fontAlgn="b"/>
                      <a:r>
                        <a:rPr lang="fi-FI" sz="2000" b="0" i="0" u="none" strike="noStrike" dirty="0">
                          <a:solidFill>
                            <a:srgbClr val="000000"/>
                          </a:solidFill>
                          <a:effectLst/>
                          <a:latin typeface="Aptos Narrow" panose="020B0004020202020204" pitchFamily="34" charset="0"/>
                        </a:rPr>
                        <a:t>Loviisa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315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a:t>
                      </a:r>
                    </a:p>
                  </a:txBody>
                  <a:tcPr marL="0" marR="0" marT="0" marB="0" anchor="b">
                    <a:solidFill>
                      <a:schemeClr val="accent6">
                        <a:lumMod val="40000"/>
                        <a:lumOff val="60000"/>
                      </a:schemeClr>
                    </a:solidFill>
                  </a:tcPr>
                </a:tc>
                <a:extLst>
                  <a:ext uri="{0D108BD9-81ED-4DB2-BD59-A6C34878D82A}">
                    <a16:rowId xmlns:a16="http://schemas.microsoft.com/office/drawing/2014/main" val="2113978084"/>
                  </a:ext>
                </a:extLst>
              </a:tr>
              <a:tr h="184150">
                <a:tc>
                  <a:txBody>
                    <a:bodyPr/>
                    <a:lstStyle/>
                    <a:p>
                      <a:pPr algn="l" fontAlgn="b"/>
                      <a:r>
                        <a:rPr lang="fi-FI" sz="2000" b="0" i="0" u="none" strike="noStrike" dirty="0">
                          <a:solidFill>
                            <a:srgbClr val="000000"/>
                          </a:solidFill>
                          <a:effectLst/>
                          <a:latin typeface="Aptos Narrow" panose="020B0004020202020204" pitchFamily="34" charset="0"/>
                        </a:rPr>
                        <a:t>Porvoo</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248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a:t>
                      </a:r>
                    </a:p>
                  </a:txBody>
                  <a:tcPr marL="0" marR="0" marT="0" marB="0" anchor="b">
                    <a:solidFill>
                      <a:schemeClr val="accent6">
                        <a:lumMod val="40000"/>
                        <a:lumOff val="60000"/>
                      </a:schemeClr>
                    </a:solidFill>
                  </a:tcPr>
                </a:tc>
                <a:extLst>
                  <a:ext uri="{0D108BD9-81ED-4DB2-BD59-A6C34878D82A}">
                    <a16:rowId xmlns:a16="http://schemas.microsoft.com/office/drawing/2014/main" val="2626169213"/>
                  </a:ext>
                </a:extLst>
              </a:tr>
              <a:tr h="184150">
                <a:tc>
                  <a:txBody>
                    <a:bodyPr/>
                    <a:lstStyle/>
                    <a:p>
                      <a:pPr algn="l" fontAlgn="b"/>
                      <a:r>
                        <a:rPr lang="fi-FI" sz="2000" b="0" i="0" u="none" strike="noStrike" dirty="0">
                          <a:solidFill>
                            <a:srgbClr val="000000"/>
                          </a:solidFill>
                          <a:effectLst/>
                          <a:latin typeface="Aptos Narrow" panose="020B0004020202020204" pitchFamily="34" charset="0"/>
                        </a:rPr>
                        <a:t>Raasepori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359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a:t>
                      </a:r>
                    </a:p>
                  </a:txBody>
                  <a:tcPr marL="0" marR="0" marT="0" marB="0" anchor="b">
                    <a:solidFill>
                      <a:schemeClr val="accent6">
                        <a:lumMod val="40000"/>
                        <a:lumOff val="60000"/>
                      </a:schemeClr>
                    </a:solidFill>
                  </a:tcPr>
                </a:tc>
                <a:extLst>
                  <a:ext uri="{0D108BD9-81ED-4DB2-BD59-A6C34878D82A}">
                    <a16:rowId xmlns:a16="http://schemas.microsoft.com/office/drawing/2014/main" val="1138079718"/>
                  </a:ext>
                </a:extLst>
              </a:tr>
            </a:tbl>
          </a:graphicData>
        </a:graphic>
      </p:graphicFrame>
    </p:spTree>
    <p:extLst>
      <p:ext uri="{BB962C8B-B14F-4D97-AF65-F5344CB8AC3E}">
        <p14:creationId xmlns:p14="http://schemas.microsoft.com/office/powerpoint/2010/main" val="969780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670743" y="237863"/>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Helsingin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65B2F0BF-A6DE-8CAF-750C-0C6FF6983214}"/>
              </a:ext>
            </a:extLst>
          </p:cNvPr>
          <p:cNvPicPr>
            <a:picLocks noChangeAspect="1"/>
          </p:cNvPicPr>
          <p:nvPr/>
        </p:nvPicPr>
        <p:blipFill>
          <a:blip r:embed="rId2"/>
          <a:stretch>
            <a:fillRect/>
          </a:stretch>
        </p:blipFill>
        <p:spPr>
          <a:xfrm>
            <a:off x="1953433" y="1438192"/>
            <a:ext cx="8285133" cy="4827558"/>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43EC-03EC-30E8-000F-A6FEADE479C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B978202F-B590-4313-8D9B-2DFBC4189E5C}"/>
              </a:ext>
            </a:extLst>
          </p:cNvPr>
          <p:cNvSpPr txBox="1"/>
          <p:nvPr/>
        </p:nvSpPr>
        <p:spPr>
          <a:xfrm>
            <a:off x="587943" y="123777"/>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Loviisan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E45C259-F9BB-6625-A8A6-B22368A8327D}"/>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7ABF9B15-D445-6E12-AA04-20719A81A54F}"/>
              </a:ext>
            </a:extLst>
          </p:cNvPr>
          <p:cNvPicPr>
            <a:picLocks noChangeAspect="1"/>
          </p:cNvPicPr>
          <p:nvPr/>
        </p:nvPicPr>
        <p:blipFill>
          <a:blip r:embed="rId2"/>
          <a:stretch>
            <a:fillRect/>
          </a:stretch>
        </p:blipFill>
        <p:spPr>
          <a:xfrm>
            <a:off x="1951871" y="1324106"/>
            <a:ext cx="8141035" cy="4793221"/>
          </a:xfrm>
          <a:prstGeom prst="rect">
            <a:avLst/>
          </a:prstGeom>
        </p:spPr>
      </p:pic>
    </p:spTree>
    <p:extLst>
      <p:ext uri="{BB962C8B-B14F-4D97-AF65-F5344CB8AC3E}">
        <p14:creationId xmlns:p14="http://schemas.microsoft.com/office/powerpoint/2010/main" val="3815142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2A011-D4E5-B09A-2784-91B919B4C6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314FBF82-9B8B-E531-BC75-0CB581BDCE49}"/>
              </a:ext>
            </a:extLst>
          </p:cNvPr>
          <p:cNvSpPr txBox="1"/>
          <p:nvPr/>
        </p:nvSpPr>
        <p:spPr>
          <a:xfrm>
            <a:off x="636056" y="109093"/>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Porvoon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F297F0FA-3443-7FD4-B5C5-F5EAF480826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0" name="Kuva 9">
            <a:extLst>
              <a:ext uri="{FF2B5EF4-FFF2-40B4-BE49-F238E27FC236}">
                <a16:creationId xmlns:a16="http://schemas.microsoft.com/office/drawing/2014/main" id="{4F74CDBB-2859-CBCF-BFEA-E56DF2CED63E}"/>
              </a:ext>
            </a:extLst>
          </p:cNvPr>
          <p:cNvPicPr>
            <a:picLocks noChangeAspect="1"/>
          </p:cNvPicPr>
          <p:nvPr/>
        </p:nvPicPr>
        <p:blipFill>
          <a:blip r:embed="rId2"/>
          <a:stretch>
            <a:fillRect/>
          </a:stretch>
        </p:blipFill>
        <p:spPr>
          <a:xfrm>
            <a:off x="2035835" y="1457931"/>
            <a:ext cx="7850860" cy="4597812"/>
          </a:xfrm>
          <a:prstGeom prst="rect">
            <a:avLst/>
          </a:prstGeom>
        </p:spPr>
      </p:pic>
    </p:spTree>
    <p:extLst>
      <p:ext uri="{BB962C8B-B14F-4D97-AF65-F5344CB8AC3E}">
        <p14:creationId xmlns:p14="http://schemas.microsoft.com/office/powerpoint/2010/main" val="776555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F01D5-481D-F3AF-91BD-253F1B38DBB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715FFD10-5E47-01A5-EDCA-522FD4E1E73A}"/>
              </a:ext>
            </a:extLst>
          </p:cNvPr>
          <p:cNvSpPr txBox="1"/>
          <p:nvPr/>
        </p:nvSpPr>
        <p:spPr>
          <a:xfrm>
            <a:off x="597370" y="191915"/>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Raaseporin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E4EBF166-FB0B-1F6F-D0FF-AF10A1FC028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3E5FDDAF-36C4-650E-2B5F-C59F61F6E1CC}"/>
              </a:ext>
            </a:extLst>
          </p:cNvPr>
          <p:cNvPicPr>
            <a:picLocks noChangeAspect="1"/>
          </p:cNvPicPr>
          <p:nvPr/>
        </p:nvPicPr>
        <p:blipFill>
          <a:blip r:embed="rId2"/>
          <a:stretch>
            <a:fillRect/>
          </a:stretch>
        </p:blipFill>
        <p:spPr>
          <a:xfrm>
            <a:off x="2136695" y="1622802"/>
            <a:ext cx="7918609" cy="4502989"/>
          </a:xfrm>
          <a:prstGeom prst="rect">
            <a:avLst/>
          </a:prstGeom>
        </p:spPr>
      </p:pic>
    </p:spTree>
    <p:extLst>
      <p:ext uri="{BB962C8B-B14F-4D97-AF65-F5344CB8AC3E}">
        <p14:creationId xmlns:p14="http://schemas.microsoft.com/office/powerpoint/2010/main" val="17127004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70E615-4A2A-48DB-A3A1-6B783D2D7944}"/>
</file>

<file path=customXml/itemProps2.xml><?xml version="1.0" encoding="utf-8"?>
<ds:datastoreItem xmlns:ds="http://schemas.openxmlformats.org/officeDocument/2006/customXml" ds:itemID="{08F411E0-C7AC-4E47-AB8A-ECE73C5D6D78}">
  <ds:schemaRefs>
    <ds:schemaRef ds:uri="http://schemas.microsoft.com/sharepoint/v3/contenttype/forms"/>
  </ds:schemaRefs>
</ds:datastoreItem>
</file>

<file path=customXml/itemProps3.xml><?xml version="1.0" encoding="utf-8"?>
<ds:datastoreItem xmlns:ds="http://schemas.openxmlformats.org/officeDocument/2006/customXml" ds:itemID="{837BBD40-EB60-40C5-A26A-625C26B39BF5}">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docProps/app.xml><?xml version="1.0" encoding="utf-8"?>
<Properties xmlns="http://schemas.openxmlformats.org/officeDocument/2006/extended-properties" xmlns:vt="http://schemas.openxmlformats.org/officeDocument/2006/docPropsVTypes">
  <TotalTime>1615</TotalTime>
  <Words>841</Words>
  <Application>Microsoft Office PowerPoint</Application>
  <PresentationFormat>Laajakuva</PresentationFormat>
  <Paragraphs>146</Paragraphs>
  <Slides>12</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12</vt:i4>
      </vt:variant>
    </vt:vector>
  </HeadingPairs>
  <TitlesOfParts>
    <vt:vector size="17" baseType="lpstr">
      <vt:lpstr>Aptos</vt:lpstr>
      <vt:lpstr>Aptos Display</vt:lpstr>
      <vt:lpstr>Aptos Narrow</vt:lpstr>
      <vt:lpstr>Arial</vt:lpstr>
      <vt:lpstr>Office-teema</vt:lpstr>
      <vt:lpstr>PowerPoint-esitys</vt:lpstr>
      <vt:lpstr>Rahaa ja työtä metsistä -verkkopalvelu</vt:lpstr>
      <vt:lpstr>Uudenmaan metsät 2023</vt:lpstr>
      <vt:lpstr>Esityksessä on tarkasteltu seuraavia maakunnan ja sen seutukuntien talousasioita</vt:lpstr>
      <vt:lpstr>PowerPoint-esitys</vt:lpstr>
      <vt:lpstr>PowerPoint-esitys</vt:lpstr>
      <vt:lpstr>Metsäalan merkitys Uudellamaalla,  osuus yksityistaloudesta</vt:lpstr>
      <vt:lpstr>Metsäala Uudenmaan seutukunnissa 2023</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48</cp:revision>
  <dcterms:created xsi:type="dcterms:W3CDTF">2025-04-08T07:56:51Z</dcterms:created>
  <dcterms:modified xsi:type="dcterms:W3CDTF">2026-09-14T17:57:27Z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