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6" r:id="rId5"/>
    <p:sldId id="271" r:id="rId6"/>
    <p:sldId id="261" r:id="rId7"/>
    <p:sldId id="284" r:id="rId8"/>
    <p:sldId id="283" r:id="rId9"/>
    <p:sldId id="272" r:id="rId10"/>
    <p:sldId id="281" r:id="rId11"/>
    <p:sldId id="285" r:id="rId12"/>
    <p:sldId id="276" r:id="rId13"/>
    <p:sldId id="282"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70" autoAdjust="0"/>
    <p:restoredTop sz="94660"/>
  </p:normalViewPr>
  <p:slideViewPr>
    <p:cSldViewPr snapToGrid="0">
      <p:cViewPr varScale="1">
        <p:scale>
          <a:sx n="57" d="100"/>
          <a:sy n="57" d="100"/>
        </p:scale>
        <p:origin x="820" y="4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29.9.2026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29.9.2026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29.9.2026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29.9.2026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29.9.2026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29.9.2026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29.9.2026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29.9.2026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29.9.2026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29.9.2026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29.9.2026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29.9.2026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060162" y="2274838"/>
            <a:ext cx="811193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Etelä-</a:t>
            </a:r>
            <a:r>
              <a:rPr lang="en-GB" sz="4800" b="1" dirty="0" err="1"/>
              <a:t>Karjalan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3" name="Sisällön paikkamerkki 2">
            <a:extLst>
              <a:ext uri="{FF2B5EF4-FFF2-40B4-BE49-F238E27FC236}">
                <a16:creationId xmlns:a16="http://schemas.microsoft.com/office/drawing/2014/main" id="{A23C432E-C326-5A38-51D1-65353D5CE0E4}"/>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Etelä-Karjalan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50536"/>
            <a:ext cx="10515600" cy="1325563"/>
          </a:xfrm>
        </p:spPr>
        <p:txBody>
          <a:bodyPr>
            <a:normAutofit/>
          </a:bodyPr>
          <a:lstStyle/>
          <a:p>
            <a:r>
              <a:rPr lang="en-GB" sz="3600" dirty="0"/>
              <a:t>Etelä-</a:t>
            </a:r>
            <a:r>
              <a:rPr lang="en-GB" sz="3600" dirty="0" err="1"/>
              <a:t>Karjalan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2883315839"/>
              </p:ext>
            </p:extLst>
          </p:nvPr>
        </p:nvGraphicFramePr>
        <p:xfrm>
          <a:off x="328824" y="1533650"/>
          <a:ext cx="4460119" cy="2629274"/>
        </p:xfrm>
        <a:graphic>
          <a:graphicData uri="http://schemas.openxmlformats.org/drawingml/2006/table">
            <a:tbl>
              <a:tblPr firstRow="1" bandRow="1">
                <a:tableStyleId>{5C22544A-7EE6-4342-B048-85BDC9FD1C3A}</a:tableStyleId>
              </a:tblPr>
              <a:tblGrid>
                <a:gridCol w="2348700">
                  <a:extLst>
                    <a:ext uri="{9D8B030D-6E8A-4147-A177-3AD203B41FA5}">
                      <a16:colId xmlns:a16="http://schemas.microsoft.com/office/drawing/2014/main" val="1738321657"/>
                    </a:ext>
                  </a:extLst>
                </a:gridCol>
                <a:gridCol w="2111419">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427 000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13 200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7,0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 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2 890 000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2 306 000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117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sp>
        <p:nvSpPr>
          <p:cNvPr id="11" name="Tekstiruutu 10">
            <a:extLst>
              <a:ext uri="{FF2B5EF4-FFF2-40B4-BE49-F238E27FC236}">
                <a16:creationId xmlns:a16="http://schemas.microsoft.com/office/drawing/2014/main" id="{96DC5958-BCB5-C965-DCBB-65D250A8B2B2}"/>
              </a:ext>
            </a:extLst>
          </p:cNvPr>
          <p:cNvSpPr txBox="1"/>
          <p:nvPr/>
        </p:nvSpPr>
        <p:spPr>
          <a:xfrm>
            <a:off x="5083333" y="1465967"/>
            <a:ext cx="5411771"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a:t>Etelä-</a:t>
            </a:r>
            <a:r>
              <a:rPr lang="en-GB" b="1" dirty="0" err="1"/>
              <a:t>Karjalassa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6" name="Kuva 15">
            <a:extLst>
              <a:ext uri="{FF2B5EF4-FFF2-40B4-BE49-F238E27FC236}">
                <a16:creationId xmlns:a16="http://schemas.microsoft.com/office/drawing/2014/main" id="{519E3499-67ED-4B9B-5CAE-5BE1B691D366}"/>
              </a:ext>
            </a:extLst>
          </p:cNvPr>
          <p:cNvPicPr>
            <a:picLocks noChangeAspect="1"/>
          </p:cNvPicPr>
          <p:nvPr/>
        </p:nvPicPr>
        <p:blipFill>
          <a:blip r:embed="rId2"/>
          <a:srcRect l="46469" t="19293" r="22912" b="18202"/>
          <a:stretch/>
        </p:blipFill>
        <p:spPr>
          <a:xfrm>
            <a:off x="7890235" y="2112298"/>
            <a:ext cx="3463565" cy="3253650"/>
          </a:xfrm>
          <a:prstGeom prst="rect">
            <a:avLst/>
          </a:prstGeom>
        </p:spPr>
      </p:pic>
      <p:grpSp>
        <p:nvGrpSpPr>
          <p:cNvPr id="6" name="Ryhmä 5">
            <a:extLst>
              <a:ext uri="{FF2B5EF4-FFF2-40B4-BE49-F238E27FC236}">
                <a16:creationId xmlns:a16="http://schemas.microsoft.com/office/drawing/2014/main" id="{474D5483-4BED-A766-6DD1-C9501C3DCD5A}"/>
              </a:ext>
            </a:extLst>
          </p:cNvPr>
          <p:cNvGrpSpPr/>
          <p:nvPr/>
        </p:nvGrpSpPr>
        <p:grpSpPr>
          <a:xfrm>
            <a:off x="5186523" y="2430753"/>
            <a:ext cx="3058173" cy="2001700"/>
            <a:chOff x="3247786" y="4261087"/>
            <a:chExt cx="3351414" cy="2033362"/>
          </a:xfrm>
        </p:grpSpPr>
        <p:pic>
          <p:nvPicPr>
            <p:cNvPr id="7" name="Kuva 6">
              <a:extLst>
                <a:ext uri="{FF2B5EF4-FFF2-40B4-BE49-F238E27FC236}">
                  <a16:creationId xmlns:a16="http://schemas.microsoft.com/office/drawing/2014/main" id="{169DDEA5-C396-E5D1-A8C4-8085FB6D58CC}"/>
                </a:ext>
              </a:extLst>
            </p:cNvPr>
            <p:cNvPicPr>
              <a:picLocks noChangeAspect="1"/>
            </p:cNvPicPr>
            <p:nvPr/>
          </p:nvPicPr>
          <p:blipFill>
            <a:blip r:embed="rId3"/>
            <a:srcRect r="94194"/>
            <a:stretch/>
          </p:blipFill>
          <p:spPr>
            <a:xfrm>
              <a:off x="3247786" y="4261087"/>
              <a:ext cx="283543" cy="2033362"/>
            </a:xfrm>
            <a:prstGeom prst="rect">
              <a:avLst/>
            </a:prstGeom>
          </p:spPr>
        </p:pic>
        <p:sp>
          <p:nvSpPr>
            <p:cNvPr id="8" name="Tekstiruutu 7">
              <a:extLst>
                <a:ext uri="{FF2B5EF4-FFF2-40B4-BE49-F238E27FC236}">
                  <a16:creationId xmlns:a16="http://schemas.microsoft.com/office/drawing/2014/main" id="{BBACA868-E6C0-9357-A259-4CBA5C0DAD04}"/>
                </a:ext>
              </a:extLst>
            </p:cNvPr>
            <p:cNvSpPr txBox="1"/>
            <p:nvPr/>
          </p:nvSpPr>
          <p:spPr>
            <a:xfrm>
              <a:off x="3521020" y="4267510"/>
              <a:ext cx="3078180" cy="1762601"/>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4%</a:t>
              </a:r>
            </a:p>
            <a:p>
              <a:pPr>
                <a:lnSpc>
                  <a:spcPct val="120000"/>
                </a:lnSpc>
              </a:pPr>
              <a:r>
                <a:rPr lang="en-GB" dirty="0"/>
                <a:t>Muut 	4%</a:t>
              </a:r>
            </a:p>
            <a:p>
              <a:pPr>
                <a:lnSpc>
                  <a:spcPct val="120000"/>
                </a:lnSpc>
              </a:pPr>
              <a:r>
                <a:rPr lang="en-GB" dirty="0" err="1"/>
                <a:t>Valtio</a:t>
              </a:r>
              <a:r>
                <a:rPr lang="en-GB" dirty="0"/>
                <a:t> 	2 %</a:t>
              </a:r>
            </a:p>
            <a:p>
              <a:pPr>
                <a:lnSpc>
                  <a:spcPct val="120000"/>
                </a:lnSpc>
              </a:pPr>
              <a:r>
                <a:rPr lang="en-GB" dirty="0" err="1"/>
                <a:t>Yhtiöt</a:t>
              </a:r>
              <a:r>
                <a:rPr lang="en-GB" dirty="0"/>
                <a:t>	17 %</a:t>
              </a:r>
            </a:p>
            <a:p>
              <a:pPr>
                <a:lnSpc>
                  <a:spcPct val="120000"/>
                </a:lnSpc>
              </a:pPr>
              <a:r>
                <a:rPr lang="en-GB" dirty="0" err="1"/>
                <a:t>Yksityishenkilöt</a:t>
              </a:r>
              <a:r>
                <a:rPr lang="en-GB" dirty="0"/>
                <a:t> 73 %</a:t>
              </a:r>
              <a:endParaRPr lang="fi-FI" dirty="0"/>
            </a:p>
          </p:txBody>
        </p:sp>
      </p:grpSp>
      <p:sp>
        <p:nvSpPr>
          <p:cNvPr id="5" name="Tekstiruutu 4">
            <a:extLst>
              <a:ext uri="{FF2B5EF4-FFF2-40B4-BE49-F238E27FC236}">
                <a16:creationId xmlns:a16="http://schemas.microsoft.com/office/drawing/2014/main" id="{1F3787D4-B2DB-4CBB-EC9E-4F83CBE3DD43}"/>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fontScale="90000"/>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maakunnan ja sen </a:t>
            </a:r>
            <a:r>
              <a:rPr lang="en-GB" sz="3600" dirty="0" err="1"/>
              <a:t>seutukuntien</a:t>
            </a:r>
            <a:r>
              <a:rPr lang="en-GB" sz="3600" dirty="0"/>
              <a:t> </a:t>
            </a:r>
            <a:r>
              <a:rPr lang="en-GB" sz="3600" dirty="0" err="1"/>
              <a:t>talousasioita</a:t>
            </a:r>
            <a:r>
              <a:rPr lang="en-GB" sz="3600" dirty="0"/>
              <a:t> </a:t>
            </a:r>
            <a:r>
              <a:rPr lang="en-GB" sz="3600" dirty="0" err="1"/>
              <a:t>vuoden</a:t>
            </a:r>
            <a:r>
              <a:rPr lang="en-GB" sz="3600" dirty="0"/>
              <a:t> 2023 </a:t>
            </a:r>
            <a:r>
              <a:rPr lang="en-GB" sz="3600" dirty="0" err="1"/>
              <a:t>tilastojen</a:t>
            </a:r>
            <a:r>
              <a:rPr lang="en-GB" sz="3600" dirty="0"/>
              <a:t> </a:t>
            </a:r>
            <a:r>
              <a:rPr lang="en-GB" sz="3600" dirty="0" err="1"/>
              <a:t>pohjalta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a:effectLst/>
              </a:rPr>
              <a:t>Yksityinen sektori </a:t>
            </a:r>
            <a:r>
              <a:rPr lang="fi-FI" sz="1500" b="0" i="0">
                <a:effectLst/>
              </a:rPr>
              <a:t>Yksityiseen </a:t>
            </a:r>
            <a:r>
              <a:rPr lang="fi-FI" sz="1500" b="0" i="0" dirty="0">
                <a:effectLst/>
              </a:rPr>
              <a:t>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14435-5B3B-04C5-B926-80A2D9045E46}"/>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D211F52E-35D6-4052-AECE-4F703252A70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5" name="Kuva 4">
            <a:extLst>
              <a:ext uri="{FF2B5EF4-FFF2-40B4-BE49-F238E27FC236}">
                <a16:creationId xmlns:a16="http://schemas.microsoft.com/office/drawing/2014/main" id="{7F3E8F5B-F177-C2B6-99E4-E0F85B8B909F}"/>
              </a:ext>
            </a:extLst>
          </p:cNvPr>
          <p:cNvPicPr>
            <a:picLocks noChangeAspect="1"/>
          </p:cNvPicPr>
          <p:nvPr/>
        </p:nvPicPr>
        <p:blipFill>
          <a:blip r:embed="rId2"/>
          <a:stretch>
            <a:fillRect/>
          </a:stretch>
        </p:blipFill>
        <p:spPr>
          <a:xfrm>
            <a:off x="541563" y="136525"/>
            <a:ext cx="10935567" cy="6085114"/>
          </a:xfrm>
          <a:prstGeom prst="rect">
            <a:avLst/>
          </a:prstGeom>
        </p:spPr>
      </p:pic>
    </p:spTree>
    <p:extLst>
      <p:ext uri="{BB962C8B-B14F-4D97-AF65-F5344CB8AC3E}">
        <p14:creationId xmlns:p14="http://schemas.microsoft.com/office/powerpoint/2010/main" val="2799108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0876" y="136525"/>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Etelä-</a:t>
            </a:r>
            <a:r>
              <a:rPr lang="en-GB" sz="3600" dirty="0" err="1"/>
              <a:t>Karjalassa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497465786"/>
              </p:ext>
            </p:extLst>
          </p:nvPr>
        </p:nvGraphicFramePr>
        <p:xfrm>
          <a:off x="772212" y="1664143"/>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ETELÄ-KARJALA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3 058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333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4 135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153</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9 586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3115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37 079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1 606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1 417</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 %</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31,9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21,5</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11049" y="5313432"/>
            <a:ext cx="9969902" cy="707886"/>
          </a:xfrm>
          <a:prstGeom prst="rect">
            <a:avLst/>
          </a:prstGeom>
          <a:noFill/>
        </p:spPr>
        <p:txBody>
          <a:bodyPr wrap="square" rtlCol="0">
            <a:spAutoFit/>
          </a:bodyPr>
          <a:lstStyle/>
          <a:p>
            <a:r>
              <a:rPr lang="en-GB" sz="2000" dirty="0"/>
              <a:t>Yhteisö-ja </a:t>
            </a:r>
            <a:r>
              <a:rPr lang="en-GB" sz="2000" dirty="0" err="1"/>
              <a:t>ansiotuloveroja</a:t>
            </a:r>
            <a:r>
              <a:rPr lang="en-GB" sz="2000" dirty="0"/>
              <a:t> Etelä-</a:t>
            </a:r>
            <a:r>
              <a:rPr lang="en-GB" sz="2000" dirty="0" err="1"/>
              <a:t>Karjalan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43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8" name="Sisällön paikkamerkki 6">
            <a:extLst>
              <a:ext uri="{FF2B5EF4-FFF2-40B4-BE49-F238E27FC236}">
                <a16:creationId xmlns:a16="http://schemas.microsoft.com/office/drawing/2014/main" id="{BCA7E142-C122-09BE-5686-86C96297D2FD}"/>
              </a:ext>
            </a:extLst>
          </p:cNvPr>
          <p:cNvGraphicFramePr>
            <a:graphicFrameLocks/>
          </p:cNvGraphicFramePr>
          <p:nvPr>
            <p:extLst>
              <p:ext uri="{D42A27DB-BD31-4B8C-83A1-F6EECF244321}">
                <p14:modId xmlns:p14="http://schemas.microsoft.com/office/powerpoint/2010/main" val="4260312029"/>
              </p:ext>
            </p:extLst>
          </p:nvPr>
        </p:nvGraphicFramePr>
        <p:xfrm>
          <a:off x="757351" y="3429000"/>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74192" y="108122"/>
            <a:ext cx="10515600" cy="838986"/>
          </a:xfrm>
        </p:spPr>
        <p:txBody>
          <a:bodyPr>
            <a:normAutofit/>
          </a:bodyPr>
          <a:lstStyle/>
          <a:p>
            <a:r>
              <a:rPr lang="fi-FI" sz="3600" dirty="0"/>
              <a:t>Metsäalan merkitys yksityistaloudessa– Etelä-Karjala</a:t>
            </a:r>
          </a:p>
        </p:txBody>
      </p:sp>
      <p:pic>
        <p:nvPicPr>
          <p:cNvPr id="6" name="Kuva 5">
            <a:extLst>
              <a:ext uri="{FF2B5EF4-FFF2-40B4-BE49-F238E27FC236}">
                <a16:creationId xmlns:a16="http://schemas.microsoft.com/office/drawing/2014/main" id="{DA2397AA-BB42-A45B-C4DD-7A0E0E3A57E3}"/>
              </a:ext>
            </a:extLst>
          </p:cNvPr>
          <p:cNvPicPr>
            <a:picLocks noChangeAspect="1"/>
          </p:cNvPicPr>
          <p:nvPr/>
        </p:nvPicPr>
        <p:blipFill>
          <a:blip r:embed="rId2"/>
          <a:srcRect t="7408"/>
          <a:stretch>
            <a:fillRect/>
          </a:stretch>
        </p:blipFill>
        <p:spPr>
          <a:xfrm>
            <a:off x="1392322" y="947108"/>
            <a:ext cx="9279340" cy="5323253"/>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574DC8-F224-1C39-7210-A4AD87785AB9}"/>
              </a:ext>
            </a:extLst>
          </p:cNvPr>
          <p:cNvSpPr>
            <a:spLocks noGrp="1"/>
          </p:cNvSpPr>
          <p:nvPr>
            <p:ph type="title"/>
          </p:nvPr>
        </p:nvSpPr>
        <p:spPr/>
        <p:txBody>
          <a:bodyPr>
            <a:normAutofit/>
          </a:bodyPr>
          <a:lstStyle/>
          <a:p>
            <a:r>
              <a:rPr lang="en-GB" sz="3600" dirty="0" err="1"/>
              <a:t>Metsäala</a:t>
            </a:r>
            <a:r>
              <a:rPr lang="en-GB" sz="3600" dirty="0"/>
              <a:t> Etelä-</a:t>
            </a:r>
            <a:r>
              <a:rPr lang="en-GB" sz="3600" dirty="0" err="1"/>
              <a:t>Karjalan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3198083B-C2CB-D9D3-C543-61D4CDFA7CB8}"/>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373CC60F-9612-BABA-17B1-A6E0DDDF7B09}"/>
              </a:ext>
            </a:extLst>
          </p:cNvPr>
          <p:cNvGraphicFramePr>
            <a:graphicFrameLocks noGrp="1"/>
          </p:cNvGraphicFramePr>
          <p:nvPr>
            <p:ph idx="1"/>
            <p:extLst>
              <p:ext uri="{D42A27DB-BD31-4B8C-83A1-F6EECF244321}">
                <p14:modId xmlns:p14="http://schemas.microsoft.com/office/powerpoint/2010/main" val="4162261632"/>
              </p:ext>
            </p:extLst>
          </p:nvPr>
        </p:nvGraphicFramePr>
        <p:xfrm>
          <a:off x="838200" y="1825625"/>
          <a:ext cx="10677298" cy="12382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fi-FI" sz="2000" b="0" i="0" u="none" strike="noStrike" dirty="0">
                          <a:solidFill>
                            <a:srgbClr val="000000"/>
                          </a:solidFill>
                          <a:effectLst/>
                          <a:latin typeface="Aptos Narrow" panose="020B0004020202020204" pitchFamily="34" charset="0"/>
                        </a:rPr>
                        <a:t>Imatra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1 588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2070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algn="l" fontAlgn="b"/>
                      <a:r>
                        <a:rPr lang="fi-FI" sz="2000" b="0" i="0" u="none" strike="noStrike" dirty="0">
                          <a:solidFill>
                            <a:srgbClr val="000000"/>
                          </a:solidFill>
                          <a:effectLst/>
                          <a:latin typeface="Aptos Narrow" panose="020B0004020202020204" pitchFamily="34" charset="0"/>
                        </a:rPr>
                        <a:t>Lappeenranta</a:t>
                      </a:r>
                    </a:p>
                  </a:txBody>
                  <a:tcPr marL="6350" marR="6350" marT="635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1 469</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269</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2065</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123</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36</a:t>
                      </a:r>
                    </a:p>
                  </a:txBody>
                  <a:tcPr marL="0" marR="0" marT="0" marB="0" anchor="b">
                    <a:solidFill>
                      <a:schemeClr val="accent6">
                        <a:lumMod val="40000"/>
                        <a:lumOff val="60000"/>
                      </a:schemeClr>
                    </a:solidFill>
                  </a:tcPr>
                </a:tc>
                <a:extLst>
                  <a:ext uri="{0D108BD9-81ED-4DB2-BD59-A6C34878D82A}">
                    <a16:rowId xmlns:a16="http://schemas.microsoft.com/office/drawing/2014/main" val="2113978084"/>
                  </a:ext>
                </a:extLst>
              </a:tr>
            </a:tbl>
          </a:graphicData>
        </a:graphic>
      </p:graphicFrame>
    </p:spTree>
    <p:extLst>
      <p:ext uri="{BB962C8B-B14F-4D97-AF65-F5344CB8AC3E}">
        <p14:creationId xmlns:p14="http://schemas.microsoft.com/office/powerpoint/2010/main" val="32245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550235" y="136525"/>
            <a:ext cx="10931613"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Imatran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1908960E-6F90-B74C-67DB-9FB09F08480B}"/>
              </a:ext>
            </a:extLst>
          </p:cNvPr>
          <p:cNvPicPr>
            <a:picLocks noChangeAspect="1"/>
          </p:cNvPicPr>
          <p:nvPr/>
        </p:nvPicPr>
        <p:blipFill>
          <a:blip r:embed="rId2"/>
          <a:stretch>
            <a:fillRect/>
          </a:stretch>
        </p:blipFill>
        <p:spPr>
          <a:xfrm>
            <a:off x="1858378" y="1203325"/>
            <a:ext cx="8315325" cy="5153025"/>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43EC-03EC-30E8-000F-A6FEADE479C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B978202F-B590-4313-8D9B-2DFBC4189E5C}"/>
              </a:ext>
            </a:extLst>
          </p:cNvPr>
          <p:cNvSpPr txBox="1"/>
          <p:nvPr/>
        </p:nvSpPr>
        <p:spPr>
          <a:xfrm>
            <a:off x="587943" y="71130"/>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Lappeenrannan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4" name="Kuva 3">
            <a:extLst>
              <a:ext uri="{FF2B5EF4-FFF2-40B4-BE49-F238E27FC236}">
                <a16:creationId xmlns:a16="http://schemas.microsoft.com/office/drawing/2014/main" id="{32B45BBD-1B6D-CAD8-E813-295EBF6C4A6C}"/>
              </a:ext>
            </a:extLst>
          </p:cNvPr>
          <p:cNvPicPr>
            <a:picLocks noChangeAspect="1"/>
          </p:cNvPicPr>
          <p:nvPr/>
        </p:nvPicPr>
        <p:blipFill>
          <a:blip r:embed="rId2"/>
          <a:stretch>
            <a:fillRect/>
          </a:stretch>
        </p:blipFill>
        <p:spPr>
          <a:xfrm>
            <a:off x="1131238" y="1175207"/>
            <a:ext cx="8562975" cy="5076825"/>
          </a:xfrm>
          <a:prstGeom prst="rect">
            <a:avLst/>
          </a:prstGeom>
        </p:spPr>
      </p:pic>
      <p:sp>
        <p:nvSpPr>
          <p:cNvPr id="10" name="Alatunnisteen paikkamerkki 2">
            <a:extLst>
              <a:ext uri="{FF2B5EF4-FFF2-40B4-BE49-F238E27FC236}">
                <a16:creationId xmlns:a16="http://schemas.microsoft.com/office/drawing/2014/main" id="{77533249-444B-ABED-48D9-CDE43825A4D9}"/>
              </a:ext>
            </a:extLst>
          </p:cNvPr>
          <p:cNvSpPr>
            <a:spLocks noGrp="1"/>
          </p:cNvSpPr>
          <p:nvPr>
            <p:ph type="ftr" sz="quarter" idx="11"/>
          </p:nvPr>
        </p:nvSpPr>
        <p:spPr>
          <a:xfrm>
            <a:off x="3264029" y="6252032"/>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381514259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CC48A8-EECA-4BF7-8178-5BA228EBD643}"/>
</file>

<file path=customXml/itemProps2.xml><?xml version="1.0" encoding="utf-8"?>
<ds:datastoreItem xmlns:ds="http://schemas.openxmlformats.org/officeDocument/2006/customXml" ds:itemID="{D5FACF6D-FFA5-484C-8434-B8FBFEF65524}">
  <ds:schemaRefs>
    <ds:schemaRef ds:uri="http://schemas.microsoft.com/sharepoint/v3/contenttype/forms"/>
  </ds:schemaRefs>
</ds:datastoreItem>
</file>

<file path=customXml/itemProps3.xml><?xml version="1.0" encoding="utf-8"?>
<ds:datastoreItem xmlns:ds="http://schemas.openxmlformats.org/officeDocument/2006/customXml" ds:itemID="{F6F40CFE-1744-469B-A33E-6C64789B339D}">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3175</TotalTime>
  <Words>768</Words>
  <Application>Microsoft Office PowerPoint</Application>
  <PresentationFormat>Laajakuva</PresentationFormat>
  <Paragraphs>126</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Aptos Narrow</vt:lpstr>
      <vt:lpstr>Arial</vt:lpstr>
      <vt:lpstr>Office-teema</vt:lpstr>
      <vt:lpstr>PowerPoint-esitys</vt:lpstr>
      <vt:lpstr>Rahaa ja työtä metsistä -verkkopalvelu</vt:lpstr>
      <vt:lpstr>Etelä-Karjalan metsät 2023</vt:lpstr>
      <vt:lpstr>Esityksessä on tarkasteltu seuraavia maakunnan ja sen seutukuntien talousasioita vuoden 2023 tilastojen pohjalta</vt:lpstr>
      <vt:lpstr>PowerPoint-esitys</vt:lpstr>
      <vt:lpstr>PowerPoint-esitys</vt:lpstr>
      <vt:lpstr>Metsäalan merkitys yksityistaloudessa– Etelä-Karjala</vt:lpstr>
      <vt:lpstr>Metsäala Etelä-Karjalan seutukunnissa 2023</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61</cp:revision>
  <dcterms:created xsi:type="dcterms:W3CDTF">2025-04-08T07:56:51Z</dcterms:created>
  <dcterms:modified xsi:type="dcterms:W3CDTF">2026-09-29T07:06:44Z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