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66" r:id="rId5"/>
    <p:sldId id="271" r:id="rId6"/>
    <p:sldId id="261" r:id="rId7"/>
    <p:sldId id="285" r:id="rId8"/>
    <p:sldId id="287" r:id="rId9"/>
    <p:sldId id="272" r:id="rId10"/>
    <p:sldId id="281" r:id="rId11"/>
    <p:sldId id="288" r:id="rId12"/>
    <p:sldId id="276" r:id="rId13"/>
    <p:sldId id="279" r:id="rId14"/>
    <p:sldId id="282" r:id="rId15"/>
    <p:sldId id="278" r:id="rId16"/>
    <p:sldId id="286" r:id="rId17"/>
    <p:sldId id="283" r:id="rId18"/>
    <p:sldId id="284" r:id="rId1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67268D-5098-4D44-A40B-34279E5CA69D}" v="10" dt="2025-05-30T08:57:12.390"/>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896"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30.9.2026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30.9.2026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30.9.2026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30.9.2026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30.9.2026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30.9.2026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30.9.2026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30.9.2026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30.9.2026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30.9.2026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30.9.2026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30.9.2026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30.9.2026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596975" y="1905506"/>
            <a:ext cx="8998050" cy="3046988"/>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Pohjois-Pohjanmaan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7" y="485903"/>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8" name="Sisällön paikkamerkki 2">
            <a:extLst>
              <a:ext uri="{FF2B5EF4-FFF2-40B4-BE49-F238E27FC236}">
                <a16:creationId xmlns:a16="http://schemas.microsoft.com/office/drawing/2014/main" id="{4EB8D84C-8D39-1D04-6B5A-575CCCF6BD85}"/>
              </a:ext>
            </a:extLst>
          </p:cNvPr>
          <p:cNvSpPr>
            <a:spLocks noGrp="1"/>
          </p:cNvSpPr>
          <p:nvPr>
            <p:ph sz="half" idx="1"/>
          </p:nvPr>
        </p:nvSpPr>
        <p:spPr>
          <a:xfrm>
            <a:off x="736472" y="1981328"/>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Pohjois-Pohjanmaan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A3F3F8CC-5CFA-C465-291C-75FC48750C45}"/>
              </a:ext>
            </a:extLst>
          </p:cNvPr>
          <p:cNvPicPr>
            <a:picLocks noChangeAspect="1"/>
          </p:cNvPicPr>
          <p:nvPr/>
        </p:nvPicPr>
        <p:blipFill>
          <a:blip r:embed="rId2"/>
          <a:srcRect l="10043"/>
          <a:stretch/>
        </p:blipFill>
        <p:spPr>
          <a:xfrm>
            <a:off x="8515683" y="2820951"/>
            <a:ext cx="3603165" cy="2659074"/>
          </a:xfrm>
          <a:prstGeom prst="rect">
            <a:avLst/>
          </a:prstGeom>
        </p:spPr>
      </p:pic>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461128" y="136525"/>
            <a:ext cx="10515600" cy="1325563"/>
          </a:xfrm>
        </p:spPr>
        <p:txBody>
          <a:bodyPr>
            <a:normAutofit/>
          </a:bodyPr>
          <a:lstStyle/>
          <a:p>
            <a:r>
              <a:rPr lang="en-GB" sz="3600" dirty="0"/>
              <a:t>Pohjois-Pohjanmaan</a:t>
            </a:r>
            <a:r>
              <a:rPr lang="en-GB" sz="3600" b="1"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1955136752"/>
              </p:ext>
            </p:extLst>
          </p:nvPr>
        </p:nvGraphicFramePr>
        <p:xfrm>
          <a:off x="231587" y="1998886"/>
          <a:ext cx="5128181" cy="2272572"/>
        </p:xfrm>
        <a:graphic>
          <a:graphicData uri="http://schemas.openxmlformats.org/drawingml/2006/table">
            <a:tbl>
              <a:tblPr firstRow="1" bandRow="1">
                <a:tableStyleId>{5C22544A-7EE6-4342-B048-85BDC9FD1C3A}</a:tableStyleId>
              </a:tblPr>
              <a:tblGrid>
                <a:gridCol w="3339779">
                  <a:extLst>
                    <a:ext uri="{9D8B030D-6E8A-4147-A177-3AD203B41FA5}">
                      <a16:colId xmlns:a16="http://schemas.microsoft.com/office/drawing/2014/main" val="1738321657"/>
                    </a:ext>
                  </a:extLst>
                </a:gridCol>
                <a:gridCol w="1788402">
                  <a:extLst>
                    <a:ext uri="{9D8B030D-6E8A-4147-A177-3AD203B41FA5}">
                      <a16:colId xmlns:a16="http://schemas.microsoft.com/office/drawing/2014/main" val="1955992653"/>
                    </a:ext>
                  </a:extLst>
                </a:gridCol>
              </a:tblGrid>
              <a:tr h="352047">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3 265 000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84105">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261 000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84105">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4,0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84105">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10 400 000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84105">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6 433 000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84105">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213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CDFC01F7-BDA2-856C-B8DB-37212E05500E}"/>
              </a:ext>
            </a:extLst>
          </p:cNvPr>
          <p:cNvGrpSpPr/>
          <p:nvPr/>
        </p:nvGrpSpPr>
        <p:grpSpPr>
          <a:xfrm>
            <a:off x="5798137" y="2997535"/>
            <a:ext cx="3294414" cy="2033362"/>
            <a:chOff x="5496385" y="2425775"/>
            <a:chExt cx="3294414"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3"/>
            <a:srcRect r="94194"/>
            <a:stretch/>
          </p:blipFill>
          <p:spPr>
            <a:xfrm>
              <a:off x="5496385" y="2425775"/>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769618" y="2432198"/>
              <a:ext cx="3021181" cy="1735155"/>
            </a:xfrm>
            <a:prstGeom prst="rect">
              <a:avLst/>
            </a:prstGeom>
            <a:noFill/>
          </p:spPr>
          <p:txBody>
            <a:bodyPr wrap="square" rtlCol="0">
              <a:spAutoFit/>
            </a:bodyPr>
            <a:lstStyle/>
            <a:p>
              <a:pPr>
                <a:lnSpc>
                  <a:spcPct val="120000"/>
                </a:lnSpc>
              </a:pPr>
              <a:r>
                <a:rPr lang="en-GB" dirty="0" err="1"/>
                <a:t>Kunnat</a:t>
              </a:r>
              <a:r>
                <a:rPr lang="en-GB" dirty="0"/>
                <a:t> ja </a:t>
              </a:r>
              <a:r>
                <a:rPr lang="en-GB" dirty="0" err="1"/>
                <a:t>seurakunnat</a:t>
              </a:r>
              <a:r>
                <a:rPr lang="en-GB" dirty="0"/>
                <a:t>  3  %</a:t>
              </a:r>
            </a:p>
            <a:p>
              <a:pPr>
                <a:lnSpc>
                  <a:spcPct val="120000"/>
                </a:lnSpc>
              </a:pPr>
              <a:r>
                <a:rPr lang="en-GB" dirty="0"/>
                <a:t>Muut 	10 %</a:t>
              </a:r>
            </a:p>
            <a:p>
              <a:pPr>
                <a:lnSpc>
                  <a:spcPct val="120000"/>
                </a:lnSpc>
              </a:pPr>
              <a:r>
                <a:rPr lang="en-GB" dirty="0" err="1"/>
                <a:t>Valtio</a:t>
              </a:r>
              <a:r>
                <a:rPr lang="en-GB" dirty="0"/>
                <a:t> 	27 %</a:t>
              </a:r>
            </a:p>
            <a:p>
              <a:pPr>
                <a:lnSpc>
                  <a:spcPct val="120000"/>
                </a:lnSpc>
              </a:pPr>
              <a:r>
                <a:rPr lang="en-GB" dirty="0" err="1"/>
                <a:t>Yhtiöt</a:t>
              </a:r>
              <a:r>
                <a:rPr lang="en-GB" dirty="0"/>
                <a:t>	55 %</a:t>
              </a:r>
            </a:p>
            <a:p>
              <a:pPr>
                <a:lnSpc>
                  <a:spcPct val="120000"/>
                </a:lnSpc>
              </a:pPr>
              <a:r>
                <a:rPr lang="en-GB" dirty="0" err="1"/>
                <a:t>Yksityishenkilöt</a:t>
              </a:r>
              <a:r>
                <a:rPr lang="en-GB" dirty="0"/>
                <a:t> 55 %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939908" y="1933457"/>
            <a:ext cx="5594023"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p>
          <a:p>
            <a:r>
              <a:rPr lang="en-GB" b="1" dirty="0" err="1"/>
              <a:t>Pohjois-Pohjanmaalla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Tekstiruutu 6">
            <a:extLst>
              <a:ext uri="{FF2B5EF4-FFF2-40B4-BE49-F238E27FC236}">
                <a16:creationId xmlns:a16="http://schemas.microsoft.com/office/drawing/2014/main" id="{454E8BAD-4FE4-8730-8344-B43ABAF1545E}"/>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EFFE6-B4AF-DC60-7B4F-48297B1ECE5D}"/>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912562A3-71A1-DFD1-27FF-4409AB6C3A98}"/>
              </a:ext>
            </a:extLst>
          </p:cNvPr>
          <p:cNvSpPr>
            <a:spLocks noGrp="1"/>
          </p:cNvSpPr>
          <p:nvPr>
            <p:ph type="ftr" sz="quarter" idx="11"/>
          </p:nvPr>
        </p:nvSpPr>
        <p:spPr>
          <a:xfrm>
            <a:off x="3891951" y="6018893"/>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3" name="Kuva 2">
            <a:extLst>
              <a:ext uri="{FF2B5EF4-FFF2-40B4-BE49-F238E27FC236}">
                <a16:creationId xmlns:a16="http://schemas.microsoft.com/office/drawing/2014/main" id="{04C83A74-0DFF-2E40-A393-F83EF250FDE8}"/>
              </a:ext>
            </a:extLst>
          </p:cNvPr>
          <p:cNvPicPr>
            <a:picLocks noChangeAspect="1"/>
          </p:cNvPicPr>
          <p:nvPr/>
        </p:nvPicPr>
        <p:blipFill>
          <a:blip r:embed="rId2"/>
          <a:stretch>
            <a:fillRect/>
          </a:stretch>
        </p:blipFill>
        <p:spPr>
          <a:xfrm>
            <a:off x="1134140" y="158672"/>
            <a:ext cx="9923719" cy="5706869"/>
          </a:xfrm>
          <a:prstGeom prst="rect">
            <a:avLst/>
          </a:prstGeom>
        </p:spPr>
      </p:pic>
    </p:spTree>
    <p:extLst>
      <p:ext uri="{BB962C8B-B14F-4D97-AF65-F5344CB8AC3E}">
        <p14:creationId xmlns:p14="http://schemas.microsoft.com/office/powerpoint/2010/main" val="1179847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a:xfrm>
            <a:off x="3947304" y="6025045"/>
            <a:ext cx="4428070" cy="428764"/>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a:t>
            </a:r>
            <a:r>
              <a:rPr lang="en-GB" sz="3600" dirty="0" err="1"/>
              <a:t>osuus</a:t>
            </a:r>
            <a:r>
              <a:rPr lang="en-GB" sz="3600" dirty="0"/>
              <a:t> </a:t>
            </a:r>
            <a:r>
              <a:rPr lang="en-GB" sz="3600" dirty="0" err="1"/>
              <a:t>yksityistaloudesta</a:t>
            </a:r>
            <a:r>
              <a:rPr lang="en-GB" sz="3600" dirty="0"/>
              <a:t> </a:t>
            </a:r>
          </a:p>
          <a:p>
            <a:r>
              <a:rPr lang="en-GB" sz="3600" dirty="0" err="1"/>
              <a:t>Pohjois-Pohjanmaalla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904308258"/>
              </p:ext>
            </p:extLst>
          </p:nvPr>
        </p:nvGraphicFramePr>
        <p:xfrm>
          <a:off x="772212" y="146178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fi-FI" sz="2000" b="1" i="0" u="none" strike="noStrike" dirty="0">
                          <a:solidFill>
                            <a:srgbClr val="000000"/>
                          </a:solidFill>
                          <a:effectLst/>
                          <a:latin typeface="Aptos Narrow" panose="020B0004020202020204" pitchFamily="34" charset="0"/>
                        </a:rPr>
                        <a:t>POHJOIS-POHJANMAA </a:t>
                      </a: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1 981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817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6 004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239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199</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28359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12 266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138 666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6 088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3882</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5,1</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757351" y="505831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Pohjois-Pohjanmaan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53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8" name="Sisällön paikkamerkki 6">
            <a:extLst>
              <a:ext uri="{FF2B5EF4-FFF2-40B4-BE49-F238E27FC236}">
                <a16:creationId xmlns:a16="http://schemas.microsoft.com/office/drawing/2014/main" id="{C36FF952-0891-2C5D-A77F-DEF75C0D1209}"/>
              </a:ext>
            </a:extLst>
          </p:cNvPr>
          <p:cNvGraphicFramePr>
            <a:graphicFrameLocks/>
          </p:cNvGraphicFramePr>
          <p:nvPr>
            <p:extLst>
              <p:ext uri="{D42A27DB-BD31-4B8C-83A1-F6EECF244321}">
                <p14:modId xmlns:p14="http://schemas.microsoft.com/office/powerpoint/2010/main" val="2999252470"/>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838200" y="98772"/>
            <a:ext cx="10515600" cy="1325563"/>
          </a:xfrm>
        </p:spPr>
        <p:txBody>
          <a:bodyPr>
            <a:normAutofit/>
          </a:bodyPr>
          <a:lstStyle/>
          <a:p>
            <a:r>
              <a:rPr lang="fi-FI" sz="3600" dirty="0"/>
              <a:t>Metsäalan merkitys </a:t>
            </a:r>
            <a:r>
              <a:rPr lang="en-GB" sz="3600" dirty="0" err="1"/>
              <a:t>Pohjois-Pohjanmaalla</a:t>
            </a:r>
            <a:r>
              <a:rPr lang="en-GB" sz="3600" dirty="0"/>
              <a:t>, </a:t>
            </a:r>
            <a:br>
              <a:rPr lang="en-GB" sz="3600" dirty="0"/>
            </a:br>
            <a:r>
              <a:rPr lang="en-GB" sz="3600" dirty="0" err="1"/>
              <a:t>osuus</a:t>
            </a:r>
            <a:r>
              <a:rPr lang="en-GB" sz="3600" dirty="0"/>
              <a:t> </a:t>
            </a:r>
            <a:r>
              <a:rPr lang="en-GB" sz="3600" dirty="0" err="1"/>
              <a:t>yksityistaloudesta</a:t>
            </a:r>
            <a:endParaRPr lang="fi-FI" sz="3600" dirty="0"/>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11" name="Kuva 10">
            <a:extLst>
              <a:ext uri="{FF2B5EF4-FFF2-40B4-BE49-F238E27FC236}">
                <a16:creationId xmlns:a16="http://schemas.microsoft.com/office/drawing/2014/main" id="{EA198A9B-BAA6-1220-354C-C576F2304D78}"/>
              </a:ext>
            </a:extLst>
          </p:cNvPr>
          <p:cNvPicPr>
            <a:picLocks noChangeAspect="1"/>
          </p:cNvPicPr>
          <p:nvPr/>
        </p:nvPicPr>
        <p:blipFill>
          <a:blip r:embed="rId2"/>
          <a:stretch>
            <a:fillRect/>
          </a:stretch>
        </p:blipFill>
        <p:spPr>
          <a:xfrm>
            <a:off x="1276981" y="1283588"/>
            <a:ext cx="9638038" cy="281494"/>
          </a:xfrm>
          <a:prstGeom prst="rect">
            <a:avLst/>
          </a:prstGeom>
        </p:spPr>
      </p:pic>
      <p:pic>
        <p:nvPicPr>
          <p:cNvPr id="12" name="Kuva 11">
            <a:extLst>
              <a:ext uri="{FF2B5EF4-FFF2-40B4-BE49-F238E27FC236}">
                <a16:creationId xmlns:a16="http://schemas.microsoft.com/office/drawing/2014/main" id="{A4A54497-A1AE-35A3-61A6-3274CDAE8426}"/>
              </a:ext>
            </a:extLst>
          </p:cNvPr>
          <p:cNvPicPr>
            <a:picLocks noChangeAspect="1"/>
          </p:cNvPicPr>
          <p:nvPr/>
        </p:nvPicPr>
        <p:blipFill>
          <a:blip r:embed="rId3"/>
          <a:srcRect t="6219"/>
          <a:stretch>
            <a:fillRect/>
          </a:stretch>
        </p:blipFill>
        <p:spPr>
          <a:xfrm>
            <a:off x="1773613" y="1555516"/>
            <a:ext cx="8644774" cy="4528905"/>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9D2A2F-AF2A-F564-897A-AAC648518F73}"/>
              </a:ext>
            </a:extLst>
          </p:cNvPr>
          <p:cNvSpPr>
            <a:spLocks noGrp="1"/>
          </p:cNvSpPr>
          <p:nvPr>
            <p:ph type="title"/>
          </p:nvPr>
        </p:nvSpPr>
        <p:spPr/>
        <p:txBody>
          <a:bodyPr>
            <a:normAutofit/>
          </a:bodyPr>
          <a:lstStyle/>
          <a:p>
            <a:r>
              <a:rPr lang="en-GB" sz="3600" dirty="0" err="1"/>
              <a:t>Metsäala</a:t>
            </a:r>
            <a:r>
              <a:rPr lang="en-GB" sz="3600" dirty="0"/>
              <a:t> </a:t>
            </a:r>
            <a:r>
              <a:rPr lang="en-GB" sz="3600" dirty="0" err="1"/>
              <a:t>Pohjois-Pohjanmaan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8EC6038D-DF19-E0F4-1C08-768B3A62A5EE}"/>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2916B28A-0D13-9FB0-C5AF-7075F9CC379C}"/>
              </a:ext>
            </a:extLst>
          </p:cNvPr>
          <p:cNvGraphicFramePr>
            <a:graphicFrameLocks noGrp="1"/>
          </p:cNvGraphicFramePr>
          <p:nvPr>
            <p:ph idx="1"/>
            <p:extLst>
              <p:ext uri="{D42A27DB-BD31-4B8C-83A1-F6EECF244321}">
                <p14:modId xmlns:p14="http://schemas.microsoft.com/office/powerpoint/2010/main" val="4247052605"/>
              </p:ext>
            </p:extLst>
          </p:nvPr>
        </p:nvGraphicFramePr>
        <p:xfrm>
          <a:off x="838200" y="1825625"/>
          <a:ext cx="10677298" cy="27940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err="1">
                          <a:solidFill>
                            <a:srgbClr val="000000"/>
                          </a:solidFill>
                          <a:effectLst/>
                          <a:latin typeface="Aptos Narrow" panose="020B0004020202020204" pitchFamily="34" charset="0"/>
                        </a:rPr>
                        <a:t>Koillismaa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204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810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47</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Nivala–Haapajärvi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241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738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10</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Oulu</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776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393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1 499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90</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Oulunkaari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217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930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a:t>
                      </a:r>
                    </a:p>
                  </a:txBody>
                  <a:tcPr marL="0" marR="0" marT="0" marB="0" anchor="b">
                    <a:solidFill>
                      <a:schemeClr val="accent6">
                        <a:lumMod val="40000"/>
                        <a:lumOff val="60000"/>
                      </a:schemeClr>
                    </a:solidFill>
                  </a:tcPr>
                </a:tc>
                <a:extLst>
                  <a:ext uri="{0D108BD9-81ED-4DB2-BD59-A6C34878D82A}">
                    <a16:rowId xmlns:a16="http://schemas.microsoft.com/office/drawing/2014/main" val="3563091377"/>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Raahe</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345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a:t>
                      </a:r>
                    </a:p>
                  </a:txBody>
                  <a:tcPr marL="0" marR="0" marT="0" marB="0" anchor="b">
                    <a:solidFill>
                      <a:schemeClr val="accent6">
                        <a:lumMod val="40000"/>
                        <a:lumOff val="60000"/>
                      </a:schemeClr>
                    </a:solidFill>
                  </a:tcPr>
                </a:tc>
                <a:extLst>
                  <a:ext uri="{0D108BD9-81ED-4DB2-BD59-A6C34878D82A}">
                    <a16:rowId xmlns:a16="http://schemas.microsoft.com/office/drawing/2014/main" val="3945089786"/>
                  </a:ext>
                </a:extLst>
              </a:tr>
              <a:tr h="30913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Haapavesi-Siikalatva</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799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extLst>
                  <a:ext uri="{0D108BD9-81ED-4DB2-BD59-A6C34878D82A}">
                    <a16:rowId xmlns:a16="http://schemas.microsoft.com/office/drawing/2014/main" val="1441544253"/>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Ylivieska</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307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882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25</a:t>
                      </a:r>
                    </a:p>
                  </a:txBody>
                  <a:tcPr marL="0" marR="0" marT="0" marB="0" anchor="b">
                    <a:solidFill>
                      <a:schemeClr val="accent6">
                        <a:lumMod val="40000"/>
                        <a:lumOff val="60000"/>
                      </a:schemeClr>
                    </a:solidFill>
                  </a:tcPr>
                </a:tc>
                <a:extLst>
                  <a:ext uri="{0D108BD9-81ED-4DB2-BD59-A6C34878D82A}">
                    <a16:rowId xmlns:a16="http://schemas.microsoft.com/office/drawing/2014/main" val="2612227314"/>
                  </a:ext>
                </a:extLst>
              </a:tr>
            </a:tbl>
          </a:graphicData>
        </a:graphic>
      </p:graphicFrame>
    </p:spTree>
    <p:extLst>
      <p:ext uri="{BB962C8B-B14F-4D97-AF65-F5344CB8AC3E}">
        <p14:creationId xmlns:p14="http://schemas.microsoft.com/office/powerpoint/2010/main" val="3788441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94634"/>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1C1CE9A8-9656-9BCA-A0D2-0EB55A96091A}"/>
              </a:ext>
            </a:extLst>
          </p:cNvPr>
          <p:cNvSpPr txBox="1"/>
          <p:nvPr/>
        </p:nvSpPr>
        <p:spPr>
          <a:xfrm>
            <a:off x="710491" y="98241"/>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Koillismaan</a:t>
            </a:r>
            <a:r>
              <a:rPr lang="en-GB" sz="3600" b="0" i="0" u="none" strike="noStrike" dirty="0">
                <a:solidFill>
                  <a:srgbClr val="00B050"/>
                </a:solidFill>
                <a:effectLst/>
                <a:latin typeface="Aptos Narrow" panose="020B0004020202020204" pitchFamily="34" charset="0"/>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5" name="Kuva 4">
            <a:extLst>
              <a:ext uri="{FF2B5EF4-FFF2-40B4-BE49-F238E27FC236}">
                <a16:creationId xmlns:a16="http://schemas.microsoft.com/office/drawing/2014/main" id="{A6D1241D-89D5-3192-8214-56B8792232D9}"/>
              </a:ext>
            </a:extLst>
          </p:cNvPr>
          <p:cNvPicPr>
            <a:picLocks noChangeAspect="1"/>
          </p:cNvPicPr>
          <p:nvPr/>
        </p:nvPicPr>
        <p:blipFill>
          <a:blip r:embed="rId2"/>
          <a:stretch>
            <a:fillRect/>
          </a:stretch>
        </p:blipFill>
        <p:spPr>
          <a:xfrm>
            <a:off x="1814715" y="1298570"/>
            <a:ext cx="8115122" cy="4600425"/>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898A65DA-D1DD-0D2A-17FB-3A2CB7BAB34C}"/>
              </a:ext>
            </a:extLst>
          </p:cNvPr>
          <p:cNvSpPr txBox="1"/>
          <p:nvPr/>
        </p:nvSpPr>
        <p:spPr>
          <a:xfrm>
            <a:off x="710491" y="136525"/>
            <a:ext cx="1120414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Nivala-</a:t>
            </a:r>
            <a:r>
              <a:rPr lang="en-GB" sz="3600" dirty="0" err="1">
                <a:solidFill>
                  <a:srgbClr val="00B050"/>
                </a:solidFill>
                <a:latin typeface="+mj-lt"/>
              </a:rPr>
              <a:t>Haapajärven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772936C6-867F-1E1E-0E07-AE45362CDAAE}"/>
              </a:ext>
            </a:extLst>
          </p:cNvPr>
          <p:cNvPicPr>
            <a:picLocks noChangeAspect="1"/>
          </p:cNvPicPr>
          <p:nvPr/>
        </p:nvPicPr>
        <p:blipFill>
          <a:blip r:embed="rId2"/>
          <a:stretch>
            <a:fillRect/>
          </a:stretch>
        </p:blipFill>
        <p:spPr>
          <a:xfrm>
            <a:off x="1593273" y="1336854"/>
            <a:ext cx="8755798" cy="4868574"/>
          </a:xfrm>
          <a:prstGeom prst="rect">
            <a:avLst/>
          </a:prstGeom>
        </p:spPr>
      </p:pic>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FA6F-7ECE-5319-3FC8-8BA59D08DABC}"/>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5E42059A-C13F-2B32-5BCB-8152F94BE2FE}"/>
              </a:ext>
            </a:extLst>
          </p:cNvPr>
          <p:cNvSpPr txBox="1"/>
          <p:nvPr/>
        </p:nvSpPr>
        <p:spPr>
          <a:xfrm>
            <a:off x="635077" y="161106"/>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Oulun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307EAD72-30ED-5B1B-C4A3-9CC545CB55F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AFA0E3FD-08F2-B521-AA8A-0D3525B4E649}"/>
              </a:ext>
            </a:extLst>
          </p:cNvPr>
          <p:cNvPicPr>
            <a:picLocks noChangeAspect="1"/>
          </p:cNvPicPr>
          <p:nvPr/>
        </p:nvPicPr>
        <p:blipFill>
          <a:blip r:embed="rId2"/>
          <a:stretch>
            <a:fillRect/>
          </a:stretch>
        </p:blipFill>
        <p:spPr>
          <a:xfrm>
            <a:off x="1674714" y="1254289"/>
            <a:ext cx="8409277" cy="4891671"/>
          </a:xfrm>
          <a:prstGeom prst="rect">
            <a:avLst/>
          </a:prstGeom>
        </p:spPr>
      </p:pic>
    </p:spTree>
    <p:extLst>
      <p:ext uri="{BB962C8B-B14F-4D97-AF65-F5344CB8AC3E}">
        <p14:creationId xmlns:p14="http://schemas.microsoft.com/office/powerpoint/2010/main" val="2275607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2FD04E55-1C6C-770D-3DBE-0ADD24D0C0ED}"/>
              </a:ext>
            </a:extLst>
          </p:cNvPr>
          <p:cNvSpPr txBox="1"/>
          <p:nvPr/>
        </p:nvSpPr>
        <p:spPr>
          <a:xfrm>
            <a:off x="672785" y="83214"/>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Oulunkaaren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D3EAB7AF-5CEA-7455-2F2D-6F3834160DC6}"/>
              </a:ext>
            </a:extLst>
          </p:cNvPr>
          <p:cNvPicPr>
            <a:picLocks noChangeAspect="1"/>
          </p:cNvPicPr>
          <p:nvPr/>
        </p:nvPicPr>
        <p:blipFill>
          <a:blip r:embed="rId2"/>
          <a:stretch>
            <a:fillRect/>
          </a:stretch>
        </p:blipFill>
        <p:spPr>
          <a:xfrm>
            <a:off x="1810327" y="1283543"/>
            <a:ext cx="8571346" cy="4821382"/>
          </a:xfrm>
          <a:prstGeom prst="rect">
            <a:avLst/>
          </a:prstGeom>
        </p:spPr>
      </p:pic>
    </p:spTree>
    <p:extLst>
      <p:ext uri="{BB962C8B-B14F-4D97-AF65-F5344CB8AC3E}">
        <p14:creationId xmlns:p14="http://schemas.microsoft.com/office/powerpoint/2010/main" val="342870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AF01D-06C6-688A-84A6-1A656EBC2BEF}"/>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49F56346-E0D0-0B62-4EC2-16785469FBF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55397447-C44E-1FC3-4B1A-9DADF4E042D0}"/>
              </a:ext>
            </a:extLst>
          </p:cNvPr>
          <p:cNvSpPr txBox="1"/>
          <p:nvPr/>
        </p:nvSpPr>
        <p:spPr>
          <a:xfrm>
            <a:off x="635077" y="136525"/>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Raahen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94E77BCB-3182-8634-6AE1-4EB2A72DC64F}"/>
              </a:ext>
            </a:extLst>
          </p:cNvPr>
          <p:cNvPicPr>
            <a:picLocks noChangeAspect="1"/>
          </p:cNvPicPr>
          <p:nvPr/>
        </p:nvPicPr>
        <p:blipFill>
          <a:blip r:embed="rId2"/>
          <a:stretch>
            <a:fillRect/>
          </a:stretch>
        </p:blipFill>
        <p:spPr>
          <a:xfrm>
            <a:off x="1790923" y="1365608"/>
            <a:ext cx="8470677" cy="4909896"/>
          </a:xfrm>
          <a:prstGeom prst="rect">
            <a:avLst/>
          </a:prstGeom>
        </p:spPr>
      </p:pic>
    </p:spTree>
    <p:extLst>
      <p:ext uri="{BB962C8B-B14F-4D97-AF65-F5344CB8AC3E}">
        <p14:creationId xmlns:p14="http://schemas.microsoft.com/office/powerpoint/2010/main" val="3767259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3EC72-AD3D-26E3-2FB2-52CD32CA8F65}"/>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ACDD13C7-A3B9-7795-51FF-38298A0D9A67}"/>
              </a:ext>
            </a:extLst>
          </p:cNvPr>
          <p:cNvSpPr txBox="1"/>
          <p:nvPr/>
        </p:nvSpPr>
        <p:spPr>
          <a:xfrm>
            <a:off x="663922" y="184763"/>
            <a:ext cx="11016453"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kumimoji="0" lang="fi-FI" sz="3600" b="0" i="0" u="none" strike="noStrike" kern="1200" cap="none" spc="0" normalizeH="0" baseline="0" noProof="0" dirty="0">
                <a:ln>
                  <a:noFill/>
                </a:ln>
                <a:solidFill>
                  <a:srgbClr val="00B050"/>
                </a:solidFill>
                <a:effectLst/>
                <a:uLnTx/>
                <a:uFillTx/>
                <a:latin typeface="Aptos Narrow" panose="020B0004020202020204" pitchFamily="34" charset="0"/>
                <a:ea typeface="+mn-ea"/>
                <a:cs typeface="+mn-cs"/>
              </a:rPr>
              <a:t>Haapavesi-Siikalatvan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BCC43A66-DDBC-2420-5DCC-D06E3312D03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69351840-8B6B-B070-C290-F2A5B4D442EA}"/>
              </a:ext>
            </a:extLst>
          </p:cNvPr>
          <p:cNvPicPr>
            <a:picLocks noChangeAspect="1"/>
          </p:cNvPicPr>
          <p:nvPr/>
        </p:nvPicPr>
        <p:blipFill>
          <a:blip r:embed="rId2"/>
          <a:stretch>
            <a:fillRect/>
          </a:stretch>
        </p:blipFill>
        <p:spPr>
          <a:xfrm>
            <a:off x="1882205" y="1385092"/>
            <a:ext cx="8427589" cy="4825208"/>
          </a:xfrm>
          <a:prstGeom prst="rect">
            <a:avLst/>
          </a:prstGeom>
        </p:spPr>
      </p:pic>
    </p:spTree>
    <p:extLst>
      <p:ext uri="{BB962C8B-B14F-4D97-AF65-F5344CB8AC3E}">
        <p14:creationId xmlns:p14="http://schemas.microsoft.com/office/powerpoint/2010/main" val="1048078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D73F0-D128-D444-4EFA-B7A59E2881D7}"/>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FEB029EF-3D00-F833-D46C-6E953B76A72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FF99B207-E472-DDDD-E93D-286E5DEED617}"/>
              </a:ext>
            </a:extLst>
          </p:cNvPr>
          <p:cNvSpPr txBox="1"/>
          <p:nvPr/>
        </p:nvSpPr>
        <p:spPr>
          <a:xfrm>
            <a:off x="683060" y="131317"/>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Ylivieskan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D5869F70-A45A-3F18-7875-9A1A5C5A7657}"/>
              </a:ext>
            </a:extLst>
          </p:cNvPr>
          <p:cNvPicPr>
            <a:picLocks noChangeAspect="1"/>
          </p:cNvPicPr>
          <p:nvPr/>
        </p:nvPicPr>
        <p:blipFill>
          <a:blip r:embed="rId2"/>
          <a:stretch>
            <a:fillRect/>
          </a:stretch>
        </p:blipFill>
        <p:spPr>
          <a:xfrm>
            <a:off x="1487487" y="1331646"/>
            <a:ext cx="8469313" cy="4915523"/>
          </a:xfrm>
          <a:prstGeom prst="rect">
            <a:avLst/>
          </a:prstGeom>
        </p:spPr>
      </p:pic>
    </p:spTree>
    <p:extLst>
      <p:ext uri="{BB962C8B-B14F-4D97-AF65-F5344CB8AC3E}">
        <p14:creationId xmlns:p14="http://schemas.microsoft.com/office/powerpoint/2010/main" val="277278469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6E4974-CA84-4DC7-8EB4-94A4F36617E0}"/>
</file>

<file path=customXml/itemProps2.xml><?xml version="1.0" encoding="utf-8"?>
<ds:datastoreItem xmlns:ds="http://schemas.openxmlformats.org/officeDocument/2006/customXml" ds:itemID="{95EFAB04-CCAC-4F64-B6E7-EA0D8C82DBC5}">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3.xml><?xml version="1.0" encoding="utf-8"?>
<ds:datastoreItem xmlns:ds="http://schemas.openxmlformats.org/officeDocument/2006/customXml" ds:itemID="{40931DAF-342D-42F8-86EB-7F9B86060F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1676</TotalTime>
  <Words>921</Words>
  <Application>Microsoft Office PowerPoint</Application>
  <PresentationFormat>Laajakuva</PresentationFormat>
  <Paragraphs>171</Paragraphs>
  <Slides>15</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15</vt:i4>
      </vt:variant>
    </vt:vector>
  </HeadingPairs>
  <TitlesOfParts>
    <vt:vector size="20" baseType="lpstr">
      <vt:lpstr>Aptos</vt:lpstr>
      <vt:lpstr>Aptos Display</vt:lpstr>
      <vt:lpstr>Aptos Narrow</vt:lpstr>
      <vt:lpstr>Arial</vt:lpstr>
      <vt:lpstr>Office-teema</vt:lpstr>
      <vt:lpstr>PowerPoint-esitys</vt:lpstr>
      <vt:lpstr>Rahaa ja työtä metsistä -verkkopalvelu</vt:lpstr>
      <vt:lpstr>Pohjois-Pohjanmaan metsät 2023</vt:lpstr>
      <vt:lpstr>Esityksessä on tarkasteltu seuraavia maakunnan ja sen seutukuntien talousasioita</vt:lpstr>
      <vt:lpstr>PowerPoint-esitys</vt:lpstr>
      <vt:lpstr>PowerPoint-esitys</vt:lpstr>
      <vt:lpstr>Metsäalan merkitys Pohjois-Pohjanmaalla,  osuus yksityistaloudesta</vt:lpstr>
      <vt:lpstr>Metsäala Pohjois-Pohjanmaan seutukunnissa 2023</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54</cp:revision>
  <dcterms:created xsi:type="dcterms:W3CDTF">2025-04-08T07:56:51Z</dcterms:created>
  <dcterms:modified xsi:type="dcterms:W3CDTF">2026-09-30T11:35:26Z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