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66" r:id="rId5"/>
    <p:sldId id="271" r:id="rId6"/>
    <p:sldId id="261" r:id="rId7"/>
    <p:sldId id="284" r:id="rId8"/>
    <p:sldId id="286" r:id="rId9"/>
    <p:sldId id="272" r:id="rId10"/>
    <p:sldId id="281" r:id="rId11"/>
    <p:sldId id="287" r:id="rId12"/>
    <p:sldId id="276" r:id="rId13"/>
    <p:sldId id="285" r:id="rId14"/>
    <p:sldId id="282" r:id="rId15"/>
    <p:sldId id="278" r:id="rId16"/>
    <p:sldId id="283"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varScale="1">
        <p:scale>
          <a:sx n="57" d="100"/>
          <a:sy n="57" d="100"/>
        </p:scale>
        <p:origin x="896" y="44"/>
      </p:cViewPr>
      <p:guideLst/>
    </p:cSldViewPr>
  </p:slideViewPr>
  <p:notesTextViewPr>
    <p:cViewPr>
      <p:scale>
        <a:sx n="1" d="1"/>
        <a:sy n="1" d="1"/>
      </p:scale>
      <p:origin x="0" y="0"/>
    </p:cViewPr>
  </p:notesTextViewPr>
  <p:sorterViewPr>
    <p:cViewPr>
      <p:scale>
        <a:sx n="200" d="100"/>
        <a:sy n="200" d="100"/>
      </p:scale>
      <p:origin x="0" y="-66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30.9.2026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30.9.2026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30.9.2026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30.9.2026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30.9.2026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30.9.2026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30.9.2026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30.9.2026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30.9.2026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30.9.2026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30.9.2026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30.9.2026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30.9.2026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Pohjois-Savon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95584AD2-0744-5419-DCDD-5CB6B1DE0646}"/>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Pohjois-Savon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53487" y="136525"/>
            <a:ext cx="10515600" cy="1325563"/>
          </a:xfrm>
        </p:spPr>
        <p:txBody>
          <a:bodyPr>
            <a:normAutofit/>
          </a:bodyPr>
          <a:lstStyle/>
          <a:p>
            <a:r>
              <a:rPr lang="en-GB" sz="3600" dirty="0"/>
              <a:t>Pohjois-Savon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536337690"/>
              </p:ext>
            </p:extLst>
          </p:nvPr>
        </p:nvGraphicFramePr>
        <p:xfrm>
          <a:off x="453487" y="1705664"/>
          <a:ext cx="5232662" cy="2961640"/>
        </p:xfrm>
        <a:graphic>
          <a:graphicData uri="http://schemas.openxmlformats.org/drawingml/2006/table">
            <a:tbl>
              <a:tblPr firstRow="1" bandRow="1">
                <a:tableStyleId>{5C22544A-7EE6-4342-B048-85BDC9FD1C3A}</a:tableStyleId>
              </a:tblPr>
              <a:tblGrid>
                <a:gridCol w="2130658">
                  <a:extLst>
                    <a:ext uri="{9D8B030D-6E8A-4147-A177-3AD203B41FA5}">
                      <a16:colId xmlns:a16="http://schemas.microsoft.com/office/drawing/2014/main" val="1738321657"/>
                    </a:ext>
                  </a:extLst>
                </a:gridCol>
                <a:gridCol w="3102004">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1 430 000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6,9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9 500 000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7 103 000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331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10B77A7C-AC94-854F-02BB-EAF122B2BCFB}"/>
              </a:ext>
            </a:extLst>
          </p:cNvPr>
          <p:cNvGrpSpPr/>
          <p:nvPr/>
        </p:nvGrpSpPr>
        <p:grpSpPr>
          <a:xfrm>
            <a:off x="6243390" y="2315092"/>
            <a:ext cx="3128567" cy="2033362"/>
            <a:chOff x="5822766" y="1901004"/>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822766" y="1901004"/>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096000" y="1907427"/>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2 %</a:t>
              </a:r>
            </a:p>
            <a:p>
              <a:pPr>
                <a:lnSpc>
                  <a:spcPct val="120000"/>
                </a:lnSpc>
              </a:pPr>
              <a:r>
                <a:rPr lang="en-GB" dirty="0"/>
                <a:t>Muut 	7 %</a:t>
              </a:r>
            </a:p>
            <a:p>
              <a:pPr>
                <a:lnSpc>
                  <a:spcPct val="120000"/>
                </a:lnSpc>
              </a:pPr>
              <a:r>
                <a:rPr lang="en-GB" dirty="0" err="1"/>
                <a:t>Valtio</a:t>
              </a:r>
              <a:r>
                <a:rPr lang="en-GB" dirty="0"/>
                <a:t> 	8 %</a:t>
              </a:r>
            </a:p>
            <a:p>
              <a:pPr>
                <a:lnSpc>
                  <a:spcPct val="120000"/>
                </a:lnSpc>
              </a:pPr>
              <a:r>
                <a:rPr lang="en-GB" dirty="0" err="1"/>
                <a:t>Yhtiöt</a:t>
              </a:r>
              <a:r>
                <a:rPr lang="en-GB" dirty="0"/>
                <a:t>	17 %</a:t>
              </a:r>
            </a:p>
            <a:p>
              <a:pPr>
                <a:lnSpc>
                  <a:spcPct val="120000"/>
                </a:lnSpc>
              </a:pPr>
              <a:r>
                <a:rPr lang="en-GB" dirty="0" err="1"/>
                <a:t>Yksityishenkilöt</a:t>
              </a:r>
              <a:r>
                <a:rPr lang="en-GB" dirty="0"/>
                <a:t> 65 %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6133449" y="1556825"/>
            <a:ext cx="5360265"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Pohjois-Savossa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29AF37B2-2BC6-5EEA-B4A2-F0046E5236D2}"/>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pic>
        <p:nvPicPr>
          <p:cNvPr id="12" name="Kuva 11">
            <a:extLst>
              <a:ext uri="{FF2B5EF4-FFF2-40B4-BE49-F238E27FC236}">
                <a16:creationId xmlns:a16="http://schemas.microsoft.com/office/drawing/2014/main" id="{FDCE87B7-2502-895F-07F3-6CB7105DCF20}"/>
              </a:ext>
            </a:extLst>
          </p:cNvPr>
          <p:cNvPicPr>
            <a:picLocks noChangeAspect="1"/>
          </p:cNvPicPr>
          <p:nvPr/>
        </p:nvPicPr>
        <p:blipFill>
          <a:blip r:embed="rId3"/>
          <a:stretch>
            <a:fillRect/>
          </a:stretch>
        </p:blipFill>
        <p:spPr>
          <a:xfrm>
            <a:off x="9248756" y="2401340"/>
            <a:ext cx="2633449" cy="2274690"/>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11AF9-1861-0C73-4F46-4D24514BEF63}"/>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AEBCE121-9409-66E5-00EF-CCF7992520E3}"/>
              </a:ext>
            </a:extLst>
          </p:cNvPr>
          <p:cNvSpPr>
            <a:spLocks noGrp="1"/>
          </p:cNvSpPr>
          <p:nvPr>
            <p:ph type="ftr" sz="quarter" idx="11"/>
          </p:nvPr>
        </p:nvSpPr>
        <p:spPr>
          <a:xfrm>
            <a:off x="3891951" y="6182179"/>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FE46201C-C409-AE70-4439-FB03FEF41B23}"/>
              </a:ext>
            </a:extLst>
          </p:cNvPr>
          <p:cNvPicPr>
            <a:picLocks noChangeAspect="1"/>
          </p:cNvPicPr>
          <p:nvPr/>
        </p:nvPicPr>
        <p:blipFill>
          <a:blip r:embed="rId2"/>
          <a:stretch>
            <a:fillRect/>
          </a:stretch>
        </p:blipFill>
        <p:spPr>
          <a:xfrm>
            <a:off x="1822353" y="310696"/>
            <a:ext cx="8547294" cy="5708193"/>
          </a:xfrm>
          <a:prstGeom prst="rect">
            <a:avLst/>
          </a:prstGeom>
        </p:spPr>
      </p:pic>
    </p:spTree>
    <p:extLst>
      <p:ext uri="{BB962C8B-B14F-4D97-AF65-F5344CB8AC3E}">
        <p14:creationId xmlns:p14="http://schemas.microsoft.com/office/powerpoint/2010/main" val="122261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Pohjois-Savossa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751781278"/>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err="1">
                          <a:solidFill>
                            <a:srgbClr val="000000"/>
                          </a:solidFill>
                          <a:effectLst/>
                          <a:latin typeface="Aptos Narrow" panose="020B0004020202020204" pitchFamily="34" charset="0"/>
                        </a:rPr>
                        <a:t>Pohjois</a:t>
                      </a:r>
                      <a:r>
                        <a:rPr lang="en-GB" sz="2000" b="1" i="0" u="none" strike="noStrike" dirty="0">
                          <a:solidFill>
                            <a:srgbClr val="000000"/>
                          </a:solidFill>
                          <a:effectLst/>
                          <a:latin typeface="Aptos Narrow" panose="020B0004020202020204" pitchFamily="34" charset="0"/>
                        </a:rPr>
                        <a:t>-Savo</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1 838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598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4 403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94</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14 995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6 748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78 313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3 207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1 439</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6,5</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Pohjois-Savon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38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8" name="Sisällön paikkamerkki 6">
            <a:extLst>
              <a:ext uri="{FF2B5EF4-FFF2-40B4-BE49-F238E27FC236}">
                <a16:creationId xmlns:a16="http://schemas.microsoft.com/office/drawing/2014/main" id="{1D5F00F5-3337-7A7A-8BA1-811E7BD9326F}"/>
              </a:ext>
            </a:extLst>
          </p:cNvPr>
          <p:cNvGraphicFramePr>
            <a:graphicFrameLocks/>
          </p:cNvGraphicFramePr>
          <p:nvPr>
            <p:extLst>
              <p:ext uri="{D42A27DB-BD31-4B8C-83A1-F6EECF244321}">
                <p14:modId xmlns:p14="http://schemas.microsoft.com/office/powerpoint/2010/main" val="2999252470"/>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15935" y="136525"/>
            <a:ext cx="10515600" cy="1325563"/>
          </a:xfrm>
        </p:spPr>
        <p:txBody>
          <a:bodyPr>
            <a:normAutofit/>
          </a:bodyPr>
          <a:lstStyle/>
          <a:p>
            <a:r>
              <a:rPr lang="fi-FI" sz="3600" dirty="0"/>
              <a:t>Metsäalan merkitys Pohjois-Savossa, </a:t>
            </a:r>
            <a:br>
              <a:rPr lang="fi-FI" sz="3600" dirty="0"/>
            </a:br>
            <a:r>
              <a:rPr lang="fi-FI" sz="3600" dirty="0"/>
              <a:t>osuus yksityistaloudesta</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a:xfrm>
            <a:off x="3947303"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7E394695-7D69-462A-D97B-AD0F79D46F44}"/>
              </a:ext>
            </a:extLst>
          </p:cNvPr>
          <p:cNvPicPr>
            <a:picLocks noChangeAspect="1"/>
          </p:cNvPicPr>
          <p:nvPr/>
        </p:nvPicPr>
        <p:blipFill>
          <a:blip r:embed="rId2"/>
          <a:stretch>
            <a:fillRect/>
          </a:stretch>
        </p:blipFill>
        <p:spPr>
          <a:xfrm>
            <a:off x="1813968" y="1362075"/>
            <a:ext cx="8564063" cy="4852224"/>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FC9007-C57D-15FF-8CBF-B925C8893FF2}"/>
              </a:ext>
            </a:extLst>
          </p:cNvPr>
          <p:cNvSpPr>
            <a:spLocks noGrp="1"/>
          </p:cNvSpPr>
          <p:nvPr>
            <p:ph type="title"/>
          </p:nvPr>
        </p:nvSpPr>
        <p:spPr/>
        <p:txBody>
          <a:bodyPr>
            <a:normAutofit/>
          </a:bodyPr>
          <a:lstStyle/>
          <a:p>
            <a:r>
              <a:rPr lang="en-GB" sz="3600" dirty="0" err="1"/>
              <a:t>Metsäala</a:t>
            </a:r>
            <a:r>
              <a:rPr lang="en-GB" sz="3600" dirty="0"/>
              <a:t> </a:t>
            </a:r>
            <a:r>
              <a:rPr lang="en-GB" sz="3600" dirty="0" err="1"/>
              <a:t>Pohjois</a:t>
            </a:r>
            <a:r>
              <a:rPr lang="en-GB" sz="3600" dirty="0"/>
              <a:t>-Savon </a:t>
            </a:r>
            <a:r>
              <a:rPr lang="en-GB" sz="3600" dirty="0" err="1"/>
              <a:t>seutukunnissa</a:t>
            </a:r>
            <a:r>
              <a:rPr lang="en-GB" sz="3600"/>
              <a:t> 2023</a:t>
            </a:r>
            <a:endParaRPr lang="fi-FI" sz="3600" dirty="0"/>
          </a:p>
        </p:txBody>
      </p:sp>
      <p:sp>
        <p:nvSpPr>
          <p:cNvPr id="4" name="Alatunnisteen paikkamerkki 3">
            <a:extLst>
              <a:ext uri="{FF2B5EF4-FFF2-40B4-BE49-F238E27FC236}">
                <a16:creationId xmlns:a16="http://schemas.microsoft.com/office/drawing/2014/main" id="{72281261-5376-BDF8-1D30-9C9CE31064E0}"/>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0950F737-908D-C354-7C77-633D86F2F5C6}"/>
              </a:ext>
            </a:extLst>
          </p:cNvPr>
          <p:cNvGraphicFramePr>
            <a:graphicFrameLocks noGrp="1"/>
          </p:cNvGraphicFramePr>
          <p:nvPr>
            <p:ph idx="1"/>
            <p:extLst>
              <p:ext uri="{D42A27DB-BD31-4B8C-83A1-F6EECF244321}">
                <p14:modId xmlns:p14="http://schemas.microsoft.com/office/powerpoint/2010/main" val="2174751192"/>
              </p:ext>
            </p:extLst>
          </p:nvPr>
        </p:nvGraphicFramePr>
        <p:xfrm>
          <a:off x="838200" y="1825625"/>
          <a:ext cx="10677298" cy="21717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Koillis</a:t>
                      </a:r>
                      <a:r>
                        <a:rPr lang="en-GB" sz="2000" b="0" i="0" u="none" strike="noStrike" dirty="0">
                          <a:solidFill>
                            <a:srgbClr val="000000"/>
                          </a:solidFill>
                          <a:effectLst/>
                          <a:latin typeface="Aptos Narrow" panose="020B0004020202020204" pitchFamily="34" charset="0"/>
                        </a:rPr>
                        <a:t>-Savo</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chemeClr val="tx1"/>
                          </a:solidFill>
                          <a:effectLst/>
                          <a:latin typeface="Arial" panose="020B0604020202020204" pitchFamily="34" charset="0"/>
                        </a:rPr>
                        <a:t>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chemeClr val="tx1"/>
                          </a:solidFill>
                          <a:effectLst/>
                          <a:latin typeface="Arial" panose="020B0604020202020204" pitchFamily="34" charset="0"/>
                        </a:rPr>
                        <a:t>57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chemeClr val="tx1"/>
                          </a:solidFill>
                          <a:effectLst/>
                          <a:latin typeface="Arial" panose="020B0604020202020204" pitchFamily="34" charset="0"/>
                        </a:rPr>
                        <a:t>265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chemeClr val="tx1"/>
                          </a:solidFill>
                          <a:effectLst/>
                          <a:latin typeface="Arial" panose="020B0604020202020204" pitchFamily="34" charset="0"/>
                        </a:rPr>
                        <a:t>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chemeClr val="tx1"/>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Kuopio</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387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1 236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23</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Sisä-Savo</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370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Varkaus</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1 080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Ylä-Savo</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689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1 453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35</a:t>
                      </a:r>
                    </a:p>
                  </a:txBody>
                  <a:tcPr marL="0" marR="0" marT="0" marB="0" anchor="b">
                    <a:solidFill>
                      <a:schemeClr val="accent6">
                        <a:lumMod val="40000"/>
                        <a:lumOff val="60000"/>
                      </a:schemeClr>
                    </a:solidFill>
                  </a:tcPr>
                </a:tc>
                <a:extLst>
                  <a:ext uri="{0D108BD9-81ED-4DB2-BD59-A6C34878D82A}">
                    <a16:rowId xmlns:a16="http://schemas.microsoft.com/office/drawing/2014/main" val="1476473028"/>
                  </a:ext>
                </a:extLst>
              </a:tr>
            </a:tbl>
          </a:graphicData>
        </a:graphic>
      </p:graphicFrame>
    </p:spTree>
    <p:extLst>
      <p:ext uri="{BB962C8B-B14F-4D97-AF65-F5344CB8AC3E}">
        <p14:creationId xmlns:p14="http://schemas.microsoft.com/office/powerpoint/2010/main" val="462225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597370" y="9686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Koillis</a:t>
            </a:r>
            <a:r>
              <a:rPr lang="en-GB" sz="3600" b="0" i="0" u="none" strike="noStrike" dirty="0">
                <a:solidFill>
                  <a:srgbClr val="00B050"/>
                </a:solidFill>
                <a:effectLst/>
                <a:latin typeface="Aptos Narrow" panose="020B0004020202020204" pitchFamily="34" charset="0"/>
              </a:rPr>
              <a:t>-Savon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5" name="Kuva 4">
            <a:extLst>
              <a:ext uri="{FF2B5EF4-FFF2-40B4-BE49-F238E27FC236}">
                <a16:creationId xmlns:a16="http://schemas.microsoft.com/office/drawing/2014/main" id="{4A0A6522-37A5-8BB4-2492-82EF720A8AFE}"/>
              </a:ext>
            </a:extLst>
          </p:cNvPr>
          <p:cNvPicPr>
            <a:picLocks noChangeAspect="1"/>
          </p:cNvPicPr>
          <p:nvPr/>
        </p:nvPicPr>
        <p:blipFill>
          <a:blip r:embed="rId2"/>
          <a:stretch>
            <a:fillRect/>
          </a:stretch>
        </p:blipFill>
        <p:spPr>
          <a:xfrm>
            <a:off x="1360856" y="1168966"/>
            <a:ext cx="9089343" cy="5042263"/>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9D9AF-FBCD-D958-474C-1CFFD52956D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18207D36-6D96-A8DE-2C26-00DCC89925DF}"/>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689CD154-FABB-DD8D-9488-BE9122CD9910}"/>
              </a:ext>
            </a:extLst>
          </p:cNvPr>
          <p:cNvSpPr txBox="1"/>
          <p:nvPr/>
        </p:nvSpPr>
        <p:spPr>
          <a:xfrm>
            <a:off x="615658" y="17361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Aptos Narrow" panose="020B0004020202020204" pitchFamily="34" charset="0"/>
              </a:rPr>
              <a:t>Kuopion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B3E6B774-1345-2D44-2B4D-460709BFAF81}"/>
              </a:ext>
            </a:extLst>
          </p:cNvPr>
          <p:cNvPicPr>
            <a:picLocks noChangeAspect="1"/>
          </p:cNvPicPr>
          <p:nvPr/>
        </p:nvPicPr>
        <p:blipFill>
          <a:blip r:embed="rId2"/>
          <a:stretch>
            <a:fillRect/>
          </a:stretch>
        </p:blipFill>
        <p:spPr>
          <a:xfrm>
            <a:off x="1308699" y="1373946"/>
            <a:ext cx="8102639" cy="4729167"/>
          </a:xfrm>
          <a:prstGeom prst="rect">
            <a:avLst/>
          </a:prstGeom>
        </p:spPr>
      </p:pic>
    </p:spTree>
    <p:extLst>
      <p:ext uri="{BB962C8B-B14F-4D97-AF65-F5344CB8AC3E}">
        <p14:creationId xmlns:p14="http://schemas.microsoft.com/office/powerpoint/2010/main" val="1162606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540808" y="100782"/>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Sisä</a:t>
            </a:r>
            <a:r>
              <a:rPr lang="en-GB" sz="3600" dirty="0">
                <a:solidFill>
                  <a:srgbClr val="00B050"/>
                </a:solidFill>
                <a:latin typeface="+mj-lt"/>
              </a:rPr>
              <a:t>-Savon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CBECC210-57EE-B66C-3C45-CAFEECF3775B}"/>
              </a:ext>
            </a:extLst>
          </p:cNvPr>
          <p:cNvPicPr>
            <a:picLocks noChangeAspect="1"/>
          </p:cNvPicPr>
          <p:nvPr/>
        </p:nvPicPr>
        <p:blipFill>
          <a:blip r:embed="rId2"/>
          <a:stretch>
            <a:fillRect/>
          </a:stretch>
        </p:blipFill>
        <p:spPr>
          <a:xfrm>
            <a:off x="1900026" y="1301111"/>
            <a:ext cx="8391947" cy="4887139"/>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569372"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Varkauden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BE33EAC4-1DA2-0FDD-9C12-0EDB9A63C292}"/>
              </a:ext>
            </a:extLst>
          </p:cNvPr>
          <p:cNvPicPr>
            <a:picLocks noChangeAspect="1"/>
          </p:cNvPicPr>
          <p:nvPr/>
        </p:nvPicPr>
        <p:blipFill>
          <a:blip r:embed="rId2"/>
          <a:stretch>
            <a:fillRect/>
          </a:stretch>
        </p:blipFill>
        <p:spPr>
          <a:xfrm>
            <a:off x="1678636" y="1375332"/>
            <a:ext cx="8270023" cy="4806139"/>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7107F-83ED-52DE-E17A-A6CBD9DB6CA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466D056-3287-3A82-9D39-E4265403BE09}"/>
              </a:ext>
            </a:extLst>
          </p:cNvPr>
          <p:cNvSpPr txBox="1"/>
          <p:nvPr/>
        </p:nvSpPr>
        <p:spPr>
          <a:xfrm>
            <a:off x="597914" y="147500"/>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Ylä-Savon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D966D424-7E52-12F8-4223-819899BD5408}"/>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0F440418-D79B-37C5-BC6C-6C4A740EDE2A}"/>
              </a:ext>
            </a:extLst>
          </p:cNvPr>
          <p:cNvPicPr>
            <a:picLocks noChangeAspect="1"/>
          </p:cNvPicPr>
          <p:nvPr/>
        </p:nvPicPr>
        <p:blipFill>
          <a:blip r:embed="rId2"/>
          <a:stretch>
            <a:fillRect/>
          </a:stretch>
        </p:blipFill>
        <p:spPr>
          <a:xfrm>
            <a:off x="1694401" y="1347829"/>
            <a:ext cx="8295578" cy="4922771"/>
          </a:xfrm>
          <a:prstGeom prst="rect">
            <a:avLst/>
          </a:prstGeom>
        </p:spPr>
      </p:pic>
    </p:spTree>
    <p:extLst>
      <p:ext uri="{BB962C8B-B14F-4D97-AF65-F5344CB8AC3E}">
        <p14:creationId xmlns:p14="http://schemas.microsoft.com/office/powerpoint/2010/main" val="323707904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EB32CC-5498-4517-A03D-4B7F556E8746}">
  <ds:schemaRefs>
    <ds:schemaRef ds:uri="http://schemas.microsoft.com/sharepoint/v3/contenttype/forms"/>
  </ds:schemaRefs>
</ds:datastoreItem>
</file>

<file path=customXml/itemProps2.xml><?xml version="1.0" encoding="utf-8"?>
<ds:datastoreItem xmlns:ds="http://schemas.openxmlformats.org/officeDocument/2006/customXml" ds:itemID="{70358D4A-4CA3-43AE-9549-896E1F795ABA}">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7A108863-E538-43C9-AD8E-145CD9E293F7}"/>
</file>

<file path=docProps/app.xml><?xml version="1.0" encoding="utf-8"?>
<Properties xmlns="http://schemas.openxmlformats.org/officeDocument/2006/extended-properties" xmlns:vt="http://schemas.openxmlformats.org/officeDocument/2006/docPropsVTypes">
  <TotalTime>1656</TotalTime>
  <Words>867</Words>
  <Application>Microsoft Office PowerPoint</Application>
  <PresentationFormat>Laajakuva</PresentationFormat>
  <Paragraphs>155</Paragraphs>
  <Slides>13</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Aptos</vt:lpstr>
      <vt:lpstr>Aptos Display</vt:lpstr>
      <vt:lpstr>Aptos Narrow</vt:lpstr>
      <vt:lpstr>Arial</vt:lpstr>
      <vt:lpstr>Office-teema</vt:lpstr>
      <vt:lpstr>PowerPoint-esitys</vt:lpstr>
      <vt:lpstr>Rahaa ja työtä metsistä -verkkopalvelu</vt:lpstr>
      <vt:lpstr>Pohjois-Savon metsät 2023</vt:lpstr>
      <vt:lpstr>Esityksessä on tarkasteltu seuraavia maakunnan ja sen seutukuntien talousasioita</vt:lpstr>
      <vt:lpstr>PowerPoint-esitys</vt:lpstr>
      <vt:lpstr>PowerPoint-esitys</vt:lpstr>
      <vt:lpstr>Metsäalan merkitys Pohjois-Savossa,  osuus yksityistaloudesta</vt:lpstr>
      <vt:lpstr>Metsäala Pohjois-Savon seutukunnissa 2023</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49</cp:revision>
  <dcterms:created xsi:type="dcterms:W3CDTF">2025-04-08T07:56:51Z</dcterms:created>
  <dcterms:modified xsi:type="dcterms:W3CDTF">2026-09-30T10:08:43Z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