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62" r:id="rId5"/>
    <p:sldId id="270" r:id="rId6"/>
    <p:sldId id="261" r:id="rId7"/>
    <p:sldId id="272" r:id="rId8"/>
    <p:sldId id="275" r:id="rId9"/>
    <p:sldId id="273" r:id="rId10"/>
    <p:sldId id="321" r:id="rId11"/>
    <p:sldId id="274" r:id="rId12"/>
    <p:sldId id="276" r:id="rId13"/>
    <p:sldId id="277" r:id="rId14"/>
    <p:sldId id="278" r:id="rId15"/>
    <p:sldId id="279" r:id="rId16"/>
    <p:sldId id="283" r:id="rId17"/>
    <p:sldId id="280" r:id="rId18"/>
    <p:sldId id="284" r:id="rId19"/>
    <p:sldId id="285" r:id="rId20"/>
    <p:sldId id="286" r:id="rId21"/>
    <p:sldId id="287" r:id="rId22"/>
    <p:sldId id="288" r:id="rId23"/>
    <p:sldId id="289" r:id="rId24"/>
    <p:sldId id="291" r:id="rId25"/>
    <p:sldId id="294" r:id="rId26"/>
    <p:sldId id="295" r:id="rId27"/>
    <p:sldId id="298" r:id="rId28"/>
    <p:sldId id="296" r:id="rId29"/>
    <p:sldId id="297" r:id="rId30"/>
    <p:sldId id="299" r:id="rId31"/>
    <p:sldId id="300" r:id="rId32"/>
    <p:sldId id="301" r:id="rId33"/>
    <p:sldId id="302" r:id="rId34"/>
    <p:sldId id="303" r:id="rId35"/>
    <p:sldId id="305" r:id="rId36"/>
    <p:sldId id="304" r:id="rId37"/>
    <p:sldId id="306" r:id="rId3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48694-BDEE-409B-9489-C2016B3A8601}" type="datetimeFigureOut">
              <a:rPr lang="fi-FI" smtClean="0"/>
              <a:t>27.5.2024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06147-E472-4A59-995E-7EDF71E7218A}" type="slidenum">
              <a:rPr lang="fi-FI" smtClean="0"/>
              <a:t>‹#›</a:t>
            </a:fld>
            <a:endParaRPr lang="fi-FI"/>
          </a:p>
        </p:txBody>
      </p:sp>
    </p:spTree>
    <p:extLst>
      <p:ext uri="{BB962C8B-B14F-4D97-AF65-F5344CB8AC3E}">
        <p14:creationId xmlns:p14="http://schemas.microsoft.com/office/powerpoint/2010/main" val="33107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65DFF27-5751-46AE-BC88-E016A435E32D}" type="slidenum">
              <a:rPr lang="fi-FI" smtClean="0"/>
              <a:t>20</a:t>
            </a:fld>
            <a:endParaRPr lang="fi-FI"/>
          </a:p>
        </p:txBody>
      </p:sp>
    </p:spTree>
    <p:extLst>
      <p:ext uri="{BB962C8B-B14F-4D97-AF65-F5344CB8AC3E}">
        <p14:creationId xmlns:p14="http://schemas.microsoft.com/office/powerpoint/2010/main" val="302390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B4A88E-605C-4EE8-ABD4-BF55CF8E375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FF1A2EE-CB6B-4FDE-982B-961B68B25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12A85DF-2FC6-4D29-80EC-9934B4BE9EFE}"/>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5" name="Alatunnisteen paikkamerkki 4">
            <a:extLst>
              <a:ext uri="{FF2B5EF4-FFF2-40B4-BE49-F238E27FC236}">
                <a16:creationId xmlns:a16="http://schemas.microsoft.com/office/drawing/2014/main" id="{EC813BDE-0AA5-41A0-A25F-63324A4A8E0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2674D0D-8297-40F6-99A1-77C2016D3AA4}"/>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1307336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6E7FB5-F202-4F82-9EA0-B700D3E6F76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F515D62-15B2-447F-99F5-29569846B7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5AB70A3-AD4A-4B53-BC69-FEA5CFC7D763}"/>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5" name="Alatunnisteen paikkamerkki 4">
            <a:extLst>
              <a:ext uri="{FF2B5EF4-FFF2-40B4-BE49-F238E27FC236}">
                <a16:creationId xmlns:a16="http://schemas.microsoft.com/office/drawing/2014/main" id="{DC8D0961-3117-4EC1-9FAB-B9C3A252B3B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D6AB735-312A-46EF-BE26-583955F810B3}"/>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33555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B8FFA00-784C-4CB7-8147-99CE688EBF6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B288FF4-C067-4686-AB65-DEF37279F08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71CFE0-394D-4D27-9DD9-C3EC3EDBCAB5}"/>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5" name="Alatunnisteen paikkamerkki 4">
            <a:extLst>
              <a:ext uri="{FF2B5EF4-FFF2-40B4-BE49-F238E27FC236}">
                <a16:creationId xmlns:a16="http://schemas.microsoft.com/office/drawing/2014/main" id="{2EFEFACD-C679-4FF6-9861-0B5C6DA10A6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BEC17E5-A5CC-4FE1-B11E-2B387BD488D1}"/>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38200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isältö ja kuva 3">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475CCBC6-AA84-48D7-8012-589401D9EFCC}"/>
              </a:ext>
            </a:extLst>
          </p:cNvPr>
          <p:cNvSpPr>
            <a:spLocks noGrp="1"/>
          </p:cNvSpPr>
          <p:nvPr>
            <p:ph type="pic" sz="quarter" idx="13"/>
          </p:nvPr>
        </p:nvSpPr>
        <p:spPr>
          <a:xfrm>
            <a:off x="288000" y="-1"/>
            <a:ext cx="4016682" cy="6876000"/>
          </a:xfrm>
        </p:spPr>
        <p:txBody>
          <a:bodyPr anchor="ctr"/>
          <a:lstStyle>
            <a:lvl1pPr marL="0" indent="0" algn="ctr">
              <a:buNone/>
              <a:defRPr/>
            </a:lvl1pPr>
          </a:lstStyle>
          <a:p>
            <a:r>
              <a:rPr lang="fi-FI"/>
              <a:t>Lisää kuva napsauttamalla kuvaketta</a:t>
            </a:r>
          </a:p>
        </p:txBody>
      </p:sp>
      <p:sp>
        <p:nvSpPr>
          <p:cNvPr id="7" name="Otsikko 6">
            <a:extLst>
              <a:ext uri="{FF2B5EF4-FFF2-40B4-BE49-F238E27FC236}">
                <a16:creationId xmlns:a16="http://schemas.microsoft.com/office/drawing/2014/main" id="{1F759DA6-3D22-441E-AB31-8C2BDAACF2BC}"/>
              </a:ext>
            </a:extLst>
          </p:cNvPr>
          <p:cNvSpPr>
            <a:spLocks noGrp="1"/>
          </p:cNvSpPr>
          <p:nvPr>
            <p:ph type="title"/>
          </p:nvPr>
        </p:nvSpPr>
        <p:spPr>
          <a:xfrm>
            <a:off x="4476000" y="365125"/>
            <a:ext cx="7004800" cy="1224000"/>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05CB40EC-CE53-43E2-9FD3-CF8DA8DA1D03}"/>
              </a:ext>
            </a:extLst>
          </p:cNvPr>
          <p:cNvSpPr>
            <a:spLocks noGrp="1"/>
          </p:cNvSpPr>
          <p:nvPr>
            <p:ph idx="1"/>
          </p:nvPr>
        </p:nvSpPr>
        <p:spPr>
          <a:xfrm>
            <a:off x="4476000" y="1825625"/>
            <a:ext cx="7004800" cy="417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1C4406C4-937B-461B-80D9-087E789E7DAA}"/>
              </a:ext>
            </a:extLst>
          </p:cNvPr>
          <p:cNvSpPr>
            <a:spLocks noGrp="1"/>
          </p:cNvSpPr>
          <p:nvPr>
            <p:ph type="dt" sz="half" idx="10"/>
          </p:nvPr>
        </p:nvSpPr>
        <p:spPr/>
        <p:txBody>
          <a:bodyPr/>
          <a:lstStyle/>
          <a:p>
            <a:fld id="{C85367CB-27BC-4FAB-B93B-9E34C55FCCC7}" type="datetime1">
              <a:rPr lang="fi-FI" smtClean="0"/>
              <a:t>27.5.2024</a:t>
            </a:fld>
            <a:endParaRPr lang="fi-FI"/>
          </a:p>
        </p:txBody>
      </p:sp>
      <p:sp>
        <p:nvSpPr>
          <p:cNvPr id="5" name="Alatunnisteen paikkamerkki 4">
            <a:extLst>
              <a:ext uri="{FF2B5EF4-FFF2-40B4-BE49-F238E27FC236}">
                <a16:creationId xmlns:a16="http://schemas.microsoft.com/office/drawing/2014/main" id="{DAC201B3-F9CA-496D-AE46-0937141B3EE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CD5CBFD-AEEA-42BF-B532-D1F40733AA2B}"/>
              </a:ext>
            </a:extLst>
          </p:cNvPr>
          <p:cNvSpPr>
            <a:spLocks noGrp="1"/>
          </p:cNvSpPr>
          <p:nvPr>
            <p:ph type="sldNum" sz="quarter" idx="12"/>
          </p:nvPr>
        </p:nvSpPr>
        <p:spPr/>
        <p:txBody>
          <a:bodyPr/>
          <a:lstStyle/>
          <a:p>
            <a:fld id="{2020BB7A-7565-440A-AF71-226D618FE89D}" type="slidenum">
              <a:rPr lang="fi-FI" smtClean="0"/>
              <a:t>‹#›</a:t>
            </a:fld>
            <a:endParaRPr lang="fi-FI"/>
          </a:p>
        </p:txBody>
      </p:sp>
      <p:sp>
        <p:nvSpPr>
          <p:cNvPr id="11" name="Suorakulmio 10">
            <a:extLst>
              <a:ext uri="{FF2B5EF4-FFF2-40B4-BE49-F238E27FC236}">
                <a16:creationId xmlns:a16="http://schemas.microsoft.com/office/drawing/2014/main" id="{AD812596-4552-4064-A78F-3BD89ED7E701}"/>
              </a:ext>
            </a:extLst>
          </p:cNvPr>
          <p:cNvSpPr/>
          <p:nvPr/>
        </p:nvSpPr>
        <p:spPr>
          <a:xfrm>
            <a:off x="0" y="0"/>
            <a:ext cx="288000" cy="6858000"/>
          </a:xfrm>
          <a:prstGeom prst="rect">
            <a:avLst/>
          </a:prstGeom>
          <a:solidFill>
            <a:srgbClr val="61B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223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D1DA06-A67B-4F35-ACC6-0A46F1DD10C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984DB48-E380-4351-8CAB-37433A549E3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707D7E3-7681-4658-85E6-E1BF76D64351}"/>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5" name="Alatunnisteen paikkamerkki 4">
            <a:extLst>
              <a:ext uri="{FF2B5EF4-FFF2-40B4-BE49-F238E27FC236}">
                <a16:creationId xmlns:a16="http://schemas.microsoft.com/office/drawing/2014/main" id="{0A4F9157-5A45-4BB5-BD95-1D8841F947C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8276304-9831-48A0-8D41-5D0C1A8483BA}"/>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358834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04D8B1-91F7-42F3-9259-D2CCDF61EB3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1F2865E-E287-480D-BAF6-30DD70820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C2704B8-A70A-476C-8FB9-D24BA66860FA}"/>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5" name="Alatunnisteen paikkamerkki 4">
            <a:extLst>
              <a:ext uri="{FF2B5EF4-FFF2-40B4-BE49-F238E27FC236}">
                <a16:creationId xmlns:a16="http://schemas.microsoft.com/office/drawing/2014/main" id="{3C01A835-CF9E-4FDE-AF92-FE5701D7E1C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F3E10B5-95CF-4210-B1D5-84DB4F9B6D23}"/>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11525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569DB9-947D-4C78-903F-0DAEE2F5C3E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35B2E84-4F81-4BA5-B612-F0153A3F4A2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CB065FC-8407-4FC5-8D12-00B5CC78931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D4D9988-3EB7-4A13-899F-B445EF540ACB}"/>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6" name="Alatunnisteen paikkamerkki 5">
            <a:extLst>
              <a:ext uri="{FF2B5EF4-FFF2-40B4-BE49-F238E27FC236}">
                <a16:creationId xmlns:a16="http://schemas.microsoft.com/office/drawing/2014/main" id="{40E422AE-D12F-4743-BDC5-250397C58AF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C9F02EA-5034-49AD-AB7D-FDBA90269473}"/>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120863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8323DC-A6FF-462C-8D47-36C15FF55E9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1B595F1-AF8D-4E13-B4DC-791E2BCC3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84C1368-9D9D-4B90-B619-A83A8415124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433E9FB-A92C-4666-8032-EAC25A68E4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EA6C857-AED8-4E90-BEE0-FE275B3EB4C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994F110-0DD2-4694-A5FF-52FC1649F6B0}"/>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8" name="Alatunnisteen paikkamerkki 7">
            <a:extLst>
              <a:ext uri="{FF2B5EF4-FFF2-40B4-BE49-F238E27FC236}">
                <a16:creationId xmlns:a16="http://schemas.microsoft.com/office/drawing/2014/main" id="{4399D1BC-350B-49A0-8AE2-86B8CB23B601}"/>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2CA03ED-9FE1-4B5A-B98C-E9326C118490}"/>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195507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95DD9-850F-4A89-B314-D1698D09DEE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37D6348-066C-42DB-85A6-A0F7DD582807}"/>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4" name="Alatunnisteen paikkamerkki 3">
            <a:extLst>
              <a:ext uri="{FF2B5EF4-FFF2-40B4-BE49-F238E27FC236}">
                <a16:creationId xmlns:a16="http://schemas.microsoft.com/office/drawing/2014/main" id="{3E6CE9D4-EC3B-4B90-B13B-72B89274079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8A1F67E-672A-4CF7-A8E3-AE40D8205F0A}"/>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407758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2699BD-FC4C-4121-9C28-9A667949F83A}"/>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3" name="Alatunnisteen paikkamerkki 2">
            <a:extLst>
              <a:ext uri="{FF2B5EF4-FFF2-40B4-BE49-F238E27FC236}">
                <a16:creationId xmlns:a16="http://schemas.microsoft.com/office/drawing/2014/main" id="{9308BC56-D691-4622-B5A9-1D8BF58052D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8E2D4F6-A8D1-4743-84E0-E6E703160BED}"/>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134252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13E687-A33B-448E-B1C0-B3CC2C65565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CDED5CE-4C2D-4480-A9F9-E6E91B0382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43FA51A-E820-4109-A129-499AE8E2C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115E9E9-C02E-4E9A-BAED-B1D162BC9E5B}"/>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6" name="Alatunnisteen paikkamerkki 5">
            <a:extLst>
              <a:ext uri="{FF2B5EF4-FFF2-40B4-BE49-F238E27FC236}">
                <a16:creationId xmlns:a16="http://schemas.microsoft.com/office/drawing/2014/main" id="{F1E16018-C201-4062-9661-44FFBAA5131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1193C64-0FE7-4D79-8B9B-89352A3622F6}"/>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421812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46F2BE-03ED-446D-9EF9-D5B81658763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562AB20-F7DE-4BF2-BC82-0D3E8518C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32490A78-C604-46DF-B50F-745A53C58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23C7AF2-E0D3-4064-851B-C84C15915A06}"/>
              </a:ext>
            </a:extLst>
          </p:cNvPr>
          <p:cNvSpPr>
            <a:spLocks noGrp="1"/>
          </p:cNvSpPr>
          <p:nvPr>
            <p:ph type="dt" sz="half" idx="10"/>
          </p:nvPr>
        </p:nvSpPr>
        <p:spPr/>
        <p:txBody>
          <a:bodyPr/>
          <a:lstStyle/>
          <a:p>
            <a:fld id="{038C4BF1-E91A-448C-9B7C-BB88E4DA7466}" type="datetimeFigureOut">
              <a:rPr lang="fi-FI" smtClean="0"/>
              <a:t>27.5.2024</a:t>
            </a:fld>
            <a:endParaRPr lang="fi-FI"/>
          </a:p>
        </p:txBody>
      </p:sp>
      <p:sp>
        <p:nvSpPr>
          <p:cNvPr id="6" name="Alatunnisteen paikkamerkki 5">
            <a:extLst>
              <a:ext uri="{FF2B5EF4-FFF2-40B4-BE49-F238E27FC236}">
                <a16:creationId xmlns:a16="http://schemas.microsoft.com/office/drawing/2014/main" id="{18B0F188-5083-4016-82D8-7CDB94BBDEE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F0F61FE-F33B-4D25-AC29-12783710F421}"/>
              </a:ext>
            </a:extLst>
          </p:cNvPr>
          <p:cNvSpPr>
            <a:spLocks noGrp="1"/>
          </p:cNvSpPr>
          <p:nvPr>
            <p:ph type="sldNum" sz="quarter" idx="12"/>
          </p:nvPr>
        </p:nvSpPr>
        <p:spPr/>
        <p:txBody>
          <a:bodyPr/>
          <a:lstStyle/>
          <a:p>
            <a:fld id="{1EDF07FA-0E7C-46CB-B698-C3F3A50FDC02}" type="slidenum">
              <a:rPr lang="fi-FI" smtClean="0"/>
              <a:t>‹#›</a:t>
            </a:fld>
            <a:endParaRPr lang="fi-FI"/>
          </a:p>
        </p:txBody>
      </p:sp>
    </p:spTree>
    <p:extLst>
      <p:ext uri="{BB962C8B-B14F-4D97-AF65-F5344CB8AC3E}">
        <p14:creationId xmlns:p14="http://schemas.microsoft.com/office/powerpoint/2010/main" val="365965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591E4FA-1F79-46C1-B68C-91F9C5578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210F8AD-6960-47F9-BF16-7657F13DD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6065F25-9218-4B36-975F-A8B08784C3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C4BF1-E91A-448C-9B7C-BB88E4DA7466}" type="datetimeFigureOut">
              <a:rPr lang="fi-FI" smtClean="0"/>
              <a:t>27.5.2024</a:t>
            </a:fld>
            <a:endParaRPr lang="fi-FI"/>
          </a:p>
        </p:txBody>
      </p:sp>
      <p:sp>
        <p:nvSpPr>
          <p:cNvPr id="5" name="Alatunnisteen paikkamerkki 4">
            <a:extLst>
              <a:ext uri="{FF2B5EF4-FFF2-40B4-BE49-F238E27FC236}">
                <a16:creationId xmlns:a16="http://schemas.microsoft.com/office/drawing/2014/main" id="{59CB6815-DC13-4024-978E-693B22C54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2F0C4D0-1210-4C35-B93E-AC9DEC7DD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F07FA-0E7C-46CB-B698-C3F3A50FDC02}" type="slidenum">
              <a:rPr lang="fi-FI" smtClean="0"/>
              <a:t>‹#›</a:t>
            </a:fld>
            <a:endParaRPr lang="fi-FI"/>
          </a:p>
        </p:txBody>
      </p:sp>
    </p:spTree>
    <p:extLst>
      <p:ext uri="{BB962C8B-B14F-4D97-AF65-F5344CB8AC3E}">
        <p14:creationId xmlns:p14="http://schemas.microsoft.com/office/powerpoint/2010/main" val="357063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C3D126-3BD7-414E-ABD0-D4BF0A7581B5}"/>
              </a:ext>
            </a:extLst>
          </p:cNvPr>
          <p:cNvSpPr>
            <a:spLocks noGrp="1"/>
          </p:cNvSpPr>
          <p:nvPr>
            <p:ph type="title"/>
          </p:nvPr>
        </p:nvSpPr>
        <p:spPr/>
        <p:txBody>
          <a:bodyPr>
            <a:normAutofit/>
          </a:bodyPr>
          <a:lstStyle/>
          <a:p>
            <a:r>
              <a:rPr lang="sv-FI" sz="4400"/>
              <a:t>Kommunernas skogsbruksplaner och vattenvården</a:t>
            </a:r>
          </a:p>
        </p:txBody>
      </p:sp>
      <p:sp>
        <p:nvSpPr>
          <p:cNvPr id="3" name="Alaotsikko 2">
            <a:extLst>
              <a:ext uri="{FF2B5EF4-FFF2-40B4-BE49-F238E27FC236}">
                <a16:creationId xmlns:a16="http://schemas.microsoft.com/office/drawing/2014/main" id="{CB02BE86-ED15-4EAE-ABB2-6252DF5D6934}"/>
              </a:ext>
            </a:extLst>
          </p:cNvPr>
          <p:cNvSpPr>
            <a:spLocks noGrp="1"/>
          </p:cNvSpPr>
          <p:nvPr>
            <p:ph type="subTitle" idx="1"/>
          </p:nvPr>
        </p:nvSpPr>
        <p:spPr>
          <a:xfrm>
            <a:off x="1524000" y="4163626"/>
            <a:ext cx="9144000" cy="1094173"/>
          </a:xfrm>
        </p:spPr>
        <p:txBody>
          <a:bodyPr/>
          <a:lstStyle/>
          <a:p>
            <a:endParaRPr lang="fi-FI" dirty="0"/>
          </a:p>
        </p:txBody>
      </p:sp>
      <p:sp>
        <p:nvSpPr>
          <p:cNvPr id="4" name="Dian numeron paikkamerkki 3">
            <a:extLst>
              <a:ext uri="{FF2B5EF4-FFF2-40B4-BE49-F238E27FC236}">
                <a16:creationId xmlns:a16="http://schemas.microsoft.com/office/drawing/2014/main" id="{D7AC13D7-EEF8-4045-8F9D-D70AE81BB212}"/>
              </a:ext>
            </a:extLst>
          </p:cNvPr>
          <p:cNvSpPr>
            <a:spLocks noGrp="1"/>
          </p:cNvSpPr>
          <p:nvPr>
            <p:ph type="sldNum" sz="quarter" idx="12"/>
          </p:nvPr>
        </p:nvSpPr>
        <p:spPr/>
        <p:txBody>
          <a:bodyPr/>
          <a:lstStyle/>
          <a:p>
            <a:fld id="{2020BB7A-7565-440A-AF71-226D618FE89D}" type="slidenum">
              <a:rPr lang="fi-FI" smtClean="0"/>
              <a:t>1</a:t>
            </a:fld>
            <a:endParaRPr lang="fi-FI"/>
          </a:p>
        </p:txBody>
      </p:sp>
    </p:spTree>
    <p:extLst>
      <p:ext uri="{BB962C8B-B14F-4D97-AF65-F5344CB8AC3E}">
        <p14:creationId xmlns:p14="http://schemas.microsoft.com/office/powerpoint/2010/main" val="157970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lstStyle/>
          <a:p>
            <a:r>
              <a:rPr lang="sv-FI"/>
              <a:t>Naturens mångfald i ekonomiskogarna 1/2</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340768"/>
            <a:ext cx="10904800" cy="3959976"/>
          </a:xfrm>
        </p:spPr>
        <p:txBody>
          <a:bodyPr>
            <a:normAutofit fontScale="92500" lnSpcReduction="20000"/>
          </a:bodyPr>
          <a:lstStyle/>
          <a:p>
            <a:r>
              <a:rPr lang="sv-FI" dirty="0"/>
              <a:t>Skogarna i sydvästra Finland har erbjudit såväl föda, byggnadsmaterial som handelsvaror. (”</a:t>
            </a:r>
            <a:r>
              <a:rPr lang="sv-FI" dirty="0" err="1"/>
              <a:t>Vakka</a:t>
            </a:r>
            <a:r>
              <a:rPr lang="sv-FI" dirty="0"/>
              <a:t>-Suomi”)</a:t>
            </a:r>
          </a:p>
          <a:p>
            <a:r>
              <a:rPr lang="sv-FI" dirty="0"/>
              <a:t>Naturskogarna har omvandlats till bostadsområden, industritomter, kontorskvarter, vägar, åkrar, ekonomiskogar och grönområden.</a:t>
            </a:r>
          </a:p>
          <a:p>
            <a:r>
              <a:rPr lang="sv-FI" dirty="0"/>
              <a:t>Mängden död ved i en sydfinländsk naturskog uppskattas ha rört sig kring 60-120 kubikmeter per hektar. </a:t>
            </a:r>
          </a:p>
          <a:p>
            <a:endParaRPr lang="fi-FI" dirty="0"/>
          </a:p>
          <a:p>
            <a:pPr lvl="1">
              <a:buFont typeface="Wingdings" panose="05000000000000000000" pitchFamily="2" charset="2"/>
              <a:buChar char="Ø"/>
            </a:pPr>
            <a:r>
              <a:rPr lang="sv-FI" dirty="0"/>
              <a:t>Naturskogarna i sydvästra Finland har minskat </a:t>
            </a:r>
          </a:p>
          <a:p>
            <a:pPr lvl="1">
              <a:buFont typeface="Wingdings" panose="05000000000000000000" pitchFamily="2" charset="2"/>
              <a:buChar char="Ø"/>
            </a:pPr>
            <a:r>
              <a:rPr lang="sv-FI" dirty="0"/>
              <a:t>Mängden död ved har minskat</a:t>
            </a:r>
          </a:p>
          <a:p>
            <a:pPr lvl="1">
              <a:buFont typeface="Wingdings" panose="05000000000000000000" pitchFamily="2" charset="2"/>
              <a:buChar char="Ø"/>
            </a:pPr>
            <a:r>
              <a:rPr lang="sv-FI" dirty="0"/>
              <a:t>Skogarnas strukturdrag har förändrats</a:t>
            </a:r>
          </a:p>
          <a:p>
            <a:pPr lvl="1">
              <a:buFont typeface="Wingdings" panose="05000000000000000000" pitchFamily="2" charset="2"/>
              <a:buChar char="Ø"/>
            </a:pPr>
            <a:r>
              <a:rPr lang="sv-FI" dirty="0"/>
              <a:t>Skogsarealen har minskat. </a:t>
            </a:r>
          </a:p>
          <a:p>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a:xfrm>
            <a:off x="576000" y="6356350"/>
            <a:ext cx="797400" cy="365125"/>
          </a:xfrm>
        </p:spPr>
        <p:txBody>
          <a:bodyPr/>
          <a:lstStyle/>
          <a:p>
            <a:fld id="{2020BB7A-7565-440A-AF71-226D618FE89D}" type="slidenum">
              <a:rPr lang="fi-FI" smtClean="0"/>
              <a:t>10</a:t>
            </a:fld>
            <a:endParaRPr lang="fi-FI"/>
          </a:p>
        </p:txBody>
      </p:sp>
    </p:spTree>
    <p:extLst>
      <p:ext uri="{BB962C8B-B14F-4D97-AF65-F5344CB8AC3E}">
        <p14:creationId xmlns:p14="http://schemas.microsoft.com/office/powerpoint/2010/main" val="133076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lstStyle/>
          <a:p>
            <a:r>
              <a:rPr lang="sv-FI"/>
              <a:t>Naturens mångfald i ekonomiskogarna 2/2</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340768"/>
            <a:ext cx="10904800" cy="3959976"/>
          </a:xfrm>
        </p:spPr>
        <p:txBody>
          <a:bodyPr>
            <a:normAutofit/>
          </a:bodyPr>
          <a:lstStyle/>
          <a:p>
            <a:r>
              <a:rPr lang="sv-FI" dirty="0"/>
              <a:t>Mångfalden i ekonomiskogarna bevaras med stöd av lagstiftning, rekommendationerna för skogsvård, skogscertifiering och statligt stöd. </a:t>
            </a:r>
          </a:p>
          <a:p>
            <a:r>
              <a:rPr lang="sv-FI" dirty="0"/>
              <a:t>Naturvårdsåtgärder som baserar sig på frivillighet</a:t>
            </a:r>
          </a:p>
          <a:p>
            <a:pPr lvl="1"/>
            <a:r>
              <a:rPr lang="sv-FI" dirty="0"/>
              <a:t>Naturobjekt som är viktiga med tanke på mångfalden bevaras</a:t>
            </a:r>
          </a:p>
          <a:p>
            <a:pPr lvl="1"/>
            <a:r>
              <a:rPr lang="sv-FI" dirty="0"/>
              <a:t>Objekt som är svårtillgängliga och har låg virkesproduktion lämnas utan åtgärder</a:t>
            </a:r>
          </a:p>
          <a:p>
            <a:pPr lvl="1"/>
            <a:r>
              <a:rPr lang="sv-FI" dirty="0"/>
              <a:t>Viltbuskagen lämnas </a:t>
            </a:r>
          </a:p>
          <a:p>
            <a:pPr lvl="1"/>
            <a:r>
              <a:rPr lang="sv-FI" dirty="0"/>
              <a:t>Blandskog gynnas och antalet trädslag i skogen bibehålls </a:t>
            </a:r>
          </a:p>
          <a:p>
            <a:pPr lvl="1"/>
            <a:r>
              <a:rPr lang="sv-FI" dirty="0"/>
              <a:t>Mm.</a:t>
            </a:r>
          </a:p>
          <a:p>
            <a:pPr marL="457200" lvl="1" indent="0">
              <a:buNone/>
            </a:pPr>
            <a:r>
              <a:rPr lang="sv-FI" sz="1800" i="1" dirty="0"/>
              <a:t>Källa: Checklista för naturhänsyn, Finlands skogscentral och Tapio</a:t>
            </a:r>
          </a:p>
          <a:p>
            <a:endParaRPr lang="fi-FI" dirty="0"/>
          </a:p>
          <a:p>
            <a:pPr marL="0" indent="0">
              <a:buNone/>
            </a:pPr>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11</a:t>
            </a:fld>
            <a:endParaRPr lang="fi-FI"/>
          </a:p>
        </p:txBody>
      </p:sp>
    </p:spTree>
    <p:extLst>
      <p:ext uri="{BB962C8B-B14F-4D97-AF65-F5344CB8AC3E}">
        <p14:creationId xmlns:p14="http://schemas.microsoft.com/office/powerpoint/2010/main" val="212799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lstStyle/>
          <a:p>
            <a:r>
              <a:rPr lang="sv-FI"/>
              <a:t>Ekonomiskog som rekreationsmiljö 1/2</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07368" y="1268760"/>
            <a:ext cx="10904800" cy="3959976"/>
          </a:xfrm>
        </p:spPr>
        <p:txBody>
          <a:bodyPr>
            <a:normAutofit fontScale="92500" lnSpcReduction="10000"/>
          </a:bodyPr>
          <a:lstStyle/>
          <a:p>
            <a:r>
              <a:rPr lang="sv-FI" dirty="0"/>
              <a:t>Preferensundersökningar visar att  </a:t>
            </a:r>
          </a:p>
          <a:p>
            <a:pPr lvl="1"/>
            <a:r>
              <a:rPr lang="sv-FI" dirty="0"/>
              <a:t>besökare uppskattar äldre, lättframkomlig skog som leder tankarna till en skog i naturtillstånd.</a:t>
            </a:r>
            <a:endParaRPr lang="sv-FI" dirty="0">
              <a:highlight>
                <a:srgbClr val="FFFF00"/>
              </a:highlight>
            </a:endParaRPr>
          </a:p>
          <a:p>
            <a:pPr lvl="1"/>
            <a:r>
              <a:rPr lang="sv-FI" dirty="0"/>
              <a:t>spår av avverkning och markberedning vill man helst inte se och inte heller hyggesrester och döda eller </a:t>
            </a:r>
            <a:r>
              <a:rPr lang="sv-FI" dirty="0" err="1"/>
              <a:t>omkullfallna</a:t>
            </a:r>
            <a:r>
              <a:rPr lang="sv-FI" dirty="0"/>
              <a:t> träd. </a:t>
            </a:r>
          </a:p>
          <a:p>
            <a:r>
              <a:rPr lang="sv-FI" dirty="0"/>
              <a:t>Skogens egenskaper påverkar människans psykologiska återhämtning. I en undersökning kunde man till exempel konstatera att den kraftigaste psykologiska återhämtningen uppnås i avverkningsmogen ekonomiskog och i gammal skog i naturtillstånd.  </a:t>
            </a:r>
          </a:p>
          <a:p>
            <a:r>
              <a:rPr lang="sv-FI" dirty="0"/>
              <a:t>Forskning visar att kalavverkning minskar mängden blåbärs- och lingonris radikalt, men lingonet kan ofta bli rikligare redan i plantskogsstadiet. </a:t>
            </a:r>
          </a:p>
          <a:p>
            <a:endParaRPr lang="fi-FI" dirty="0"/>
          </a:p>
          <a:p>
            <a:endParaRPr lang="fi-FI" dirty="0"/>
          </a:p>
          <a:p>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12</a:t>
            </a:fld>
            <a:endParaRPr lang="fi-FI"/>
          </a:p>
        </p:txBody>
      </p:sp>
    </p:spTree>
    <p:extLst>
      <p:ext uri="{BB962C8B-B14F-4D97-AF65-F5344CB8AC3E}">
        <p14:creationId xmlns:p14="http://schemas.microsoft.com/office/powerpoint/2010/main" val="331005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lstStyle/>
          <a:p>
            <a:r>
              <a:rPr lang="sv-FI" dirty="0"/>
              <a:t>Ekonomiskog som rekreationsmiljö 2/2</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340768"/>
            <a:ext cx="10904800" cy="4320480"/>
          </a:xfrm>
        </p:spPr>
        <p:txBody>
          <a:bodyPr/>
          <a:lstStyle/>
          <a:p>
            <a:r>
              <a:rPr lang="sv-FI" dirty="0"/>
              <a:t>Nära tätorter är rekreationsanvändningen störst. </a:t>
            </a:r>
          </a:p>
          <a:p>
            <a:r>
              <a:rPr lang="sv-FI" dirty="0"/>
              <a:t>Ca 57 % av de besök som görs i rekreationssyfte i närområdet görs på kommunägd mark.       </a:t>
            </a:r>
          </a:p>
          <a:p>
            <a:pPr marL="0" indent="0">
              <a:buNone/>
            </a:pPr>
            <a:r>
              <a:rPr lang="sv-FI" sz="2000" i="1" dirty="0"/>
              <a:t>	Källa: LVVI, den riksomfattande inventeringen av rekreation i naturen</a:t>
            </a:r>
          </a:p>
          <a:p>
            <a:pPr lvl="1">
              <a:buFont typeface="Wingdings" panose="05000000000000000000" pitchFamily="2" charset="2"/>
              <a:buChar char="Ø"/>
            </a:pPr>
            <a:endParaRPr lang="fi-FI" dirty="0"/>
          </a:p>
          <a:p>
            <a:pPr lvl="1">
              <a:buFont typeface="Wingdings" panose="05000000000000000000" pitchFamily="2" charset="2"/>
              <a:buChar char="Ø"/>
            </a:pPr>
            <a:endParaRPr lang="fi-FI" dirty="0"/>
          </a:p>
          <a:p>
            <a:pPr lvl="1">
              <a:buFont typeface="Wingdings" panose="05000000000000000000" pitchFamily="2" charset="2"/>
              <a:buChar char="Ø"/>
            </a:pPr>
            <a:r>
              <a:rPr lang="sv-FI" dirty="0"/>
              <a:t>Har kommunen en tillräckligt stor rekreationsareal per invånare?</a:t>
            </a:r>
          </a:p>
          <a:p>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13</a:t>
            </a:fld>
            <a:endParaRPr lang="fi-FI"/>
          </a:p>
        </p:txBody>
      </p:sp>
    </p:spTree>
    <p:extLst>
      <p:ext uri="{BB962C8B-B14F-4D97-AF65-F5344CB8AC3E}">
        <p14:creationId xmlns:p14="http://schemas.microsoft.com/office/powerpoint/2010/main" val="157710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lstStyle/>
          <a:p>
            <a:r>
              <a:rPr lang="sv-FI"/>
              <a:t>Klimatförändringen och ekonomiskogarna 1/2</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340768"/>
            <a:ext cx="10904800" cy="5015582"/>
          </a:xfrm>
        </p:spPr>
        <p:txBody>
          <a:bodyPr>
            <a:normAutofit/>
          </a:bodyPr>
          <a:lstStyle/>
          <a:p>
            <a:r>
              <a:rPr lang="sv-FI" sz="2400" dirty="0"/>
              <a:t>Enligt de nyaste klimatmodellerna ökar årsmedeltemperaturen i Finland med 2-6 grader fram till år 2100. </a:t>
            </a:r>
          </a:p>
          <a:p>
            <a:r>
              <a:rPr lang="sv-FI" sz="2400" dirty="0"/>
              <a:t>Det allt varmare klimatet och den förhöjda koldioxidhalten ökar trädens tillväxt.</a:t>
            </a:r>
          </a:p>
          <a:p>
            <a:r>
              <a:rPr lang="sv-FI" sz="2400" dirty="0"/>
              <a:t>Andelen av dygnet och året då det är ljust förändras däremot inte. </a:t>
            </a:r>
          </a:p>
          <a:p>
            <a:r>
              <a:rPr lang="sv-FI" sz="2400" dirty="0"/>
              <a:t>Klimatförändringen ökar risken för stormskador samt flera typer av insekts- och svampskador.  </a:t>
            </a:r>
          </a:p>
          <a:p>
            <a:r>
              <a:rPr lang="sv-FI" sz="2400" dirty="0"/>
              <a:t>Också risken för torka ökar, särskilt i Södra och Mellersta Finland. </a:t>
            </a:r>
          </a:p>
          <a:p>
            <a:pPr lvl="1"/>
            <a:r>
              <a:rPr lang="sv-FI" sz="2000" dirty="0"/>
              <a:t>Långvarig torka kan försvaga träden och sänka tillväxten samt göra dem känsliga för följdskador. </a:t>
            </a:r>
          </a:p>
          <a:p>
            <a:pPr lvl="1"/>
            <a:r>
              <a:rPr lang="sv-FI" sz="2000" dirty="0"/>
              <a:t>Långa perioder av torka ökar risken för skogsbränder. </a:t>
            </a:r>
          </a:p>
          <a:p>
            <a:pPr>
              <a:buFont typeface="Wingdings" panose="05000000000000000000" pitchFamily="2" charset="2"/>
              <a:buChar char="Ø"/>
            </a:pPr>
            <a:r>
              <a:rPr lang="sv-FI" sz="2400" dirty="0"/>
              <a:t>Det är viktigt att både bromsa klimatförändringen och att skogarna anpassar sig till ett klimat under förändring. </a:t>
            </a:r>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14</a:t>
            </a:fld>
            <a:endParaRPr lang="fi-FI"/>
          </a:p>
        </p:txBody>
      </p:sp>
    </p:spTree>
    <p:extLst>
      <p:ext uri="{BB962C8B-B14F-4D97-AF65-F5344CB8AC3E}">
        <p14:creationId xmlns:p14="http://schemas.microsoft.com/office/powerpoint/2010/main" val="2571096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lstStyle/>
          <a:p>
            <a:r>
              <a:rPr lang="sv-FI"/>
              <a:t>Klimatförändringen och ekonomiskogarna 2/2</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052736"/>
            <a:ext cx="11001424" cy="4968552"/>
          </a:xfrm>
        </p:spPr>
        <p:txBody>
          <a:bodyPr/>
          <a:lstStyle/>
          <a:p>
            <a:r>
              <a:rPr lang="sv-FI" sz="2400" dirty="0"/>
              <a:t>Det bästa sättet att anpassa skogarna till klimatförändringen är att förbättra deras motståndskraft mot extrema väderförhållanden. </a:t>
            </a:r>
          </a:p>
          <a:p>
            <a:pPr lvl="1"/>
            <a:r>
              <a:rPr lang="sv-FI" sz="2000" dirty="0"/>
              <a:t>Valet av trädslag bör basera sig på ståndortens egenskaper. </a:t>
            </a:r>
          </a:p>
          <a:p>
            <a:pPr lvl="1"/>
            <a:r>
              <a:rPr lang="sv-FI" sz="2000" dirty="0"/>
              <a:t>Plantskogsvården ska utföras i tid och i barrträdsdominerade plantskogar lämnas lövträd alltid där det är möjligt.  </a:t>
            </a:r>
          </a:p>
          <a:p>
            <a:pPr lvl="1"/>
            <a:r>
              <a:rPr lang="sv-FI" sz="2000" dirty="0"/>
              <a:t>Beståndsvårdande avverkningar ska utföras vid rätt tidpunkt och så att blandskog och inblandning av lövträd gynnas. </a:t>
            </a:r>
          </a:p>
          <a:p>
            <a:r>
              <a:rPr lang="sv-FI" sz="2400" dirty="0"/>
              <a:t>Klimatförändringen kan bromsas genom att byta ut fossila bränslen mot träbaserade bränslen.  </a:t>
            </a:r>
          </a:p>
          <a:p>
            <a:r>
              <a:rPr lang="sv-FI" sz="2400" dirty="0"/>
              <a:t>Träprodukter med lång användningstid fungerar som kolförråd. </a:t>
            </a:r>
          </a:p>
          <a:p>
            <a:r>
              <a:rPr lang="sv-FI" sz="2400" dirty="0"/>
              <a:t>Det är viktigt att se till att det inte bildas växthusgaser vid skogsbruk på torvjordar. </a:t>
            </a:r>
          </a:p>
          <a:p>
            <a:r>
              <a:rPr lang="sv-FI" sz="2400" dirty="0"/>
              <a:t>Skogsgödsling ökar kolbindningen i ekonomiskogarna. </a:t>
            </a:r>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15</a:t>
            </a:fld>
            <a:endParaRPr lang="fi-FI"/>
          </a:p>
        </p:txBody>
      </p:sp>
    </p:spTree>
    <p:extLst>
      <p:ext uri="{BB962C8B-B14F-4D97-AF65-F5344CB8AC3E}">
        <p14:creationId xmlns:p14="http://schemas.microsoft.com/office/powerpoint/2010/main" val="311944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lstStyle/>
          <a:p>
            <a:r>
              <a:rPr lang="sv-FI" dirty="0"/>
              <a:t>Virkesproduktion 1/ 2</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340768"/>
            <a:ext cx="10904800" cy="4608512"/>
          </a:xfrm>
        </p:spPr>
        <p:txBody>
          <a:bodyPr>
            <a:normAutofit fontScale="92500"/>
          </a:bodyPr>
          <a:lstStyle/>
          <a:p>
            <a:r>
              <a:rPr lang="sv-FI"/>
              <a:t>Målet med virkesproduktion är att producera virke för skogsindustrin på ett lönsamt sätt.  </a:t>
            </a:r>
          </a:p>
          <a:p>
            <a:pPr lvl="1"/>
            <a:r>
              <a:rPr lang="sv-FI"/>
              <a:t>Den ekonomiska lönsamheten i virkesproduktionen mäts baserat på nettonuvärdet. </a:t>
            </a:r>
          </a:p>
          <a:p>
            <a:pPr lvl="1"/>
            <a:r>
              <a:rPr lang="sv-FI"/>
              <a:t>Vid beräkning av nettonuvärdet används en räntesats på 3-5 procent.  Markägaren slår själv fast vilken räntesats som används vid lönsamhetsberäkningar.</a:t>
            </a:r>
          </a:p>
          <a:p>
            <a:r>
              <a:rPr lang="sv-FI"/>
              <a:t>Genom att investera i virkesproduktionen kan man trygga framtida avverkningsmöjligheter.  </a:t>
            </a:r>
          </a:p>
          <a:p>
            <a:r>
              <a:rPr lang="sv-FI"/>
              <a:t>I Egentliga Finlands regionala skogsprogram vill man till exempel trygga avverkningsmöjligheterna genom att se till att virkesproduktionen är uthållig, att åtgärderna utförs i tid och genom att aktivt utnyttja de möjligheter skogslagen ger.</a:t>
            </a:r>
          </a:p>
          <a:p>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16</a:t>
            </a:fld>
            <a:endParaRPr lang="fi-FI"/>
          </a:p>
        </p:txBody>
      </p:sp>
    </p:spTree>
    <p:extLst>
      <p:ext uri="{BB962C8B-B14F-4D97-AF65-F5344CB8AC3E}">
        <p14:creationId xmlns:p14="http://schemas.microsoft.com/office/powerpoint/2010/main" val="13132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767408" y="55648"/>
            <a:ext cx="10515600" cy="1325563"/>
          </a:xfrm>
        </p:spPr>
        <p:txBody>
          <a:bodyPr/>
          <a:lstStyle/>
          <a:p>
            <a:r>
              <a:rPr lang="sv-FI" dirty="0"/>
              <a:t>Virkesproduktion 2/2 </a:t>
            </a:r>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17</a:t>
            </a:fld>
            <a:endParaRPr lang="fi-FI"/>
          </a:p>
        </p:txBody>
      </p:sp>
      <p:pic>
        <p:nvPicPr>
          <p:cNvPr id="1027" name="Kuva 2">
            <a:extLst>
              <a:ext uri="{FF2B5EF4-FFF2-40B4-BE49-F238E27FC236}">
                <a16:creationId xmlns:a16="http://schemas.microsoft.com/office/drawing/2014/main" id="{9A290988-9CDA-4022-8AFF-2915307DD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278" y="1774890"/>
            <a:ext cx="2210402" cy="35410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Kuva 3">
            <a:extLst>
              <a:ext uri="{FF2B5EF4-FFF2-40B4-BE49-F238E27FC236}">
                <a16:creationId xmlns:a16="http://schemas.microsoft.com/office/drawing/2014/main" id="{E9274FD7-974A-4EE7-ACD0-3AD16B56D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706" y="1825625"/>
            <a:ext cx="1734269" cy="3457963"/>
          </a:xfrm>
          <a:prstGeom prst="rect">
            <a:avLst/>
          </a:prstGeom>
          <a:noFill/>
          <a:extLst>
            <a:ext uri="{909E8E84-426E-40DD-AFC4-6F175D3DCCD1}">
              <a14:hiddenFill xmlns:a14="http://schemas.microsoft.com/office/drawing/2010/main">
                <a:solidFill>
                  <a:srgbClr val="FFFFFF"/>
                </a:solidFill>
              </a14:hiddenFill>
            </a:ext>
          </a:extLst>
        </p:spPr>
      </p:pic>
      <p:pic>
        <p:nvPicPr>
          <p:cNvPr id="1025" name="Kuva 5">
            <a:extLst>
              <a:ext uri="{FF2B5EF4-FFF2-40B4-BE49-F238E27FC236}">
                <a16:creationId xmlns:a16="http://schemas.microsoft.com/office/drawing/2014/main" id="{0C6721B0-E7EB-4304-8B12-FBED78CE9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96" y="1847329"/>
            <a:ext cx="1919447" cy="3457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82E498FC-42C9-4F7D-8741-E82C5195C309}"/>
              </a:ext>
            </a:extLst>
          </p:cNvPr>
          <p:cNvSpPr>
            <a:spLocks noChangeArrowheads="1"/>
          </p:cNvSpPr>
          <p:nvPr/>
        </p:nvSpPr>
        <p:spPr bwMode="auto">
          <a:xfrm>
            <a:off x="908992" y="1142912"/>
            <a:ext cx="837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FI" sz="15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Träförädlingsindustrins produktionsanläggningar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3" name="Rectangle 5">
            <a:extLst>
              <a:ext uri="{FF2B5EF4-FFF2-40B4-BE49-F238E27FC236}">
                <a16:creationId xmlns:a16="http://schemas.microsoft.com/office/drawing/2014/main" id="{617518A9-59AF-4EE4-ADB6-64817372AC4C}"/>
              </a:ext>
            </a:extLst>
          </p:cNvPr>
          <p:cNvSpPr>
            <a:spLocks noChangeArrowheads="1"/>
          </p:cNvSpPr>
          <p:nvPr/>
        </p:nvSpPr>
        <p:spPr bwMode="auto">
          <a:xfrm>
            <a:off x="0" y="3524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FI"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EDE64A84-5E0B-4D78-9764-5AB442AA377C}"/>
              </a:ext>
            </a:extLst>
          </p:cNvPr>
          <p:cNvSpPr>
            <a:spLocks noChangeArrowheads="1"/>
          </p:cNvSpPr>
          <p:nvPr/>
        </p:nvSpPr>
        <p:spPr bwMode="auto">
          <a:xfrm>
            <a:off x="0" y="6638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FI"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Rectangle 7">
            <a:extLst>
              <a:ext uri="{FF2B5EF4-FFF2-40B4-BE49-F238E27FC236}">
                <a16:creationId xmlns:a16="http://schemas.microsoft.com/office/drawing/2014/main" id="{78CAAD51-5F33-4DA6-8549-6FC64CD6ECB8}"/>
              </a:ext>
            </a:extLst>
          </p:cNvPr>
          <p:cNvSpPr>
            <a:spLocks noChangeArrowheads="1"/>
          </p:cNvSpPr>
          <p:nvPr/>
        </p:nvSpPr>
        <p:spPr bwMode="auto">
          <a:xfrm>
            <a:off x="767408" y="5752600"/>
            <a:ext cx="52357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FI"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Källor: Bioenergi </a:t>
            </a:r>
            <a:r>
              <a:rPr kumimoji="0" lang="sv-FI"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rf</a:t>
            </a:r>
            <a:r>
              <a:rPr kumimoji="0" lang="sv-FI"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(vänster), Finlands sågindustri </a:t>
            </a:r>
            <a:r>
              <a:rPr kumimoji="0" lang="sv-FI"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rf</a:t>
            </a:r>
            <a:r>
              <a:rPr kumimoji="0" lang="sv-FI"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(mitten) och Skogsindustrin </a:t>
            </a:r>
            <a:r>
              <a:rPr kumimoji="0" lang="sv-FI"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rf</a:t>
            </a:r>
            <a:r>
              <a:rPr kumimoji="0" lang="sv-FI"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(höger)</a:t>
            </a:r>
          </a:p>
        </p:txBody>
      </p:sp>
    </p:spTree>
    <p:extLst>
      <p:ext uri="{BB962C8B-B14F-4D97-AF65-F5344CB8AC3E}">
        <p14:creationId xmlns:p14="http://schemas.microsoft.com/office/powerpoint/2010/main" val="90839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84CD93-A695-4F5A-9977-0F38DAAFDEAC}"/>
              </a:ext>
            </a:extLst>
          </p:cNvPr>
          <p:cNvSpPr>
            <a:spLocks noGrp="1"/>
          </p:cNvSpPr>
          <p:nvPr>
            <p:ph type="title"/>
          </p:nvPr>
        </p:nvSpPr>
        <p:spPr/>
        <p:txBody>
          <a:bodyPr/>
          <a:lstStyle/>
          <a:p>
            <a:r>
              <a:rPr lang="sv-FI"/>
              <a:t>3. Fastställandet av mål för kommunala ekonomiskogar</a:t>
            </a:r>
          </a:p>
        </p:txBody>
      </p:sp>
      <p:sp>
        <p:nvSpPr>
          <p:cNvPr id="3" name="Sisällön paikkamerkki 2">
            <a:extLst>
              <a:ext uri="{FF2B5EF4-FFF2-40B4-BE49-F238E27FC236}">
                <a16:creationId xmlns:a16="http://schemas.microsoft.com/office/drawing/2014/main" id="{D5219147-A84C-4B8A-A586-1B32F8EB38E6}"/>
              </a:ext>
            </a:extLst>
          </p:cNvPr>
          <p:cNvSpPr>
            <a:spLocks noGrp="1"/>
          </p:cNvSpPr>
          <p:nvPr>
            <p:ph idx="1"/>
          </p:nvPr>
        </p:nvSpPr>
        <p:spPr/>
        <p:txBody>
          <a:bodyPr/>
          <a:lstStyle/>
          <a:p>
            <a:r>
              <a:rPr lang="sv-FI" dirty="0"/>
              <a:t>Det är viktigt att kommunen fastställer mål för sitt skogsinnehav. </a:t>
            </a:r>
          </a:p>
          <a:p>
            <a:r>
              <a:rPr lang="sv-FI" dirty="0"/>
              <a:t>För att målen ska uppnås krävs beslut om åtgärder. </a:t>
            </a:r>
          </a:p>
          <a:p>
            <a:r>
              <a:rPr lang="sv-FI" dirty="0"/>
              <a:t>Varje kommun fattar beslut om mål och åtgärder för sina ekonomiskogar utgående från de egna utgångspunkterna, man förbinder sig till besluten och säkerställer tillräcklig finansiering för genomförandet av besluten. </a:t>
            </a:r>
          </a:p>
          <a:p>
            <a:endParaRPr lang="fi-FI" dirty="0"/>
          </a:p>
          <a:p>
            <a:pPr lvl="1">
              <a:buFont typeface="Wingdings" panose="05000000000000000000" pitchFamily="2" charset="2"/>
              <a:buChar char="Ø"/>
            </a:pPr>
            <a:r>
              <a:rPr lang="sv-FI" dirty="0"/>
              <a:t>Samordning av målen för skogsvården</a:t>
            </a:r>
          </a:p>
          <a:p>
            <a:pPr lvl="1">
              <a:buFont typeface="Wingdings" panose="05000000000000000000" pitchFamily="2" charset="2"/>
              <a:buChar char="Ø"/>
            </a:pPr>
            <a:r>
              <a:rPr lang="sv-FI" dirty="0"/>
              <a:t>Beslutsprotokoll vid förvaltning av det kommunala skogsinnehavet</a:t>
            </a:r>
          </a:p>
        </p:txBody>
      </p:sp>
      <p:sp>
        <p:nvSpPr>
          <p:cNvPr id="4" name="Dian numeron paikkamerkki 3">
            <a:extLst>
              <a:ext uri="{FF2B5EF4-FFF2-40B4-BE49-F238E27FC236}">
                <a16:creationId xmlns:a16="http://schemas.microsoft.com/office/drawing/2014/main" id="{D67415A5-C630-44A3-A921-C1EF6C8471C0}"/>
              </a:ext>
            </a:extLst>
          </p:cNvPr>
          <p:cNvSpPr>
            <a:spLocks noGrp="1"/>
          </p:cNvSpPr>
          <p:nvPr>
            <p:ph type="sldNum" sz="quarter" idx="12"/>
          </p:nvPr>
        </p:nvSpPr>
        <p:spPr/>
        <p:txBody>
          <a:bodyPr/>
          <a:lstStyle/>
          <a:p>
            <a:fld id="{2020BB7A-7565-440A-AF71-226D618FE89D}" type="slidenum">
              <a:rPr lang="fi-FI" smtClean="0"/>
              <a:t>18</a:t>
            </a:fld>
            <a:endParaRPr lang="fi-FI"/>
          </a:p>
        </p:txBody>
      </p:sp>
    </p:spTree>
    <p:extLst>
      <p:ext uri="{BB962C8B-B14F-4D97-AF65-F5344CB8AC3E}">
        <p14:creationId xmlns:p14="http://schemas.microsoft.com/office/powerpoint/2010/main" val="119834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84CD93-A695-4F5A-9977-0F38DAAFDEAC}"/>
              </a:ext>
            </a:extLst>
          </p:cNvPr>
          <p:cNvSpPr>
            <a:spLocks noGrp="1"/>
          </p:cNvSpPr>
          <p:nvPr>
            <p:ph type="title"/>
          </p:nvPr>
        </p:nvSpPr>
        <p:spPr>
          <a:xfrm>
            <a:off x="576000" y="365125"/>
            <a:ext cx="10904800" cy="1119659"/>
          </a:xfrm>
        </p:spPr>
        <p:txBody>
          <a:bodyPr>
            <a:normAutofit fontScale="90000"/>
          </a:bodyPr>
          <a:lstStyle/>
          <a:p>
            <a:br>
              <a:rPr lang="sv-FI"/>
            </a:br>
            <a:r>
              <a:rPr lang="sv-FI"/>
              <a:t>3. Fastställandet av mål för kommunala ekonomiskogar: </a:t>
            </a:r>
            <a:r>
              <a:rPr lang="sv-FI" b="1"/>
              <a:t>Samordning av målen</a:t>
            </a:r>
            <a:r>
              <a:rPr lang="sv-FI"/>
              <a:t> för skogsvården</a:t>
            </a:r>
            <a:br>
              <a:rPr lang="sv-FI"/>
            </a:br>
            <a:endParaRPr lang="sv-FI"/>
          </a:p>
        </p:txBody>
      </p:sp>
      <p:sp>
        <p:nvSpPr>
          <p:cNvPr id="3" name="Sisällön paikkamerkki 2">
            <a:extLst>
              <a:ext uri="{FF2B5EF4-FFF2-40B4-BE49-F238E27FC236}">
                <a16:creationId xmlns:a16="http://schemas.microsoft.com/office/drawing/2014/main" id="{D5219147-A84C-4B8A-A586-1B32F8EB38E6}"/>
              </a:ext>
            </a:extLst>
          </p:cNvPr>
          <p:cNvSpPr>
            <a:spLocks noGrp="1"/>
          </p:cNvSpPr>
          <p:nvPr>
            <p:ph idx="1"/>
          </p:nvPr>
        </p:nvSpPr>
        <p:spPr>
          <a:xfrm>
            <a:off x="576000" y="1777902"/>
            <a:ext cx="10904800" cy="3816424"/>
          </a:xfrm>
        </p:spPr>
        <p:txBody>
          <a:bodyPr>
            <a:normAutofit/>
          </a:bodyPr>
          <a:lstStyle/>
          <a:p>
            <a:r>
              <a:rPr lang="sv-FI" dirty="0"/>
              <a:t>Det är viktigt att kommunen slår fast vilka skogar som är ekonomiskogar och vilka skogsområden som reserveras för rekreationsbruk, naturvård, byggnation och andra former av markanvändning. </a:t>
            </a:r>
          </a:p>
          <a:p>
            <a:r>
              <a:rPr lang="sv-FI" dirty="0"/>
              <a:t>De viktigaste målen bör definieras som strategiska mål som spänner över flera decennier. </a:t>
            </a:r>
          </a:p>
          <a:p>
            <a:r>
              <a:rPr lang="sv-FI" dirty="0"/>
              <a:t>Då målen fastställs bör kommunen besluta om man </a:t>
            </a:r>
          </a:p>
          <a:p>
            <a:pPr lvl="1"/>
            <a:r>
              <a:rPr lang="sv-FI" dirty="0"/>
              <a:t>håller sig till minimikraven i lagstiftningen och skogscertifieringssystemen eller</a:t>
            </a:r>
          </a:p>
          <a:p>
            <a:pPr lvl="1"/>
            <a:r>
              <a:rPr lang="sv-FI" dirty="0"/>
              <a:t>siktar på en högre ambitionsnivå beträffande vattenkvalitet/mångfald/klimat/rekreation/virkesproduktion</a:t>
            </a:r>
          </a:p>
        </p:txBody>
      </p:sp>
      <p:sp>
        <p:nvSpPr>
          <p:cNvPr id="4" name="Dian numeron paikkamerkki 3">
            <a:extLst>
              <a:ext uri="{FF2B5EF4-FFF2-40B4-BE49-F238E27FC236}">
                <a16:creationId xmlns:a16="http://schemas.microsoft.com/office/drawing/2014/main" id="{D67415A5-C630-44A3-A921-C1EF6C8471C0}"/>
              </a:ext>
            </a:extLst>
          </p:cNvPr>
          <p:cNvSpPr>
            <a:spLocks noGrp="1"/>
          </p:cNvSpPr>
          <p:nvPr>
            <p:ph type="sldNum" sz="quarter" idx="12"/>
          </p:nvPr>
        </p:nvSpPr>
        <p:spPr/>
        <p:txBody>
          <a:bodyPr/>
          <a:lstStyle/>
          <a:p>
            <a:fld id="{2020BB7A-7565-440A-AF71-226D618FE89D}" type="slidenum">
              <a:rPr lang="fi-FI" smtClean="0"/>
              <a:t>19</a:t>
            </a:fld>
            <a:endParaRPr lang="fi-FI"/>
          </a:p>
        </p:txBody>
      </p:sp>
    </p:spTree>
    <p:extLst>
      <p:ext uri="{BB962C8B-B14F-4D97-AF65-F5344CB8AC3E}">
        <p14:creationId xmlns:p14="http://schemas.microsoft.com/office/powerpoint/2010/main" val="34134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lstStyle/>
          <a:p>
            <a:r>
              <a:rPr lang="sv-FI"/>
              <a:t>Innehåll</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340768"/>
            <a:ext cx="10904800" cy="3959976"/>
          </a:xfrm>
        </p:spPr>
        <p:txBody>
          <a:bodyPr>
            <a:normAutofit lnSpcReduction="10000"/>
          </a:bodyPr>
          <a:lstStyle/>
          <a:p>
            <a:pPr marL="0" indent="0">
              <a:buNone/>
            </a:pPr>
            <a:endParaRPr lang="fi-FI" dirty="0"/>
          </a:p>
          <a:p>
            <a:pPr marL="514350" indent="-514350">
              <a:buFont typeface="+mj-lt"/>
              <a:buAutoNum type="arabicPeriod"/>
            </a:pPr>
            <a:r>
              <a:rPr lang="sv-FI" dirty="0"/>
              <a:t>Hållbart kommunalt skogsbruk med flera olika mål</a:t>
            </a:r>
          </a:p>
          <a:p>
            <a:pPr marL="514350" indent="-514350">
              <a:buFont typeface="+mj-lt"/>
              <a:buAutoNum type="arabicPeriod"/>
            </a:pPr>
            <a:r>
              <a:rPr lang="sv-FI" dirty="0"/>
              <a:t>Mot ett övergripande hållbart skogsbruk</a:t>
            </a:r>
          </a:p>
          <a:p>
            <a:pPr marL="514350" indent="-514350">
              <a:buFont typeface="+mj-lt"/>
              <a:buAutoNum type="arabicPeriod"/>
            </a:pPr>
            <a:r>
              <a:rPr lang="sv-FI" dirty="0"/>
              <a:t>Fastställandet av mål för kommunala ekonomiskogar</a:t>
            </a:r>
          </a:p>
          <a:p>
            <a:pPr marL="514350" indent="-514350">
              <a:buFont typeface="+mj-lt"/>
              <a:buAutoNum type="arabicPeriod"/>
            </a:pPr>
            <a:r>
              <a:rPr lang="sv-FI" dirty="0"/>
              <a:t>Innehållet i den kommunala skogsbruksplanen</a:t>
            </a:r>
          </a:p>
          <a:p>
            <a:pPr marL="514350" indent="-514350">
              <a:buFont typeface="+mj-lt"/>
              <a:buAutoNum type="arabicPeriod"/>
            </a:pPr>
            <a:r>
              <a:rPr lang="sv-FI" dirty="0"/>
              <a:t>Upphandling av en kommunal skogsbruksplan</a:t>
            </a:r>
          </a:p>
          <a:p>
            <a:pPr marL="514350" indent="-514350">
              <a:buFont typeface="+mj-lt"/>
              <a:buAutoNum type="arabicPeriod"/>
            </a:pPr>
            <a:r>
              <a:rPr lang="sv-FI" dirty="0"/>
              <a:t>Invånarnas delaktighet</a:t>
            </a:r>
          </a:p>
          <a:p>
            <a:pPr marL="514350" indent="-514350">
              <a:buFont typeface="+mj-lt"/>
              <a:buAutoNum type="arabicPeriod"/>
            </a:pPr>
            <a:r>
              <a:rPr lang="sv-FI" dirty="0"/>
              <a:t>Verkställande och uppföljning av verkställandet av skogsbruksplanen</a:t>
            </a:r>
          </a:p>
          <a:p>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2</a:t>
            </a:fld>
            <a:endParaRPr lang="fi-FI"/>
          </a:p>
        </p:txBody>
      </p:sp>
    </p:spTree>
    <p:extLst>
      <p:ext uri="{BB962C8B-B14F-4D97-AF65-F5344CB8AC3E}">
        <p14:creationId xmlns:p14="http://schemas.microsoft.com/office/powerpoint/2010/main" val="3866406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84CD93-A695-4F5A-9977-0F38DAAFDEAC}"/>
              </a:ext>
            </a:extLst>
          </p:cNvPr>
          <p:cNvSpPr>
            <a:spLocks noGrp="1"/>
          </p:cNvSpPr>
          <p:nvPr>
            <p:ph type="title"/>
          </p:nvPr>
        </p:nvSpPr>
        <p:spPr>
          <a:xfrm>
            <a:off x="576000" y="365125"/>
            <a:ext cx="11136624" cy="1224000"/>
          </a:xfrm>
        </p:spPr>
        <p:txBody>
          <a:bodyPr>
            <a:normAutofit fontScale="90000"/>
          </a:bodyPr>
          <a:lstStyle/>
          <a:p>
            <a:br>
              <a:rPr lang="sv-FI"/>
            </a:br>
            <a:r>
              <a:rPr lang="sv-FI"/>
              <a:t>3. Fastställandet av mål för kommunala ekonomiskogar: </a:t>
            </a:r>
            <a:r>
              <a:rPr lang="sv-FI" b="1"/>
              <a:t>Beslutsprotokoll</a:t>
            </a:r>
            <a:br>
              <a:rPr lang="sv-FI"/>
            </a:br>
            <a:endParaRPr lang="sv-FI"/>
          </a:p>
        </p:txBody>
      </p:sp>
      <p:sp>
        <p:nvSpPr>
          <p:cNvPr id="3" name="Sisällön paikkamerkki 2">
            <a:extLst>
              <a:ext uri="{FF2B5EF4-FFF2-40B4-BE49-F238E27FC236}">
                <a16:creationId xmlns:a16="http://schemas.microsoft.com/office/drawing/2014/main" id="{D5219147-A84C-4B8A-A586-1B32F8EB38E6}"/>
              </a:ext>
            </a:extLst>
          </p:cNvPr>
          <p:cNvSpPr>
            <a:spLocks noGrp="1"/>
          </p:cNvSpPr>
          <p:nvPr>
            <p:ph idx="1"/>
          </p:nvPr>
        </p:nvSpPr>
        <p:spPr>
          <a:xfrm>
            <a:off x="576000" y="1589125"/>
            <a:ext cx="10904800" cy="4588849"/>
          </a:xfrm>
        </p:spPr>
        <p:txBody>
          <a:bodyPr/>
          <a:lstStyle/>
          <a:p>
            <a:r>
              <a:rPr lang="sv-FI" sz="2400" dirty="0"/>
              <a:t>Kommunens förvaltningsstadga beskriver hur kommunens förvaltning och verksamhet organiseras. </a:t>
            </a:r>
          </a:p>
          <a:p>
            <a:r>
              <a:rPr lang="sv-FI" sz="2400" dirty="0"/>
              <a:t>I protokollen från de möten som organiseras av det förvaltningsorgan som ansvarar för förvaltningen av de kommunala ekonomiskogarna ingår de beslut som fattats, baserat på den förda diskussionen. Protokollen är tillgängliga för allmänheten och kan läsas av kommuninvånarna.</a:t>
            </a:r>
          </a:p>
          <a:p>
            <a:r>
              <a:rPr lang="sv-FI" sz="2400" dirty="0"/>
              <a:t>Ur förvaltningsstadgan framgår vilket förvaltningsorgan som är ansvarigt för att beställa skogsbruksplan, formulera strategiska mål för ekonomiskogarna och för att genomföra konkreta åtgärder i skogarna. </a:t>
            </a:r>
          </a:p>
          <a:p>
            <a:r>
              <a:rPr lang="sv-FI" sz="2400" dirty="0"/>
              <a:t>I kommunens budget fastställs vilka intäkter som förväntas från skogsbruket och hur mycket som investeras i konstruktioner som främjar vattenvård och friluftsliv, i tryggandet av mångfalden och i virkesproduktionen.</a:t>
            </a:r>
          </a:p>
          <a:p>
            <a:endParaRPr lang="fi-FI" sz="2400" dirty="0"/>
          </a:p>
        </p:txBody>
      </p:sp>
      <p:sp>
        <p:nvSpPr>
          <p:cNvPr id="4" name="Dian numeron paikkamerkki 3">
            <a:extLst>
              <a:ext uri="{FF2B5EF4-FFF2-40B4-BE49-F238E27FC236}">
                <a16:creationId xmlns:a16="http://schemas.microsoft.com/office/drawing/2014/main" id="{D67415A5-C630-44A3-A921-C1EF6C8471C0}"/>
              </a:ext>
            </a:extLst>
          </p:cNvPr>
          <p:cNvSpPr>
            <a:spLocks noGrp="1"/>
          </p:cNvSpPr>
          <p:nvPr>
            <p:ph type="sldNum" sz="quarter" idx="12"/>
          </p:nvPr>
        </p:nvSpPr>
        <p:spPr/>
        <p:txBody>
          <a:bodyPr/>
          <a:lstStyle/>
          <a:p>
            <a:fld id="{2020BB7A-7565-440A-AF71-226D618FE89D}" type="slidenum">
              <a:rPr lang="fi-FI" smtClean="0"/>
              <a:t>20</a:t>
            </a:fld>
            <a:endParaRPr lang="fi-FI"/>
          </a:p>
        </p:txBody>
      </p:sp>
    </p:spTree>
    <p:extLst>
      <p:ext uri="{BB962C8B-B14F-4D97-AF65-F5344CB8AC3E}">
        <p14:creationId xmlns:p14="http://schemas.microsoft.com/office/powerpoint/2010/main" val="190200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1307FD-59EC-4345-B63F-C37357BD0B8D}"/>
              </a:ext>
            </a:extLst>
          </p:cNvPr>
          <p:cNvSpPr>
            <a:spLocks noGrp="1"/>
          </p:cNvSpPr>
          <p:nvPr>
            <p:ph type="title"/>
          </p:nvPr>
        </p:nvSpPr>
        <p:spPr>
          <a:xfrm>
            <a:off x="838200" y="365125"/>
            <a:ext cx="10515600" cy="1325563"/>
          </a:xfrm>
        </p:spPr>
        <p:txBody>
          <a:bodyPr>
            <a:normAutofit/>
          </a:bodyPr>
          <a:lstStyle/>
          <a:p>
            <a:r>
              <a:rPr lang="sv-FI" sz="3600"/>
              <a:t>4. Innehållet i den kommunala skogsbruksplanen: 4 delar</a:t>
            </a:r>
          </a:p>
        </p:txBody>
      </p:sp>
      <p:sp>
        <p:nvSpPr>
          <p:cNvPr id="3" name="Sisällön paikkamerkki 2">
            <a:extLst>
              <a:ext uri="{FF2B5EF4-FFF2-40B4-BE49-F238E27FC236}">
                <a16:creationId xmlns:a16="http://schemas.microsoft.com/office/drawing/2014/main" id="{DD7044FB-843A-42C6-BAB7-728C36967A35}"/>
              </a:ext>
            </a:extLst>
          </p:cNvPr>
          <p:cNvSpPr>
            <a:spLocks noGrp="1"/>
          </p:cNvSpPr>
          <p:nvPr>
            <p:ph idx="1"/>
          </p:nvPr>
        </p:nvSpPr>
        <p:spPr>
          <a:xfrm>
            <a:off x="838200" y="1690688"/>
            <a:ext cx="10904800" cy="4876881"/>
          </a:xfrm>
        </p:spPr>
        <p:txBody>
          <a:bodyPr/>
          <a:lstStyle/>
          <a:p>
            <a:endParaRPr lang="fi-FI" dirty="0"/>
          </a:p>
          <a:p>
            <a:pPr marL="514350" lvl="0" indent="-514350">
              <a:buFont typeface="+mj-lt"/>
              <a:buAutoNum type="arabicPeriod"/>
            </a:pPr>
            <a:r>
              <a:rPr lang="sv-FI" dirty="0"/>
              <a:t>Kommunens riktlinjer beträffande mål, åtgärder och begränsningar vid vården av ekonomiskogarna</a:t>
            </a:r>
          </a:p>
          <a:p>
            <a:pPr marL="514350" lvl="0" indent="-514350">
              <a:buFont typeface="+mj-lt"/>
              <a:buAutoNum type="arabicPeriod"/>
            </a:pPr>
            <a:r>
              <a:rPr lang="sv-FI" dirty="0"/>
              <a:t>Principer för datainsamling och fältarbete vid uppgörandet av  skogsbruksplanen </a:t>
            </a:r>
          </a:p>
          <a:p>
            <a:pPr marL="514350" lvl="0" indent="-514350">
              <a:buFont typeface="+mj-lt"/>
              <a:buAutoNum type="arabicPeriod"/>
            </a:pPr>
            <a:r>
              <a:rPr lang="sv-FI" dirty="0"/>
              <a:t>Beskrivning av kommunens ekonomiskogar i form av t.ex. kartor och översiktstabeller</a:t>
            </a:r>
          </a:p>
          <a:p>
            <a:pPr marL="514350" lvl="0" indent="-514350">
              <a:buFont typeface="+mj-lt"/>
              <a:buAutoNum type="arabicPeriod"/>
            </a:pPr>
            <a:r>
              <a:rPr lang="sv-FI" dirty="0"/>
              <a:t>Figurvisa data</a:t>
            </a:r>
          </a:p>
          <a:p>
            <a:endParaRPr lang="fi-FI" dirty="0"/>
          </a:p>
        </p:txBody>
      </p:sp>
      <p:sp>
        <p:nvSpPr>
          <p:cNvPr id="4" name="Dian numeron paikkamerkki 3">
            <a:extLst>
              <a:ext uri="{FF2B5EF4-FFF2-40B4-BE49-F238E27FC236}">
                <a16:creationId xmlns:a16="http://schemas.microsoft.com/office/drawing/2014/main" id="{AC40F643-3743-4962-B32D-4B83ED547DD6}"/>
              </a:ext>
            </a:extLst>
          </p:cNvPr>
          <p:cNvSpPr>
            <a:spLocks noGrp="1"/>
          </p:cNvSpPr>
          <p:nvPr>
            <p:ph type="sldNum" sz="quarter" idx="12"/>
          </p:nvPr>
        </p:nvSpPr>
        <p:spPr>
          <a:xfrm>
            <a:off x="8610600" y="6356350"/>
            <a:ext cx="2743200" cy="365125"/>
          </a:xfrm>
        </p:spPr>
        <p:txBody>
          <a:bodyPr/>
          <a:lstStyle/>
          <a:p>
            <a:fld id="{2020BB7A-7565-440A-AF71-226D618FE89D}" type="slidenum">
              <a:rPr lang="fi-FI" smtClean="0"/>
              <a:t>21</a:t>
            </a:fld>
            <a:endParaRPr lang="fi-FI"/>
          </a:p>
        </p:txBody>
      </p:sp>
    </p:spTree>
    <p:extLst>
      <p:ext uri="{BB962C8B-B14F-4D97-AF65-F5344CB8AC3E}">
        <p14:creationId xmlns:p14="http://schemas.microsoft.com/office/powerpoint/2010/main" val="282291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1307FD-59EC-4345-B63F-C37357BD0B8D}"/>
              </a:ext>
            </a:extLst>
          </p:cNvPr>
          <p:cNvSpPr>
            <a:spLocks noGrp="1"/>
          </p:cNvSpPr>
          <p:nvPr>
            <p:ph type="title"/>
          </p:nvPr>
        </p:nvSpPr>
        <p:spPr/>
        <p:txBody>
          <a:bodyPr>
            <a:normAutofit fontScale="90000"/>
          </a:bodyPr>
          <a:lstStyle/>
          <a:p>
            <a:br>
              <a:rPr lang="sv-FI" dirty="0"/>
            </a:br>
            <a:r>
              <a:rPr lang="sv-FI" dirty="0"/>
              <a:t>4. Innehållet i den kommunala skogsbruksplanen: </a:t>
            </a:r>
            <a:br>
              <a:rPr lang="sv-FI" dirty="0"/>
            </a:br>
            <a:r>
              <a:rPr lang="sv-FI" sz="3200" dirty="0"/>
              <a:t>Kommunens riktlinjer beträffande mål, åtgärder och begränsningar vid vården av ekonomiskogarna </a:t>
            </a:r>
            <a:br>
              <a:rPr lang="sv-FI" dirty="0"/>
            </a:br>
            <a:endParaRPr lang="sv-FI" dirty="0"/>
          </a:p>
        </p:txBody>
      </p:sp>
      <p:sp>
        <p:nvSpPr>
          <p:cNvPr id="3" name="Sisällön paikkamerkki 2">
            <a:extLst>
              <a:ext uri="{FF2B5EF4-FFF2-40B4-BE49-F238E27FC236}">
                <a16:creationId xmlns:a16="http://schemas.microsoft.com/office/drawing/2014/main" id="{DD7044FB-843A-42C6-BAB7-728C36967A35}"/>
              </a:ext>
            </a:extLst>
          </p:cNvPr>
          <p:cNvSpPr>
            <a:spLocks noGrp="1"/>
          </p:cNvSpPr>
          <p:nvPr>
            <p:ph idx="1"/>
          </p:nvPr>
        </p:nvSpPr>
        <p:spPr>
          <a:xfrm>
            <a:off x="605911" y="2084278"/>
            <a:ext cx="10413188" cy="3868769"/>
          </a:xfrm>
        </p:spPr>
        <p:txBody>
          <a:bodyPr/>
          <a:lstStyle/>
          <a:p>
            <a:r>
              <a:rPr lang="sv-FI" dirty="0"/>
              <a:t>Målen för ekonomiskogarna samt de viktigaste åtgärderna och begränsningarna är sådan information som borde finnas i kommunens handlingar. </a:t>
            </a:r>
          </a:p>
          <a:p>
            <a:endParaRPr lang="fi-FI" dirty="0"/>
          </a:p>
          <a:p>
            <a:r>
              <a:rPr lang="sv-FI" dirty="0"/>
              <a:t>Om det inte finns några riktlinjer eller om de är otydliga lönar det sig att börja med att göra upp ett skogsprogram eller liknande där riktlinjerna framgår.</a:t>
            </a:r>
          </a:p>
          <a:p>
            <a:endParaRPr lang="fi-FI" dirty="0"/>
          </a:p>
        </p:txBody>
      </p:sp>
      <p:sp>
        <p:nvSpPr>
          <p:cNvPr id="4" name="Dian numeron paikkamerkki 3">
            <a:extLst>
              <a:ext uri="{FF2B5EF4-FFF2-40B4-BE49-F238E27FC236}">
                <a16:creationId xmlns:a16="http://schemas.microsoft.com/office/drawing/2014/main" id="{AC40F643-3743-4962-B32D-4B83ED547DD6}"/>
              </a:ext>
            </a:extLst>
          </p:cNvPr>
          <p:cNvSpPr>
            <a:spLocks noGrp="1"/>
          </p:cNvSpPr>
          <p:nvPr>
            <p:ph type="sldNum" sz="quarter" idx="12"/>
          </p:nvPr>
        </p:nvSpPr>
        <p:spPr/>
        <p:txBody>
          <a:bodyPr/>
          <a:lstStyle/>
          <a:p>
            <a:fld id="{2020BB7A-7565-440A-AF71-226D618FE89D}" type="slidenum">
              <a:rPr lang="fi-FI" smtClean="0"/>
              <a:t>22</a:t>
            </a:fld>
            <a:endParaRPr lang="fi-FI"/>
          </a:p>
        </p:txBody>
      </p:sp>
    </p:spTree>
    <p:extLst>
      <p:ext uri="{BB962C8B-B14F-4D97-AF65-F5344CB8AC3E}">
        <p14:creationId xmlns:p14="http://schemas.microsoft.com/office/powerpoint/2010/main" val="3427482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1307FD-59EC-4345-B63F-C37357BD0B8D}"/>
              </a:ext>
            </a:extLst>
          </p:cNvPr>
          <p:cNvSpPr>
            <a:spLocks noGrp="1"/>
          </p:cNvSpPr>
          <p:nvPr>
            <p:ph type="title"/>
          </p:nvPr>
        </p:nvSpPr>
        <p:spPr>
          <a:xfrm>
            <a:off x="576000" y="365125"/>
            <a:ext cx="10904800" cy="1224000"/>
          </a:xfrm>
        </p:spPr>
        <p:txBody>
          <a:bodyPr>
            <a:normAutofit fontScale="90000"/>
          </a:bodyPr>
          <a:lstStyle/>
          <a:p>
            <a:r>
              <a:rPr lang="sv-FI"/>
              <a:t>4 Innehållet i den kommunala skogsbruksplanen: </a:t>
            </a:r>
            <a:r>
              <a:rPr lang="sv-FI" sz="3200"/>
              <a:t>Principer för </a:t>
            </a:r>
            <a:r>
              <a:rPr lang="sv-FI" sz="3200" b="1"/>
              <a:t>datainsamling och fältarbete</a:t>
            </a:r>
            <a:r>
              <a:rPr lang="sv-FI" sz="3200"/>
              <a:t> vid uppgörandet av  skogsbruksplanen</a:t>
            </a:r>
          </a:p>
        </p:txBody>
      </p:sp>
      <p:sp>
        <p:nvSpPr>
          <p:cNvPr id="3" name="Sisällön paikkamerkki 2">
            <a:extLst>
              <a:ext uri="{FF2B5EF4-FFF2-40B4-BE49-F238E27FC236}">
                <a16:creationId xmlns:a16="http://schemas.microsoft.com/office/drawing/2014/main" id="{DD7044FB-843A-42C6-BAB7-728C36967A35}"/>
              </a:ext>
            </a:extLst>
          </p:cNvPr>
          <p:cNvSpPr>
            <a:spLocks noGrp="1"/>
          </p:cNvSpPr>
          <p:nvPr>
            <p:ph idx="1"/>
          </p:nvPr>
        </p:nvSpPr>
        <p:spPr>
          <a:xfrm>
            <a:off x="607943" y="2204864"/>
            <a:ext cx="10129726" cy="3940777"/>
          </a:xfrm>
        </p:spPr>
        <p:txBody>
          <a:bodyPr/>
          <a:lstStyle/>
          <a:p>
            <a:r>
              <a:rPr lang="sv-FI" sz="2200" dirty="0"/>
              <a:t>Det är viktigt att alla parter har en samsyn när det gäller principerna för insamlingen av skogsdata.</a:t>
            </a:r>
          </a:p>
          <a:p>
            <a:r>
              <a:rPr lang="sv-FI" sz="2200" dirty="0"/>
              <a:t>Utgångspunkten för all skogsbruksplanering är tillförlitliga och aktuella skogsdata. </a:t>
            </a:r>
          </a:p>
          <a:p>
            <a:r>
              <a:rPr lang="sv-FI" sz="2200" dirty="0"/>
              <a:t>Skogsinventeringen kan basera sig på öppna skogsdata, en gammal skogsbruksplan eller beståndsinventering i fält. </a:t>
            </a:r>
          </a:p>
          <a:p>
            <a:r>
              <a:rPr lang="sv-FI" sz="2200" dirty="0"/>
              <a:t>En kombination av dessa datakällor är ofta den bästa lösningen. </a:t>
            </a:r>
          </a:p>
          <a:p>
            <a:pPr marL="0" indent="0">
              <a:buNone/>
            </a:pPr>
            <a:endParaRPr lang="fi-FI" dirty="0"/>
          </a:p>
        </p:txBody>
      </p:sp>
      <p:sp>
        <p:nvSpPr>
          <p:cNvPr id="4" name="Dian numeron paikkamerkki 3">
            <a:extLst>
              <a:ext uri="{FF2B5EF4-FFF2-40B4-BE49-F238E27FC236}">
                <a16:creationId xmlns:a16="http://schemas.microsoft.com/office/drawing/2014/main" id="{AC40F643-3743-4962-B32D-4B83ED547DD6}"/>
              </a:ext>
            </a:extLst>
          </p:cNvPr>
          <p:cNvSpPr>
            <a:spLocks noGrp="1"/>
          </p:cNvSpPr>
          <p:nvPr>
            <p:ph type="sldNum" sz="quarter" idx="12"/>
          </p:nvPr>
        </p:nvSpPr>
        <p:spPr/>
        <p:txBody>
          <a:bodyPr/>
          <a:lstStyle/>
          <a:p>
            <a:fld id="{2020BB7A-7565-440A-AF71-226D618FE89D}" type="slidenum">
              <a:rPr lang="fi-FI" smtClean="0"/>
              <a:t>23</a:t>
            </a:fld>
            <a:endParaRPr lang="fi-FI"/>
          </a:p>
        </p:txBody>
      </p:sp>
    </p:spTree>
    <p:extLst>
      <p:ext uri="{BB962C8B-B14F-4D97-AF65-F5344CB8AC3E}">
        <p14:creationId xmlns:p14="http://schemas.microsoft.com/office/powerpoint/2010/main" val="2340299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1307FD-59EC-4345-B63F-C37357BD0B8D}"/>
              </a:ext>
            </a:extLst>
          </p:cNvPr>
          <p:cNvSpPr>
            <a:spLocks noGrp="1"/>
          </p:cNvSpPr>
          <p:nvPr>
            <p:ph type="title"/>
          </p:nvPr>
        </p:nvSpPr>
        <p:spPr>
          <a:xfrm>
            <a:off x="4476000" y="365125"/>
            <a:ext cx="7004800" cy="1224000"/>
          </a:xfrm>
        </p:spPr>
        <p:txBody>
          <a:bodyPr anchor="t">
            <a:normAutofit fontScale="90000"/>
          </a:bodyPr>
          <a:lstStyle/>
          <a:p>
            <a:pPr>
              <a:lnSpc>
                <a:spcPct val="90000"/>
              </a:lnSpc>
            </a:pPr>
            <a:r>
              <a:rPr lang="sv-FI" sz="2800" dirty="0"/>
              <a:t>4 Innehållet i den kommunala skogsbruksplanen: </a:t>
            </a:r>
            <a:br>
              <a:rPr lang="sv-FI" sz="2800" dirty="0"/>
            </a:br>
            <a:r>
              <a:rPr lang="sv-FI" sz="2800" dirty="0"/>
              <a:t>Exempel på kartmaterial över kommunens ekonomiskogar</a:t>
            </a:r>
            <a:endParaRPr lang="sv-FI" sz="2800" b="1" dirty="0"/>
          </a:p>
        </p:txBody>
      </p:sp>
      <p:sp>
        <p:nvSpPr>
          <p:cNvPr id="3" name="Sisällön paikkamerkki 2">
            <a:extLst>
              <a:ext uri="{FF2B5EF4-FFF2-40B4-BE49-F238E27FC236}">
                <a16:creationId xmlns:a16="http://schemas.microsoft.com/office/drawing/2014/main" id="{DD7044FB-843A-42C6-BAB7-728C36967A35}"/>
              </a:ext>
            </a:extLst>
          </p:cNvPr>
          <p:cNvSpPr>
            <a:spLocks noGrp="1"/>
          </p:cNvSpPr>
          <p:nvPr>
            <p:ph idx="1"/>
          </p:nvPr>
        </p:nvSpPr>
        <p:spPr>
          <a:xfrm>
            <a:off x="4476000" y="1825625"/>
            <a:ext cx="7004800" cy="4176000"/>
          </a:xfrm>
        </p:spPr>
        <p:txBody>
          <a:bodyPr>
            <a:normAutofit fontScale="85000" lnSpcReduction="20000"/>
          </a:bodyPr>
          <a:lstStyle/>
          <a:p>
            <a:pPr marL="0" lvl="0" indent="0">
              <a:lnSpc>
                <a:spcPct val="90000"/>
              </a:lnSpc>
              <a:buNone/>
            </a:pPr>
            <a:r>
              <a:rPr lang="sv-FI" sz="2200" dirty="0"/>
              <a:t>Kartor som beskriver skogstillgångarna</a:t>
            </a:r>
          </a:p>
          <a:p>
            <a:r>
              <a:rPr lang="sv-FI" sz="2200" dirty="0"/>
              <a:t>Temakarta över markfuktighet</a:t>
            </a:r>
          </a:p>
          <a:p>
            <a:pPr lvl="0"/>
            <a:r>
              <a:rPr lang="sv-FI" sz="2200" dirty="0"/>
              <a:t>Figurkarta med avverkningsförslag och skogsvårdsåtgärder</a:t>
            </a:r>
          </a:p>
          <a:p>
            <a:r>
              <a:rPr lang="sv-FI" sz="2200" dirty="0"/>
              <a:t>Mm.</a:t>
            </a:r>
          </a:p>
          <a:p>
            <a:pPr lvl="0"/>
            <a:endParaRPr lang="sv-FI" sz="2200" dirty="0"/>
          </a:p>
          <a:p>
            <a:pPr marL="0" lvl="0" indent="0">
              <a:lnSpc>
                <a:spcPct val="90000"/>
              </a:lnSpc>
              <a:buNone/>
            </a:pPr>
            <a:r>
              <a:rPr lang="sv-FI" sz="2200" dirty="0"/>
              <a:t>Specialkartor</a:t>
            </a:r>
          </a:p>
          <a:p>
            <a:pPr lvl="0">
              <a:lnSpc>
                <a:spcPct val="90000"/>
              </a:lnSpc>
            </a:pPr>
            <a:r>
              <a:rPr lang="sv-FI" sz="2200" dirty="0"/>
              <a:t>Temakarta över ytvattnens tillstånd och tyngdpunktsområdena för vattenvården samt avrinningsområdena och grundvattenområdena.</a:t>
            </a:r>
          </a:p>
          <a:p>
            <a:pPr lvl="0">
              <a:lnSpc>
                <a:spcPct val="90000"/>
              </a:lnSpc>
            </a:pPr>
            <a:r>
              <a:rPr lang="sv-FI" sz="2200" dirty="0"/>
              <a:t>Temakarta över områden där det föreligger erosionsrisk</a:t>
            </a:r>
          </a:p>
          <a:p>
            <a:pPr lvl="0">
              <a:lnSpc>
                <a:spcPct val="90000"/>
              </a:lnSpc>
            </a:pPr>
            <a:r>
              <a:rPr lang="sv-FI" sz="2200" dirty="0"/>
              <a:t>Temakarta över lagobjekt enligt skogslagens 10 § och över andra mångfaldsobjekt</a:t>
            </a:r>
          </a:p>
          <a:p>
            <a:pPr lvl="0">
              <a:lnSpc>
                <a:spcPct val="90000"/>
              </a:lnSpc>
            </a:pPr>
            <a:r>
              <a:rPr lang="sv-FI" sz="2200" dirty="0"/>
              <a:t>Mm.</a:t>
            </a:r>
          </a:p>
          <a:p>
            <a:pPr>
              <a:lnSpc>
                <a:spcPct val="90000"/>
              </a:lnSpc>
            </a:pPr>
            <a:endParaRPr lang="fi-FI" sz="2200" dirty="0"/>
          </a:p>
        </p:txBody>
      </p:sp>
      <p:sp>
        <p:nvSpPr>
          <p:cNvPr id="4" name="Dian numeron paikkamerkki 3">
            <a:extLst>
              <a:ext uri="{FF2B5EF4-FFF2-40B4-BE49-F238E27FC236}">
                <a16:creationId xmlns:a16="http://schemas.microsoft.com/office/drawing/2014/main" id="{AC40F643-3743-4962-B32D-4B83ED547DD6}"/>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24</a:t>
            </a:fld>
            <a:endParaRPr lang="fi-FI"/>
          </a:p>
        </p:txBody>
      </p:sp>
      <p:pic>
        <p:nvPicPr>
          <p:cNvPr id="8" name="Kuva 7">
            <a:extLst>
              <a:ext uri="{FF2B5EF4-FFF2-40B4-BE49-F238E27FC236}">
                <a16:creationId xmlns:a16="http://schemas.microsoft.com/office/drawing/2014/main" id="{EA27FE2F-A12E-400A-81E9-3D4F70E5FD64}"/>
              </a:ext>
            </a:extLst>
          </p:cNvPr>
          <p:cNvPicPr>
            <a:picLocks noChangeAspect="1"/>
          </p:cNvPicPr>
          <p:nvPr/>
        </p:nvPicPr>
        <p:blipFill>
          <a:blip r:embed="rId2"/>
          <a:stretch>
            <a:fillRect/>
          </a:stretch>
        </p:blipFill>
        <p:spPr>
          <a:xfrm>
            <a:off x="285114" y="0"/>
            <a:ext cx="3331357" cy="6858000"/>
          </a:xfrm>
          <a:prstGeom prst="rect">
            <a:avLst/>
          </a:prstGeom>
        </p:spPr>
      </p:pic>
    </p:spTree>
    <p:extLst>
      <p:ext uri="{BB962C8B-B14F-4D97-AF65-F5344CB8AC3E}">
        <p14:creationId xmlns:p14="http://schemas.microsoft.com/office/powerpoint/2010/main" val="1196889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1307FD-59EC-4345-B63F-C37357BD0B8D}"/>
              </a:ext>
            </a:extLst>
          </p:cNvPr>
          <p:cNvSpPr>
            <a:spLocks noGrp="1"/>
          </p:cNvSpPr>
          <p:nvPr>
            <p:ph type="title"/>
          </p:nvPr>
        </p:nvSpPr>
        <p:spPr/>
        <p:txBody>
          <a:bodyPr>
            <a:normAutofit fontScale="90000"/>
          </a:bodyPr>
          <a:lstStyle/>
          <a:p>
            <a:r>
              <a:rPr lang="sv-FI" dirty="0"/>
              <a:t>4 Innehållet i den kommunala skogsbruksplanen: </a:t>
            </a:r>
            <a:br>
              <a:rPr lang="sv-FI" dirty="0"/>
            </a:br>
            <a:r>
              <a:rPr lang="sv-FI" sz="3200" dirty="0"/>
              <a:t>Kommunens ekonomiskogar i form av grafiska sammandrag (exempel)</a:t>
            </a:r>
            <a:endParaRPr lang="sv-FI" sz="3200" b="1" dirty="0">
              <a:highlight>
                <a:srgbClr val="FFFF00"/>
              </a:highlight>
            </a:endParaRPr>
          </a:p>
        </p:txBody>
      </p:sp>
      <p:sp>
        <p:nvSpPr>
          <p:cNvPr id="3" name="Sisällön paikkamerkki 2">
            <a:extLst>
              <a:ext uri="{FF2B5EF4-FFF2-40B4-BE49-F238E27FC236}">
                <a16:creationId xmlns:a16="http://schemas.microsoft.com/office/drawing/2014/main" id="{DD7044FB-843A-42C6-BAB7-728C36967A35}"/>
              </a:ext>
            </a:extLst>
          </p:cNvPr>
          <p:cNvSpPr>
            <a:spLocks noGrp="1"/>
          </p:cNvSpPr>
          <p:nvPr>
            <p:ph idx="1"/>
          </p:nvPr>
        </p:nvSpPr>
        <p:spPr>
          <a:xfrm>
            <a:off x="623392" y="1589125"/>
            <a:ext cx="4367872" cy="4444833"/>
          </a:xfrm>
        </p:spPr>
        <p:txBody>
          <a:bodyPr>
            <a:normAutofit lnSpcReduction="10000"/>
          </a:bodyPr>
          <a:lstStyle/>
          <a:p>
            <a:pPr lvl="0"/>
            <a:r>
              <a:rPr lang="sv-FI" sz="2500" dirty="0"/>
              <a:t>Fördelningen av skogsbruksmarken på skogsmark, tvinmark och impediment</a:t>
            </a:r>
          </a:p>
          <a:p>
            <a:pPr lvl="0"/>
            <a:r>
              <a:rPr lang="sv-FI" sz="2500" dirty="0"/>
              <a:t>Beskrivning av skogarnas nuvarande tillstånd (volym, diameter, medelålder, grundyta, tillväxt)</a:t>
            </a:r>
          </a:p>
          <a:p>
            <a:pPr lvl="0"/>
            <a:r>
              <a:rPr lang="sv-FI" sz="2500" dirty="0"/>
              <a:t>Andelar och totalareal av olika ståndortstyper, jordarter, utvecklingsklasser och huvudträdslag</a:t>
            </a:r>
          </a:p>
          <a:p>
            <a:pPr lvl="0"/>
            <a:r>
              <a:rPr lang="sv-FI" sz="2500" dirty="0"/>
              <a:t>Mm.</a:t>
            </a:r>
          </a:p>
          <a:p>
            <a:endParaRPr lang="fi-FI" dirty="0"/>
          </a:p>
        </p:txBody>
      </p:sp>
      <p:sp>
        <p:nvSpPr>
          <p:cNvPr id="4" name="Dian numeron paikkamerkki 3">
            <a:extLst>
              <a:ext uri="{FF2B5EF4-FFF2-40B4-BE49-F238E27FC236}">
                <a16:creationId xmlns:a16="http://schemas.microsoft.com/office/drawing/2014/main" id="{AC40F643-3743-4962-B32D-4B83ED547DD6}"/>
              </a:ext>
            </a:extLst>
          </p:cNvPr>
          <p:cNvSpPr>
            <a:spLocks noGrp="1"/>
          </p:cNvSpPr>
          <p:nvPr>
            <p:ph type="sldNum" sz="quarter" idx="12"/>
          </p:nvPr>
        </p:nvSpPr>
        <p:spPr/>
        <p:txBody>
          <a:bodyPr/>
          <a:lstStyle/>
          <a:p>
            <a:fld id="{2020BB7A-7565-440A-AF71-226D618FE89D}" type="slidenum">
              <a:rPr lang="fi-FI" smtClean="0"/>
              <a:t>25</a:t>
            </a:fld>
            <a:endParaRPr lang="fi-FI"/>
          </a:p>
        </p:txBody>
      </p:sp>
      <p:pic>
        <p:nvPicPr>
          <p:cNvPr id="7" name="Bildobjekt 6" descr="En bild som visar text, skärmbild, programvara, diagram&#10;&#10;Automatiskt genererad beskrivning">
            <a:extLst>
              <a:ext uri="{FF2B5EF4-FFF2-40B4-BE49-F238E27FC236}">
                <a16:creationId xmlns:a16="http://schemas.microsoft.com/office/drawing/2014/main" id="{3BE4736D-4BED-C44A-AD2F-E7C70CD71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053" y="1690688"/>
            <a:ext cx="7037806" cy="3558996"/>
          </a:xfrm>
          <a:prstGeom prst="rect">
            <a:avLst/>
          </a:prstGeom>
        </p:spPr>
      </p:pic>
    </p:spTree>
    <p:extLst>
      <p:ext uri="{BB962C8B-B14F-4D97-AF65-F5344CB8AC3E}">
        <p14:creationId xmlns:p14="http://schemas.microsoft.com/office/powerpoint/2010/main" val="308489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1307FD-59EC-4345-B63F-C37357BD0B8D}"/>
              </a:ext>
            </a:extLst>
          </p:cNvPr>
          <p:cNvSpPr>
            <a:spLocks noGrp="1"/>
          </p:cNvSpPr>
          <p:nvPr>
            <p:ph type="title"/>
          </p:nvPr>
        </p:nvSpPr>
        <p:spPr/>
        <p:txBody>
          <a:bodyPr>
            <a:normAutofit fontScale="90000"/>
          </a:bodyPr>
          <a:lstStyle/>
          <a:p>
            <a:r>
              <a:rPr lang="sv-FI"/>
              <a:t>4 Innehållet i den kommunala skogsbruksplanen: </a:t>
            </a:r>
            <a:r>
              <a:rPr lang="sv-FI" sz="3200" b="1"/>
              <a:t>Figuruppgifter</a:t>
            </a:r>
            <a:br>
              <a:rPr lang="sv-FI"/>
            </a:br>
            <a:endParaRPr lang="sv-FI"/>
          </a:p>
        </p:txBody>
      </p:sp>
      <p:sp>
        <p:nvSpPr>
          <p:cNvPr id="3" name="Sisällön paikkamerkki 2">
            <a:extLst>
              <a:ext uri="{FF2B5EF4-FFF2-40B4-BE49-F238E27FC236}">
                <a16:creationId xmlns:a16="http://schemas.microsoft.com/office/drawing/2014/main" id="{DD7044FB-843A-42C6-BAB7-728C36967A35}"/>
              </a:ext>
            </a:extLst>
          </p:cNvPr>
          <p:cNvSpPr>
            <a:spLocks noGrp="1"/>
          </p:cNvSpPr>
          <p:nvPr>
            <p:ph idx="1"/>
          </p:nvPr>
        </p:nvSpPr>
        <p:spPr>
          <a:xfrm>
            <a:off x="576000" y="1340768"/>
            <a:ext cx="10904800" cy="4660857"/>
          </a:xfrm>
        </p:spPr>
        <p:txBody>
          <a:bodyPr/>
          <a:lstStyle/>
          <a:p>
            <a:endParaRPr lang="fi-FI" dirty="0"/>
          </a:p>
          <a:p>
            <a:pPr lvl="0"/>
            <a:r>
              <a:rPr lang="sv-FI" dirty="0"/>
              <a:t>Figurnummer, areal, ståndort, jordart, utvecklingsklass, trädslag, ålder, volym och sortimentsfördelning.</a:t>
            </a:r>
          </a:p>
          <a:p>
            <a:pPr lvl="0"/>
            <a:r>
              <a:rPr lang="sv-FI" dirty="0"/>
              <a:t>Figurspecifika skötsel- och avverkningsförslag</a:t>
            </a:r>
          </a:p>
          <a:p>
            <a:pPr lvl="0"/>
            <a:r>
              <a:rPr lang="sv-FI" dirty="0"/>
              <a:t>Vattenvårdsåtgärder, skyddszoner och andra lösningar såsom översilningsområden eller vattenåterföring</a:t>
            </a:r>
          </a:p>
          <a:p>
            <a:pPr lvl="0"/>
            <a:r>
              <a:rPr lang="sv-FI" dirty="0"/>
              <a:t>Naturvårdsåtgärder mm.</a:t>
            </a:r>
          </a:p>
          <a:p>
            <a:endParaRPr lang="fi-FI" dirty="0"/>
          </a:p>
        </p:txBody>
      </p:sp>
      <p:sp>
        <p:nvSpPr>
          <p:cNvPr id="4" name="Dian numeron paikkamerkki 3">
            <a:extLst>
              <a:ext uri="{FF2B5EF4-FFF2-40B4-BE49-F238E27FC236}">
                <a16:creationId xmlns:a16="http://schemas.microsoft.com/office/drawing/2014/main" id="{AC40F643-3743-4962-B32D-4B83ED547DD6}"/>
              </a:ext>
            </a:extLst>
          </p:cNvPr>
          <p:cNvSpPr>
            <a:spLocks noGrp="1"/>
          </p:cNvSpPr>
          <p:nvPr>
            <p:ph type="sldNum" sz="quarter" idx="12"/>
          </p:nvPr>
        </p:nvSpPr>
        <p:spPr/>
        <p:txBody>
          <a:bodyPr/>
          <a:lstStyle/>
          <a:p>
            <a:fld id="{2020BB7A-7565-440A-AF71-226D618FE89D}" type="slidenum">
              <a:rPr lang="fi-FI" smtClean="0"/>
              <a:t>26</a:t>
            </a:fld>
            <a:endParaRPr lang="fi-FI"/>
          </a:p>
        </p:txBody>
      </p:sp>
      <p:pic>
        <p:nvPicPr>
          <p:cNvPr id="6" name="Kuva 5">
            <a:extLst>
              <a:ext uri="{FF2B5EF4-FFF2-40B4-BE49-F238E27FC236}">
                <a16:creationId xmlns:a16="http://schemas.microsoft.com/office/drawing/2014/main" id="{7F5768F2-2E3C-4D09-9063-E17EDE8690FC}"/>
              </a:ext>
            </a:extLst>
          </p:cNvPr>
          <p:cNvPicPr>
            <a:picLocks noChangeAspect="1"/>
          </p:cNvPicPr>
          <p:nvPr/>
        </p:nvPicPr>
        <p:blipFill>
          <a:blip r:embed="rId2"/>
          <a:stretch>
            <a:fillRect/>
          </a:stretch>
        </p:blipFill>
        <p:spPr>
          <a:xfrm>
            <a:off x="436880" y="4538786"/>
            <a:ext cx="11570680" cy="2182688"/>
          </a:xfrm>
          <a:prstGeom prst="rect">
            <a:avLst/>
          </a:prstGeom>
        </p:spPr>
      </p:pic>
    </p:spTree>
    <p:extLst>
      <p:ext uri="{BB962C8B-B14F-4D97-AF65-F5344CB8AC3E}">
        <p14:creationId xmlns:p14="http://schemas.microsoft.com/office/powerpoint/2010/main" val="1669092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28F2B-9A21-4E69-BD0B-C184C484E4C8}"/>
              </a:ext>
            </a:extLst>
          </p:cNvPr>
          <p:cNvSpPr>
            <a:spLocks noGrp="1"/>
          </p:cNvSpPr>
          <p:nvPr>
            <p:ph type="title"/>
          </p:nvPr>
        </p:nvSpPr>
        <p:spPr/>
        <p:txBody>
          <a:bodyPr>
            <a:normAutofit fontScale="90000"/>
          </a:bodyPr>
          <a:lstStyle/>
          <a:p>
            <a:r>
              <a:rPr lang="sv-FI"/>
              <a:t>5. Upphandling av en kommunal skogsbruksplan: </a:t>
            </a:r>
            <a:br>
              <a:rPr lang="sv-FI"/>
            </a:br>
            <a:r>
              <a:rPr lang="sv-FI"/>
              <a:t>3 skeden</a:t>
            </a:r>
          </a:p>
        </p:txBody>
      </p:sp>
      <p:sp>
        <p:nvSpPr>
          <p:cNvPr id="3" name="Sisällön paikkamerkki 2">
            <a:extLst>
              <a:ext uri="{FF2B5EF4-FFF2-40B4-BE49-F238E27FC236}">
                <a16:creationId xmlns:a16="http://schemas.microsoft.com/office/drawing/2014/main" id="{0EF0C1F5-DDE8-47A5-BD40-E78C8EB39811}"/>
              </a:ext>
            </a:extLst>
          </p:cNvPr>
          <p:cNvSpPr>
            <a:spLocks noGrp="1"/>
          </p:cNvSpPr>
          <p:nvPr>
            <p:ph idx="1"/>
          </p:nvPr>
        </p:nvSpPr>
        <p:spPr>
          <a:xfrm>
            <a:off x="576000" y="1825625"/>
            <a:ext cx="5158594" cy="4176000"/>
          </a:xfrm>
        </p:spPr>
        <p:txBody>
          <a:bodyPr/>
          <a:lstStyle/>
          <a:p>
            <a:pPr marL="514350" indent="-514350">
              <a:buFont typeface="+mj-lt"/>
              <a:buAutoNum type="arabicPeriod"/>
            </a:pPr>
            <a:r>
              <a:rPr lang="sv-FI" dirty="0"/>
              <a:t>Beslut om anskaffning och anbudsbegäran </a:t>
            </a:r>
          </a:p>
          <a:p>
            <a:pPr marL="514350" indent="-514350">
              <a:buFont typeface="+mj-lt"/>
              <a:buAutoNum type="arabicPeriod"/>
            </a:pPr>
            <a:r>
              <a:rPr lang="sv-FI" dirty="0"/>
              <a:t>Krav på planen och val av planerare</a:t>
            </a:r>
          </a:p>
          <a:p>
            <a:pPr marL="514350" indent="-514350">
              <a:buFont typeface="+mj-lt"/>
              <a:buAutoNum type="arabicPeriod"/>
            </a:pPr>
            <a:r>
              <a:rPr lang="sv-FI" dirty="0"/>
              <a:t>Fältarbete och överlämnande av den färdiga planen </a:t>
            </a:r>
          </a:p>
          <a:p>
            <a:endParaRPr lang="fi-FI" b="1" dirty="0"/>
          </a:p>
        </p:txBody>
      </p:sp>
      <p:sp>
        <p:nvSpPr>
          <p:cNvPr id="4" name="Dian numeron paikkamerkki 3">
            <a:extLst>
              <a:ext uri="{FF2B5EF4-FFF2-40B4-BE49-F238E27FC236}">
                <a16:creationId xmlns:a16="http://schemas.microsoft.com/office/drawing/2014/main" id="{1BCFA6C4-5164-4AE4-9F2B-48127565097B}"/>
              </a:ext>
            </a:extLst>
          </p:cNvPr>
          <p:cNvSpPr>
            <a:spLocks noGrp="1"/>
          </p:cNvSpPr>
          <p:nvPr>
            <p:ph type="sldNum" sz="quarter" idx="12"/>
          </p:nvPr>
        </p:nvSpPr>
        <p:spPr/>
        <p:txBody>
          <a:bodyPr/>
          <a:lstStyle/>
          <a:p>
            <a:fld id="{2020BB7A-7565-440A-AF71-226D618FE89D}" type="slidenum">
              <a:rPr lang="fi-FI" smtClean="0"/>
              <a:t>27</a:t>
            </a:fld>
            <a:endParaRPr lang="fi-FI"/>
          </a:p>
        </p:txBody>
      </p:sp>
      <p:pic>
        <p:nvPicPr>
          <p:cNvPr id="5" name="Kuva 4">
            <a:extLst>
              <a:ext uri="{FF2B5EF4-FFF2-40B4-BE49-F238E27FC236}">
                <a16:creationId xmlns:a16="http://schemas.microsoft.com/office/drawing/2014/main" id="{92BEF18C-A4C5-4F75-A88E-08E90F4945D2}"/>
              </a:ext>
            </a:extLst>
          </p:cNvPr>
          <p:cNvPicPr>
            <a:picLocks noChangeAspect="1"/>
          </p:cNvPicPr>
          <p:nvPr/>
        </p:nvPicPr>
        <p:blipFill>
          <a:blip r:embed="rId2"/>
          <a:stretch>
            <a:fillRect/>
          </a:stretch>
        </p:blipFill>
        <p:spPr>
          <a:xfrm>
            <a:off x="5827944" y="1472703"/>
            <a:ext cx="6017961" cy="4424419"/>
          </a:xfrm>
          <a:prstGeom prst="rect">
            <a:avLst/>
          </a:prstGeom>
          <a:ln>
            <a:solidFill>
              <a:schemeClr val="accent3">
                <a:lumMod val="50000"/>
              </a:schemeClr>
            </a:solidFill>
          </a:ln>
        </p:spPr>
      </p:pic>
    </p:spTree>
    <p:extLst>
      <p:ext uri="{BB962C8B-B14F-4D97-AF65-F5344CB8AC3E}">
        <p14:creationId xmlns:p14="http://schemas.microsoft.com/office/powerpoint/2010/main" val="3679118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28F2B-9A21-4E69-BD0B-C184C484E4C8}"/>
              </a:ext>
            </a:extLst>
          </p:cNvPr>
          <p:cNvSpPr>
            <a:spLocks noGrp="1"/>
          </p:cNvSpPr>
          <p:nvPr>
            <p:ph type="title"/>
          </p:nvPr>
        </p:nvSpPr>
        <p:spPr/>
        <p:txBody>
          <a:bodyPr>
            <a:normAutofit fontScale="90000"/>
          </a:bodyPr>
          <a:lstStyle/>
          <a:p>
            <a:r>
              <a:rPr lang="sv-FI" dirty="0"/>
              <a:t>5. Upphandling av en kommunal skogsbruksplan: </a:t>
            </a:r>
            <a:br>
              <a:rPr lang="sv-FI" dirty="0"/>
            </a:br>
            <a:r>
              <a:rPr lang="sv-FI" sz="3200" b="1" dirty="0"/>
              <a:t>Beslut</a:t>
            </a:r>
            <a:r>
              <a:rPr lang="sv-FI" sz="3200" dirty="0"/>
              <a:t> om upphandling och anbudsbegäran </a:t>
            </a:r>
            <a:br>
              <a:rPr lang="sv-FI" dirty="0"/>
            </a:br>
            <a:endParaRPr lang="sv-FI" dirty="0"/>
          </a:p>
        </p:txBody>
      </p:sp>
      <p:sp>
        <p:nvSpPr>
          <p:cNvPr id="3" name="Sisällön paikkamerkki 2">
            <a:extLst>
              <a:ext uri="{FF2B5EF4-FFF2-40B4-BE49-F238E27FC236}">
                <a16:creationId xmlns:a16="http://schemas.microsoft.com/office/drawing/2014/main" id="{0EF0C1F5-DDE8-47A5-BD40-E78C8EB39811}"/>
              </a:ext>
            </a:extLst>
          </p:cNvPr>
          <p:cNvSpPr>
            <a:spLocks noGrp="1"/>
          </p:cNvSpPr>
          <p:nvPr>
            <p:ph idx="1"/>
          </p:nvPr>
        </p:nvSpPr>
        <p:spPr>
          <a:xfrm>
            <a:off x="838200" y="1825625"/>
            <a:ext cx="10515600" cy="2946400"/>
          </a:xfrm>
        </p:spPr>
        <p:txBody>
          <a:bodyPr/>
          <a:lstStyle/>
          <a:p>
            <a:r>
              <a:rPr lang="sv-FI" dirty="0"/>
              <a:t>Då kommunen inleder upphandlingen av en skogsbruksplan bör man redan ha riktlinjerna och de viktigaste besluten gjorda beträffande kommunens ekonomiskogar.</a:t>
            </a:r>
          </a:p>
          <a:p>
            <a:r>
              <a:rPr lang="sv-FI" dirty="0"/>
              <a:t>Upphandlingsbeslutet kräver riktlinjer för upphandlingsbudgeten. </a:t>
            </a:r>
          </a:p>
          <a:p>
            <a:r>
              <a:rPr lang="sv-FI" dirty="0"/>
              <a:t>För att anbudsgivarna ska kunna lämna anbud, måste de veta vilken typ av arbete, objekt och kvalitetsstandarder som gäller. </a:t>
            </a:r>
          </a:p>
        </p:txBody>
      </p:sp>
      <p:sp>
        <p:nvSpPr>
          <p:cNvPr id="4" name="Dian numeron paikkamerkki 3">
            <a:extLst>
              <a:ext uri="{FF2B5EF4-FFF2-40B4-BE49-F238E27FC236}">
                <a16:creationId xmlns:a16="http://schemas.microsoft.com/office/drawing/2014/main" id="{1BCFA6C4-5164-4AE4-9F2B-48127565097B}"/>
              </a:ext>
            </a:extLst>
          </p:cNvPr>
          <p:cNvSpPr>
            <a:spLocks noGrp="1"/>
          </p:cNvSpPr>
          <p:nvPr>
            <p:ph type="sldNum" sz="quarter" idx="12"/>
          </p:nvPr>
        </p:nvSpPr>
        <p:spPr/>
        <p:txBody>
          <a:bodyPr/>
          <a:lstStyle/>
          <a:p>
            <a:fld id="{2020BB7A-7565-440A-AF71-226D618FE89D}" type="slidenum">
              <a:rPr lang="fi-FI" smtClean="0"/>
              <a:t>28</a:t>
            </a:fld>
            <a:endParaRPr lang="fi-FI"/>
          </a:p>
        </p:txBody>
      </p:sp>
    </p:spTree>
    <p:extLst>
      <p:ext uri="{BB962C8B-B14F-4D97-AF65-F5344CB8AC3E}">
        <p14:creationId xmlns:p14="http://schemas.microsoft.com/office/powerpoint/2010/main" val="1988547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28F2B-9A21-4E69-BD0B-C184C484E4C8}"/>
              </a:ext>
            </a:extLst>
          </p:cNvPr>
          <p:cNvSpPr>
            <a:spLocks noGrp="1"/>
          </p:cNvSpPr>
          <p:nvPr>
            <p:ph type="title"/>
          </p:nvPr>
        </p:nvSpPr>
        <p:spPr/>
        <p:txBody>
          <a:bodyPr>
            <a:normAutofit fontScale="90000"/>
          </a:bodyPr>
          <a:lstStyle/>
          <a:p>
            <a:r>
              <a:rPr lang="sv-FI"/>
              <a:t>5. Upphandling av en kommunal skogsbruksplan: </a:t>
            </a:r>
            <a:r>
              <a:rPr lang="sv-FI" sz="3200" b="1"/>
              <a:t>Kraven</a:t>
            </a:r>
            <a:r>
              <a:rPr lang="sv-FI" sz="3200"/>
              <a:t> på planen och </a:t>
            </a:r>
            <a:r>
              <a:rPr lang="sv-FI" sz="3200" b="1"/>
              <a:t>valet av planerare</a:t>
            </a:r>
            <a:br>
              <a:rPr lang="sv-FI"/>
            </a:br>
            <a:endParaRPr lang="sv-FI"/>
          </a:p>
        </p:txBody>
      </p:sp>
      <p:sp>
        <p:nvSpPr>
          <p:cNvPr id="3" name="Sisällön paikkamerkki 2">
            <a:extLst>
              <a:ext uri="{FF2B5EF4-FFF2-40B4-BE49-F238E27FC236}">
                <a16:creationId xmlns:a16="http://schemas.microsoft.com/office/drawing/2014/main" id="{0EF0C1F5-DDE8-47A5-BD40-E78C8EB39811}"/>
              </a:ext>
            </a:extLst>
          </p:cNvPr>
          <p:cNvSpPr>
            <a:spLocks noGrp="1"/>
          </p:cNvSpPr>
          <p:nvPr>
            <p:ph idx="1"/>
          </p:nvPr>
        </p:nvSpPr>
        <p:spPr/>
        <p:txBody>
          <a:bodyPr/>
          <a:lstStyle/>
          <a:p>
            <a:r>
              <a:rPr lang="sv-FI" dirty="0"/>
              <a:t>I anbudsbegäran ska det anges vilka krav som kommunen har för att säkerställa att planeringen genomförs på det sätt som kommunen önskar. </a:t>
            </a:r>
          </a:p>
          <a:p>
            <a:r>
              <a:rPr lang="sv-FI" dirty="0"/>
              <a:t>Kraven kan t.ex. röra fältarbetet, åtgärdsförslag, kartorna i den färdiga planen eller annat innehåll eller kraven kan gälla planeraren. </a:t>
            </a:r>
          </a:p>
          <a:p>
            <a:r>
              <a:rPr lang="sv-FI" dirty="0"/>
              <a:t>Det är också befogat att ställa krav på planerarens erfarenhet och informera om hur erfarenheten poängsätts.</a:t>
            </a:r>
          </a:p>
        </p:txBody>
      </p:sp>
      <p:sp>
        <p:nvSpPr>
          <p:cNvPr id="4" name="Dian numeron paikkamerkki 3">
            <a:extLst>
              <a:ext uri="{FF2B5EF4-FFF2-40B4-BE49-F238E27FC236}">
                <a16:creationId xmlns:a16="http://schemas.microsoft.com/office/drawing/2014/main" id="{1BCFA6C4-5164-4AE4-9F2B-48127565097B}"/>
              </a:ext>
            </a:extLst>
          </p:cNvPr>
          <p:cNvSpPr>
            <a:spLocks noGrp="1"/>
          </p:cNvSpPr>
          <p:nvPr>
            <p:ph type="sldNum" sz="quarter" idx="12"/>
          </p:nvPr>
        </p:nvSpPr>
        <p:spPr/>
        <p:txBody>
          <a:bodyPr/>
          <a:lstStyle/>
          <a:p>
            <a:fld id="{2020BB7A-7565-440A-AF71-226D618FE89D}" type="slidenum">
              <a:rPr lang="fi-FI" smtClean="0"/>
              <a:t>29</a:t>
            </a:fld>
            <a:endParaRPr lang="fi-FI"/>
          </a:p>
        </p:txBody>
      </p:sp>
    </p:spTree>
    <p:extLst>
      <p:ext uri="{BB962C8B-B14F-4D97-AF65-F5344CB8AC3E}">
        <p14:creationId xmlns:p14="http://schemas.microsoft.com/office/powerpoint/2010/main" val="390108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lstStyle/>
          <a:p>
            <a:r>
              <a:rPr lang="sv-FI"/>
              <a:t>PowerPoint-presentation</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535836"/>
            <a:ext cx="10904800" cy="4572001"/>
          </a:xfrm>
        </p:spPr>
        <p:txBody>
          <a:bodyPr>
            <a:normAutofit fontScale="92500" lnSpcReduction="20000"/>
          </a:bodyPr>
          <a:lstStyle/>
          <a:p>
            <a:pPr fontAlgn="base"/>
            <a:r>
              <a:rPr lang="sv-FI" dirty="0"/>
              <a:t>Den här PowerPoint-presentationen kan användas som stöd för planeringen av skogsvården i kommunens skogar.</a:t>
            </a:r>
          </a:p>
          <a:p>
            <a:pPr fontAlgn="base"/>
            <a:r>
              <a:rPr lang="sv-FI" dirty="0"/>
              <a:t>Välj ut de diabilder som du vill använda och dölj dem som inte är relevanta för din presentation.</a:t>
            </a:r>
          </a:p>
          <a:p>
            <a:pPr fontAlgn="base"/>
            <a:r>
              <a:rPr lang="sv-FI" dirty="0"/>
              <a:t>Ändra ordningen på diabilderna om presentationen fungerar bättre så.</a:t>
            </a:r>
          </a:p>
          <a:p>
            <a:pPr fontAlgn="base"/>
            <a:r>
              <a:rPr lang="sv-FI" dirty="0"/>
              <a:t>Du kan också komplettera presentationen med information om den egna kommunen och lägga till eller byta ut bilderna mot bildmaterial från din egen organisation. </a:t>
            </a:r>
          </a:p>
          <a:p>
            <a:pPr fontAlgn="base"/>
            <a:r>
              <a:rPr lang="sv-FI" dirty="0"/>
              <a:t>Till presentationen hör också en guide som kan laddas ned från Tapios webbplats.</a:t>
            </a:r>
          </a:p>
          <a:p>
            <a:pPr fontAlgn="base"/>
            <a:r>
              <a:rPr lang="sv-FI" dirty="0"/>
              <a:t>Airi Matila, Sini Miettinen, Petri Latva-Käyrä, Matti Maajärvi och Tiina Ronkainen. 2024. </a:t>
            </a:r>
            <a:r>
              <a:rPr lang="sv-SE" dirty="0"/>
              <a:t>Beaktande av övergripande hållbarhet och vattenvård i kommunens skogsbruksplan</a:t>
            </a:r>
            <a:r>
              <a:rPr lang="sv-FI" dirty="0"/>
              <a:t>. Tapios rapporter nr 71.</a:t>
            </a:r>
          </a:p>
          <a:p>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3</a:t>
            </a:fld>
            <a:endParaRPr lang="fi-FI"/>
          </a:p>
        </p:txBody>
      </p:sp>
    </p:spTree>
    <p:extLst>
      <p:ext uri="{BB962C8B-B14F-4D97-AF65-F5344CB8AC3E}">
        <p14:creationId xmlns:p14="http://schemas.microsoft.com/office/powerpoint/2010/main" val="393029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28F2B-9A21-4E69-BD0B-C184C484E4C8}"/>
              </a:ext>
            </a:extLst>
          </p:cNvPr>
          <p:cNvSpPr>
            <a:spLocks noGrp="1"/>
          </p:cNvSpPr>
          <p:nvPr>
            <p:ph type="title"/>
          </p:nvPr>
        </p:nvSpPr>
        <p:spPr/>
        <p:txBody>
          <a:bodyPr>
            <a:normAutofit fontScale="90000"/>
          </a:bodyPr>
          <a:lstStyle/>
          <a:p>
            <a:r>
              <a:rPr lang="sv-FI"/>
              <a:t>5. Upphandling av en kommunal skogsbruksplan: </a:t>
            </a:r>
            <a:r>
              <a:rPr lang="sv-FI" sz="3200" b="1"/>
              <a:t>Fältarbete</a:t>
            </a:r>
            <a:r>
              <a:rPr lang="sv-FI" sz="3200"/>
              <a:t> och </a:t>
            </a:r>
            <a:r>
              <a:rPr lang="sv-FI" sz="3200" b="1"/>
              <a:t>överlämnande</a:t>
            </a:r>
            <a:r>
              <a:rPr lang="sv-FI" sz="3200"/>
              <a:t> av den färdiga planen</a:t>
            </a:r>
            <a:r>
              <a:rPr lang="sv-FI" sz="3200" b="1"/>
              <a:t> </a:t>
            </a:r>
            <a:br>
              <a:rPr lang="sv-FI"/>
            </a:br>
            <a:endParaRPr lang="sv-FI"/>
          </a:p>
        </p:txBody>
      </p:sp>
      <p:sp>
        <p:nvSpPr>
          <p:cNvPr id="3" name="Sisällön paikkamerkki 2">
            <a:extLst>
              <a:ext uri="{FF2B5EF4-FFF2-40B4-BE49-F238E27FC236}">
                <a16:creationId xmlns:a16="http://schemas.microsoft.com/office/drawing/2014/main" id="{0EF0C1F5-DDE8-47A5-BD40-E78C8EB39811}"/>
              </a:ext>
            </a:extLst>
          </p:cNvPr>
          <p:cNvSpPr>
            <a:spLocks noGrp="1"/>
          </p:cNvSpPr>
          <p:nvPr>
            <p:ph idx="1"/>
          </p:nvPr>
        </p:nvSpPr>
        <p:spPr>
          <a:xfrm>
            <a:off x="576000" y="1700808"/>
            <a:ext cx="11280640" cy="4536504"/>
          </a:xfrm>
        </p:spPr>
        <p:txBody>
          <a:bodyPr>
            <a:normAutofit/>
          </a:bodyPr>
          <a:lstStyle/>
          <a:p>
            <a:r>
              <a:rPr lang="sv-FI" sz="2400" dirty="0"/>
              <a:t>Som underlag för fältarbetet utnyttjas i allmänhet den information som kommunen tidigare har samlat in, samt Finlands skogscentrals öppna skogsdata. Vid fältarbetet bör alla figurer besökas.</a:t>
            </a:r>
          </a:p>
          <a:p>
            <a:r>
              <a:rPr lang="sv-FI" sz="2400" dirty="0"/>
              <a:t>Då fältarbetet slutförts, går det att planera t.ex. årliga jämna, årliga avverkningsintäkter eller hur åtgärder kan koncentreras på ett tekniskt och ekonomiskt rationellt sätt.</a:t>
            </a:r>
          </a:p>
          <a:p>
            <a:r>
              <a:rPr lang="sv-FI" sz="2400" dirty="0"/>
              <a:t>Ett viktigt skede i planeringsprocessen är då planutkastet läggs ut för en kommentarsrunda. </a:t>
            </a:r>
          </a:p>
          <a:p>
            <a:r>
              <a:rPr lang="sv-FI" sz="2400" dirty="0"/>
              <a:t>Skogsbruksplanen, inklusive data och rapporter, ska lämnas in till kommunen i </a:t>
            </a:r>
            <a:r>
              <a:rPr lang="sv-FI" sz="2400" dirty="0" err="1"/>
              <a:t>pdf-format</a:t>
            </a:r>
            <a:r>
              <a:rPr lang="sv-FI" sz="2400" dirty="0"/>
              <a:t> och som elektroniska överföringsfiler som följer skogsdatastandarden. </a:t>
            </a:r>
          </a:p>
          <a:p>
            <a:r>
              <a:rPr lang="sv-FI" sz="2400" dirty="0"/>
              <a:t>Handledning gällande innehållet i och användningen av skogsbruksplanen. </a:t>
            </a:r>
          </a:p>
          <a:p>
            <a:r>
              <a:rPr lang="sv-FI" sz="2400" dirty="0"/>
              <a:t>Skogsbruksplanen godkänns av kommunens förvaltningsorgan.</a:t>
            </a:r>
          </a:p>
        </p:txBody>
      </p:sp>
      <p:sp>
        <p:nvSpPr>
          <p:cNvPr id="4" name="Dian numeron paikkamerkki 3">
            <a:extLst>
              <a:ext uri="{FF2B5EF4-FFF2-40B4-BE49-F238E27FC236}">
                <a16:creationId xmlns:a16="http://schemas.microsoft.com/office/drawing/2014/main" id="{1BCFA6C4-5164-4AE4-9F2B-48127565097B}"/>
              </a:ext>
            </a:extLst>
          </p:cNvPr>
          <p:cNvSpPr>
            <a:spLocks noGrp="1"/>
          </p:cNvSpPr>
          <p:nvPr>
            <p:ph type="sldNum" sz="quarter" idx="12"/>
          </p:nvPr>
        </p:nvSpPr>
        <p:spPr/>
        <p:txBody>
          <a:bodyPr/>
          <a:lstStyle/>
          <a:p>
            <a:fld id="{2020BB7A-7565-440A-AF71-226D618FE89D}" type="slidenum">
              <a:rPr lang="fi-FI" smtClean="0"/>
              <a:t>30</a:t>
            </a:fld>
            <a:endParaRPr lang="fi-FI"/>
          </a:p>
        </p:txBody>
      </p:sp>
    </p:spTree>
    <p:extLst>
      <p:ext uri="{BB962C8B-B14F-4D97-AF65-F5344CB8AC3E}">
        <p14:creationId xmlns:p14="http://schemas.microsoft.com/office/powerpoint/2010/main" val="883034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28F2B-9A21-4E69-BD0B-C184C484E4C8}"/>
              </a:ext>
            </a:extLst>
          </p:cNvPr>
          <p:cNvSpPr>
            <a:spLocks noGrp="1"/>
          </p:cNvSpPr>
          <p:nvPr>
            <p:ph type="title"/>
          </p:nvPr>
        </p:nvSpPr>
        <p:spPr/>
        <p:txBody>
          <a:bodyPr/>
          <a:lstStyle/>
          <a:p>
            <a:r>
              <a:rPr lang="sv-FI"/>
              <a:t>6. Invånarnas delaktighet</a:t>
            </a:r>
          </a:p>
        </p:txBody>
      </p:sp>
      <p:sp>
        <p:nvSpPr>
          <p:cNvPr id="3" name="Sisällön paikkamerkki 2">
            <a:extLst>
              <a:ext uri="{FF2B5EF4-FFF2-40B4-BE49-F238E27FC236}">
                <a16:creationId xmlns:a16="http://schemas.microsoft.com/office/drawing/2014/main" id="{0EF0C1F5-DDE8-47A5-BD40-E78C8EB39811}"/>
              </a:ext>
            </a:extLst>
          </p:cNvPr>
          <p:cNvSpPr>
            <a:spLocks noGrp="1"/>
          </p:cNvSpPr>
          <p:nvPr>
            <p:ph idx="1"/>
          </p:nvPr>
        </p:nvSpPr>
        <p:spPr>
          <a:xfrm>
            <a:off x="576000" y="1495697"/>
            <a:ext cx="10904800" cy="4505928"/>
          </a:xfrm>
        </p:spPr>
        <p:txBody>
          <a:bodyPr>
            <a:normAutofit lnSpcReduction="10000"/>
          </a:bodyPr>
          <a:lstStyle/>
          <a:p>
            <a:r>
              <a:rPr lang="sv-FI" dirty="0"/>
              <a:t>Invånarnas intresse för beslut om kommunens egna skogar har ökat de senaste åren på grund av klimat- och biodiversitetsfrågorna och utflyktsboomen. </a:t>
            </a:r>
          </a:p>
          <a:p>
            <a:r>
              <a:rPr lang="sv-FI" dirty="0"/>
              <a:t>De kommunala skogarnas betydelse för vattenvården och som leverantör av rekreationstjänster och välbefinnande har ökat ytterligare. </a:t>
            </a:r>
          </a:p>
          <a:p>
            <a:r>
              <a:rPr lang="sv-FI" dirty="0"/>
              <a:t>Om kommunen ser till att göra planeringsprocessen genuint interaktiv så bör också allmänhetens synpunkter om planens mål, innehåll och förslag till åtgärder samlas in och tas i beaktande i planen.</a:t>
            </a:r>
          </a:p>
          <a:p>
            <a:r>
              <a:rPr lang="sv-FI" dirty="0"/>
              <a:t>Då invånarna engageras ordentligt i planeringsprocessen är risken mindre att förverkligandet av skogsbruksplanen föder negativa diskussioner bland allmänheten.</a:t>
            </a:r>
          </a:p>
        </p:txBody>
      </p:sp>
      <p:sp>
        <p:nvSpPr>
          <p:cNvPr id="4" name="Dian numeron paikkamerkki 3">
            <a:extLst>
              <a:ext uri="{FF2B5EF4-FFF2-40B4-BE49-F238E27FC236}">
                <a16:creationId xmlns:a16="http://schemas.microsoft.com/office/drawing/2014/main" id="{1BCFA6C4-5164-4AE4-9F2B-48127565097B}"/>
              </a:ext>
            </a:extLst>
          </p:cNvPr>
          <p:cNvSpPr>
            <a:spLocks noGrp="1"/>
          </p:cNvSpPr>
          <p:nvPr>
            <p:ph type="sldNum" sz="quarter" idx="12"/>
          </p:nvPr>
        </p:nvSpPr>
        <p:spPr/>
        <p:txBody>
          <a:bodyPr/>
          <a:lstStyle/>
          <a:p>
            <a:fld id="{2020BB7A-7565-440A-AF71-226D618FE89D}" type="slidenum">
              <a:rPr lang="fi-FI" smtClean="0"/>
              <a:t>31</a:t>
            </a:fld>
            <a:endParaRPr lang="fi-FI"/>
          </a:p>
        </p:txBody>
      </p:sp>
    </p:spTree>
    <p:extLst>
      <p:ext uri="{BB962C8B-B14F-4D97-AF65-F5344CB8AC3E}">
        <p14:creationId xmlns:p14="http://schemas.microsoft.com/office/powerpoint/2010/main" val="2682458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28F2B-9A21-4E69-BD0B-C184C484E4C8}"/>
              </a:ext>
            </a:extLst>
          </p:cNvPr>
          <p:cNvSpPr>
            <a:spLocks noGrp="1"/>
          </p:cNvSpPr>
          <p:nvPr>
            <p:ph type="title"/>
          </p:nvPr>
        </p:nvSpPr>
        <p:spPr/>
        <p:txBody>
          <a:bodyPr/>
          <a:lstStyle/>
          <a:p>
            <a:r>
              <a:rPr lang="sv-FI"/>
              <a:t>6. Invånarnas delaktighet</a:t>
            </a:r>
          </a:p>
        </p:txBody>
      </p:sp>
      <p:sp>
        <p:nvSpPr>
          <p:cNvPr id="3" name="Sisällön paikkamerkki 2">
            <a:extLst>
              <a:ext uri="{FF2B5EF4-FFF2-40B4-BE49-F238E27FC236}">
                <a16:creationId xmlns:a16="http://schemas.microsoft.com/office/drawing/2014/main" id="{0EF0C1F5-DDE8-47A5-BD40-E78C8EB39811}"/>
              </a:ext>
            </a:extLst>
          </p:cNvPr>
          <p:cNvSpPr>
            <a:spLocks noGrp="1"/>
          </p:cNvSpPr>
          <p:nvPr>
            <p:ph idx="1"/>
          </p:nvPr>
        </p:nvSpPr>
        <p:spPr>
          <a:xfrm>
            <a:off x="576000" y="1495697"/>
            <a:ext cx="3575784" cy="4505928"/>
          </a:xfrm>
        </p:spPr>
        <p:txBody>
          <a:bodyPr/>
          <a:lstStyle/>
          <a:p>
            <a:pPr lvl="1"/>
            <a:r>
              <a:rPr lang="sv-FI" sz="2200"/>
              <a:t>kartenkät</a:t>
            </a:r>
          </a:p>
          <a:p>
            <a:pPr lvl="1"/>
            <a:r>
              <a:rPr lang="sv-FI" sz="2200"/>
              <a:t>webbenkät</a:t>
            </a:r>
          </a:p>
          <a:p>
            <a:pPr lvl="1"/>
            <a:r>
              <a:rPr lang="sv-FI" sz="2200"/>
              <a:t>postenkät</a:t>
            </a:r>
          </a:p>
          <a:p>
            <a:pPr lvl="1"/>
            <a:r>
              <a:rPr lang="sv-FI" sz="2200"/>
              <a:t>fältintervju</a:t>
            </a:r>
          </a:p>
          <a:p>
            <a:pPr lvl="1"/>
            <a:r>
              <a:rPr lang="sv-FI" sz="2200"/>
              <a:t>invånarmöten</a:t>
            </a:r>
          </a:p>
          <a:p>
            <a:pPr lvl="1"/>
            <a:r>
              <a:rPr lang="sv-FI" sz="2200"/>
              <a:t>webbinarium</a:t>
            </a:r>
          </a:p>
          <a:p>
            <a:pPr lvl="1"/>
            <a:r>
              <a:rPr lang="sv-FI" sz="2200"/>
              <a:t>interaktiv skogspromenad</a:t>
            </a:r>
          </a:p>
          <a:p>
            <a:pPr lvl="1"/>
            <a:r>
              <a:rPr lang="sv-FI" sz="2200"/>
              <a:t>m.fl.</a:t>
            </a:r>
          </a:p>
        </p:txBody>
      </p:sp>
      <p:sp>
        <p:nvSpPr>
          <p:cNvPr id="4" name="Dian numeron paikkamerkki 3">
            <a:extLst>
              <a:ext uri="{FF2B5EF4-FFF2-40B4-BE49-F238E27FC236}">
                <a16:creationId xmlns:a16="http://schemas.microsoft.com/office/drawing/2014/main" id="{1BCFA6C4-5164-4AE4-9F2B-48127565097B}"/>
              </a:ext>
            </a:extLst>
          </p:cNvPr>
          <p:cNvSpPr>
            <a:spLocks noGrp="1"/>
          </p:cNvSpPr>
          <p:nvPr>
            <p:ph type="sldNum" sz="quarter" idx="12"/>
          </p:nvPr>
        </p:nvSpPr>
        <p:spPr/>
        <p:txBody>
          <a:bodyPr/>
          <a:lstStyle/>
          <a:p>
            <a:fld id="{2020BB7A-7565-440A-AF71-226D618FE89D}" type="slidenum">
              <a:rPr lang="fi-FI" smtClean="0"/>
              <a:t>32</a:t>
            </a:fld>
            <a:endParaRPr lang="fi-FI"/>
          </a:p>
        </p:txBody>
      </p:sp>
      <p:pic>
        <p:nvPicPr>
          <p:cNvPr id="6" name="Kuva 5">
            <a:extLst>
              <a:ext uri="{FF2B5EF4-FFF2-40B4-BE49-F238E27FC236}">
                <a16:creationId xmlns:a16="http://schemas.microsoft.com/office/drawing/2014/main" id="{6AC28F65-2E49-494B-9962-9FAA149105C6}"/>
              </a:ext>
            </a:extLst>
          </p:cNvPr>
          <p:cNvPicPr>
            <a:picLocks noChangeAspect="1"/>
          </p:cNvPicPr>
          <p:nvPr/>
        </p:nvPicPr>
        <p:blipFill>
          <a:blip r:embed="rId2"/>
          <a:stretch>
            <a:fillRect/>
          </a:stretch>
        </p:blipFill>
        <p:spPr>
          <a:xfrm>
            <a:off x="4250080" y="1495697"/>
            <a:ext cx="7706801" cy="2867425"/>
          </a:xfrm>
          <a:prstGeom prst="rect">
            <a:avLst/>
          </a:prstGeom>
          <a:ln>
            <a:solidFill>
              <a:schemeClr val="accent2">
                <a:lumMod val="75000"/>
              </a:schemeClr>
            </a:solidFill>
          </a:ln>
        </p:spPr>
      </p:pic>
    </p:spTree>
    <p:extLst>
      <p:ext uri="{BB962C8B-B14F-4D97-AF65-F5344CB8AC3E}">
        <p14:creationId xmlns:p14="http://schemas.microsoft.com/office/powerpoint/2010/main" val="998181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28F2B-9A21-4E69-BD0B-C184C484E4C8}"/>
              </a:ext>
            </a:extLst>
          </p:cNvPr>
          <p:cNvSpPr>
            <a:spLocks noGrp="1"/>
          </p:cNvSpPr>
          <p:nvPr>
            <p:ph type="title"/>
          </p:nvPr>
        </p:nvSpPr>
        <p:spPr/>
        <p:txBody>
          <a:bodyPr/>
          <a:lstStyle/>
          <a:p>
            <a:r>
              <a:rPr lang="sv-FI" dirty="0"/>
              <a:t>7. Verkställande och uppföljning av verkställandet av skogsbruksplanen</a:t>
            </a:r>
          </a:p>
        </p:txBody>
      </p:sp>
      <p:sp>
        <p:nvSpPr>
          <p:cNvPr id="3" name="Sisällön paikkamerkki 2">
            <a:extLst>
              <a:ext uri="{FF2B5EF4-FFF2-40B4-BE49-F238E27FC236}">
                <a16:creationId xmlns:a16="http://schemas.microsoft.com/office/drawing/2014/main" id="{0EF0C1F5-DDE8-47A5-BD40-E78C8EB39811}"/>
              </a:ext>
            </a:extLst>
          </p:cNvPr>
          <p:cNvSpPr>
            <a:spLocks noGrp="1"/>
          </p:cNvSpPr>
          <p:nvPr>
            <p:ph idx="1"/>
          </p:nvPr>
        </p:nvSpPr>
        <p:spPr/>
        <p:txBody>
          <a:bodyPr>
            <a:normAutofit/>
          </a:bodyPr>
          <a:lstStyle/>
          <a:p>
            <a:r>
              <a:rPr lang="sv-FI" dirty="0"/>
              <a:t>Kommunen bör fatta beslut om vem som är ansvarig för att följa upp verkställandet av skogsbruksplanen och hur verkställandet rapporteras.</a:t>
            </a:r>
          </a:p>
          <a:p>
            <a:r>
              <a:rPr lang="sv-FI" dirty="0"/>
              <a:t>De åtgärder som nämns i skogsbruksplanen är planerarens förslag. </a:t>
            </a:r>
          </a:p>
          <a:p>
            <a:r>
              <a:rPr lang="sv-FI" dirty="0"/>
              <a:t>Varje skogsbruksåtgärd planeras emellertid i detalj före utförandet och förändringar kan därför ske. </a:t>
            </a:r>
          </a:p>
          <a:p>
            <a:r>
              <a:rPr lang="sv-FI" dirty="0"/>
              <a:t>Till de detaljplaner som uppgörs hör bland annat drivningsplaner och planer för plantskogsvård, vård av torvmarksskog och naturvård. </a:t>
            </a:r>
          </a:p>
        </p:txBody>
      </p:sp>
      <p:sp>
        <p:nvSpPr>
          <p:cNvPr id="4" name="Dian numeron paikkamerkki 3">
            <a:extLst>
              <a:ext uri="{FF2B5EF4-FFF2-40B4-BE49-F238E27FC236}">
                <a16:creationId xmlns:a16="http://schemas.microsoft.com/office/drawing/2014/main" id="{1BCFA6C4-5164-4AE4-9F2B-48127565097B}"/>
              </a:ext>
            </a:extLst>
          </p:cNvPr>
          <p:cNvSpPr>
            <a:spLocks noGrp="1"/>
          </p:cNvSpPr>
          <p:nvPr>
            <p:ph type="sldNum" sz="quarter" idx="12"/>
          </p:nvPr>
        </p:nvSpPr>
        <p:spPr/>
        <p:txBody>
          <a:bodyPr/>
          <a:lstStyle/>
          <a:p>
            <a:fld id="{2020BB7A-7565-440A-AF71-226D618FE89D}" type="slidenum">
              <a:rPr lang="fi-FI" smtClean="0"/>
              <a:t>33</a:t>
            </a:fld>
            <a:endParaRPr lang="fi-FI"/>
          </a:p>
        </p:txBody>
      </p:sp>
    </p:spTree>
    <p:extLst>
      <p:ext uri="{BB962C8B-B14F-4D97-AF65-F5344CB8AC3E}">
        <p14:creationId xmlns:p14="http://schemas.microsoft.com/office/powerpoint/2010/main" val="3969476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28F2B-9A21-4E69-BD0B-C184C484E4C8}"/>
              </a:ext>
            </a:extLst>
          </p:cNvPr>
          <p:cNvSpPr>
            <a:spLocks noGrp="1"/>
          </p:cNvSpPr>
          <p:nvPr>
            <p:ph type="title"/>
          </p:nvPr>
        </p:nvSpPr>
        <p:spPr/>
        <p:txBody>
          <a:bodyPr/>
          <a:lstStyle/>
          <a:p>
            <a:r>
              <a:rPr lang="sv-FI" dirty="0"/>
              <a:t>7. Verkställande och uppföljning av verkställandet av skogsbruksplanen</a:t>
            </a:r>
          </a:p>
        </p:txBody>
      </p:sp>
      <p:sp>
        <p:nvSpPr>
          <p:cNvPr id="3" name="Sisällön paikkamerkki 2">
            <a:extLst>
              <a:ext uri="{FF2B5EF4-FFF2-40B4-BE49-F238E27FC236}">
                <a16:creationId xmlns:a16="http://schemas.microsoft.com/office/drawing/2014/main" id="{0EF0C1F5-DDE8-47A5-BD40-E78C8EB39811}"/>
              </a:ext>
            </a:extLst>
          </p:cNvPr>
          <p:cNvSpPr>
            <a:spLocks noGrp="1"/>
          </p:cNvSpPr>
          <p:nvPr>
            <p:ph idx="1"/>
          </p:nvPr>
        </p:nvSpPr>
        <p:spPr>
          <a:xfrm>
            <a:off x="577800" y="1700808"/>
            <a:ext cx="10904800" cy="4176000"/>
          </a:xfrm>
        </p:spPr>
        <p:txBody>
          <a:bodyPr>
            <a:normAutofit fontScale="92500" lnSpcReduction="20000"/>
          </a:bodyPr>
          <a:lstStyle/>
          <a:p>
            <a:r>
              <a:rPr lang="sv-FI" dirty="0"/>
              <a:t>Uppföljningen av hur skogsbruksplanen förverkligats i fråga om avverkningar sker exempelvis genom att följa upp intäkterna från virkesförsäljningen och jämföra dem med uppgifterna i skogsbruksplanen. </a:t>
            </a:r>
          </a:p>
          <a:p>
            <a:r>
              <a:rPr lang="sv-FI" dirty="0"/>
              <a:t>Uppgifter om de vidtagna åtgärderna bör föras in i skogsbruksplanen eller dokumenteras på annat sätt så att åtgärderna kan följas upp i takt med att planperioden framskrider.</a:t>
            </a:r>
          </a:p>
          <a:p>
            <a:r>
              <a:rPr lang="sv-FI" dirty="0"/>
              <a:t>Med tanke på vattenvården är det viktigt att kontrollera att bredden på och placeringen av skyddszonerna som lämnas vid avverknings- och skogsvårdsåtgärder följer direktiven. </a:t>
            </a:r>
          </a:p>
          <a:p>
            <a:r>
              <a:rPr lang="sv-FI" dirty="0"/>
              <a:t>Särskilda </a:t>
            </a:r>
            <a:r>
              <a:rPr lang="sv-FI"/>
              <a:t>vattenvårdskonstruktioner är </a:t>
            </a:r>
            <a:r>
              <a:rPr lang="sv-FI" dirty="0"/>
              <a:t>nödvändiga om vatten leds ut från området, till exempel i samband med iståndsättningsdikning. Det är viktigt att följa upp alla åtgärder!</a:t>
            </a:r>
          </a:p>
          <a:p>
            <a:pPr lvl="0"/>
            <a:endParaRPr lang="fi-FI" dirty="0"/>
          </a:p>
        </p:txBody>
      </p:sp>
      <p:sp>
        <p:nvSpPr>
          <p:cNvPr id="4" name="Dian numeron paikkamerkki 3">
            <a:extLst>
              <a:ext uri="{FF2B5EF4-FFF2-40B4-BE49-F238E27FC236}">
                <a16:creationId xmlns:a16="http://schemas.microsoft.com/office/drawing/2014/main" id="{1BCFA6C4-5164-4AE4-9F2B-48127565097B}"/>
              </a:ext>
            </a:extLst>
          </p:cNvPr>
          <p:cNvSpPr>
            <a:spLocks noGrp="1"/>
          </p:cNvSpPr>
          <p:nvPr>
            <p:ph type="sldNum" sz="quarter" idx="12"/>
          </p:nvPr>
        </p:nvSpPr>
        <p:spPr/>
        <p:txBody>
          <a:bodyPr/>
          <a:lstStyle/>
          <a:p>
            <a:fld id="{2020BB7A-7565-440A-AF71-226D618FE89D}" type="slidenum">
              <a:rPr lang="fi-FI" smtClean="0"/>
              <a:t>34</a:t>
            </a:fld>
            <a:endParaRPr lang="fi-FI"/>
          </a:p>
        </p:txBody>
      </p:sp>
    </p:spTree>
    <p:extLst>
      <p:ext uri="{BB962C8B-B14F-4D97-AF65-F5344CB8AC3E}">
        <p14:creationId xmlns:p14="http://schemas.microsoft.com/office/powerpoint/2010/main" val="337504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normAutofit fontScale="90000"/>
          </a:bodyPr>
          <a:lstStyle/>
          <a:p>
            <a:r>
              <a:rPr lang="sv-FI"/>
              <a:t>1. Hållbart kommunalt skogsbruk med flera olika mål</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340768"/>
            <a:ext cx="10904800" cy="3959976"/>
          </a:xfrm>
        </p:spPr>
        <p:txBody>
          <a:bodyPr>
            <a:normAutofit fontScale="92500" lnSpcReduction="20000"/>
          </a:bodyPr>
          <a:lstStyle/>
          <a:p>
            <a:r>
              <a:rPr lang="sv-FI" dirty="0"/>
              <a:t>Målen för kommunens skogsbruk styrs av såväl kommuninvånarnas behov, naturförhållandena som kommunens allmänna mål.</a:t>
            </a:r>
          </a:p>
          <a:p>
            <a:r>
              <a:rPr lang="sv-FI" dirty="0"/>
              <a:t>Kommunen har mycket att vinna på att fastställa målen för sitt skogsinnehav. </a:t>
            </a:r>
          </a:p>
          <a:p>
            <a:r>
              <a:rPr lang="sv-FI" dirty="0"/>
              <a:t>Målen för skogsvården kan långt härledas från de många strategier och linjedragningar som en kommun har.</a:t>
            </a:r>
          </a:p>
          <a:p>
            <a:r>
              <a:rPr lang="sv-FI" dirty="0"/>
              <a:t>Kommunstrategin väger här tyngst. Andra program som påverkar användningen av skogarna kan vara bl.a. kommunala program för turism, miljö, klimat, välfärd och livskraft. </a:t>
            </a:r>
          </a:p>
          <a:p>
            <a:r>
              <a:rPr lang="sv-FI" dirty="0"/>
              <a:t>Guiden fokuserar på ekonomiskogarna, men det är också viktigt att kommunen reserverar en tillräckligt stor skogsareal för </a:t>
            </a:r>
            <a:r>
              <a:rPr lang="sv-FI" dirty="0" err="1"/>
              <a:t>närrekreation</a:t>
            </a:r>
            <a:r>
              <a:rPr lang="sv-FI" dirty="0"/>
              <a:t> och friluftsliv. </a:t>
            </a:r>
          </a:p>
          <a:p>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4</a:t>
            </a:fld>
            <a:endParaRPr lang="fi-FI"/>
          </a:p>
        </p:txBody>
      </p:sp>
    </p:spTree>
    <p:extLst>
      <p:ext uri="{BB962C8B-B14F-4D97-AF65-F5344CB8AC3E}">
        <p14:creationId xmlns:p14="http://schemas.microsoft.com/office/powerpoint/2010/main" val="331517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lstStyle/>
          <a:p>
            <a:r>
              <a:rPr lang="sv-FI"/>
              <a:t>Mål för ekonomiskogar</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340768"/>
            <a:ext cx="10904800" cy="3959976"/>
          </a:xfrm>
        </p:spPr>
        <p:txBody>
          <a:bodyPr/>
          <a:lstStyle/>
          <a:p>
            <a:r>
              <a:rPr lang="sv-FI" dirty="0"/>
              <a:t>Vattenvård</a:t>
            </a:r>
          </a:p>
          <a:p>
            <a:r>
              <a:rPr lang="sv-FI" dirty="0"/>
              <a:t>Naturens mångfald</a:t>
            </a:r>
          </a:p>
          <a:p>
            <a:r>
              <a:rPr lang="sv-FI" dirty="0"/>
              <a:t>Rekreation</a:t>
            </a:r>
          </a:p>
          <a:p>
            <a:r>
              <a:rPr lang="sv-FI" dirty="0"/>
              <a:t>Klimatsmart skogsbruk</a:t>
            </a:r>
          </a:p>
          <a:p>
            <a:r>
              <a:rPr lang="sv-FI" dirty="0"/>
              <a:t>Virkesproduktion</a:t>
            </a:r>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5</a:t>
            </a:fld>
            <a:endParaRPr lang="fi-FI"/>
          </a:p>
        </p:txBody>
      </p:sp>
    </p:spTree>
    <p:extLst>
      <p:ext uri="{BB962C8B-B14F-4D97-AF65-F5344CB8AC3E}">
        <p14:creationId xmlns:p14="http://schemas.microsoft.com/office/powerpoint/2010/main" val="27407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normAutofit/>
          </a:bodyPr>
          <a:lstStyle/>
          <a:p>
            <a:r>
              <a:rPr lang="sv-FI" dirty="0"/>
              <a:t>2. Mot ett övergripande hållbart skogsbruk 1/ 2 </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340768"/>
            <a:ext cx="10904800" cy="3959976"/>
          </a:xfrm>
        </p:spPr>
        <p:txBody>
          <a:bodyPr>
            <a:normAutofit/>
          </a:bodyPr>
          <a:lstStyle/>
          <a:p>
            <a:r>
              <a:rPr lang="sv-FI" dirty="0"/>
              <a:t>De mål som ställs för skogsbruket bestämmer vilka nyttigheter skogen producerar. </a:t>
            </a:r>
          </a:p>
          <a:p>
            <a:r>
              <a:rPr lang="sv-FI" dirty="0"/>
              <a:t>Det råder ofta ett utbytesförhållande mellan olika mål.  I en ekonomiskog kan man till exempel inte samtidigt maximera virkesproduktionen och en hög nivå av biologisk mångfald. </a:t>
            </a:r>
          </a:p>
          <a:p>
            <a:r>
              <a:rPr lang="sv-FI" dirty="0"/>
              <a:t>Olika synpunkter och avvägningar har en inverkan på kostnaderna och nödvändiga investeringar. </a:t>
            </a:r>
          </a:p>
          <a:p>
            <a:r>
              <a:rPr lang="sv-FI" dirty="0" err="1"/>
              <a:t>Hållbarhetsbegreppet</a:t>
            </a:r>
            <a:r>
              <a:rPr lang="sv-FI" dirty="0"/>
              <a:t> innefattar ekonomisk, ekologisk, social och kulturell hållbarhet.</a:t>
            </a:r>
          </a:p>
          <a:p>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6</a:t>
            </a:fld>
            <a:endParaRPr lang="fi-FI"/>
          </a:p>
        </p:txBody>
      </p:sp>
    </p:spTree>
    <p:extLst>
      <p:ext uri="{BB962C8B-B14F-4D97-AF65-F5344CB8AC3E}">
        <p14:creationId xmlns:p14="http://schemas.microsoft.com/office/powerpoint/2010/main" val="199976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576000" y="365125"/>
            <a:ext cx="10904800" cy="759619"/>
          </a:xfrm>
        </p:spPr>
        <p:txBody>
          <a:bodyPr>
            <a:normAutofit/>
          </a:bodyPr>
          <a:lstStyle/>
          <a:p>
            <a:r>
              <a:rPr lang="sv-FI"/>
              <a:t>2. Mot ett övergripande hållbart skogsbruk 2/ 2 </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idx="1"/>
          </p:nvPr>
        </p:nvSpPr>
        <p:spPr>
          <a:xfrm>
            <a:off x="479376" y="1340768"/>
            <a:ext cx="10904800" cy="3959976"/>
          </a:xfrm>
        </p:spPr>
        <p:txBody>
          <a:bodyPr>
            <a:normAutofit fontScale="92500" lnSpcReduction="20000"/>
          </a:bodyPr>
          <a:lstStyle/>
          <a:p>
            <a:r>
              <a:rPr lang="sv-FI" dirty="0"/>
              <a:t>Ett hållbart skogsbruk beaktar samtidigt ekonomin, ekologin och sociala och kulturella värden som är förknippade med skogen. </a:t>
            </a:r>
          </a:p>
          <a:p>
            <a:r>
              <a:rPr lang="sv-FI" dirty="0"/>
              <a:t>Ekonomisk hållbarhet innebär att ekonomiskogarnas livskraft, produktion och lönsamhet upprätthålls på lång sikt. </a:t>
            </a:r>
          </a:p>
          <a:p>
            <a:r>
              <a:rPr lang="sv-FI" dirty="0"/>
              <a:t>Den ekologiska hållbarheten kan tryggas bland annat genom att bevara skogens mångfald och se till att vattendragen hålls rena. </a:t>
            </a:r>
          </a:p>
          <a:p>
            <a:r>
              <a:rPr lang="sv-FI" dirty="0"/>
              <a:t>Till den sociala hållbarheten hör att säkerställa att nyttan av skogen tillfaller kommuninvånarna och olika aktörer också i framtiden. </a:t>
            </a:r>
          </a:p>
          <a:p>
            <a:r>
              <a:rPr lang="sv-FI" dirty="0"/>
              <a:t>Kulturell hållbarhet innefattar en förståelse av växelverkan mellan natur och människa och dynamiken i förhållandet mellan ekonomiskog, ekonomi och kultur. </a:t>
            </a:r>
          </a:p>
          <a:p>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7</a:t>
            </a:fld>
            <a:endParaRPr lang="fi-FI"/>
          </a:p>
        </p:txBody>
      </p:sp>
    </p:spTree>
    <p:extLst>
      <p:ext uri="{BB962C8B-B14F-4D97-AF65-F5344CB8AC3E}">
        <p14:creationId xmlns:p14="http://schemas.microsoft.com/office/powerpoint/2010/main" val="26626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En bild som visar text, skärmbild, diagram, nummer&#10;&#10;Automatiskt genererad beskrivning">
            <a:extLst>
              <a:ext uri="{FF2B5EF4-FFF2-40B4-BE49-F238E27FC236}">
                <a16:creationId xmlns:a16="http://schemas.microsoft.com/office/drawing/2014/main" id="{7F00ED4C-251F-8AD2-727F-6CC9FB973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415" y="1298569"/>
            <a:ext cx="5460837" cy="5190888"/>
          </a:xfrm>
          <a:prstGeom prst="rect">
            <a:avLst/>
          </a:prstGeom>
        </p:spPr>
      </p:pic>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a:xfrm>
            <a:off x="479375" y="106112"/>
            <a:ext cx="10515600" cy="1325563"/>
          </a:xfrm>
        </p:spPr>
        <p:txBody>
          <a:bodyPr>
            <a:normAutofit/>
          </a:bodyPr>
          <a:lstStyle/>
          <a:p>
            <a:r>
              <a:rPr lang="sv-FI"/>
              <a:t>Vattenvården i ekonomiskogarna 1/2</a:t>
            </a:r>
          </a:p>
        </p:txBody>
      </p:sp>
      <p:sp>
        <p:nvSpPr>
          <p:cNvPr id="6" name="Sisällön paikkamerkki 5">
            <a:extLst>
              <a:ext uri="{FF2B5EF4-FFF2-40B4-BE49-F238E27FC236}">
                <a16:creationId xmlns:a16="http://schemas.microsoft.com/office/drawing/2014/main" id="{A195761D-E413-4373-A2DA-4AC050924740}"/>
              </a:ext>
            </a:extLst>
          </p:cNvPr>
          <p:cNvSpPr>
            <a:spLocks noGrp="1"/>
          </p:cNvSpPr>
          <p:nvPr>
            <p:ph sz="half" idx="1"/>
          </p:nvPr>
        </p:nvSpPr>
        <p:spPr>
          <a:xfrm>
            <a:off x="479375" y="1565386"/>
            <a:ext cx="5388623" cy="4176000"/>
          </a:xfrm>
        </p:spPr>
        <p:txBody>
          <a:bodyPr>
            <a:normAutofit fontScale="92500" lnSpcReduction="10000"/>
          </a:bodyPr>
          <a:lstStyle/>
          <a:p>
            <a:r>
              <a:rPr lang="sv-FI" dirty="0"/>
              <a:t>Skogsbrukets inverkan på vattnen är väl känd. </a:t>
            </a:r>
          </a:p>
          <a:p>
            <a:pPr lvl="1"/>
            <a:r>
              <a:rPr lang="sv-FI" dirty="0"/>
              <a:t>Avverkning och markberedning ökar mängden flödesvatten och utsläppen av näringsämnen, humus och fasta partiklar i vattendragen </a:t>
            </a:r>
          </a:p>
          <a:p>
            <a:pPr lvl="1"/>
            <a:r>
              <a:rPr lang="sv-FI" dirty="0"/>
              <a:t>Om grundvattennivån ligger nära markytan kan avverkningar och markberedning leda till att dessa utsläpp också påverkar grundvattnet. </a:t>
            </a:r>
          </a:p>
          <a:p>
            <a:pPr lvl="1"/>
            <a:r>
              <a:rPr lang="sv-FI" dirty="0"/>
              <a:t>I sydvästra Finlands kustområden förekommer sura sulfatjordar, där metaller som är skadliga för fiskar och andra vattenorganismer kan läcka ut.  </a:t>
            </a:r>
          </a:p>
          <a:p>
            <a:endParaRPr lang="fi-FI"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8</a:t>
            </a:fld>
            <a:endParaRPr lang="fi-FI"/>
          </a:p>
        </p:txBody>
      </p:sp>
      <p:sp>
        <p:nvSpPr>
          <p:cNvPr id="9" name="Suorakulmio 8">
            <a:extLst>
              <a:ext uri="{FF2B5EF4-FFF2-40B4-BE49-F238E27FC236}">
                <a16:creationId xmlns:a16="http://schemas.microsoft.com/office/drawing/2014/main" id="{B5E2FDFE-B4A9-4A4A-8F5E-3264BEBA6FDF}"/>
              </a:ext>
            </a:extLst>
          </p:cNvPr>
          <p:cNvSpPr/>
          <p:nvPr/>
        </p:nvSpPr>
        <p:spPr>
          <a:xfrm>
            <a:off x="6491415" y="6277302"/>
            <a:ext cx="5321643" cy="261610"/>
          </a:xfrm>
          <a:prstGeom prst="rect">
            <a:avLst/>
          </a:prstGeom>
        </p:spPr>
        <p:txBody>
          <a:bodyPr wrap="square">
            <a:spAutoFit/>
          </a:bodyPr>
          <a:lstStyle/>
          <a:p>
            <a:r>
              <a:rPr lang="sv-FI" sz="1100" i="1" dirty="0"/>
              <a:t>Källa: Åtgärdsprogrammet för vattenvården i Egentliga Finland och Satakunta 2022-2027</a:t>
            </a:r>
          </a:p>
        </p:txBody>
      </p:sp>
    </p:spTree>
    <p:extLst>
      <p:ext uri="{BB962C8B-B14F-4D97-AF65-F5344CB8AC3E}">
        <p14:creationId xmlns:p14="http://schemas.microsoft.com/office/powerpoint/2010/main" val="13493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EBC41D5-FE33-4CB2-A4CA-60D8B59A7A7F}"/>
              </a:ext>
            </a:extLst>
          </p:cNvPr>
          <p:cNvSpPr>
            <a:spLocks noGrp="1"/>
          </p:cNvSpPr>
          <p:nvPr>
            <p:ph type="title"/>
          </p:nvPr>
        </p:nvSpPr>
        <p:spPr/>
        <p:txBody>
          <a:bodyPr/>
          <a:lstStyle/>
          <a:p>
            <a:r>
              <a:rPr lang="sv-FI"/>
              <a:t>Vattenvården i ekonomiskogarna 2/2</a:t>
            </a:r>
          </a:p>
        </p:txBody>
      </p:sp>
      <p:sp>
        <p:nvSpPr>
          <p:cNvPr id="7" name="Sisällön paikkamerkki 6">
            <a:extLst>
              <a:ext uri="{FF2B5EF4-FFF2-40B4-BE49-F238E27FC236}">
                <a16:creationId xmlns:a16="http://schemas.microsoft.com/office/drawing/2014/main" id="{54879A6E-5D07-48A8-82B7-56F64F2CE970}"/>
              </a:ext>
            </a:extLst>
          </p:cNvPr>
          <p:cNvSpPr>
            <a:spLocks noGrp="1"/>
          </p:cNvSpPr>
          <p:nvPr>
            <p:ph idx="1"/>
          </p:nvPr>
        </p:nvSpPr>
        <p:spPr/>
        <p:txBody>
          <a:bodyPr/>
          <a:lstStyle/>
          <a:p>
            <a:r>
              <a:rPr lang="sv-FI" sz="2400" dirty="0"/>
              <a:t>Dikesrensning på torvmark har minskat i sydvästra Finland under de senaste åren. Detta har troligtvis minskat belastningen. </a:t>
            </a:r>
          </a:p>
          <a:p>
            <a:endParaRPr lang="fi-FI" sz="2400" dirty="0"/>
          </a:p>
          <a:p>
            <a:r>
              <a:rPr lang="sv-FI" sz="2400" dirty="0"/>
              <a:t>Åtgärder för att minska skogsbrukets påverkan på vattendragen: </a:t>
            </a:r>
          </a:p>
          <a:p>
            <a:pPr lvl="1"/>
            <a:r>
              <a:rPr lang="sv-FI" sz="2000" dirty="0"/>
              <a:t>Skyddszoner </a:t>
            </a:r>
          </a:p>
          <a:p>
            <a:pPr lvl="1"/>
            <a:r>
              <a:rPr lang="sv-FI" sz="2000" dirty="0"/>
              <a:t>Vid dikning lämnas gräv- och rensningsavbrott och görs slamgropar. </a:t>
            </a:r>
          </a:p>
          <a:p>
            <a:pPr lvl="1"/>
            <a:r>
              <a:rPr lang="sv-FI" sz="2000" dirty="0"/>
              <a:t>Mer omfattande dräneringsprojekt kräver mer omfattande vattenvårdskonstruktioner såsom översilningsområden, våtmarker och sedimenteringsbassänger. </a:t>
            </a:r>
          </a:p>
          <a:p>
            <a:endParaRPr lang="fi-FI" sz="2400" dirty="0"/>
          </a:p>
        </p:txBody>
      </p:sp>
      <p:sp>
        <p:nvSpPr>
          <p:cNvPr id="4" name="Dian numeron paikkamerkki 3">
            <a:extLst>
              <a:ext uri="{FF2B5EF4-FFF2-40B4-BE49-F238E27FC236}">
                <a16:creationId xmlns:a16="http://schemas.microsoft.com/office/drawing/2014/main" id="{F4BF808B-5FDA-4BEC-BD14-EB0E2B97666B}"/>
              </a:ext>
            </a:extLst>
          </p:cNvPr>
          <p:cNvSpPr>
            <a:spLocks noGrp="1"/>
          </p:cNvSpPr>
          <p:nvPr>
            <p:ph type="sldNum" sz="quarter" idx="12"/>
          </p:nvPr>
        </p:nvSpPr>
        <p:spPr/>
        <p:txBody>
          <a:bodyPr/>
          <a:lstStyle/>
          <a:p>
            <a:fld id="{2020BB7A-7565-440A-AF71-226D618FE89D}" type="slidenum">
              <a:rPr lang="fi-FI" smtClean="0"/>
              <a:t>9</a:t>
            </a:fld>
            <a:endParaRPr lang="fi-FI"/>
          </a:p>
        </p:txBody>
      </p:sp>
    </p:spTree>
    <p:extLst>
      <p:ext uri="{BB962C8B-B14F-4D97-AF65-F5344CB8AC3E}">
        <p14:creationId xmlns:p14="http://schemas.microsoft.com/office/powerpoint/2010/main" val="424869486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A541029551F654CA70E98EC37C64CBF" ma:contentTypeVersion="15" ma:contentTypeDescription="Luo uusi asiakirja." ma:contentTypeScope="" ma:versionID="748251504e63fd97218a035bf5357fdd">
  <xsd:schema xmlns:xsd="http://www.w3.org/2001/XMLSchema" xmlns:xs="http://www.w3.org/2001/XMLSchema" xmlns:p="http://schemas.microsoft.com/office/2006/metadata/properties" xmlns:ns3="e7a91492-1096-43e6-8f7e-6dae92d69292" xmlns:ns4="629e2ab6-bd50-4104-8643-68bdeafed4f0" targetNamespace="http://schemas.microsoft.com/office/2006/metadata/properties" ma:root="true" ma:fieldsID="d5b08c6f2eea54b139d6cd1ee7993177" ns3:_="" ns4:_="">
    <xsd:import namespace="e7a91492-1096-43e6-8f7e-6dae92d69292"/>
    <xsd:import namespace="629e2ab6-bd50-4104-8643-68bdeafed4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OCR" minOccurs="0"/>
                <xsd:element ref="ns3:MediaServiceLocation"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91492-1096-43e6-8f7e-6dae92d69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9e2ab6-bd50-4104-8643-68bdeafed4f0"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SharingHintHash" ma:index="16"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7a91492-1096-43e6-8f7e-6dae92d69292" xsi:nil="true"/>
  </documentManagement>
</p:properties>
</file>

<file path=customXml/itemProps1.xml><?xml version="1.0" encoding="utf-8"?>
<ds:datastoreItem xmlns:ds="http://schemas.openxmlformats.org/officeDocument/2006/customXml" ds:itemID="{BDD0D695-8DCA-43D1-8A36-37500FF80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91492-1096-43e6-8f7e-6dae92d69292"/>
    <ds:schemaRef ds:uri="629e2ab6-bd50-4104-8643-68bdeafed4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F8FD39-B46D-4AB7-8C43-E40024E16180}">
  <ds:schemaRefs>
    <ds:schemaRef ds:uri="http://schemas.microsoft.com/sharepoint/v3/contenttype/forms"/>
  </ds:schemaRefs>
</ds:datastoreItem>
</file>

<file path=customXml/itemProps3.xml><?xml version="1.0" encoding="utf-8"?>
<ds:datastoreItem xmlns:ds="http://schemas.openxmlformats.org/officeDocument/2006/customXml" ds:itemID="{243FAB33-F0A1-47CC-8849-A37578FF42AB}">
  <ds:schemaRefs>
    <ds:schemaRef ds:uri="http://purl.org/dc/terms/"/>
    <ds:schemaRef ds:uri="e7a91492-1096-43e6-8f7e-6dae92d69292"/>
    <ds:schemaRef ds:uri="http://purl.org/dc/elements/1.1/"/>
    <ds:schemaRef ds:uri="http://schemas.microsoft.com/office/infopath/2007/PartnerControls"/>
    <ds:schemaRef ds:uri="http://purl.org/dc/dcmitype/"/>
    <ds:schemaRef ds:uri="629e2ab6-bd50-4104-8643-68bdeafed4f0"/>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674</TotalTime>
  <Words>2333</Words>
  <Application>Microsoft Office PowerPoint</Application>
  <PresentationFormat>Laajakuva</PresentationFormat>
  <Paragraphs>247</Paragraphs>
  <Slides>34</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34</vt:i4>
      </vt:variant>
    </vt:vector>
  </HeadingPairs>
  <TitlesOfParts>
    <vt:vector size="39" baseType="lpstr">
      <vt:lpstr>Arial</vt:lpstr>
      <vt:lpstr>Calibri</vt:lpstr>
      <vt:lpstr>Calibri Light</vt:lpstr>
      <vt:lpstr>Wingdings</vt:lpstr>
      <vt:lpstr>Office-teema</vt:lpstr>
      <vt:lpstr>Kommunernas skogsbruksplaner och vattenvården</vt:lpstr>
      <vt:lpstr>Innehåll</vt:lpstr>
      <vt:lpstr>PowerPoint-presentation</vt:lpstr>
      <vt:lpstr>1. Hållbart kommunalt skogsbruk med flera olika mål</vt:lpstr>
      <vt:lpstr>Mål för ekonomiskogar</vt:lpstr>
      <vt:lpstr>2. Mot ett övergripande hållbart skogsbruk 1/ 2 </vt:lpstr>
      <vt:lpstr>2. Mot ett övergripande hållbart skogsbruk 2/ 2 </vt:lpstr>
      <vt:lpstr>Vattenvården i ekonomiskogarna 1/2</vt:lpstr>
      <vt:lpstr>Vattenvården i ekonomiskogarna 2/2</vt:lpstr>
      <vt:lpstr>Naturens mångfald i ekonomiskogarna 1/2</vt:lpstr>
      <vt:lpstr>Naturens mångfald i ekonomiskogarna 2/2</vt:lpstr>
      <vt:lpstr>Ekonomiskog som rekreationsmiljö 1/2</vt:lpstr>
      <vt:lpstr>Ekonomiskog som rekreationsmiljö 2/2</vt:lpstr>
      <vt:lpstr>Klimatförändringen och ekonomiskogarna 1/2</vt:lpstr>
      <vt:lpstr>Klimatförändringen och ekonomiskogarna 2/2</vt:lpstr>
      <vt:lpstr>Virkesproduktion 1/ 2</vt:lpstr>
      <vt:lpstr>Virkesproduktion 2/2 </vt:lpstr>
      <vt:lpstr>3. Fastställandet av mål för kommunala ekonomiskogar</vt:lpstr>
      <vt:lpstr> 3. Fastställandet av mål för kommunala ekonomiskogar: Samordning av målen för skogsvården </vt:lpstr>
      <vt:lpstr> 3. Fastställandet av mål för kommunala ekonomiskogar: Beslutsprotokoll </vt:lpstr>
      <vt:lpstr>4. Innehållet i den kommunala skogsbruksplanen: 4 delar</vt:lpstr>
      <vt:lpstr> 4. Innehållet i den kommunala skogsbruksplanen:  Kommunens riktlinjer beträffande mål, åtgärder och begränsningar vid vården av ekonomiskogarna  </vt:lpstr>
      <vt:lpstr>4 Innehållet i den kommunala skogsbruksplanen: Principer för datainsamling och fältarbete vid uppgörandet av  skogsbruksplanen</vt:lpstr>
      <vt:lpstr>4 Innehållet i den kommunala skogsbruksplanen:  Exempel på kartmaterial över kommunens ekonomiskogar</vt:lpstr>
      <vt:lpstr>4 Innehållet i den kommunala skogsbruksplanen:  Kommunens ekonomiskogar i form av grafiska sammandrag (exempel)</vt:lpstr>
      <vt:lpstr>4 Innehållet i den kommunala skogsbruksplanen: Figuruppgifter </vt:lpstr>
      <vt:lpstr>5. Upphandling av en kommunal skogsbruksplan:  3 skeden</vt:lpstr>
      <vt:lpstr>5. Upphandling av en kommunal skogsbruksplan:  Beslut om upphandling och anbudsbegäran  </vt:lpstr>
      <vt:lpstr>5. Upphandling av en kommunal skogsbruksplan: Kraven på planen och valet av planerare </vt:lpstr>
      <vt:lpstr>5. Upphandling av en kommunal skogsbruksplan: Fältarbete och överlämnande av den färdiga planen  </vt:lpstr>
      <vt:lpstr>6. Invånarnas delaktighet</vt:lpstr>
      <vt:lpstr>6. Invånarnas delaktighet</vt:lpstr>
      <vt:lpstr>7. Verkställande och uppföljning av verkställandet av skogsbruksplanen</vt:lpstr>
      <vt:lpstr>7. Verkställande och uppföljning av verkställandet av skogsbruksplanen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Vesien hyvä tila ja kokonaiskestävyys kuntien talousmetsien metsänhoitosuunnitelmissa</dc:title>
  <dc:creator>Heidi Huima</dc:creator>
  <cp:lastModifiedBy>Airi Matila</cp:lastModifiedBy>
  <cp:revision>33</cp:revision>
  <dcterms:created xsi:type="dcterms:W3CDTF">2023-03-10T09:28:11Z</dcterms:created>
  <dcterms:modified xsi:type="dcterms:W3CDTF">2024-05-27T09:58:27Z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0x010100CA541029551F654CA70E98EC37C64CBF</vt:lpwstr>
  </property>
</Properties>
</file>