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13" r:id="rId4"/>
  </p:sldMasterIdLst>
  <p:notesMasterIdLst>
    <p:notesMasterId r:id="rId40"/>
  </p:notesMasterIdLst>
  <p:sldIdLst>
    <p:sldId id="320" r:id="rId5"/>
    <p:sldId id="323" r:id="rId6"/>
    <p:sldId id="271" r:id="rId7"/>
    <p:sldId id="272" r:id="rId8"/>
    <p:sldId id="324" r:id="rId9"/>
    <p:sldId id="273" r:id="rId10"/>
    <p:sldId id="274" r:id="rId11"/>
    <p:sldId id="275" r:id="rId12"/>
    <p:sldId id="276" r:id="rId13"/>
    <p:sldId id="277" r:id="rId14"/>
    <p:sldId id="315" r:id="rId15"/>
    <p:sldId id="321" r:id="rId16"/>
    <p:sldId id="278" r:id="rId17"/>
    <p:sldId id="306" r:id="rId18"/>
    <p:sldId id="307" r:id="rId19"/>
    <p:sldId id="330" r:id="rId20"/>
    <p:sldId id="331" r:id="rId21"/>
    <p:sldId id="319" r:id="rId22"/>
    <p:sldId id="308" r:id="rId23"/>
    <p:sldId id="322" r:id="rId24"/>
    <p:sldId id="309" r:id="rId25"/>
    <p:sldId id="310" r:id="rId26"/>
    <p:sldId id="317" r:id="rId27"/>
    <p:sldId id="311" r:id="rId28"/>
    <p:sldId id="325" r:id="rId29"/>
    <p:sldId id="326" r:id="rId30"/>
    <p:sldId id="327" r:id="rId31"/>
    <p:sldId id="329" r:id="rId32"/>
    <p:sldId id="318" r:id="rId33"/>
    <p:sldId id="332" r:id="rId34"/>
    <p:sldId id="333" r:id="rId35"/>
    <p:sldId id="313" r:id="rId36"/>
    <p:sldId id="314" r:id="rId37"/>
    <p:sldId id="305" r:id="rId38"/>
    <p:sldId id="328" r:id="rId39"/>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rpu Kuutti" initials="VK" lastIdx="3" clrIdx="0">
    <p:extLst>
      <p:ext uri="{19B8F6BF-5375-455C-9EA6-DF929625EA0E}">
        <p15:presenceInfo xmlns:p15="http://schemas.microsoft.com/office/powerpoint/2012/main" userId="S::varpu.kuutti@tapio.fi::63cb2937-d671-4e38-a4fb-6b1ebee36de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7EF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08" autoAdjust="0"/>
    <p:restoredTop sz="94633" autoAdjust="0"/>
  </p:normalViewPr>
  <p:slideViewPr>
    <p:cSldViewPr showGuides="1">
      <p:cViewPr varScale="1">
        <p:scale>
          <a:sx n="141" d="100"/>
          <a:sy n="141" d="100"/>
        </p:scale>
        <p:origin x="150" y="4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oleObject" Target="https://tapiosilva.sharepoint.com/sites/MMSKasvujabioenergia/Jaetut%20asiakirjat/General/Kurssi/KUVAT/Graafi%203%20Kuva%20mets&#228;hakejakaumasta.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dirty="0" err="1"/>
              <a:t>Metsähakkeen</a:t>
            </a:r>
            <a:r>
              <a:rPr lang="en-US" sz="1800" dirty="0"/>
              <a:t> </a:t>
            </a:r>
            <a:r>
              <a:rPr lang="en-US" sz="1800" dirty="0" err="1"/>
              <a:t>käyttömäärä</a:t>
            </a:r>
            <a:r>
              <a:rPr lang="en-US" sz="1800" dirty="0"/>
              <a:t> 2022 </a:t>
            </a:r>
            <a:r>
              <a:rPr lang="en-US" sz="1800" dirty="0" err="1"/>
              <a:t>hakelajeittain</a:t>
            </a:r>
            <a:r>
              <a:rPr lang="en-US" sz="1800" dirty="0"/>
              <a:t> (</a:t>
            </a:r>
            <a:r>
              <a:rPr lang="en-US" sz="1800" dirty="0" err="1"/>
              <a:t>milj</a:t>
            </a:r>
            <a:r>
              <a:rPr lang="en-US" sz="1800" dirty="0"/>
              <a:t>. m3)</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i-FI"/>
        </a:p>
      </c:txPr>
    </c:title>
    <c:autoTitleDeleted val="0"/>
    <c:plotArea>
      <c:layout/>
      <c:pieChart>
        <c:varyColors val="1"/>
        <c:ser>
          <c:idx val="0"/>
          <c:order val="0"/>
          <c:tx>
            <c:strRef>
              <c:f>Taul1!$B$1</c:f>
              <c:strCache>
                <c:ptCount val="1"/>
                <c:pt idx="0">
                  <c:v>Miljoonaa kuutiometriä</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D62-48E7-AB6D-AAF0C79DD9E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D62-48E7-AB6D-AAF0C79DD9E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D62-48E7-AB6D-AAF0C79DD9E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D62-48E7-AB6D-AAF0C79DD9E8}"/>
              </c:ext>
            </c:extLst>
          </c:dPt>
          <c:dLbls>
            <c:dLbl>
              <c:idx val="0"/>
              <c:layout>
                <c:manualLayout>
                  <c:x val="1.8922397040406422E-2"/>
                  <c:y val="-1.8989927832360396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D62-48E7-AB6D-AAF0C79DD9E8}"/>
                </c:ext>
              </c:extLst>
            </c:dLbl>
            <c:dLbl>
              <c:idx val="1"/>
              <c:layout>
                <c:manualLayout>
                  <c:x val="-5.9097823009783739E-3"/>
                  <c:y val="4.263691152848325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D62-48E7-AB6D-AAF0C79DD9E8}"/>
                </c:ext>
              </c:extLst>
            </c:dLbl>
            <c:dLbl>
              <c:idx val="2"/>
              <c:layout>
                <c:manualLayout>
                  <c:x val="-5.3987054177642789E-2"/>
                  <c:y val="-4.8482125949585999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D62-48E7-AB6D-AAF0C79DD9E8}"/>
                </c:ext>
              </c:extLst>
            </c:dLbl>
            <c:dLbl>
              <c:idx val="3"/>
              <c:layout>
                <c:manualLayout>
                  <c:x val="8.0504781509258327E-2"/>
                  <c:y val="-2.2741677364474357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D62-48E7-AB6D-AAF0C79DD9E8}"/>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fi-FI"/>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Taul1!$A$2:$A$5</c:f>
              <c:strCache>
                <c:ptCount val="4"/>
                <c:pt idx="0">
                  <c:v>Pienpuu</c:v>
                </c:pt>
                <c:pt idx="1">
                  <c:v>Hakkuutähteet</c:v>
                </c:pt>
                <c:pt idx="2">
                  <c:v>Kannot</c:v>
                </c:pt>
                <c:pt idx="3">
                  <c:v>Järeä viottunut runkopuu</c:v>
                </c:pt>
              </c:strCache>
            </c:strRef>
          </c:cat>
          <c:val>
            <c:numRef>
              <c:f>Taul1!$B$2:$B$5</c:f>
              <c:numCache>
                <c:formatCode>General</c:formatCode>
                <c:ptCount val="4"/>
                <c:pt idx="0">
                  <c:v>6.4</c:v>
                </c:pt>
                <c:pt idx="1">
                  <c:v>3</c:v>
                </c:pt>
                <c:pt idx="2">
                  <c:v>0.3</c:v>
                </c:pt>
                <c:pt idx="3">
                  <c:v>0.6</c:v>
                </c:pt>
              </c:numCache>
            </c:numRef>
          </c:val>
          <c:extLst>
            <c:ext xmlns:c16="http://schemas.microsoft.com/office/drawing/2014/chart" uri="{C3380CC4-5D6E-409C-BE32-E72D297353CC}">
              <c16:uniqueId val="{00000008-0D62-48E7-AB6D-AAF0C79DD9E8}"/>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i-FI"/>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16B720-0BA2-471D-9C38-7D6FA8C29194}"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fi-FI"/>
        </a:p>
      </dgm:t>
    </dgm:pt>
    <dgm:pt modelId="{BCDC2B9E-6276-440B-B607-C3F2E175B224}">
      <dgm:prSet/>
      <dgm:spPr/>
      <dgm:t>
        <a:bodyPr/>
        <a:lstStyle/>
        <a:p>
          <a:r>
            <a:rPr lang="fi-FI" dirty="0"/>
            <a:t>Kasvupaikka pitää olla vähintään kuivahko kangas tai vastaava turvemaa</a:t>
          </a:r>
        </a:p>
      </dgm:t>
      <dgm:extLst>
        <a:ext uri="{E40237B7-FDA0-4F09-8148-C483321AD2D9}">
          <dgm14:cNvPr xmlns:dgm14="http://schemas.microsoft.com/office/drawing/2010/diagram" id="0" name="" descr="Tietolaatikko alkaa. Tietolaatikon ensimmäinen ruutu. Kasvupaikka pitää olla vähintään kuivahko kangas tai vastaava turvemaa. &#10;"/>
        </a:ext>
      </dgm:extLst>
    </dgm:pt>
    <dgm:pt modelId="{EC016038-528F-44B9-9A97-6822D69E8EE6}" type="parTrans" cxnId="{23736B44-440C-4E05-8813-B760E41B59B9}">
      <dgm:prSet/>
      <dgm:spPr/>
      <dgm:t>
        <a:bodyPr/>
        <a:lstStyle/>
        <a:p>
          <a:endParaRPr lang="fi-FI"/>
        </a:p>
      </dgm:t>
    </dgm:pt>
    <dgm:pt modelId="{2343CD3D-8CA4-4EEF-9857-FD7A4A077F8D}" type="sibTrans" cxnId="{23736B44-440C-4E05-8813-B760E41B59B9}">
      <dgm:prSet/>
      <dgm:spPr/>
      <dgm:t>
        <a:bodyPr/>
        <a:lstStyle/>
        <a:p>
          <a:endParaRPr lang="fi-FI"/>
        </a:p>
      </dgm:t>
    </dgm:pt>
    <dgm:pt modelId="{86F6DCFF-A545-41F5-A82B-26D484534D4B}">
      <dgm:prSet/>
      <dgm:spPr/>
      <dgm:t>
        <a:bodyPr/>
        <a:lstStyle/>
        <a:p>
          <a:r>
            <a:rPr lang="fi-FI" dirty="0"/>
            <a:t>Luontokohteet jätetään korjuun ulkopuolelle</a:t>
          </a:r>
        </a:p>
      </dgm:t>
      <dgm:extLst>
        <a:ext uri="{E40237B7-FDA0-4F09-8148-C483321AD2D9}">
          <dgm14:cNvPr xmlns:dgm14="http://schemas.microsoft.com/office/drawing/2010/diagram" id="0" name="" descr="Tietolaatikko kolmas ruutu. Luontokohteet jätetään korjuun ulkopuolelle&#10;"/>
        </a:ext>
      </dgm:extLst>
    </dgm:pt>
    <dgm:pt modelId="{85335FD3-7251-4A2F-9BB1-878718346FDD}" type="parTrans" cxnId="{D5EE1AB5-E7CD-4131-81F7-FAD846621483}">
      <dgm:prSet/>
      <dgm:spPr/>
      <dgm:t>
        <a:bodyPr/>
        <a:lstStyle/>
        <a:p>
          <a:endParaRPr lang="fi-FI"/>
        </a:p>
      </dgm:t>
    </dgm:pt>
    <dgm:pt modelId="{B0355237-51B8-47B8-A25B-50C8785A917C}" type="sibTrans" cxnId="{D5EE1AB5-E7CD-4131-81F7-FAD846621483}">
      <dgm:prSet/>
      <dgm:spPr/>
      <dgm:t>
        <a:bodyPr/>
        <a:lstStyle/>
        <a:p>
          <a:endParaRPr lang="fi-FI"/>
        </a:p>
      </dgm:t>
    </dgm:pt>
    <dgm:pt modelId="{E3C40DFA-D7A3-43F2-96B2-9377182DB354}">
      <dgm:prSet/>
      <dgm:spPr/>
      <dgm:t>
        <a:bodyPr/>
        <a:lstStyle/>
        <a:p>
          <a:r>
            <a:rPr lang="fi-FI" dirty="0"/>
            <a:t>Korjuun tulee olla kohteella kannattavaa</a:t>
          </a:r>
        </a:p>
      </dgm:t>
      <dgm:extLst>
        <a:ext uri="{E40237B7-FDA0-4F09-8148-C483321AD2D9}">
          <dgm14:cNvPr xmlns:dgm14="http://schemas.microsoft.com/office/drawing/2010/diagram" id="0" name="" descr="Tietolaatikko seitsemäs ruutu. Korjuun tulee olla kohteella kannattavaa.&#10;"/>
        </a:ext>
      </dgm:extLst>
    </dgm:pt>
    <dgm:pt modelId="{8C5415DF-6C91-4D1F-8DFB-4FE99C9E795C}" type="parTrans" cxnId="{4268804C-FC80-407B-B786-BA50DEDBBD9B}">
      <dgm:prSet/>
      <dgm:spPr/>
      <dgm:t>
        <a:bodyPr/>
        <a:lstStyle/>
        <a:p>
          <a:endParaRPr lang="fi-FI"/>
        </a:p>
      </dgm:t>
    </dgm:pt>
    <dgm:pt modelId="{B157C8E3-3D6A-486D-8D25-FC0108D4C5E9}" type="sibTrans" cxnId="{4268804C-FC80-407B-B786-BA50DEDBBD9B}">
      <dgm:prSet/>
      <dgm:spPr/>
      <dgm:t>
        <a:bodyPr/>
        <a:lstStyle/>
        <a:p>
          <a:endParaRPr lang="fi-FI"/>
        </a:p>
      </dgm:t>
    </dgm:pt>
    <dgm:pt modelId="{A0E1DFC0-6ECA-46F4-BEFF-3947FDCB6446}">
      <dgm:prSet/>
      <dgm:spPr/>
      <dgm:t>
        <a:bodyPr/>
        <a:lstStyle/>
        <a:p>
          <a:r>
            <a:rPr lang="fi-FI" dirty="0"/>
            <a:t>Energiapuun mukana poistuu ravinteita, joten energiapuun korjuu ei sovellu karuille kasvupaikoille.</a:t>
          </a:r>
        </a:p>
      </dgm:t>
      <dgm:extLst>
        <a:ext uri="{E40237B7-FDA0-4F09-8148-C483321AD2D9}">
          <dgm14:cNvPr xmlns:dgm14="http://schemas.microsoft.com/office/drawing/2010/diagram" id="0" name="" descr="Tietolaatikko toinen ruutu. Energiapuun mukana poistuu ravinteita, joten energiapuun korjuu ei sovellu karuille kasvupaikoille.&#10;"/>
        </a:ext>
      </dgm:extLst>
    </dgm:pt>
    <dgm:pt modelId="{51E63B4A-DD27-4409-9395-9CD8D2E533F7}" type="parTrans" cxnId="{7E95ABA9-5271-4B28-ACB1-DCB10AA09318}">
      <dgm:prSet/>
      <dgm:spPr/>
      <dgm:t>
        <a:bodyPr/>
        <a:lstStyle/>
        <a:p>
          <a:endParaRPr lang="fi-FI"/>
        </a:p>
      </dgm:t>
    </dgm:pt>
    <dgm:pt modelId="{364DAAE0-7727-4089-BF0D-5EDEE78B19C4}" type="sibTrans" cxnId="{7E95ABA9-5271-4B28-ACB1-DCB10AA09318}">
      <dgm:prSet/>
      <dgm:spPr/>
      <dgm:t>
        <a:bodyPr/>
        <a:lstStyle/>
        <a:p>
          <a:endParaRPr lang="fi-FI"/>
        </a:p>
      </dgm:t>
    </dgm:pt>
    <dgm:pt modelId="{664C6F76-DB08-4270-BDA8-9C6C2F14C085}">
      <dgm:prSet/>
      <dgm:spPr/>
      <dgm:t>
        <a:bodyPr/>
        <a:lstStyle/>
        <a:p>
          <a:r>
            <a:rPr lang="fi-FI" dirty="0"/>
            <a:t>Korjuukohteeksi ei valita luontokohteita tai vesistöjen suojavyöhykkeitä. </a:t>
          </a:r>
        </a:p>
      </dgm:t>
      <dgm:extLst>
        <a:ext uri="{E40237B7-FDA0-4F09-8148-C483321AD2D9}">
          <dgm14:cNvPr xmlns:dgm14="http://schemas.microsoft.com/office/drawing/2010/diagram" id="0" name="" descr="Tietolaatikko neljäs ruutu. Korjuukohteeksi ei valita luontokohteita tai vesistöjen suojavyöhykkeitä. &#10;"/>
        </a:ext>
      </dgm:extLst>
    </dgm:pt>
    <dgm:pt modelId="{2691D1D3-77DA-4B6B-9B2B-8CCD5CBECD7C}" type="parTrans" cxnId="{844F02FA-00D3-4991-9759-2A3834FD4F06}">
      <dgm:prSet/>
      <dgm:spPr/>
      <dgm:t>
        <a:bodyPr/>
        <a:lstStyle/>
        <a:p>
          <a:endParaRPr lang="fi-FI"/>
        </a:p>
      </dgm:t>
    </dgm:pt>
    <dgm:pt modelId="{07E56158-C393-41C1-94D3-8A0EDC8BA036}" type="sibTrans" cxnId="{844F02FA-00D3-4991-9759-2A3834FD4F06}">
      <dgm:prSet/>
      <dgm:spPr/>
      <dgm:t>
        <a:bodyPr/>
        <a:lstStyle/>
        <a:p>
          <a:endParaRPr lang="fi-FI"/>
        </a:p>
      </dgm:t>
    </dgm:pt>
    <dgm:pt modelId="{0D6A79AC-E61A-4C13-8024-D199D98B0B8C}">
      <dgm:prSet/>
      <dgm:spPr/>
      <dgm:t>
        <a:bodyPr/>
        <a:lstStyle/>
        <a:p>
          <a:r>
            <a:rPr lang="fi-FI" dirty="0"/>
            <a:t>Kulttuuriset kohteet jätetään korjuun ulkopuolelle</a:t>
          </a:r>
        </a:p>
      </dgm:t>
      <dgm:extLst>
        <a:ext uri="{E40237B7-FDA0-4F09-8148-C483321AD2D9}">
          <dgm14:cNvPr xmlns:dgm14="http://schemas.microsoft.com/office/drawing/2010/diagram" id="0" name="" descr="Tietolaatikko viides ruutu. Kulttuuriset kohteet jätetään korjuun ulkopuolelle.&#10;"/>
        </a:ext>
      </dgm:extLst>
    </dgm:pt>
    <dgm:pt modelId="{998732AC-6A37-473A-AB58-57C385D401AB}" type="parTrans" cxnId="{E1D2E476-DE50-4B54-997C-1A335ABF64AC}">
      <dgm:prSet/>
      <dgm:spPr/>
      <dgm:t>
        <a:bodyPr/>
        <a:lstStyle/>
        <a:p>
          <a:endParaRPr lang="fi-FI"/>
        </a:p>
      </dgm:t>
    </dgm:pt>
    <dgm:pt modelId="{679563ED-4F71-4DD9-88E9-37E88A25BECD}" type="sibTrans" cxnId="{E1D2E476-DE50-4B54-997C-1A335ABF64AC}">
      <dgm:prSet/>
      <dgm:spPr/>
      <dgm:t>
        <a:bodyPr/>
        <a:lstStyle/>
        <a:p>
          <a:endParaRPr lang="fi-FI"/>
        </a:p>
      </dgm:t>
    </dgm:pt>
    <dgm:pt modelId="{B9DCA3DF-B2CC-4DBE-A33B-CE5A8F418E22}">
      <dgm:prSet/>
      <dgm:spPr/>
      <dgm:t>
        <a:bodyPr/>
        <a:lstStyle/>
        <a:p>
          <a:r>
            <a:rPr lang="fi-FI" dirty="0"/>
            <a:t>Kulttuurillisesti tärkeät kohteet ovat arvokkaita säilyttää. Muinaismuistot pitää jo lain velvoittamana jättää energiapuun korjuun ulkopuolelle.</a:t>
          </a:r>
        </a:p>
      </dgm:t>
      <dgm:extLst>
        <a:ext uri="{E40237B7-FDA0-4F09-8148-C483321AD2D9}">
          <dgm14:cNvPr xmlns:dgm14="http://schemas.microsoft.com/office/drawing/2010/diagram" id="0" name="" descr="Tietolaatikko kuudes ruutu. Kulttuurillisesti tärkeät kohteet ovat arvokkaita säilyttää. Muinaismuistot pitää jo lain velvoittamana jättää energiapuun korjuun ulkopuolelle.&#10;"/>
        </a:ext>
      </dgm:extLst>
    </dgm:pt>
    <dgm:pt modelId="{50F8FF3E-06B7-4AE1-99AC-270212C854A8}" type="parTrans" cxnId="{A955AEF0-1A16-4BDC-B9BA-2996897E27DE}">
      <dgm:prSet/>
      <dgm:spPr/>
      <dgm:t>
        <a:bodyPr/>
        <a:lstStyle/>
        <a:p>
          <a:endParaRPr lang="fi-FI"/>
        </a:p>
      </dgm:t>
    </dgm:pt>
    <dgm:pt modelId="{B42BEBFA-43E5-4548-9A4E-EAF2B68DFFAF}" type="sibTrans" cxnId="{A955AEF0-1A16-4BDC-B9BA-2996897E27DE}">
      <dgm:prSet/>
      <dgm:spPr/>
      <dgm:t>
        <a:bodyPr/>
        <a:lstStyle/>
        <a:p>
          <a:endParaRPr lang="fi-FI"/>
        </a:p>
      </dgm:t>
    </dgm:pt>
    <dgm:pt modelId="{7A4A9082-761B-4B1E-A12B-ACFA9E9250CC}">
      <dgm:prSet/>
      <dgm:spPr/>
      <dgm:t>
        <a:bodyPr/>
        <a:lstStyle/>
        <a:p>
          <a:r>
            <a:rPr lang="fi-FI" dirty="0"/>
            <a:t>Energiapuun korjuun kohdetta valittaessa on hyvä selvittää, saadaanko kohteelta niin suuri kertymä energiapuuta, että sen korjuu on kannattavaa.</a:t>
          </a:r>
        </a:p>
      </dgm:t>
      <dgm:extLst>
        <a:ext uri="{E40237B7-FDA0-4F09-8148-C483321AD2D9}">
          <dgm14:cNvPr xmlns:dgm14="http://schemas.microsoft.com/office/drawing/2010/diagram" id="0" name="" descr="Tietolaatikon kahdeksas ruutu. Energiapuun korjuun kohdetta valittaessa on hyvä selvittää, saadaanko kohteelta niin suuri kertymä energiapuuta, että sen korjuu on kannattavaa. Tietolaatikko päättyy.&#10;&#10;"/>
        </a:ext>
      </dgm:extLst>
    </dgm:pt>
    <dgm:pt modelId="{731B7E83-7081-4F6F-893D-BA4CCD92EFCB}" type="parTrans" cxnId="{1496341F-C726-44CA-8803-AC49A6CE060A}">
      <dgm:prSet/>
      <dgm:spPr/>
      <dgm:t>
        <a:bodyPr/>
        <a:lstStyle/>
        <a:p>
          <a:endParaRPr lang="fi-FI"/>
        </a:p>
      </dgm:t>
    </dgm:pt>
    <dgm:pt modelId="{52327C32-29FF-41B1-B7D4-04883261BA2A}" type="sibTrans" cxnId="{1496341F-C726-44CA-8803-AC49A6CE060A}">
      <dgm:prSet/>
      <dgm:spPr/>
      <dgm:t>
        <a:bodyPr/>
        <a:lstStyle/>
        <a:p>
          <a:endParaRPr lang="fi-FI"/>
        </a:p>
      </dgm:t>
    </dgm:pt>
    <dgm:pt modelId="{CD4A4B86-4DE7-43C3-94B2-2CBC05B7B386}" type="pres">
      <dgm:prSet presAssocID="{4816B720-0BA2-471D-9C38-7D6FA8C29194}" presName="Name0" presStyleCnt="0">
        <dgm:presLayoutVars>
          <dgm:dir/>
          <dgm:animLvl val="lvl"/>
          <dgm:resizeHandles val="exact"/>
        </dgm:presLayoutVars>
      </dgm:prSet>
      <dgm:spPr/>
    </dgm:pt>
    <dgm:pt modelId="{3B8B850E-1F03-4A96-93F6-C7DC267F73F9}" type="pres">
      <dgm:prSet presAssocID="{BCDC2B9E-6276-440B-B607-C3F2E175B224}" presName="linNode" presStyleCnt="0"/>
      <dgm:spPr/>
    </dgm:pt>
    <dgm:pt modelId="{DFC6ED82-5AF9-41B7-9088-BE461E0E8533}" type="pres">
      <dgm:prSet presAssocID="{BCDC2B9E-6276-440B-B607-C3F2E175B224}" presName="parentText" presStyleLbl="node1" presStyleIdx="0" presStyleCnt="4">
        <dgm:presLayoutVars>
          <dgm:chMax val="1"/>
          <dgm:bulletEnabled val="1"/>
        </dgm:presLayoutVars>
      </dgm:prSet>
      <dgm:spPr/>
    </dgm:pt>
    <dgm:pt modelId="{CBF10A21-6A3A-4D49-AF5E-EAC2059298F9}" type="pres">
      <dgm:prSet presAssocID="{BCDC2B9E-6276-440B-B607-C3F2E175B224}" presName="descendantText" presStyleLbl="alignAccFollowNode1" presStyleIdx="0" presStyleCnt="4">
        <dgm:presLayoutVars>
          <dgm:bulletEnabled val="1"/>
        </dgm:presLayoutVars>
      </dgm:prSet>
      <dgm:spPr/>
    </dgm:pt>
    <dgm:pt modelId="{49A37E20-B553-42B7-AA37-707EF443C93B}" type="pres">
      <dgm:prSet presAssocID="{2343CD3D-8CA4-4EEF-9857-FD7A4A077F8D}" presName="sp" presStyleCnt="0"/>
      <dgm:spPr/>
    </dgm:pt>
    <dgm:pt modelId="{376E2ADD-7AE3-454D-BE40-CD22E8A18CBF}" type="pres">
      <dgm:prSet presAssocID="{86F6DCFF-A545-41F5-A82B-26D484534D4B}" presName="linNode" presStyleCnt="0"/>
      <dgm:spPr/>
    </dgm:pt>
    <dgm:pt modelId="{2B7310F4-4F40-42D3-9473-48C5664A1FF8}" type="pres">
      <dgm:prSet presAssocID="{86F6DCFF-A545-41F5-A82B-26D484534D4B}" presName="parentText" presStyleLbl="node1" presStyleIdx="1" presStyleCnt="4">
        <dgm:presLayoutVars>
          <dgm:chMax val="1"/>
          <dgm:bulletEnabled val="1"/>
        </dgm:presLayoutVars>
      </dgm:prSet>
      <dgm:spPr/>
    </dgm:pt>
    <dgm:pt modelId="{64243034-19FE-4862-B345-A80361676682}" type="pres">
      <dgm:prSet presAssocID="{86F6DCFF-A545-41F5-A82B-26D484534D4B}" presName="descendantText" presStyleLbl="alignAccFollowNode1" presStyleIdx="1" presStyleCnt="4">
        <dgm:presLayoutVars>
          <dgm:bulletEnabled val="1"/>
        </dgm:presLayoutVars>
      </dgm:prSet>
      <dgm:spPr/>
    </dgm:pt>
    <dgm:pt modelId="{DE8DEA3F-1637-4A55-84BE-862526CD9089}" type="pres">
      <dgm:prSet presAssocID="{B0355237-51B8-47B8-A25B-50C8785A917C}" presName="sp" presStyleCnt="0"/>
      <dgm:spPr/>
    </dgm:pt>
    <dgm:pt modelId="{8F05FA5F-E9A7-4960-B335-A1C031971905}" type="pres">
      <dgm:prSet presAssocID="{0D6A79AC-E61A-4C13-8024-D199D98B0B8C}" presName="linNode" presStyleCnt="0"/>
      <dgm:spPr/>
    </dgm:pt>
    <dgm:pt modelId="{FEAD9C0E-CECA-42A6-A2DB-D95C423F0C9F}" type="pres">
      <dgm:prSet presAssocID="{0D6A79AC-E61A-4C13-8024-D199D98B0B8C}" presName="parentText" presStyleLbl="node1" presStyleIdx="2" presStyleCnt="4">
        <dgm:presLayoutVars>
          <dgm:chMax val="1"/>
          <dgm:bulletEnabled val="1"/>
        </dgm:presLayoutVars>
      </dgm:prSet>
      <dgm:spPr/>
    </dgm:pt>
    <dgm:pt modelId="{F64CAC30-137D-46E4-A496-6DF3D9F407E8}" type="pres">
      <dgm:prSet presAssocID="{0D6A79AC-E61A-4C13-8024-D199D98B0B8C}" presName="descendantText" presStyleLbl="alignAccFollowNode1" presStyleIdx="2" presStyleCnt="4">
        <dgm:presLayoutVars>
          <dgm:bulletEnabled val="1"/>
        </dgm:presLayoutVars>
      </dgm:prSet>
      <dgm:spPr/>
    </dgm:pt>
    <dgm:pt modelId="{A20C2F3B-8049-4F2D-B41F-7A3370547B65}" type="pres">
      <dgm:prSet presAssocID="{679563ED-4F71-4DD9-88E9-37E88A25BECD}" presName="sp" presStyleCnt="0"/>
      <dgm:spPr/>
    </dgm:pt>
    <dgm:pt modelId="{F82711AF-DBA0-4FA0-8F2A-32646EDA9523}" type="pres">
      <dgm:prSet presAssocID="{E3C40DFA-D7A3-43F2-96B2-9377182DB354}" presName="linNode" presStyleCnt="0"/>
      <dgm:spPr/>
    </dgm:pt>
    <dgm:pt modelId="{34015337-0E12-4FB2-B700-959DF0366D6D}" type="pres">
      <dgm:prSet presAssocID="{E3C40DFA-D7A3-43F2-96B2-9377182DB354}" presName="parentText" presStyleLbl="node1" presStyleIdx="3" presStyleCnt="4">
        <dgm:presLayoutVars>
          <dgm:chMax val="1"/>
          <dgm:bulletEnabled val="1"/>
        </dgm:presLayoutVars>
      </dgm:prSet>
      <dgm:spPr/>
    </dgm:pt>
    <dgm:pt modelId="{579A7EE7-6240-4A1C-885A-8445C1003561}" type="pres">
      <dgm:prSet presAssocID="{E3C40DFA-D7A3-43F2-96B2-9377182DB354}" presName="descendantText" presStyleLbl="alignAccFollowNode1" presStyleIdx="3" presStyleCnt="4">
        <dgm:presLayoutVars>
          <dgm:bulletEnabled val="1"/>
        </dgm:presLayoutVars>
      </dgm:prSet>
      <dgm:spPr/>
    </dgm:pt>
  </dgm:ptLst>
  <dgm:cxnLst>
    <dgm:cxn modelId="{6578AF17-7657-4C0F-AD2C-03577761F89C}" type="presOf" srcId="{0D6A79AC-E61A-4C13-8024-D199D98B0B8C}" destId="{FEAD9C0E-CECA-42A6-A2DB-D95C423F0C9F}" srcOrd="0" destOrd="0" presId="urn:microsoft.com/office/officeart/2005/8/layout/vList5"/>
    <dgm:cxn modelId="{1496341F-C726-44CA-8803-AC49A6CE060A}" srcId="{E3C40DFA-D7A3-43F2-96B2-9377182DB354}" destId="{7A4A9082-761B-4B1E-A12B-ACFA9E9250CC}" srcOrd="0" destOrd="0" parTransId="{731B7E83-7081-4F6F-893D-BA4CCD92EFCB}" sibTransId="{52327C32-29FF-41B1-B7D4-04883261BA2A}"/>
    <dgm:cxn modelId="{B315532B-2D98-4F46-B09F-A4BBB7A1C63A}" type="presOf" srcId="{86F6DCFF-A545-41F5-A82B-26D484534D4B}" destId="{2B7310F4-4F40-42D3-9473-48C5664A1FF8}" srcOrd="0" destOrd="0" presId="urn:microsoft.com/office/officeart/2005/8/layout/vList5"/>
    <dgm:cxn modelId="{DDF61037-1DA9-4CEC-BC0A-3024C2A094F7}" type="presOf" srcId="{BCDC2B9E-6276-440B-B607-C3F2E175B224}" destId="{DFC6ED82-5AF9-41B7-9088-BE461E0E8533}" srcOrd="0" destOrd="0" presId="urn:microsoft.com/office/officeart/2005/8/layout/vList5"/>
    <dgm:cxn modelId="{A4623343-3499-45B7-A8B5-3B729C306A62}" type="presOf" srcId="{B9DCA3DF-B2CC-4DBE-A33B-CE5A8F418E22}" destId="{F64CAC30-137D-46E4-A496-6DF3D9F407E8}" srcOrd="0" destOrd="0" presId="urn:microsoft.com/office/officeart/2005/8/layout/vList5"/>
    <dgm:cxn modelId="{23736B44-440C-4E05-8813-B760E41B59B9}" srcId="{4816B720-0BA2-471D-9C38-7D6FA8C29194}" destId="{BCDC2B9E-6276-440B-B607-C3F2E175B224}" srcOrd="0" destOrd="0" parTransId="{EC016038-528F-44B9-9A97-6822D69E8EE6}" sibTransId="{2343CD3D-8CA4-4EEF-9857-FD7A4A077F8D}"/>
    <dgm:cxn modelId="{CC267168-A1E9-41CE-A286-6B2E50143482}" type="presOf" srcId="{A0E1DFC0-6ECA-46F4-BEFF-3947FDCB6446}" destId="{CBF10A21-6A3A-4D49-AF5E-EAC2059298F9}" srcOrd="0" destOrd="0" presId="urn:microsoft.com/office/officeart/2005/8/layout/vList5"/>
    <dgm:cxn modelId="{4268804C-FC80-407B-B786-BA50DEDBBD9B}" srcId="{4816B720-0BA2-471D-9C38-7D6FA8C29194}" destId="{E3C40DFA-D7A3-43F2-96B2-9377182DB354}" srcOrd="3" destOrd="0" parTransId="{8C5415DF-6C91-4D1F-8DFB-4FE99C9E795C}" sibTransId="{B157C8E3-3D6A-486D-8D25-FC0108D4C5E9}"/>
    <dgm:cxn modelId="{E1D2E476-DE50-4B54-997C-1A335ABF64AC}" srcId="{4816B720-0BA2-471D-9C38-7D6FA8C29194}" destId="{0D6A79AC-E61A-4C13-8024-D199D98B0B8C}" srcOrd="2" destOrd="0" parTransId="{998732AC-6A37-473A-AB58-57C385D401AB}" sibTransId="{679563ED-4F71-4DD9-88E9-37E88A25BECD}"/>
    <dgm:cxn modelId="{48193B85-1BE0-4379-8282-37F67C4C668D}" type="presOf" srcId="{E3C40DFA-D7A3-43F2-96B2-9377182DB354}" destId="{34015337-0E12-4FB2-B700-959DF0366D6D}" srcOrd="0" destOrd="0" presId="urn:microsoft.com/office/officeart/2005/8/layout/vList5"/>
    <dgm:cxn modelId="{0108A78A-A4F8-4222-ADC0-E7BA59FAAFDA}" type="presOf" srcId="{7A4A9082-761B-4B1E-A12B-ACFA9E9250CC}" destId="{579A7EE7-6240-4A1C-885A-8445C1003561}" srcOrd="0" destOrd="0" presId="urn:microsoft.com/office/officeart/2005/8/layout/vList5"/>
    <dgm:cxn modelId="{75F5A8A6-6C39-4440-B822-07127321EFCF}" type="presOf" srcId="{664C6F76-DB08-4270-BDA8-9C6C2F14C085}" destId="{64243034-19FE-4862-B345-A80361676682}" srcOrd="0" destOrd="0" presId="urn:microsoft.com/office/officeart/2005/8/layout/vList5"/>
    <dgm:cxn modelId="{7E95ABA9-5271-4B28-ACB1-DCB10AA09318}" srcId="{BCDC2B9E-6276-440B-B607-C3F2E175B224}" destId="{A0E1DFC0-6ECA-46F4-BEFF-3947FDCB6446}" srcOrd="0" destOrd="0" parTransId="{51E63B4A-DD27-4409-9395-9CD8D2E533F7}" sibTransId="{364DAAE0-7727-4089-BF0D-5EDEE78B19C4}"/>
    <dgm:cxn modelId="{D5EE1AB5-E7CD-4131-81F7-FAD846621483}" srcId="{4816B720-0BA2-471D-9C38-7D6FA8C29194}" destId="{86F6DCFF-A545-41F5-A82B-26D484534D4B}" srcOrd="1" destOrd="0" parTransId="{85335FD3-7251-4A2F-9BB1-878718346FDD}" sibTransId="{B0355237-51B8-47B8-A25B-50C8785A917C}"/>
    <dgm:cxn modelId="{8B1EB7C6-1FE8-425A-BABF-C99318350A77}" type="presOf" srcId="{4816B720-0BA2-471D-9C38-7D6FA8C29194}" destId="{CD4A4B86-4DE7-43C3-94B2-2CBC05B7B386}" srcOrd="0" destOrd="0" presId="urn:microsoft.com/office/officeart/2005/8/layout/vList5"/>
    <dgm:cxn modelId="{A955AEF0-1A16-4BDC-B9BA-2996897E27DE}" srcId="{0D6A79AC-E61A-4C13-8024-D199D98B0B8C}" destId="{B9DCA3DF-B2CC-4DBE-A33B-CE5A8F418E22}" srcOrd="0" destOrd="0" parTransId="{50F8FF3E-06B7-4AE1-99AC-270212C854A8}" sibTransId="{B42BEBFA-43E5-4548-9A4E-EAF2B68DFFAF}"/>
    <dgm:cxn modelId="{844F02FA-00D3-4991-9759-2A3834FD4F06}" srcId="{86F6DCFF-A545-41F5-A82B-26D484534D4B}" destId="{664C6F76-DB08-4270-BDA8-9C6C2F14C085}" srcOrd="0" destOrd="0" parTransId="{2691D1D3-77DA-4B6B-9B2B-8CCD5CBECD7C}" sibTransId="{07E56158-C393-41C1-94D3-8A0EDC8BA036}"/>
    <dgm:cxn modelId="{9F4FC0D7-F970-472F-8D88-E13E0BB09E7C}" type="presParOf" srcId="{CD4A4B86-4DE7-43C3-94B2-2CBC05B7B386}" destId="{3B8B850E-1F03-4A96-93F6-C7DC267F73F9}" srcOrd="0" destOrd="0" presId="urn:microsoft.com/office/officeart/2005/8/layout/vList5"/>
    <dgm:cxn modelId="{6EB4EEF8-FC5F-4A43-A24D-E181C334E1DB}" type="presParOf" srcId="{3B8B850E-1F03-4A96-93F6-C7DC267F73F9}" destId="{DFC6ED82-5AF9-41B7-9088-BE461E0E8533}" srcOrd="0" destOrd="0" presId="urn:microsoft.com/office/officeart/2005/8/layout/vList5"/>
    <dgm:cxn modelId="{2EACE457-5BA6-47EB-A625-E06B157E67A0}" type="presParOf" srcId="{3B8B850E-1F03-4A96-93F6-C7DC267F73F9}" destId="{CBF10A21-6A3A-4D49-AF5E-EAC2059298F9}" srcOrd="1" destOrd="0" presId="urn:microsoft.com/office/officeart/2005/8/layout/vList5"/>
    <dgm:cxn modelId="{7513A2E8-691C-447D-BA7B-269E2EE31CF3}" type="presParOf" srcId="{CD4A4B86-4DE7-43C3-94B2-2CBC05B7B386}" destId="{49A37E20-B553-42B7-AA37-707EF443C93B}" srcOrd="1" destOrd="0" presId="urn:microsoft.com/office/officeart/2005/8/layout/vList5"/>
    <dgm:cxn modelId="{796B3B18-4295-4C32-85BE-6C25F977A068}" type="presParOf" srcId="{CD4A4B86-4DE7-43C3-94B2-2CBC05B7B386}" destId="{376E2ADD-7AE3-454D-BE40-CD22E8A18CBF}" srcOrd="2" destOrd="0" presId="urn:microsoft.com/office/officeart/2005/8/layout/vList5"/>
    <dgm:cxn modelId="{1E850268-648B-4304-B2C4-B35F14DB76FB}" type="presParOf" srcId="{376E2ADD-7AE3-454D-BE40-CD22E8A18CBF}" destId="{2B7310F4-4F40-42D3-9473-48C5664A1FF8}" srcOrd="0" destOrd="0" presId="urn:microsoft.com/office/officeart/2005/8/layout/vList5"/>
    <dgm:cxn modelId="{54774078-25BC-4C66-B2C3-73F768B6E03C}" type="presParOf" srcId="{376E2ADD-7AE3-454D-BE40-CD22E8A18CBF}" destId="{64243034-19FE-4862-B345-A80361676682}" srcOrd="1" destOrd="0" presId="urn:microsoft.com/office/officeart/2005/8/layout/vList5"/>
    <dgm:cxn modelId="{5BA62AF7-B85C-447E-B764-DD19C44EA0DF}" type="presParOf" srcId="{CD4A4B86-4DE7-43C3-94B2-2CBC05B7B386}" destId="{DE8DEA3F-1637-4A55-84BE-862526CD9089}" srcOrd="3" destOrd="0" presId="urn:microsoft.com/office/officeart/2005/8/layout/vList5"/>
    <dgm:cxn modelId="{3B26F1DB-BD71-477B-B649-F9F0C621DB2F}" type="presParOf" srcId="{CD4A4B86-4DE7-43C3-94B2-2CBC05B7B386}" destId="{8F05FA5F-E9A7-4960-B335-A1C031971905}" srcOrd="4" destOrd="0" presId="urn:microsoft.com/office/officeart/2005/8/layout/vList5"/>
    <dgm:cxn modelId="{F2BD915B-51AB-4DEB-B05D-27DA5AE3BC5F}" type="presParOf" srcId="{8F05FA5F-E9A7-4960-B335-A1C031971905}" destId="{FEAD9C0E-CECA-42A6-A2DB-D95C423F0C9F}" srcOrd="0" destOrd="0" presId="urn:microsoft.com/office/officeart/2005/8/layout/vList5"/>
    <dgm:cxn modelId="{114BD76E-5EC0-403B-BCF6-AEEE87B4DDF8}" type="presParOf" srcId="{8F05FA5F-E9A7-4960-B335-A1C031971905}" destId="{F64CAC30-137D-46E4-A496-6DF3D9F407E8}" srcOrd="1" destOrd="0" presId="urn:microsoft.com/office/officeart/2005/8/layout/vList5"/>
    <dgm:cxn modelId="{09EED69B-6D37-4DC9-9230-198C6C952341}" type="presParOf" srcId="{CD4A4B86-4DE7-43C3-94B2-2CBC05B7B386}" destId="{A20C2F3B-8049-4F2D-B41F-7A3370547B65}" srcOrd="5" destOrd="0" presId="urn:microsoft.com/office/officeart/2005/8/layout/vList5"/>
    <dgm:cxn modelId="{912D5A70-CB74-4FED-A090-0625D0F164D8}" type="presParOf" srcId="{CD4A4B86-4DE7-43C3-94B2-2CBC05B7B386}" destId="{F82711AF-DBA0-4FA0-8F2A-32646EDA9523}" srcOrd="6" destOrd="0" presId="urn:microsoft.com/office/officeart/2005/8/layout/vList5"/>
    <dgm:cxn modelId="{9A988EAE-A11B-4B63-B047-1CD006C84EFA}" type="presParOf" srcId="{F82711AF-DBA0-4FA0-8F2A-32646EDA9523}" destId="{34015337-0E12-4FB2-B700-959DF0366D6D}" srcOrd="0" destOrd="0" presId="urn:microsoft.com/office/officeart/2005/8/layout/vList5"/>
    <dgm:cxn modelId="{58C024C8-53E1-443D-849D-45E41F25FDEC}" type="presParOf" srcId="{F82711AF-DBA0-4FA0-8F2A-32646EDA9523}" destId="{579A7EE7-6240-4A1C-885A-8445C1003561}"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F10A21-6A3A-4D49-AF5E-EAC2059298F9}">
      <dsp:nvSpPr>
        <dsp:cNvPr id="0" name=""/>
        <dsp:cNvSpPr/>
      </dsp:nvSpPr>
      <dsp:spPr>
        <a:xfrm rot="5400000">
          <a:off x="6355127" y="-2675154"/>
          <a:ext cx="804206" cy="6359746"/>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fi-FI" sz="1500" kern="1200" dirty="0"/>
            <a:t>Energiapuun mukana poistuu ravinteita, joten energiapuun korjuu ei sovellu karuille kasvupaikoille.</a:t>
          </a:r>
        </a:p>
      </dsp:txBody>
      <dsp:txXfrm rot="-5400000">
        <a:off x="3577357" y="141874"/>
        <a:ext cx="6320488" cy="725690"/>
      </dsp:txXfrm>
    </dsp:sp>
    <dsp:sp modelId="{DFC6ED82-5AF9-41B7-9088-BE461E0E8533}">
      <dsp:nvSpPr>
        <dsp:cNvPr id="0" name=""/>
        <dsp:cNvSpPr/>
      </dsp:nvSpPr>
      <dsp:spPr>
        <a:xfrm>
          <a:off x="0" y="2090"/>
          <a:ext cx="3577357" cy="100525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fi-FI" sz="1900" kern="1200" dirty="0"/>
            <a:t>Kasvupaikka pitää olla vähintään kuivahko kangas tai vastaava turvemaa</a:t>
          </a:r>
        </a:p>
      </dsp:txBody>
      <dsp:txXfrm>
        <a:off x="49073" y="51163"/>
        <a:ext cx="3479211" cy="907111"/>
      </dsp:txXfrm>
    </dsp:sp>
    <dsp:sp modelId="{64243034-19FE-4862-B345-A80361676682}">
      <dsp:nvSpPr>
        <dsp:cNvPr id="0" name=""/>
        <dsp:cNvSpPr/>
      </dsp:nvSpPr>
      <dsp:spPr>
        <a:xfrm rot="5400000">
          <a:off x="6355127" y="-1619633"/>
          <a:ext cx="804206" cy="6359746"/>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fi-FI" sz="1500" kern="1200" dirty="0"/>
            <a:t>Korjuukohteeksi ei valita luontokohteita tai vesistöjen suojavyöhykkeitä. </a:t>
          </a:r>
        </a:p>
      </dsp:txBody>
      <dsp:txXfrm rot="-5400000">
        <a:off x="3577357" y="1197395"/>
        <a:ext cx="6320488" cy="725690"/>
      </dsp:txXfrm>
    </dsp:sp>
    <dsp:sp modelId="{2B7310F4-4F40-42D3-9473-48C5664A1FF8}">
      <dsp:nvSpPr>
        <dsp:cNvPr id="0" name=""/>
        <dsp:cNvSpPr/>
      </dsp:nvSpPr>
      <dsp:spPr>
        <a:xfrm>
          <a:off x="0" y="1057610"/>
          <a:ext cx="3577357" cy="100525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fi-FI" sz="1900" kern="1200" dirty="0"/>
            <a:t>Luontokohteet jätetään korjuun ulkopuolelle</a:t>
          </a:r>
        </a:p>
      </dsp:txBody>
      <dsp:txXfrm>
        <a:off x="49073" y="1106683"/>
        <a:ext cx="3479211" cy="907111"/>
      </dsp:txXfrm>
    </dsp:sp>
    <dsp:sp modelId="{F64CAC30-137D-46E4-A496-6DF3D9F407E8}">
      <dsp:nvSpPr>
        <dsp:cNvPr id="0" name=""/>
        <dsp:cNvSpPr/>
      </dsp:nvSpPr>
      <dsp:spPr>
        <a:xfrm rot="5400000">
          <a:off x="6355127" y="-564112"/>
          <a:ext cx="804206" cy="6359746"/>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fi-FI" sz="1500" kern="1200" dirty="0"/>
            <a:t>Kulttuurillisesti tärkeät kohteet ovat arvokkaita säilyttää. Muinaismuistot pitää jo lain velvoittamana jättää energiapuun korjuun ulkopuolelle.</a:t>
          </a:r>
        </a:p>
      </dsp:txBody>
      <dsp:txXfrm rot="-5400000">
        <a:off x="3577357" y="2252916"/>
        <a:ext cx="6320488" cy="725690"/>
      </dsp:txXfrm>
    </dsp:sp>
    <dsp:sp modelId="{FEAD9C0E-CECA-42A6-A2DB-D95C423F0C9F}">
      <dsp:nvSpPr>
        <dsp:cNvPr id="0" name=""/>
        <dsp:cNvSpPr/>
      </dsp:nvSpPr>
      <dsp:spPr>
        <a:xfrm>
          <a:off x="0" y="2113131"/>
          <a:ext cx="3577357" cy="100525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fi-FI" sz="1900" kern="1200" dirty="0"/>
            <a:t>Kulttuuriset kohteet jätetään korjuun ulkopuolelle</a:t>
          </a:r>
        </a:p>
      </dsp:txBody>
      <dsp:txXfrm>
        <a:off x="49073" y="2162204"/>
        <a:ext cx="3479211" cy="907111"/>
      </dsp:txXfrm>
    </dsp:sp>
    <dsp:sp modelId="{579A7EE7-6240-4A1C-885A-8445C1003561}">
      <dsp:nvSpPr>
        <dsp:cNvPr id="0" name=""/>
        <dsp:cNvSpPr/>
      </dsp:nvSpPr>
      <dsp:spPr>
        <a:xfrm rot="5400000">
          <a:off x="6355127" y="491407"/>
          <a:ext cx="804206" cy="6359746"/>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fi-FI" sz="1500" kern="1200" dirty="0"/>
            <a:t>Energiapuun korjuun kohdetta valittaessa on hyvä selvittää, saadaanko kohteelta niin suuri kertymä energiapuuta, että sen korjuu on kannattavaa.</a:t>
          </a:r>
        </a:p>
      </dsp:txBody>
      <dsp:txXfrm rot="-5400000">
        <a:off x="3577357" y="3308435"/>
        <a:ext cx="6320488" cy="725690"/>
      </dsp:txXfrm>
    </dsp:sp>
    <dsp:sp modelId="{34015337-0E12-4FB2-B700-959DF0366D6D}">
      <dsp:nvSpPr>
        <dsp:cNvPr id="0" name=""/>
        <dsp:cNvSpPr/>
      </dsp:nvSpPr>
      <dsp:spPr>
        <a:xfrm>
          <a:off x="0" y="3168652"/>
          <a:ext cx="3577357" cy="100525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fi-FI" sz="1900" kern="1200" dirty="0"/>
            <a:t>Korjuun tulee olla kohteella kannattavaa</a:t>
          </a:r>
        </a:p>
      </dsp:txBody>
      <dsp:txXfrm>
        <a:off x="49073" y="3217725"/>
        <a:ext cx="3479211" cy="907111"/>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3B4025-B76F-49F8-AA6B-E89E72A01E96}" type="datetimeFigureOut">
              <a:rPr lang="fi-FI" smtClean="0"/>
              <a:t>26.5.2024</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5DFF27-5751-46AE-BC88-E016A435E32D}" type="slidenum">
              <a:rPr lang="fi-FI" smtClean="0"/>
              <a:t>‹#›</a:t>
            </a:fld>
            <a:endParaRPr lang="fi-FI"/>
          </a:p>
        </p:txBody>
      </p:sp>
    </p:spTree>
    <p:extLst>
      <p:ext uri="{BB962C8B-B14F-4D97-AF65-F5344CB8AC3E}">
        <p14:creationId xmlns:p14="http://schemas.microsoft.com/office/powerpoint/2010/main" val="2275756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D65DFF27-5751-46AE-BC88-E016A435E32D}" type="slidenum">
              <a:rPr lang="fi-FI" smtClean="0"/>
              <a:t>19</a:t>
            </a:fld>
            <a:endParaRPr lang="fi-FI"/>
          </a:p>
        </p:txBody>
      </p:sp>
    </p:spTree>
    <p:extLst>
      <p:ext uri="{BB962C8B-B14F-4D97-AF65-F5344CB8AC3E}">
        <p14:creationId xmlns:p14="http://schemas.microsoft.com/office/powerpoint/2010/main" val="4236398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Latvusmassa eli hakkuutähteet</a:t>
            </a:r>
          </a:p>
        </p:txBody>
      </p:sp>
      <p:sp>
        <p:nvSpPr>
          <p:cNvPr id="4" name="Dian numeron paikkamerkki 3"/>
          <p:cNvSpPr>
            <a:spLocks noGrp="1"/>
          </p:cNvSpPr>
          <p:nvPr>
            <p:ph type="sldNum" sz="quarter" idx="5"/>
          </p:nvPr>
        </p:nvSpPr>
        <p:spPr/>
        <p:txBody>
          <a:bodyPr/>
          <a:lstStyle/>
          <a:p>
            <a:fld id="{D65DFF27-5751-46AE-BC88-E016A435E32D}" type="slidenum">
              <a:rPr lang="fi-FI" smtClean="0"/>
              <a:t>33</a:t>
            </a:fld>
            <a:endParaRPr lang="fi-FI"/>
          </a:p>
        </p:txBody>
      </p:sp>
    </p:spTree>
    <p:extLst>
      <p:ext uri="{BB962C8B-B14F-4D97-AF65-F5344CB8AC3E}">
        <p14:creationId xmlns:p14="http://schemas.microsoft.com/office/powerpoint/2010/main" val="32225150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Otsikk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Otsikko 21">
            <a:extLst>
              <a:ext uri="{FF2B5EF4-FFF2-40B4-BE49-F238E27FC236}">
                <a16:creationId xmlns:a16="http://schemas.microsoft.com/office/drawing/2014/main" id="{42627C78-F857-4C35-B9DE-F8E8F893A8C6}"/>
              </a:ext>
            </a:extLst>
          </p:cNvPr>
          <p:cNvSpPr>
            <a:spLocks noGrp="1"/>
          </p:cNvSpPr>
          <p:nvPr>
            <p:ph type="title"/>
          </p:nvPr>
        </p:nvSpPr>
        <p:spPr>
          <a:xfrm>
            <a:off x="576000" y="3909750"/>
            <a:ext cx="8280000" cy="1224000"/>
          </a:xfrm>
        </p:spPr>
        <p:txBody>
          <a:bodyPr/>
          <a:lstStyle>
            <a:lvl1pPr>
              <a:defRPr>
                <a:solidFill>
                  <a:schemeClr val="bg1"/>
                </a:solidFill>
              </a:defRPr>
            </a:lvl1pPr>
          </a:lstStyle>
          <a:p>
            <a:r>
              <a:rPr lang="fi-FI"/>
              <a:t>Muokkaa ots. perustyyl. napsautt.</a:t>
            </a:r>
            <a:endParaRPr lang="fi-FI" dirty="0"/>
          </a:p>
        </p:txBody>
      </p:sp>
      <p:sp>
        <p:nvSpPr>
          <p:cNvPr id="8" name="Alaotsikko">
            <a:extLst>
              <a:ext uri="{FF2B5EF4-FFF2-40B4-BE49-F238E27FC236}">
                <a16:creationId xmlns:a16="http://schemas.microsoft.com/office/drawing/2014/main" id="{E91DDF1F-FE89-4603-A3BF-EF6D77121761}"/>
              </a:ext>
            </a:extLst>
          </p:cNvPr>
          <p:cNvSpPr>
            <a:spLocks noGrp="1"/>
          </p:cNvSpPr>
          <p:nvPr>
            <p:ph type="subTitle" idx="1"/>
          </p:nvPr>
        </p:nvSpPr>
        <p:spPr>
          <a:xfrm>
            <a:off x="576000" y="5229000"/>
            <a:ext cx="8280000" cy="1241006"/>
          </a:xfrm>
        </p:spPr>
        <p:txBody>
          <a:bodyPr/>
          <a:lstStyle>
            <a:lvl1pPr marL="0" indent="0" algn="l">
              <a:lnSpc>
                <a:spcPct val="90000"/>
              </a:lnSpc>
              <a:spcBef>
                <a:spcPts val="0"/>
              </a:spcBef>
              <a:buNone/>
              <a:defRPr sz="26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sp>
        <p:nvSpPr>
          <p:cNvPr id="6" name="Dian numeron paikkamerkki 5">
            <a:extLst>
              <a:ext uri="{FF2B5EF4-FFF2-40B4-BE49-F238E27FC236}">
                <a16:creationId xmlns:a16="http://schemas.microsoft.com/office/drawing/2014/main" id="{ABE89B99-CB50-4721-8EC5-09E308DE349D}"/>
              </a:ext>
            </a:extLst>
          </p:cNvPr>
          <p:cNvSpPr>
            <a:spLocks noGrp="1"/>
          </p:cNvSpPr>
          <p:nvPr>
            <p:ph type="sldNum" sz="quarter" idx="12"/>
          </p:nvPr>
        </p:nvSpPr>
        <p:spPr/>
        <p:txBody>
          <a:bodyPr/>
          <a:lstStyle>
            <a:lvl1pPr>
              <a:defRPr>
                <a:noFill/>
              </a:defRPr>
            </a:lvl1pPr>
          </a:lstStyle>
          <a:p>
            <a:fld id="{2020BB7A-7565-440A-AF71-226D618FE89D}" type="slidenum">
              <a:rPr lang="fi-FI" smtClean="0"/>
              <a:t>‹#›</a:t>
            </a:fld>
            <a:endParaRPr lang="fi-FI"/>
          </a:p>
        </p:txBody>
      </p:sp>
      <p:sp>
        <p:nvSpPr>
          <p:cNvPr id="4" name="Päivämäärän paikkamerkki 3">
            <a:extLst>
              <a:ext uri="{FF2B5EF4-FFF2-40B4-BE49-F238E27FC236}">
                <a16:creationId xmlns:a16="http://schemas.microsoft.com/office/drawing/2014/main" id="{424E1588-9E6E-4A84-810E-6A616E8CD13B}"/>
              </a:ext>
            </a:extLst>
          </p:cNvPr>
          <p:cNvSpPr>
            <a:spLocks noGrp="1"/>
          </p:cNvSpPr>
          <p:nvPr>
            <p:ph type="dt" sz="half" idx="10"/>
          </p:nvPr>
        </p:nvSpPr>
        <p:spPr/>
        <p:txBody>
          <a:bodyPr/>
          <a:lstStyle>
            <a:lvl1pPr>
              <a:defRPr>
                <a:noFill/>
              </a:defRPr>
            </a:lvl1pPr>
          </a:lstStyle>
          <a:p>
            <a:fld id="{CD93F1F9-C8FC-434F-A5B1-4784CF464F75}" type="datetime1">
              <a:rPr lang="fi-FI" smtClean="0"/>
              <a:t>26.5.2024</a:t>
            </a:fld>
            <a:endParaRPr lang="fi-FI"/>
          </a:p>
        </p:txBody>
      </p:sp>
      <p:sp>
        <p:nvSpPr>
          <p:cNvPr id="5" name="Alatunnisteen paikkamerkki 4">
            <a:extLst>
              <a:ext uri="{FF2B5EF4-FFF2-40B4-BE49-F238E27FC236}">
                <a16:creationId xmlns:a16="http://schemas.microsoft.com/office/drawing/2014/main" id="{F2470115-13AF-4E2A-AD86-898C49862C5F}"/>
              </a:ext>
            </a:extLst>
          </p:cNvPr>
          <p:cNvSpPr>
            <a:spLocks noGrp="1"/>
          </p:cNvSpPr>
          <p:nvPr>
            <p:ph type="ftr" sz="quarter" idx="11"/>
          </p:nvPr>
        </p:nvSpPr>
        <p:spPr/>
        <p:txBody>
          <a:bodyPr/>
          <a:lstStyle>
            <a:lvl1pPr>
              <a:defRPr>
                <a:noFill/>
              </a:defRPr>
            </a:lvl1pPr>
          </a:lstStyle>
          <a:p>
            <a:r>
              <a:rPr lang="en-US"/>
              <a:t>This work © 2024 by Tapio Palvelut Oy is licensed under CC BY-SA 4.0 </a:t>
            </a:r>
            <a:endParaRPr lang="fi-FI"/>
          </a:p>
        </p:txBody>
      </p:sp>
      <p:grpSp>
        <p:nvGrpSpPr>
          <p:cNvPr id="13" name="Logo">
            <a:extLst>
              <a:ext uri="{FF2B5EF4-FFF2-40B4-BE49-F238E27FC236}">
                <a16:creationId xmlns:a16="http://schemas.microsoft.com/office/drawing/2014/main" id="{3C30A216-C7F8-42EB-967F-C42A5B6546E0}"/>
              </a:ext>
              <a:ext uri="{C183D7F6-B498-43B3-948B-1728B52AA6E4}">
                <adec:decorative xmlns:adec="http://schemas.microsoft.com/office/drawing/2017/decorative" val="1"/>
              </a:ext>
            </a:extLst>
          </p:cNvPr>
          <p:cNvGrpSpPr>
            <a:grpSpLocks noChangeAspect="1"/>
          </p:cNvGrpSpPr>
          <p:nvPr/>
        </p:nvGrpSpPr>
        <p:grpSpPr bwMode="black">
          <a:xfrm>
            <a:off x="9259944" y="5532891"/>
            <a:ext cx="2196000" cy="592921"/>
            <a:chOff x="10274400" y="6210000"/>
            <a:chExt cx="1492250" cy="402908"/>
          </a:xfrm>
          <a:solidFill>
            <a:srgbClr val="FFFFFF"/>
          </a:solidFill>
        </p:grpSpPr>
        <p:sp>
          <p:nvSpPr>
            <p:cNvPr id="14" name="Vapaamuotoinen: Muoto 13">
              <a:extLst>
                <a:ext uri="{FF2B5EF4-FFF2-40B4-BE49-F238E27FC236}">
                  <a16:creationId xmlns:a16="http://schemas.microsoft.com/office/drawing/2014/main" id="{EC11CF2F-5EEB-49C7-B657-CFB988898499}"/>
                </a:ext>
              </a:extLst>
            </p:cNvPr>
            <p:cNvSpPr/>
            <p:nvPr/>
          </p:nvSpPr>
          <p:spPr bwMode="black">
            <a:xfrm>
              <a:off x="11466195" y="6216751"/>
              <a:ext cx="301902" cy="392018"/>
            </a:xfrm>
            <a:custGeom>
              <a:avLst/>
              <a:gdLst>
                <a:gd name="connsiteX0" fmla="*/ 150227 w 301902"/>
                <a:gd name="connsiteY0" fmla="*/ 0 h 392018"/>
                <a:gd name="connsiteX1" fmla="*/ 126062 w 301902"/>
                <a:gd name="connsiteY1" fmla="*/ 55318 h 392018"/>
                <a:gd name="connsiteX2" fmla="*/ 126062 w 301902"/>
                <a:gd name="connsiteY2" fmla="*/ 170419 h 392018"/>
                <a:gd name="connsiteX3" fmla="*/ 96439 w 301902"/>
                <a:gd name="connsiteY3" fmla="*/ 105409 h 392018"/>
                <a:gd name="connsiteX4" fmla="*/ 69935 w 301902"/>
                <a:gd name="connsiteY4" fmla="*/ 165955 h 392018"/>
                <a:gd name="connsiteX5" fmla="*/ 101896 w 301902"/>
                <a:gd name="connsiteY5" fmla="*/ 235756 h 392018"/>
                <a:gd name="connsiteX6" fmla="*/ 52786 w 301902"/>
                <a:gd name="connsiteY6" fmla="*/ 205265 h 392018"/>
                <a:gd name="connsiteX7" fmla="*/ 33409 w 301902"/>
                <a:gd name="connsiteY7" fmla="*/ 249476 h 392018"/>
                <a:gd name="connsiteX8" fmla="*/ 80849 w 301902"/>
                <a:gd name="connsiteY8" fmla="*/ 278878 h 392018"/>
                <a:gd name="connsiteX9" fmla="*/ 20491 w 301902"/>
                <a:gd name="connsiteY9" fmla="*/ 278878 h 392018"/>
                <a:gd name="connsiteX10" fmla="*/ 0 w 301902"/>
                <a:gd name="connsiteY10" fmla="*/ 325811 h 392018"/>
                <a:gd name="connsiteX11" fmla="*/ 126062 w 301902"/>
                <a:gd name="connsiteY11" fmla="*/ 325811 h 392018"/>
                <a:gd name="connsiteX12" fmla="*/ 126062 w 301902"/>
                <a:gd name="connsiteY12" fmla="*/ 392019 h 392018"/>
                <a:gd name="connsiteX13" fmla="*/ 175729 w 301902"/>
                <a:gd name="connsiteY13" fmla="*/ 392019 h 392018"/>
                <a:gd name="connsiteX14" fmla="*/ 175729 w 301902"/>
                <a:gd name="connsiteY14" fmla="*/ 325811 h 392018"/>
                <a:gd name="connsiteX15" fmla="*/ 301902 w 301902"/>
                <a:gd name="connsiteY15" fmla="*/ 325811 h 392018"/>
                <a:gd name="connsiteX16" fmla="*/ 281300 w 301902"/>
                <a:gd name="connsiteY16" fmla="*/ 278878 h 392018"/>
                <a:gd name="connsiteX17" fmla="*/ 221054 w 301902"/>
                <a:gd name="connsiteY17" fmla="*/ 278878 h 392018"/>
                <a:gd name="connsiteX18" fmla="*/ 268494 w 301902"/>
                <a:gd name="connsiteY18" fmla="*/ 249476 h 392018"/>
                <a:gd name="connsiteX19" fmla="*/ 249117 w 301902"/>
                <a:gd name="connsiteY19" fmla="*/ 205265 h 392018"/>
                <a:gd name="connsiteX20" fmla="*/ 199895 w 301902"/>
                <a:gd name="connsiteY20" fmla="*/ 235756 h 392018"/>
                <a:gd name="connsiteX21" fmla="*/ 231967 w 301902"/>
                <a:gd name="connsiteY21" fmla="*/ 165955 h 392018"/>
                <a:gd name="connsiteX22" fmla="*/ 205463 w 301902"/>
                <a:gd name="connsiteY22" fmla="*/ 105409 h 392018"/>
                <a:gd name="connsiteX23" fmla="*/ 175729 w 301902"/>
                <a:gd name="connsiteY23" fmla="*/ 170419 h 392018"/>
                <a:gd name="connsiteX24" fmla="*/ 175729 w 301902"/>
                <a:gd name="connsiteY24" fmla="*/ 55318 h 392018"/>
                <a:gd name="connsiteX25" fmla="*/ 151675 w 301902"/>
                <a:gd name="connsiteY25" fmla="*/ 0 h 39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1902" h="392018">
                  <a:moveTo>
                    <a:pt x="150227" y="0"/>
                  </a:moveTo>
                  <a:lnTo>
                    <a:pt x="126062" y="55318"/>
                  </a:lnTo>
                  <a:lnTo>
                    <a:pt x="126062" y="170419"/>
                  </a:lnTo>
                  <a:lnTo>
                    <a:pt x="96439" y="105409"/>
                  </a:lnTo>
                  <a:lnTo>
                    <a:pt x="69935" y="165955"/>
                  </a:lnTo>
                  <a:lnTo>
                    <a:pt x="101896" y="235756"/>
                  </a:lnTo>
                  <a:lnTo>
                    <a:pt x="52786" y="205265"/>
                  </a:lnTo>
                  <a:lnTo>
                    <a:pt x="33409" y="249476"/>
                  </a:lnTo>
                  <a:lnTo>
                    <a:pt x="80849" y="278878"/>
                  </a:lnTo>
                  <a:lnTo>
                    <a:pt x="20491" y="278878"/>
                  </a:lnTo>
                  <a:lnTo>
                    <a:pt x="0" y="325811"/>
                  </a:lnTo>
                  <a:lnTo>
                    <a:pt x="126062" y="325811"/>
                  </a:lnTo>
                  <a:lnTo>
                    <a:pt x="126062" y="392019"/>
                  </a:lnTo>
                  <a:lnTo>
                    <a:pt x="175729" y="392019"/>
                  </a:lnTo>
                  <a:lnTo>
                    <a:pt x="175729" y="325811"/>
                  </a:lnTo>
                  <a:lnTo>
                    <a:pt x="301902" y="325811"/>
                  </a:lnTo>
                  <a:lnTo>
                    <a:pt x="281300" y="278878"/>
                  </a:lnTo>
                  <a:lnTo>
                    <a:pt x="221054" y="278878"/>
                  </a:lnTo>
                  <a:lnTo>
                    <a:pt x="268494" y="249476"/>
                  </a:lnTo>
                  <a:lnTo>
                    <a:pt x="249117" y="205265"/>
                  </a:lnTo>
                  <a:lnTo>
                    <a:pt x="199895" y="235756"/>
                  </a:lnTo>
                  <a:lnTo>
                    <a:pt x="231967" y="165955"/>
                  </a:lnTo>
                  <a:lnTo>
                    <a:pt x="205463" y="105409"/>
                  </a:lnTo>
                  <a:lnTo>
                    <a:pt x="175729" y="170419"/>
                  </a:lnTo>
                  <a:lnTo>
                    <a:pt x="175729" y="55318"/>
                  </a:lnTo>
                  <a:lnTo>
                    <a:pt x="151675" y="0"/>
                  </a:lnTo>
                  <a:close/>
                </a:path>
              </a:pathLst>
            </a:custGeom>
            <a:grpFill/>
            <a:ln w="11089" cap="flat">
              <a:noFill/>
              <a:prstDash val="solid"/>
              <a:miter/>
            </a:ln>
          </p:spPr>
          <p:txBody>
            <a:bodyPr rtlCol="0" anchor="ctr"/>
            <a:lstStyle/>
            <a:p>
              <a:endParaRPr lang="fi-FI"/>
            </a:p>
          </p:txBody>
        </p:sp>
        <p:grpSp>
          <p:nvGrpSpPr>
            <p:cNvPr id="15" name="Kuva 10">
              <a:extLst>
                <a:ext uri="{FF2B5EF4-FFF2-40B4-BE49-F238E27FC236}">
                  <a16:creationId xmlns:a16="http://schemas.microsoft.com/office/drawing/2014/main" id="{974D59E4-C489-4D86-9ADE-0A22503B24E7}"/>
                </a:ext>
              </a:extLst>
            </p:cNvPr>
            <p:cNvGrpSpPr/>
            <p:nvPr/>
          </p:nvGrpSpPr>
          <p:grpSpPr bwMode="black">
            <a:xfrm>
              <a:off x="10278854" y="6317762"/>
              <a:ext cx="1072638" cy="291633"/>
              <a:chOff x="10278854" y="6317762"/>
              <a:chExt cx="1072638" cy="291633"/>
            </a:xfrm>
            <a:grpFill/>
          </p:grpSpPr>
          <p:sp>
            <p:nvSpPr>
              <p:cNvPr id="16" name="Vapaamuotoinen: Muoto 15">
                <a:extLst>
                  <a:ext uri="{FF2B5EF4-FFF2-40B4-BE49-F238E27FC236}">
                    <a16:creationId xmlns:a16="http://schemas.microsoft.com/office/drawing/2014/main" id="{30BCBFC5-BEC8-4C97-9AE0-5C60F02304EC}"/>
                  </a:ext>
                </a:extLst>
              </p:cNvPr>
              <p:cNvSpPr/>
              <p:nvPr/>
            </p:nvSpPr>
            <p:spPr bwMode="black">
              <a:xfrm>
                <a:off x="11056272" y="6317762"/>
                <a:ext cx="295220" cy="291633"/>
              </a:xfrm>
              <a:custGeom>
                <a:avLst/>
                <a:gdLst>
                  <a:gd name="connsiteX0" fmla="*/ 295221 w 295220"/>
                  <a:gd name="connsiteY0" fmla="*/ 145634 h 291633"/>
                  <a:gd name="connsiteX1" fmla="*/ 293884 w 295220"/>
                  <a:gd name="connsiteY1" fmla="*/ 123093 h 291633"/>
                  <a:gd name="connsiteX2" fmla="*/ 292214 w 295220"/>
                  <a:gd name="connsiteY2" fmla="*/ 112312 h 291633"/>
                  <a:gd name="connsiteX3" fmla="*/ 289764 w 295220"/>
                  <a:gd name="connsiteY3" fmla="*/ 101859 h 291633"/>
                  <a:gd name="connsiteX4" fmla="*/ 282748 w 295220"/>
                  <a:gd name="connsiteY4" fmla="*/ 82149 h 291633"/>
                  <a:gd name="connsiteX5" fmla="*/ 276178 w 295220"/>
                  <a:gd name="connsiteY5" fmla="*/ 69190 h 291633"/>
                  <a:gd name="connsiteX6" fmla="*/ 270610 w 295220"/>
                  <a:gd name="connsiteY6" fmla="*/ 60479 h 291633"/>
                  <a:gd name="connsiteX7" fmla="*/ 264373 w 295220"/>
                  <a:gd name="connsiteY7" fmla="*/ 52094 h 291633"/>
                  <a:gd name="connsiteX8" fmla="*/ 255353 w 295220"/>
                  <a:gd name="connsiteY8" fmla="*/ 42076 h 291633"/>
                  <a:gd name="connsiteX9" fmla="*/ 254239 w 295220"/>
                  <a:gd name="connsiteY9" fmla="*/ 40987 h 291633"/>
                  <a:gd name="connsiteX10" fmla="*/ 253237 w 295220"/>
                  <a:gd name="connsiteY10" fmla="*/ 40116 h 291633"/>
                  <a:gd name="connsiteX11" fmla="*/ 252680 w 295220"/>
                  <a:gd name="connsiteY11" fmla="*/ 39571 h 291633"/>
                  <a:gd name="connsiteX12" fmla="*/ 252235 w 295220"/>
                  <a:gd name="connsiteY12" fmla="*/ 39027 h 291633"/>
                  <a:gd name="connsiteX13" fmla="*/ 250230 w 295220"/>
                  <a:gd name="connsiteY13" fmla="*/ 37284 h 291633"/>
                  <a:gd name="connsiteX14" fmla="*/ 247112 w 295220"/>
                  <a:gd name="connsiteY14" fmla="*/ 34562 h 291633"/>
                  <a:gd name="connsiteX15" fmla="*/ 243994 w 295220"/>
                  <a:gd name="connsiteY15" fmla="*/ 31949 h 291633"/>
                  <a:gd name="connsiteX16" fmla="*/ 239874 w 295220"/>
                  <a:gd name="connsiteY16" fmla="*/ 28682 h 291633"/>
                  <a:gd name="connsiteX17" fmla="*/ 235642 w 295220"/>
                  <a:gd name="connsiteY17" fmla="*/ 25633 h 291633"/>
                  <a:gd name="connsiteX18" fmla="*/ 231299 w 295220"/>
                  <a:gd name="connsiteY18" fmla="*/ 22802 h 291633"/>
                  <a:gd name="connsiteX19" fmla="*/ 226844 w 295220"/>
                  <a:gd name="connsiteY19" fmla="*/ 20079 h 291633"/>
                  <a:gd name="connsiteX20" fmla="*/ 219494 w 295220"/>
                  <a:gd name="connsiteY20" fmla="*/ 16050 h 291633"/>
                  <a:gd name="connsiteX21" fmla="*/ 210697 w 295220"/>
                  <a:gd name="connsiteY21" fmla="*/ 11912 h 291633"/>
                  <a:gd name="connsiteX22" fmla="*/ 200786 w 295220"/>
                  <a:gd name="connsiteY22" fmla="*/ 8210 h 291633"/>
                  <a:gd name="connsiteX23" fmla="*/ 180072 w 295220"/>
                  <a:gd name="connsiteY23" fmla="*/ 2874 h 291633"/>
                  <a:gd name="connsiteX24" fmla="*/ 158023 w 295220"/>
                  <a:gd name="connsiteY24" fmla="*/ 261 h 291633"/>
                  <a:gd name="connsiteX25" fmla="*/ 146552 w 295220"/>
                  <a:gd name="connsiteY25" fmla="*/ 43 h 291633"/>
                  <a:gd name="connsiteX26" fmla="*/ 134971 w 295220"/>
                  <a:gd name="connsiteY26" fmla="*/ 478 h 291633"/>
                  <a:gd name="connsiteX27" fmla="*/ 112921 w 295220"/>
                  <a:gd name="connsiteY27" fmla="*/ 3310 h 291633"/>
                  <a:gd name="connsiteX28" fmla="*/ 92208 w 295220"/>
                  <a:gd name="connsiteY28" fmla="*/ 8972 h 291633"/>
                  <a:gd name="connsiteX29" fmla="*/ 82408 w 295220"/>
                  <a:gd name="connsiteY29" fmla="*/ 12783 h 291633"/>
                  <a:gd name="connsiteX30" fmla="*/ 73053 w 295220"/>
                  <a:gd name="connsiteY30" fmla="*/ 17357 h 291633"/>
                  <a:gd name="connsiteX31" fmla="*/ 64033 w 295220"/>
                  <a:gd name="connsiteY31" fmla="*/ 22584 h 291633"/>
                  <a:gd name="connsiteX32" fmla="*/ 55458 w 295220"/>
                  <a:gd name="connsiteY32" fmla="*/ 28573 h 291633"/>
                  <a:gd name="connsiteX33" fmla="*/ 39645 w 295220"/>
                  <a:gd name="connsiteY33" fmla="*/ 42403 h 291633"/>
                  <a:gd name="connsiteX34" fmla="*/ 32629 w 295220"/>
                  <a:gd name="connsiteY34" fmla="*/ 50025 h 291633"/>
                  <a:gd name="connsiteX35" fmla="*/ 26170 w 295220"/>
                  <a:gd name="connsiteY35" fmla="*/ 58192 h 291633"/>
                  <a:gd name="connsiteX36" fmla="*/ 23275 w 295220"/>
                  <a:gd name="connsiteY36" fmla="*/ 62439 h 291633"/>
                  <a:gd name="connsiteX37" fmla="*/ 20491 w 295220"/>
                  <a:gd name="connsiteY37" fmla="*/ 66795 h 291633"/>
                  <a:gd name="connsiteX38" fmla="*/ 15479 w 295220"/>
                  <a:gd name="connsiteY38" fmla="*/ 75724 h 291633"/>
                  <a:gd name="connsiteX39" fmla="*/ 7573 w 295220"/>
                  <a:gd name="connsiteY39" fmla="*/ 94889 h 291633"/>
                  <a:gd name="connsiteX40" fmla="*/ 6014 w 295220"/>
                  <a:gd name="connsiteY40" fmla="*/ 99899 h 291633"/>
                  <a:gd name="connsiteX41" fmla="*/ 4677 w 295220"/>
                  <a:gd name="connsiteY41" fmla="*/ 105017 h 291633"/>
                  <a:gd name="connsiteX42" fmla="*/ 2450 w 295220"/>
                  <a:gd name="connsiteY42" fmla="*/ 115470 h 291633"/>
                  <a:gd name="connsiteX43" fmla="*/ 891 w 295220"/>
                  <a:gd name="connsiteY43" fmla="*/ 126469 h 291633"/>
                  <a:gd name="connsiteX44" fmla="*/ 111 w 295220"/>
                  <a:gd name="connsiteY44" fmla="*/ 137576 h 291633"/>
                  <a:gd name="connsiteX45" fmla="*/ 0 w 295220"/>
                  <a:gd name="connsiteY45" fmla="*/ 143238 h 291633"/>
                  <a:gd name="connsiteX46" fmla="*/ 0 w 295220"/>
                  <a:gd name="connsiteY46" fmla="*/ 149010 h 291633"/>
                  <a:gd name="connsiteX47" fmla="*/ 223 w 295220"/>
                  <a:gd name="connsiteY47" fmla="*/ 154672 h 291633"/>
                  <a:gd name="connsiteX48" fmla="*/ 557 w 295220"/>
                  <a:gd name="connsiteY48" fmla="*/ 160335 h 291633"/>
                  <a:gd name="connsiteX49" fmla="*/ 3675 w 295220"/>
                  <a:gd name="connsiteY49" fmla="*/ 182005 h 291633"/>
                  <a:gd name="connsiteX50" fmla="*/ 6348 w 295220"/>
                  <a:gd name="connsiteY50" fmla="*/ 192350 h 291633"/>
                  <a:gd name="connsiteX51" fmla="*/ 9689 w 295220"/>
                  <a:gd name="connsiteY51" fmla="*/ 202259 h 291633"/>
                  <a:gd name="connsiteX52" fmla="*/ 18486 w 295220"/>
                  <a:gd name="connsiteY52" fmla="*/ 220989 h 291633"/>
                  <a:gd name="connsiteX53" fmla="*/ 23943 w 295220"/>
                  <a:gd name="connsiteY53" fmla="*/ 229809 h 291633"/>
                  <a:gd name="connsiteX54" fmla="*/ 30068 w 295220"/>
                  <a:gd name="connsiteY54" fmla="*/ 238194 h 291633"/>
                  <a:gd name="connsiteX55" fmla="*/ 36861 w 295220"/>
                  <a:gd name="connsiteY55" fmla="*/ 246143 h 291633"/>
                  <a:gd name="connsiteX56" fmla="*/ 44322 w 295220"/>
                  <a:gd name="connsiteY56" fmla="*/ 253657 h 291633"/>
                  <a:gd name="connsiteX57" fmla="*/ 52229 w 295220"/>
                  <a:gd name="connsiteY57" fmla="*/ 260517 h 291633"/>
                  <a:gd name="connsiteX58" fmla="*/ 60581 w 295220"/>
                  <a:gd name="connsiteY58" fmla="*/ 266724 h 291633"/>
                  <a:gd name="connsiteX59" fmla="*/ 69379 w 295220"/>
                  <a:gd name="connsiteY59" fmla="*/ 272278 h 291633"/>
                  <a:gd name="connsiteX60" fmla="*/ 78510 w 295220"/>
                  <a:gd name="connsiteY60" fmla="*/ 277069 h 291633"/>
                  <a:gd name="connsiteX61" fmla="*/ 97999 w 295220"/>
                  <a:gd name="connsiteY61" fmla="*/ 284692 h 291633"/>
                  <a:gd name="connsiteX62" fmla="*/ 108355 w 295220"/>
                  <a:gd name="connsiteY62" fmla="*/ 287414 h 291633"/>
                  <a:gd name="connsiteX63" fmla="*/ 119046 w 295220"/>
                  <a:gd name="connsiteY63" fmla="*/ 289483 h 291633"/>
                  <a:gd name="connsiteX64" fmla="*/ 141541 w 295220"/>
                  <a:gd name="connsiteY64" fmla="*/ 291552 h 291633"/>
                  <a:gd name="connsiteX65" fmla="*/ 153011 w 295220"/>
                  <a:gd name="connsiteY65" fmla="*/ 291552 h 291633"/>
                  <a:gd name="connsiteX66" fmla="*/ 164482 w 295220"/>
                  <a:gd name="connsiteY66" fmla="*/ 290899 h 291633"/>
                  <a:gd name="connsiteX67" fmla="*/ 186197 w 295220"/>
                  <a:gd name="connsiteY67" fmla="*/ 287523 h 291633"/>
                  <a:gd name="connsiteX68" fmla="*/ 196554 w 295220"/>
                  <a:gd name="connsiteY68" fmla="*/ 284801 h 291633"/>
                  <a:gd name="connsiteX69" fmla="*/ 206576 w 295220"/>
                  <a:gd name="connsiteY69" fmla="*/ 281316 h 291633"/>
                  <a:gd name="connsiteX70" fmla="*/ 225397 w 295220"/>
                  <a:gd name="connsiteY70" fmla="*/ 272278 h 291633"/>
                  <a:gd name="connsiteX71" fmla="*/ 234194 w 295220"/>
                  <a:gd name="connsiteY71" fmla="*/ 266724 h 291633"/>
                  <a:gd name="connsiteX72" fmla="*/ 242658 w 295220"/>
                  <a:gd name="connsiteY72" fmla="*/ 260300 h 291633"/>
                  <a:gd name="connsiteX73" fmla="*/ 249673 w 295220"/>
                  <a:gd name="connsiteY73" fmla="*/ 254310 h 291633"/>
                  <a:gd name="connsiteX74" fmla="*/ 252346 w 295220"/>
                  <a:gd name="connsiteY74" fmla="*/ 251806 h 291633"/>
                  <a:gd name="connsiteX75" fmla="*/ 254239 w 295220"/>
                  <a:gd name="connsiteY75" fmla="*/ 249955 h 291633"/>
                  <a:gd name="connsiteX76" fmla="*/ 256132 w 295220"/>
                  <a:gd name="connsiteY76" fmla="*/ 248103 h 291633"/>
                  <a:gd name="connsiteX77" fmla="*/ 259585 w 295220"/>
                  <a:gd name="connsiteY77" fmla="*/ 244510 h 291633"/>
                  <a:gd name="connsiteX78" fmla="*/ 268939 w 295220"/>
                  <a:gd name="connsiteY78" fmla="*/ 233076 h 291633"/>
                  <a:gd name="connsiteX79" fmla="*/ 274730 w 295220"/>
                  <a:gd name="connsiteY79" fmla="*/ 224473 h 291633"/>
                  <a:gd name="connsiteX80" fmla="*/ 279741 w 295220"/>
                  <a:gd name="connsiteY80" fmla="*/ 215435 h 291633"/>
                  <a:gd name="connsiteX81" fmla="*/ 284084 w 295220"/>
                  <a:gd name="connsiteY81" fmla="*/ 206070 h 291633"/>
                  <a:gd name="connsiteX82" fmla="*/ 287648 w 295220"/>
                  <a:gd name="connsiteY82" fmla="*/ 196270 h 291633"/>
                  <a:gd name="connsiteX83" fmla="*/ 291546 w 295220"/>
                  <a:gd name="connsiteY83" fmla="*/ 181896 h 291633"/>
                  <a:gd name="connsiteX84" fmla="*/ 293884 w 295220"/>
                  <a:gd name="connsiteY84" fmla="*/ 168284 h 291633"/>
                  <a:gd name="connsiteX85" fmla="*/ 294886 w 295220"/>
                  <a:gd name="connsiteY85" fmla="*/ 157177 h 291633"/>
                  <a:gd name="connsiteX86" fmla="*/ 295221 w 295220"/>
                  <a:gd name="connsiteY86" fmla="*/ 145634 h 291633"/>
                  <a:gd name="connsiteX87" fmla="*/ 262591 w 295220"/>
                  <a:gd name="connsiteY87" fmla="*/ 160661 h 291633"/>
                  <a:gd name="connsiteX88" fmla="*/ 260921 w 295220"/>
                  <a:gd name="connsiteY88" fmla="*/ 172422 h 291633"/>
                  <a:gd name="connsiteX89" fmla="*/ 257469 w 295220"/>
                  <a:gd name="connsiteY89" fmla="*/ 185816 h 291633"/>
                  <a:gd name="connsiteX90" fmla="*/ 255130 w 295220"/>
                  <a:gd name="connsiteY90" fmla="*/ 192241 h 291633"/>
                  <a:gd name="connsiteX91" fmla="*/ 250119 w 295220"/>
                  <a:gd name="connsiteY91" fmla="*/ 203130 h 291633"/>
                  <a:gd name="connsiteX92" fmla="*/ 244217 w 295220"/>
                  <a:gd name="connsiteY92" fmla="*/ 212822 h 291633"/>
                  <a:gd name="connsiteX93" fmla="*/ 240319 w 295220"/>
                  <a:gd name="connsiteY93" fmla="*/ 218158 h 291633"/>
                  <a:gd name="connsiteX94" fmla="*/ 237869 w 295220"/>
                  <a:gd name="connsiteY94" fmla="*/ 221207 h 291633"/>
                  <a:gd name="connsiteX95" fmla="*/ 234194 w 295220"/>
                  <a:gd name="connsiteY95" fmla="*/ 225236 h 291633"/>
                  <a:gd name="connsiteX96" fmla="*/ 232524 w 295220"/>
                  <a:gd name="connsiteY96" fmla="*/ 226978 h 291633"/>
                  <a:gd name="connsiteX97" fmla="*/ 231410 w 295220"/>
                  <a:gd name="connsiteY97" fmla="*/ 228176 h 291633"/>
                  <a:gd name="connsiteX98" fmla="*/ 230185 w 295220"/>
                  <a:gd name="connsiteY98" fmla="*/ 229374 h 291633"/>
                  <a:gd name="connsiteX99" fmla="*/ 228626 w 295220"/>
                  <a:gd name="connsiteY99" fmla="*/ 230789 h 291633"/>
                  <a:gd name="connsiteX100" fmla="*/ 225174 w 295220"/>
                  <a:gd name="connsiteY100" fmla="*/ 233838 h 291633"/>
                  <a:gd name="connsiteX101" fmla="*/ 219940 w 295220"/>
                  <a:gd name="connsiteY101" fmla="*/ 237976 h 291633"/>
                  <a:gd name="connsiteX102" fmla="*/ 214483 w 295220"/>
                  <a:gd name="connsiteY102" fmla="*/ 241788 h 291633"/>
                  <a:gd name="connsiteX103" fmla="*/ 203681 w 295220"/>
                  <a:gd name="connsiteY103" fmla="*/ 247886 h 291633"/>
                  <a:gd name="connsiteX104" fmla="*/ 191320 w 295220"/>
                  <a:gd name="connsiteY104" fmla="*/ 253004 h 291633"/>
                  <a:gd name="connsiteX105" fmla="*/ 178068 w 295220"/>
                  <a:gd name="connsiteY105" fmla="*/ 256706 h 291633"/>
                  <a:gd name="connsiteX106" fmla="*/ 163925 w 295220"/>
                  <a:gd name="connsiteY106" fmla="*/ 258993 h 291633"/>
                  <a:gd name="connsiteX107" fmla="*/ 148891 w 295220"/>
                  <a:gd name="connsiteY107" fmla="*/ 259864 h 291633"/>
                  <a:gd name="connsiteX108" fmla="*/ 133746 w 295220"/>
                  <a:gd name="connsiteY108" fmla="*/ 259319 h 291633"/>
                  <a:gd name="connsiteX109" fmla="*/ 119491 w 295220"/>
                  <a:gd name="connsiteY109" fmla="*/ 257250 h 291633"/>
                  <a:gd name="connsiteX110" fmla="*/ 106239 w 295220"/>
                  <a:gd name="connsiteY110" fmla="*/ 253766 h 291633"/>
                  <a:gd name="connsiteX111" fmla="*/ 93767 w 295220"/>
                  <a:gd name="connsiteY111" fmla="*/ 248866 h 291633"/>
                  <a:gd name="connsiteX112" fmla="*/ 82185 w 295220"/>
                  <a:gd name="connsiteY112" fmla="*/ 242441 h 291633"/>
                  <a:gd name="connsiteX113" fmla="*/ 71383 w 295220"/>
                  <a:gd name="connsiteY113" fmla="*/ 234601 h 291633"/>
                  <a:gd name="connsiteX114" fmla="*/ 61472 w 295220"/>
                  <a:gd name="connsiteY114" fmla="*/ 225345 h 291633"/>
                  <a:gd name="connsiteX115" fmla="*/ 57017 w 295220"/>
                  <a:gd name="connsiteY115" fmla="*/ 220444 h 291633"/>
                  <a:gd name="connsiteX116" fmla="*/ 52897 w 295220"/>
                  <a:gd name="connsiteY116" fmla="*/ 215217 h 291633"/>
                  <a:gd name="connsiteX117" fmla="*/ 45770 w 295220"/>
                  <a:gd name="connsiteY117" fmla="*/ 204219 h 291633"/>
                  <a:gd name="connsiteX118" fmla="*/ 40090 w 295220"/>
                  <a:gd name="connsiteY118" fmla="*/ 192459 h 291633"/>
                  <a:gd name="connsiteX119" fmla="*/ 35859 w 295220"/>
                  <a:gd name="connsiteY119" fmla="*/ 179827 h 291633"/>
                  <a:gd name="connsiteX120" fmla="*/ 33075 w 295220"/>
                  <a:gd name="connsiteY120" fmla="*/ 166215 h 291633"/>
                  <a:gd name="connsiteX121" fmla="*/ 31738 w 295220"/>
                  <a:gd name="connsiteY121" fmla="*/ 151732 h 291633"/>
                  <a:gd name="connsiteX122" fmla="*/ 31627 w 295220"/>
                  <a:gd name="connsiteY122" fmla="*/ 144218 h 291633"/>
                  <a:gd name="connsiteX123" fmla="*/ 31850 w 295220"/>
                  <a:gd name="connsiteY123" fmla="*/ 136705 h 291633"/>
                  <a:gd name="connsiteX124" fmla="*/ 33520 w 295220"/>
                  <a:gd name="connsiteY124" fmla="*/ 122331 h 291633"/>
                  <a:gd name="connsiteX125" fmla="*/ 36638 w 295220"/>
                  <a:gd name="connsiteY125" fmla="*/ 108937 h 291633"/>
                  <a:gd name="connsiteX126" fmla="*/ 41204 w 295220"/>
                  <a:gd name="connsiteY126" fmla="*/ 96414 h 291633"/>
                  <a:gd name="connsiteX127" fmla="*/ 47217 w 295220"/>
                  <a:gd name="connsiteY127" fmla="*/ 84653 h 291633"/>
                  <a:gd name="connsiteX128" fmla="*/ 54679 w 295220"/>
                  <a:gd name="connsiteY128" fmla="*/ 73764 h 291633"/>
                  <a:gd name="connsiteX129" fmla="*/ 63699 w 295220"/>
                  <a:gd name="connsiteY129" fmla="*/ 63637 h 291633"/>
                  <a:gd name="connsiteX130" fmla="*/ 73833 w 295220"/>
                  <a:gd name="connsiteY130" fmla="*/ 54599 h 291633"/>
                  <a:gd name="connsiteX131" fmla="*/ 84746 w 295220"/>
                  <a:gd name="connsiteY131" fmla="*/ 47085 h 291633"/>
                  <a:gd name="connsiteX132" fmla="*/ 96439 w 295220"/>
                  <a:gd name="connsiteY132" fmla="*/ 40987 h 291633"/>
                  <a:gd name="connsiteX133" fmla="*/ 108912 w 295220"/>
                  <a:gd name="connsiteY133" fmla="*/ 36304 h 291633"/>
                  <a:gd name="connsiteX134" fmla="*/ 122275 w 295220"/>
                  <a:gd name="connsiteY134" fmla="*/ 33038 h 291633"/>
                  <a:gd name="connsiteX135" fmla="*/ 136641 w 295220"/>
                  <a:gd name="connsiteY135" fmla="*/ 31295 h 291633"/>
                  <a:gd name="connsiteX136" fmla="*/ 144214 w 295220"/>
                  <a:gd name="connsiteY136" fmla="*/ 30969 h 291633"/>
                  <a:gd name="connsiteX137" fmla="*/ 151786 w 295220"/>
                  <a:gd name="connsiteY137" fmla="*/ 30969 h 291633"/>
                  <a:gd name="connsiteX138" fmla="*/ 166597 w 295220"/>
                  <a:gd name="connsiteY138" fmla="*/ 32166 h 291633"/>
                  <a:gd name="connsiteX139" fmla="*/ 180518 w 295220"/>
                  <a:gd name="connsiteY139" fmla="*/ 34780 h 291633"/>
                  <a:gd name="connsiteX140" fmla="*/ 193547 w 295220"/>
                  <a:gd name="connsiteY140" fmla="*/ 38809 h 291633"/>
                  <a:gd name="connsiteX141" fmla="*/ 205686 w 295220"/>
                  <a:gd name="connsiteY141" fmla="*/ 44363 h 291633"/>
                  <a:gd name="connsiteX142" fmla="*/ 217044 w 295220"/>
                  <a:gd name="connsiteY142" fmla="*/ 51332 h 291633"/>
                  <a:gd name="connsiteX143" fmla="*/ 227512 w 295220"/>
                  <a:gd name="connsiteY143" fmla="*/ 59717 h 291633"/>
                  <a:gd name="connsiteX144" fmla="*/ 232412 w 295220"/>
                  <a:gd name="connsiteY144" fmla="*/ 64399 h 291633"/>
                  <a:gd name="connsiteX145" fmla="*/ 236978 w 295220"/>
                  <a:gd name="connsiteY145" fmla="*/ 69299 h 291633"/>
                  <a:gd name="connsiteX146" fmla="*/ 244885 w 295220"/>
                  <a:gd name="connsiteY146" fmla="*/ 79862 h 291633"/>
                  <a:gd name="connsiteX147" fmla="*/ 251455 w 295220"/>
                  <a:gd name="connsiteY147" fmla="*/ 91187 h 291633"/>
                  <a:gd name="connsiteX148" fmla="*/ 256578 w 295220"/>
                  <a:gd name="connsiteY148" fmla="*/ 103383 h 291633"/>
                  <a:gd name="connsiteX149" fmla="*/ 260253 w 295220"/>
                  <a:gd name="connsiteY149" fmla="*/ 116450 h 291633"/>
                  <a:gd name="connsiteX150" fmla="*/ 262369 w 295220"/>
                  <a:gd name="connsiteY150" fmla="*/ 130498 h 291633"/>
                  <a:gd name="connsiteX151" fmla="*/ 263148 w 295220"/>
                  <a:gd name="connsiteY151" fmla="*/ 145416 h 291633"/>
                  <a:gd name="connsiteX152" fmla="*/ 262591 w 295220"/>
                  <a:gd name="connsiteY152" fmla="*/ 160661 h 29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295220" h="291633">
                    <a:moveTo>
                      <a:pt x="295221" y="145634"/>
                    </a:moveTo>
                    <a:cubicBezTo>
                      <a:pt x="295221" y="138120"/>
                      <a:pt x="294775" y="130607"/>
                      <a:pt x="293884" y="123093"/>
                    </a:cubicBezTo>
                    <a:cubicBezTo>
                      <a:pt x="293439" y="119500"/>
                      <a:pt x="292882" y="115906"/>
                      <a:pt x="292214" y="112312"/>
                    </a:cubicBezTo>
                    <a:cubicBezTo>
                      <a:pt x="291546" y="108828"/>
                      <a:pt x="290766" y="105343"/>
                      <a:pt x="289764" y="101859"/>
                    </a:cubicBezTo>
                    <a:cubicBezTo>
                      <a:pt x="287871" y="95107"/>
                      <a:pt x="285643" y="88465"/>
                      <a:pt x="282748" y="82149"/>
                    </a:cubicBezTo>
                    <a:cubicBezTo>
                      <a:pt x="280855" y="77684"/>
                      <a:pt x="278628" y="73328"/>
                      <a:pt x="276178" y="69190"/>
                    </a:cubicBezTo>
                    <a:cubicBezTo>
                      <a:pt x="274396" y="66250"/>
                      <a:pt x="272614" y="63310"/>
                      <a:pt x="270610" y="60479"/>
                    </a:cubicBezTo>
                    <a:cubicBezTo>
                      <a:pt x="268605" y="57648"/>
                      <a:pt x="266601" y="54816"/>
                      <a:pt x="264373" y="52094"/>
                    </a:cubicBezTo>
                    <a:cubicBezTo>
                      <a:pt x="261589" y="48609"/>
                      <a:pt x="258471" y="45234"/>
                      <a:pt x="255353" y="42076"/>
                    </a:cubicBezTo>
                    <a:cubicBezTo>
                      <a:pt x="255019" y="41749"/>
                      <a:pt x="254573" y="41314"/>
                      <a:pt x="254239" y="40987"/>
                    </a:cubicBezTo>
                    <a:cubicBezTo>
                      <a:pt x="253905" y="40660"/>
                      <a:pt x="253571" y="40334"/>
                      <a:pt x="253237" y="40116"/>
                    </a:cubicBezTo>
                    <a:cubicBezTo>
                      <a:pt x="253014" y="39898"/>
                      <a:pt x="252903" y="39789"/>
                      <a:pt x="252680" y="39571"/>
                    </a:cubicBezTo>
                    <a:cubicBezTo>
                      <a:pt x="252569" y="39462"/>
                      <a:pt x="252346" y="39245"/>
                      <a:pt x="252235" y="39027"/>
                    </a:cubicBezTo>
                    <a:cubicBezTo>
                      <a:pt x="251567" y="38482"/>
                      <a:pt x="250898" y="37829"/>
                      <a:pt x="250230" y="37284"/>
                    </a:cubicBezTo>
                    <a:cubicBezTo>
                      <a:pt x="249228" y="36413"/>
                      <a:pt x="248226" y="35433"/>
                      <a:pt x="247112" y="34562"/>
                    </a:cubicBezTo>
                    <a:cubicBezTo>
                      <a:pt x="246110" y="33691"/>
                      <a:pt x="245108" y="32820"/>
                      <a:pt x="243994" y="31949"/>
                    </a:cubicBezTo>
                    <a:cubicBezTo>
                      <a:pt x="242658" y="30860"/>
                      <a:pt x="241321" y="29771"/>
                      <a:pt x="239874" y="28682"/>
                    </a:cubicBezTo>
                    <a:cubicBezTo>
                      <a:pt x="238537" y="27593"/>
                      <a:pt x="237090" y="26613"/>
                      <a:pt x="235642" y="25633"/>
                    </a:cubicBezTo>
                    <a:cubicBezTo>
                      <a:pt x="234194" y="24653"/>
                      <a:pt x="232858" y="23673"/>
                      <a:pt x="231299" y="22802"/>
                    </a:cubicBezTo>
                    <a:cubicBezTo>
                      <a:pt x="229851" y="21822"/>
                      <a:pt x="228292" y="20950"/>
                      <a:pt x="226844" y="20079"/>
                    </a:cubicBezTo>
                    <a:cubicBezTo>
                      <a:pt x="224394" y="18664"/>
                      <a:pt x="221944" y="17357"/>
                      <a:pt x="219494" y="16050"/>
                    </a:cubicBezTo>
                    <a:cubicBezTo>
                      <a:pt x="216599" y="14526"/>
                      <a:pt x="213592" y="13219"/>
                      <a:pt x="210697" y="11912"/>
                    </a:cubicBezTo>
                    <a:cubicBezTo>
                      <a:pt x="207467" y="10497"/>
                      <a:pt x="204238" y="9299"/>
                      <a:pt x="200786" y="8210"/>
                    </a:cubicBezTo>
                    <a:cubicBezTo>
                      <a:pt x="194104" y="5923"/>
                      <a:pt x="187199" y="4181"/>
                      <a:pt x="180072" y="2874"/>
                    </a:cubicBezTo>
                    <a:cubicBezTo>
                      <a:pt x="172834" y="1458"/>
                      <a:pt x="165372" y="696"/>
                      <a:pt x="158023" y="261"/>
                    </a:cubicBezTo>
                    <a:cubicBezTo>
                      <a:pt x="154236" y="43"/>
                      <a:pt x="150339" y="-66"/>
                      <a:pt x="146552" y="43"/>
                    </a:cubicBezTo>
                    <a:cubicBezTo>
                      <a:pt x="142655" y="43"/>
                      <a:pt x="138868" y="152"/>
                      <a:pt x="134971" y="478"/>
                    </a:cubicBezTo>
                    <a:cubicBezTo>
                      <a:pt x="127509" y="914"/>
                      <a:pt x="120160" y="1894"/>
                      <a:pt x="112921" y="3310"/>
                    </a:cubicBezTo>
                    <a:cubicBezTo>
                      <a:pt x="105905" y="4725"/>
                      <a:pt x="99001" y="6576"/>
                      <a:pt x="92208" y="8972"/>
                    </a:cubicBezTo>
                    <a:cubicBezTo>
                      <a:pt x="88867" y="10061"/>
                      <a:pt x="85637" y="11368"/>
                      <a:pt x="82408" y="12783"/>
                    </a:cubicBezTo>
                    <a:cubicBezTo>
                      <a:pt x="79290" y="14199"/>
                      <a:pt x="76060" y="15723"/>
                      <a:pt x="73053" y="17357"/>
                    </a:cubicBezTo>
                    <a:cubicBezTo>
                      <a:pt x="69935" y="18990"/>
                      <a:pt x="66929" y="20733"/>
                      <a:pt x="64033" y="22584"/>
                    </a:cubicBezTo>
                    <a:cubicBezTo>
                      <a:pt x="61138" y="24435"/>
                      <a:pt x="58242" y="26395"/>
                      <a:pt x="55458" y="28573"/>
                    </a:cubicBezTo>
                    <a:cubicBezTo>
                      <a:pt x="49890" y="32820"/>
                      <a:pt x="44545" y="37393"/>
                      <a:pt x="39645" y="42403"/>
                    </a:cubicBezTo>
                    <a:cubicBezTo>
                      <a:pt x="37195" y="44907"/>
                      <a:pt x="34856" y="47412"/>
                      <a:pt x="32629" y="50025"/>
                    </a:cubicBezTo>
                    <a:cubicBezTo>
                      <a:pt x="30402" y="52639"/>
                      <a:pt x="28286" y="55361"/>
                      <a:pt x="26170" y="58192"/>
                    </a:cubicBezTo>
                    <a:cubicBezTo>
                      <a:pt x="25168" y="59608"/>
                      <a:pt x="24166" y="61023"/>
                      <a:pt x="23275" y="62439"/>
                    </a:cubicBezTo>
                    <a:cubicBezTo>
                      <a:pt x="22384" y="63855"/>
                      <a:pt x="21381" y="65379"/>
                      <a:pt x="20491" y="66795"/>
                    </a:cubicBezTo>
                    <a:cubicBezTo>
                      <a:pt x="18709" y="69735"/>
                      <a:pt x="17038" y="72675"/>
                      <a:pt x="15479" y="75724"/>
                    </a:cubicBezTo>
                    <a:cubicBezTo>
                      <a:pt x="12361" y="81931"/>
                      <a:pt x="9689" y="88356"/>
                      <a:pt x="7573" y="94889"/>
                    </a:cubicBezTo>
                    <a:cubicBezTo>
                      <a:pt x="7016" y="96523"/>
                      <a:pt x="6459" y="98265"/>
                      <a:pt x="6014" y="99899"/>
                    </a:cubicBezTo>
                    <a:cubicBezTo>
                      <a:pt x="5568" y="101641"/>
                      <a:pt x="5123" y="103274"/>
                      <a:pt x="4677" y="105017"/>
                    </a:cubicBezTo>
                    <a:cubicBezTo>
                      <a:pt x="3786" y="108501"/>
                      <a:pt x="3118" y="111986"/>
                      <a:pt x="2450" y="115470"/>
                    </a:cubicBezTo>
                    <a:cubicBezTo>
                      <a:pt x="1782" y="119173"/>
                      <a:pt x="1336" y="122766"/>
                      <a:pt x="891" y="126469"/>
                    </a:cubicBezTo>
                    <a:cubicBezTo>
                      <a:pt x="557" y="130171"/>
                      <a:pt x="223" y="133874"/>
                      <a:pt x="111" y="137576"/>
                    </a:cubicBezTo>
                    <a:cubicBezTo>
                      <a:pt x="0" y="139536"/>
                      <a:pt x="0" y="141387"/>
                      <a:pt x="0" y="143238"/>
                    </a:cubicBezTo>
                    <a:cubicBezTo>
                      <a:pt x="0" y="145198"/>
                      <a:pt x="0" y="147050"/>
                      <a:pt x="0" y="149010"/>
                    </a:cubicBezTo>
                    <a:cubicBezTo>
                      <a:pt x="0" y="150861"/>
                      <a:pt x="111" y="152821"/>
                      <a:pt x="223" y="154672"/>
                    </a:cubicBezTo>
                    <a:cubicBezTo>
                      <a:pt x="334" y="156632"/>
                      <a:pt x="445" y="158484"/>
                      <a:pt x="557" y="160335"/>
                    </a:cubicBezTo>
                    <a:cubicBezTo>
                      <a:pt x="1114" y="167631"/>
                      <a:pt x="2116" y="174818"/>
                      <a:pt x="3675" y="182005"/>
                    </a:cubicBezTo>
                    <a:cubicBezTo>
                      <a:pt x="4454" y="185489"/>
                      <a:pt x="5345" y="188974"/>
                      <a:pt x="6348" y="192350"/>
                    </a:cubicBezTo>
                    <a:cubicBezTo>
                      <a:pt x="7350" y="195725"/>
                      <a:pt x="8464" y="198992"/>
                      <a:pt x="9689" y="202259"/>
                    </a:cubicBezTo>
                    <a:cubicBezTo>
                      <a:pt x="12138" y="208684"/>
                      <a:pt x="15034" y="215000"/>
                      <a:pt x="18486" y="220989"/>
                    </a:cubicBezTo>
                    <a:cubicBezTo>
                      <a:pt x="20156" y="224038"/>
                      <a:pt x="22050" y="226978"/>
                      <a:pt x="23943" y="229809"/>
                    </a:cubicBezTo>
                    <a:cubicBezTo>
                      <a:pt x="25836" y="232640"/>
                      <a:pt x="27952" y="235472"/>
                      <a:pt x="30068" y="238194"/>
                    </a:cubicBezTo>
                    <a:cubicBezTo>
                      <a:pt x="32295" y="240916"/>
                      <a:pt x="34522" y="243639"/>
                      <a:pt x="36861" y="246143"/>
                    </a:cubicBezTo>
                    <a:cubicBezTo>
                      <a:pt x="39199" y="248757"/>
                      <a:pt x="41761" y="251261"/>
                      <a:pt x="44322" y="253657"/>
                    </a:cubicBezTo>
                    <a:cubicBezTo>
                      <a:pt x="46883" y="256053"/>
                      <a:pt x="49556" y="258339"/>
                      <a:pt x="52229" y="260517"/>
                    </a:cubicBezTo>
                    <a:cubicBezTo>
                      <a:pt x="54901" y="262695"/>
                      <a:pt x="57685" y="264764"/>
                      <a:pt x="60581" y="266724"/>
                    </a:cubicBezTo>
                    <a:cubicBezTo>
                      <a:pt x="63476" y="268684"/>
                      <a:pt x="66372" y="270536"/>
                      <a:pt x="69379" y="272278"/>
                    </a:cubicBezTo>
                    <a:cubicBezTo>
                      <a:pt x="72385" y="274020"/>
                      <a:pt x="75503" y="275654"/>
                      <a:pt x="78510" y="277069"/>
                    </a:cubicBezTo>
                    <a:cubicBezTo>
                      <a:pt x="84746" y="280118"/>
                      <a:pt x="91317" y="282623"/>
                      <a:pt x="97999" y="284692"/>
                    </a:cubicBezTo>
                    <a:cubicBezTo>
                      <a:pt x="101451" y="285672"/>
                      <a:pt x="104903" y="286652"/>
                      <a:pt x="108355" y="287414"/>
                    </a:cubicBezTo>
                    <a:cubicBezTo>
                      <a:pt x="111807" y="288176"/>
                      <a:pt x="115482" y="288939"/>
                      <a:pt x="119046" y="289483"/>
                    </a:cubicBezTo>
                    <a:cubicBezTo>
                      <a:pt x="126507" y="290681"/>
                      <a:pt x="133968" y="291334"/>
                      <a:pt x="141541" y="291552"/>
                    </a:cubicBezTo>
                    <a:cubicBezTo>
                      <a:pt x="145327" y="291661"/>
                      <a:pt x="149225" y="291661"/>
                      <a:pt x="153011" y="291552"/>
                    </a:cubicBezTo>
                    <a:cubicBezTo>
                      <a:pt x="156909" y="291443"/>
                      <a:pt x="160695" y="291225"/>
                      <a:pt x="164482" y="290899"/>
                    </a:cubicBezTo>
                    <a:cubicBezTo>
                      <a:pt x="171831" y="290245"/>
                      <a:pt x="179070" y="289156"/>
                      <a:pt x="186197" y="287523"/>
                    </a:cubicBezTo>
                    <a:cubicBezTo>
                      <a:pt x="189649" y="286761"/>
                      <a:pt x="193102" y="285781"/>
                      <a:pt x="196554" y="284801"/>
                    </a:cubicBezTo>
                    <a:cubicBezTo>
                      <a:pt x="199895" y="283712"/>
                      <a:pt x="203236" y="282623"/>
                      <a:pt x="206576" y="281316"/>
                    </a:cubicBezTo>
                    <a:cubicBezTo>
                      <a:pt x="213035" y="278812"/>
                      <a:pt x="219383" y="275762"/>
                      <a:pt x="225397" y="272278"/>
                    </a:cubicBezTo>
                    <a:cubicBezTo>
                      <a:pt x="228403" y="270536"/>
                      <a:pt x="231410" y="268684"/>
                      <a:pt x="234194" y="266724"/>
                    </a:cubicBezTo>
                    <a:cubicBezTo>
                      <a:pt x="237201" y="264546"/>
                      <a:pt x="239985" y="262477"/>
                      <a:pt x="242658" y="260300"/>
                    </a:cubicBezTo>
                    <a:cubicBezTo>
                      <a:pt x="245108" y="258339"/>
                      <a:pt x="247446" y="256379"/>
                      <a:pt x="249673" y="254310"/>
                    </a:cubicBezTo>
                    <a:cubicBezTo>
                      <a:pt x="250564" y="253439"/>
                      <a:pt x="251455" y="252677"/>
                      <a:pt x="252346" y="251806"/>
                    </a:cubicBezTo>
                    <a:cubicBezTo>
                      <a:pt x="253014" y="251261"/>
                      <a:pt x="253571" y="250608"/>
                      <a:pt x="254239" y="249955"/>
                    </a:cubicBezTo>
                    <a:cubicBezTo>
                      <a:pt x="254907" y="249301"/>
                      <a:pt x="255464" y="248757"/>
                      <a:pt x="256132" y="248103"/>
                    </a:cubicBezTo>
                    <a:cubicBezTo>
                      <a:pt x="257246" y="246906"/>
                      <a:pt x="258471" y="245708"/>
                      <a:pt x="259585" y="244510"/>
                    </a:cubicBezTo>
                    <a:cubicBezTo>
                      <a:pt x="262926" y="240916"/>
                      <a:pt x="266044" y="236996"/>
                      <a:pt x="268939" y="233076"/>
                    </a:cubicBezTo>
                    <a:cubicBezTo>
                      <a:pt x="270944" y="230245"/>
                      <a:pt x="272837" y="227414"/>
                      <a:pt x="274730" y="224473"/>
                    </a:cubicBezTo>
                    <a:cubicBezTo>
                      <a:pt x="276512" y="221533"/>
                      <a:pt x="278182" y="218484"/>
                      <a:pt x="279741" y="215435"/>
                    </a:cubicBezTo>
                    <a:cubicBezTo>
                      <a:pt x="281300" y="212386"/>
                      <a:pt x="282748" y="209228"/>
                      <a:pt x="284084" y="206070"/>
                    </a:cubicBezTo>
                    <a:cubicBezTo>
                      <a:pt x="285421" y="202803"/>
                      <a:pt x="286646" y="199646"/>
                      <a:pt x="287648" y="196270"/>
                    </a:cubicBezTo>
                    <a:cubicBezTo>
                      <a:pt x="289207" y="191478"/>
                      <a:pt x="290543" y="186687"/>
                      <a:pt x="291546" y="181896"/>
                    </a:cubicBezTo>
                    <a:cubicBezTo>
                      <a:pt x="292548" y="177431"/>
                      <a:pt x="293327" y="172858"/>
                      <a:pt x="293884" y="168284"/>
                    </a:cubicBezTo>
                    <a:cubicBezTo>
                      <a:pt x="294330" y="164582"/>
                      <a:pt x="294664" y="160879"/>
                      <a:pt x="294886" y="157177"/>
                    </a:cubicBezTo>
                    <a:cubicBezTo>
                      <a:pt x="295109" y="153257"/>
                      <a:pt x="295221" y="149445"/>
                      <a:pt x="295221" y="145634"/>
                    </a:cubicBezTo>
                    <a:moveTo>
                      <a:pt x="262591" y="160661"/>
                    </a:moveTo>
                    <a:cubicBezTo>
                      <a:pt x="262257" y="164582"/>
                      <a:pt x="261701" y="168611"/>
                      <a:pt x="260921" y="172422"/>
                    </a:cubicBezTo>
                    <a:cubicBezTo>
                      <a:pt x="260030" y="176887"/>
                      <a:pt x="258917" y="181351"/>
                      <a:pt x="257469" y="185816"/>
                    </a:cubicBezTo>
                    <a:cubicBezTo>
                      <a:pt x="256801" y="187994"/>
                      <a:pt x="256021" y="190063"/>
                      <a:pt x="255130" y="192241"/>
                    </a:cubicBezTo>
                    <a:cubicBezTo>
                      <a:pt x="253682" y="195943"/>
                      <a:pt x="252012" y="199537"/>
                      <a:pt x="250119" y="203130"/>
                    </a:cubicBezTo>
                    <a:cubicBezTo>
                      <a:pt x="248337" y="206506"/>
                      <a:pt x="246333" y="209664"/>
                      <a:pt x="244217" y="212822"/>
                    </a:cubicBezTo>
                    <a:cubicBezTo>
                      <a:pt x="242992" y="214673"/>
                      <a:pt x="241655" y="216415"/>
                      <a:pt x="240319" y="218158"/>
                    </a:cubicBezTo>
                    <a:cubicBezTo>
                      <a:pt x="239540" y="219138"/>
                      <a:pt x="238649" y="220227"/>
                      <a:pt x="237869" y="221207"/>
                    </a:cubicBezTo>
                    <a:cubicBezTo>
                      <a:pt x="236644" y="222622"/>
                      <a:pt x="235419" y="224038"/>
                      <a:pt x="234194" y="225236"/>
                    </a:cubicBezTo>
                    <a:cubicBezTo>
                      <a:pt x="233637" y="225780"/>
                      <a:pt x="233081" y="226433"/>
                      <a:pt x="232524" y="226978"/>
                    </a:cubicBezTo>
                    <a:cubicBezTo>
                      <a:pt x="232190" y="227414"/>
                      <a:pt x="231744" y="227740"/>
                      <a:pt x="231410" y="228176"/>
                    </a:cubicBezTo>
                    <a:cubicBezTo>
                      <a:pt x="230965" y="228611"/>
                      <a:pt x="230631" y="228938"/>
                      <a:pt x="230185" y="229374"/>
                    </a:cubicBezTo>
                    <a:cubicBezTo>
                      <a:pt x="229740" y="229809"/>
                      <a:pt x="229183" y="230245"/>
                      <a:pt x="228626" y="230789"/>
                    </a:cubicBezTo>
                    <a:cubicBezTo>
                      <a:pt x="227512" y="231878"/>
                      <a:pt x="226287" y="232858"/>
                      <a:pt x="225174" y="233838"/>
                    </a:cubicBezTo>
                    <a:cubicBezTo>
                      <a:pt x="223503" y="235254"/>
                      <a:pt x="221722" y="236669"/>
                      <a:pt x="219940" y="237976"/>
                    </a:cubicBezTo>
                    <a:cubicBezTo>
                      <a:pt x="218158" y="239283"/>
                      <a:pt x="216376" y="240590"/>
                      <a:pt x="214483" y="241788"/>
                    </a:cubicBezTo>
                    <a:cubicBezTo>
                      <a:pt x="211031" y="243965"/>
                      <a:pt x="207356" y="246034"/>
                      <a:pt x="203681" y="247886"/>
                    </a:cubicBezTo>
                    <a:cubicBezTo>
                      <a:pt x="199672" y="249846"/>
                      <a:pt x="195552" y="251588"/>
                      <a:pt x="191320" y="253004"/>
                    </a:cubicBezTo>
                    <a:cubicBezTo>
                      <a:pt x="186977" y="254528"/>
                      <a:pt x="182634" y="255726"/>
                      <a:pt x="178068" y="256706"/>
                    </a:cubicBezTo>
                    <a:cubicBezTo>
                      <a:pt x="173391" y="257686"/>
                      <a:pt x="168713" y="258448"/>
                      <a:pt x="163925" y="258993"/>
                    </a:cubicBezTo>
                    <a:cubicBezTo>
                      <a:pt x="158914" y="259537"/>
                      <a:pt x="153902" y="259864"/>
                      <a:pt x="148891" y="259864"/>
                    </a:cubicBezTo>
                    <a:cubicBezTo>
                      <a:pt x="143880" y="259864"/>
                      <a:pt x="138757" y="259755"/>
                      <a:pt x="133746" y="259319"/>
                    </a:cubicBezTo>
                    <a:cubicBezTo>
                      <a:pt x="128957" y="258884"/>
                      <a:pt x="124280" y="258231"/>
                      <a:pt x="119491" y="257250"/>
                    </a:cubicBezTo>
                    <a:cubicBezTo>
                      <a:pt x="115037" y="256379"/>
                      <a:pt x="110582" y="255182"/>
                      <a:pt x="106239" y="253766"/>
                    </a:cubicBezTo>
                    <a:cubicBezTo>
                      <a:pt x="102008" y="252350"/>
                      <a:pt x="97887" y="250717"/>
                      <a:pt x="93767" y="248866"/>
                    </a:cubicBezTo>
                    <a:cubicBezTo>
                      <a:pt x="89869" y="246906"/>
                      <a:pt x="85971" y="244837"/>
                      <a:pt x="82185" y="242441"/>
                    </a:cubicBezTo>
                    <a:cubicBezTo>
                      <a:pt x="78399" y="240045"/>
                      <a:pt x="74835" y="237432"/>
                      <a:pt x="71383" y="234601"/>
                    </a:cubicBezTo>
                    <a:cubicBezTo>
                      <a:pt x="67931" y="231660"/>
                      <a:pt x="64590" y="228611"/>
                      <a:pt x="61472" y="225345"/>
                    </a:cubicBezTo>
                    <a:cubicBezTo>
                      <a:pt x="59913" y="223711"/>
                      <a:pt x="58465" y="222078"/>
                      <a:pt x="57017" y="220444"/>
                    </a:cubicBezTo>
                    <a:cubicBezTo>
                      <a:pt x="55570" y="218811"/>
                      <a:pt x="54233" y="217069"/>
                      <a:pt x="52897" y="215217"/>
                    </a:cubicBezTo>
                    <a:cubicBezTo>
                      <a:pt x="50336" y="211733"/>
                      <a:pt x="47886" y="208030"/>
                      <a:pt x="45770" y="204219"/>
                    </a:cubicBezTo>
                    <a:cubicBezTo>
                      <a:pt x="43654" y="200408"/>
                      <a:pt x="41761" y="196488"/>
                      <a:pt x="40090" y="192459"/>
                    </a:cubicBezTo>
                    <a:cubicBezTo>
                      <a:pt x="38420" y="188321"/>
                      <a:pt x="37084" y="184074"/>
                      <a:pt x="35859" y="179827"/>
                    </a:cubicBezTo>
                    <a:cubicBezTo>
                      <a:pt x="34634" y="175362"/>
                      <a:pt x="33743" y="170789"/>
                      <a:pt x="33075" y="166215"/>
                    </a:cubicBezTo>
                    <a:cubicBezTo>
                      <a:pt x="32406" y="161424"/>
                      <a:pt x="31961" y="156523"/>
                      <a:pt x="31738" y="151732"/>
                    </a:cubicBezTo>
                    <a:cubicBezTo>
                      <a:pt x="31627" y="149228"/>
                      <a:pt x="31627" y="146723"/>
                      <a:pt x="31627" y="144218"/>
                    </a:cubicBezTo>
                    <a:cubicBezTo>
                      <a:pt x="31627" y="141714"/>
                      <a:pt x="31738" y="139209"/>
                      <a:pt x="31850" y="136705"/>
                    </a:cubicBezTo>
                    <a:cubicBezTo>
                      <a:pt x="32184" y="131913"/>
                      <a:pt x="32629" y="127122"/>
                      <a:pt x="33520" y="122331"/>
                    </a:cubicBezTo>
                    <a:cubicBezTo>
                      <a:pt x="34299" y="117866"/>
                      <a:pt x="35302" y="113401"/>
                      <a:pt x="36638" y="108937"/>
                    </a:cubicBezTo>
                    <a:cubicBezTo>
                      <a:pt x="37863" y="104690"/>
                      <a:pt x="39422" y="100443"/>
                      <a:pt x="41204" y="96414"/>
                    </a:cubicBezTo>
                    <a:cubicBezTo>
                      <a:pt x="42986" y="92385"/>
                      <a:pt x="44990" y="88465"/>
                      <a:pt x="47217" y="84653"/>
                    </a:cubicBezTo>
                    <a:cubicBezTo>
                      <a:pt x="49445" y="80842"/>
                      <a:pt x="52006" y="77249"/>
                      <a:pt x="54679" y="73764"/>
                    </a:cubicBezTo>
                    <a:cubicBezTo>
                      <a:pt x="57463" y="70170"/>
                      <a:pt x="60470" y="66795"/>
                      <a:pt x="63699" y="63637"/>
                    </a:cubicBezTo>
                    <a:cubicBezTo>
                      <a:pt x="66817" y="60479"/>
                      <a:pt x="70269" y="57430"/>
                      <a:pt x="73833" y="54599"/>
                    </a:cubicBezTo>
                    <a:cubicBezTo>
                      <a:pt x="77285" y="51876"/>
                      <a:pt x="80960" y="49372"/>
                      <a:pt x="84746" y="47085"/>
                    </a:cubicBezTo>
                    <a:cubicBezTo>
                      <a:pt x="88533" y="44798"/>
                      <a:pt x="92430" y="42729"/>
                      <a:pt x="96439" y="40987"/>
                    </a:cubicBezTo>
                    <a:cubicBezTo>
                      <a:pt x="100560" y="39136"/>
                      <a:pt x="104680" y="37611"/>
                      <a:pt x="108912" y="36304"/>
                    </a:cubicBezTo>
                    <a:cubicBezTo>
                      <a:pt x="113366" y="34998"/>
                      <a:pt x="117821" y="33909"/>
                      <a:pt x="122275" y="33038"/>
                    </a:cubicBezTo>
                    <a:cubicBezTo>
                      <a:pt x="127064" y="32166"/>
                      <a:pt x="131853" y="31622"/>
                      <a:pt x="136641" y="31295"/>
                    </a:cubicBezTo>
                    <a:cubicBezTo>
                      <a:pt x="139091" y="31186"/>
                      <a:pt x="141652" y="31078"/>
                      <a:pt x="144214" y="30969"/>
                    </a:cubicBezTo>
                    <a:cubicBezTo>
                      <a:pt x="146775" y="30969"/>
                      <a:pt x="149336" y="30969"/>
                      <a:pt x="151786" y="30969"/>
                    </a:cubicBezTo>
                    <a:cubicBezTo>
                      <a:pt x="156798" y="31078"/>
                      <a:pt x="161698" y="31513"/>
                      <a:pt x="166597" y="32166"/>
                    </a:cubicBezTo>
                    <a:cubicBezTo>
                      <a:pt x="171275" y="32820"/>
                      <a:pt x="175952" y="33691"/>
                      <a:pt x="180518" y="34780"/>
                    </a:cubicBezTo>
                    <a:cubicBezTo>
                      <a:pt x="184972" y="35869"/>
                      <a:pt x="189315" y="37284"/>
                      <a:pt x="193547" y="38809"/>
                    </a:cubicBezTo>
                    <a:cubicBezTo>
                      <a:pt x="197667" y="40442"/>
                      <a:pt x="201788" y="42294"/>
                      <a:pt x="205686" y="44363"/>
                    </a:cubicBezTo>
                    <a:cubicBezTo>
                      <a:pt x="209583" y="46432"/>
                      <a:pt x="213370" y="48718"/>
                      <a:pt x="217044" y="51332"/>
                    </a:cubicBezTo>
                    <a:cubicBezTo>
                      <a:pt x="220719" y="53945"/>
                      <a:pt x="224172" y="56777"/>
                      <a:pt x="227512" y="59717"/>
                    </a:cubicBezTo>
                    <a:cubicBezTo>
                      <a:pt x="229183" y="61241"/>
                      <a:pt x="230853" y="62766"/>
                      <a:pt x="232412" y="64399"/>
                    </a:cubicBezTo>
                    <a:cubicBezTo>
                      <a:pt x="233971" y="66033"/>
                      <a:pt x="235531" y="67666"/>
                      <a:pt x="236978" y="69299"/>
                    </a:cubicBezTo>
                    <a:cubicBezTo>
                      <a:pt x="239874" y="72675"/>
                      <a:pt x="242546" y="76160"/>
                      <a:pt x="244885" y="79862"/>
                    </a:cubicBezTo>
                    <a:cubicBezTo>
                      <a:pt x="247335" y="83456"/>
                      <a:pt x="249562" y="87267"/>
                      <a:pt x="251455" y="91187"/>
                    </a:cubicBezTo>
                    <a:cubicBezTo>
                      <a:pt x="253348" y="95107"/>
                      <a:pt x="255130" y="99245"/>
                      <a:pt x="256578" y="103383"/>
                    </a:cubicBezTo>
                    <a:cubicBezTo>
                      <a:pt x="258026" y="107630"/>
                      <a:pt x="259251" y="112095"/>
                      <a:pt x="260253" y="116450"/>
                    </a:cubicBezTo>
                    <a:cubicBezTo>
                      <a:pt x="261255" y="121024"/>
                      <a:pt x="261923" y="125706"/>
                      <a:pt x="262369" y="130498"/>
                    </a:cubicBezTo>
                    <a:cubicBezTo>
                      <a:pt x="262926" y="135507"/>
                      <a:pt x="263148" y="140407"/>
                      <a:pt x="263148" y="145416"/>
                    </a:cubicBezTo>
                    <a:cubicBezTo>
                      <a:pt x="263371" y="150643"/>
                      <a:pt x="263148" y="155652"/>
                      <a:pt x="262591" y="160661"/>
                    </a:cubicBezTo>
                  </a:path>
                </a:pathLst>
              </a:custGeom>
              <a:grpFill/>
              <a:ln w="11089" cap="flat">
                <a:noFill/>
                <a:prstDash val="solid"/>
                <a:miter/>
              </a:ln>
            </p:spPr>
            <p:txBody>
              <a:bodyPr rtlCol="0" anchor="ctr"/>
              <a:lstStyle/>
              <a:p>
                <a:endParaRPr lang="fi-FI"/>
              </a:p>
            </p:txBody>
          </p:sp>
          <p:sp>
            <p:nvSpPr>
              <p:cNvPr id="17" name="Vapaamuotoinen: Muoto 16">
                <a:extLst>
                  <a:ext uri="{FF2B5EF4-FFF2-40B4-BE49-F238E27FC236}">
                    <a16:creationId xmlns:a16="http://schemas.microsoft.com/office/drawing/2014/main" id="{1CFCE4EB-3D0D-439E-8E17-0679078793AD}"/>
                  </a:ext>
                </a:extLst>
              </p:cNvPr>
              <p:cNvSpPr/>
              <p:nvPr/>
            </p:nvSpPr>
            <p:spPr bwMode="black">
              <a:xfrm>
                <a:off x="10972862" y="6318240"/>
                <a:ext cx="32851" cy="290311"/>
              </a:xfrm>
              <a:custGeom>
                <a:avLst/>
                <a:gdLst>
                  <a:gd name="connsiteX0" fmla="*/ 334 w 32851"/>
                  <a:gd name="connsiteY0" fmla="*/ 290312 h 290311"/>
                  <a:gd name="connsiteX1" fmla="*/ 32518 w 32851"/>
                  <a:gd name="connsiteY1" fmla="*/ 290312 h 290311"/>
                  <a:gd name="connsiteX2" fmla="*/ 32852 w 32851"/>
                  <a:gd name="connsiteY2" fmla="*/ 145156 h 290311"/>
                  <a:gd name="connsiteX3" fmla="*/ 32518 w 32851"/>
                  <a:gd name="connsiteY3" fmla="*/ 0 h 290311"/>
                  <a:gd name="connsiteX4" fmla="*/ 334 w 32851"/>
                  <a:gd name="connsiteY4" fmla="*/ 0 h 290311"/>
                  <a:gd name="connsiteX5" fmla="*/ 0 w 32851"/>
                  <a:gd name="connsiteY5" fmla="*/ 145156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51" h="290311">
                    <a:moveTo>
                      <a:pt x="334" y="290312"/>
                    </a:moveTo>
                    <a:lnTo>
                      <a:pt x="32518" y="290312"/>
                    </a:lnTo>
                    <a:lnTo>
                      <a:pt x="32852" y="145156"/>
                    </a:lnTo>
                    <a:lnTo>
                      <a:pt x="32518" y="0"/>
                    </a:lnTo>
                    <a:lnTo>
                      <a:pt x="334" y="0"/>
                    </a:lnTo>
                    <a:lnTo>
                      <a:pt x="0" y="145156"/>
                    </a:lnTo>
                    <a:close/>
                  </a:path>
                </a:pathLst>
              </a:custGeom>
              <a:grpFill/>
              <a:ln w="11089" cap="flat">
                <a:noFill/>
                <a:prstDash val="solid"/>
                <a:miter/>
              </a:ln>
            </p:spPr>
            <p:txBody>
              <a:bodyPr rtlCol="0" anchor="ctr"/>
              <a:lstStyle/>
              <a:p>
                <a:endParaRPr lang="fi-FI"/>
              </a:p>
            </p:txBody>
          </p:sp>
          <p:sp>
            <p:nvSpPr>
              <p:cNvPr id="18" name="Vapaamuotoinen: Muoto 17">
                <a:extLst>
                  <a:ext uri="{FF2B5EF4-FFF2-40B4-BE49-F238E27FC236}">
                    <a16:creationId xmlns:a16="http://schemas.microsoft.com/office/drawing/2014/main" id="{7E684B79-731C-4085-BE6A-B6E739C7F912}"/>
                  </a:ext>
                </a:extLst>
              </p:cNvPr>
              <p:cNvSpPr/>
              <p:nvPr/>
            </p:nvSpPr>
            <p:spPr bwMode="black">
              <a:xfrm>
                <a:off x="10278854" y="6318240"/>
                <a:ext cx="202567" cy="290311"/>
              </a:xfrm>
              <a:custGeom>
                <a:avLst/>
                <a:gdLst>
                  <a:gd name="connsiteX0" fmla="*/ 0 w 202567"/>
                  <a:gd name="connsiteY0" fmla="*/ 0 h 290311"/>
                  <a:gd name="connsiteX1" fmla="*/ 0 w 202567"/>
                  <a:gd name="connsiteY1" fmla="*/ 32233 h 290311"/>
                  <a:gd name="connsiteX2" fmla="*/ 85081 w 202567"/>
                  <a:gd name="connsiteY2" fmla="*/ 32233 h 290311"/>
                  <a:gd name="connsiteX3" fmla="*/ 84746 w 202567"/>
                  <a:gd name="connsiteY3" fmla="*/ 161163 h 290311"/>
                  <a:gd name="connsiteX4" fmla="*/ 85081 w 202567"/>
                  <a:gd name="connsiteY4" fmla="*/ 290312 h 290311"/>
                  <a:gd name="connsiteX5" fmla="*/ 117710 w 202567"/>
                  <a:gd name="connsiteY5" fmla="*/ 290312 h 290311"/>
                  <a:gd name="connsiteX6" fmla="*/ 117932 w 202567"/>
                  <a:gd name="connsiteY6" fmla="*/ 161163 h 290311"/>
                  <a:gd name="connsiteX7" fmla="*/ 117710 w 202567"/>
                  <a:gd name="connsiteY7" fmla="*/ 32233 h 290311"/>
                  <a:gd name="connsiteX8" fmla="*/ 202567 w 202567"/>
                  <a:gd name="connsiteY8" fmla="*/ 32233 h 290311"/>
                  <a:gd name="connsiteX9" fmla="*/ 202567 w 202567"/>
                  <a:gd name="connsiteY9" fmla="*/ 0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567" h="290311">
                    <a:moveTo>
                      <a:pt x="0" y="0"/>
                    </a:moveTo>
                    <a:lnTo>
                      <a:pt x="0" y="32233"/>
                    </a:lnTo>
                    <a:lnTo>
                      <a:pt x="85081" y="32233"/>
                    </a:lnTo>
                    <a:lnTo>
                      <a:pt x="84746" y="161163"/>
                    </a:lnTo>
                    <a:lnTo>
                      <a:pt x="85081" y="290312"/>
                    </a:lnTo>
                    <a:lnTo>
                      <a:pt x="117710" y="290312"/>
                    </a:lnTo>
                    <a:lnTo>
                      <a:pt x="117932" y="161163"/>
                    </a:lnTo>
                    <a:lnTo>
                      <a:pt x="117710" y="32233"/>
                    </a:lnTo>
                    <a:lnTo>
                      <a:pt x="202567" y="32233"/>
                    </a:lnTo>
                    <a:lnTo>
                      <a:pt x="202567" y="0"/>
                    </a:lnTo>
                    <a:close/>
                  </a:path>
                </a:pathLst>
              </a:custGeom>
              <a:grpFill/>
              <a:ln w="11089" cap="flat">
                <a:noFill/>
                <a:prstDash val="solid"/>
                <a:miter/>
              </a:ln>
            </p:spPr>
            <p:txBody>
              <a:bodyPr rtlCol="0" anchor="ctr"/>
              <a:lstStyle/>
              <a:p>
                <a:endParaRPr lang="fi-FI"/>
              </a:p>
            </p:txBody>
          </p:sp>
          <p:sp>
            <p:nvSpPr>
              <p:cNvPr id="19" name="Vapaamuotoinen: Muoto 18">
                <a:extLst>
                  <a:ext uri="{FF2B5EF4-FFF2-40B4-BE49-F238E27FC236}">
                    <a16:creationId xmlns:a16="http://schemas.microsoft.com/office/drawing/2014/main" id="{57443CA3-1F18-4A94-86F4-FEE32CBEC292}"/>
                  </a:ext>
                </a:extLst>
              </p:cNvPr>
              <p:cNvSpPr/>
              <p:nvPr/>
            </p:nvSpPr>
            <p:spPr bwMode="black">
              <a:xfrm>
                <a:off x="10763359" y="6317810"/>
                <a:ext cx="159501" cy="291546"/>
              </a:xfrm>
              <a:custGeom>
                <a:avLst/>
                <a:gdLst>
                  <a:gd name="connsiteX0" fmla="*/ 126872 w 159501"/>
                  <a:gd name="connsiteY0" fmla="*/ 76547 h 291546"/>
                  <a:gd name="connsiteX1" fmla="*/ 126427 w 159501"/>
                  <a:gd name="connsiteY1" fmla="*/ 69251 h 291546"/>
                  <a:gd name="connsiteX2" fmla="*/ 125536 w 159501"/>
                  <a:gd name="connsiteY2" fmla="*/ 64460 h 291546"/>
                  <a:gd name="connsiteX3" fmla="*/ 124645 w 159501"/>
                  <a:gd name="connsiteY3" fmla="*/ 61302 h 291546"/>
                  <a:gd name="connsiteX4" fmla="*/ 123532 w 159501"/>
                  <a:gd name="connsiteY4" fmla="*/ 58362 h 291546"/>
                  <a:gd name="connsiteX5" fmla="*/ 120525 w 159501"/>
                  <a:gd name="connsiteY5" fmla="*/ 52917 h 291546"/>
                  <a:gd name="connsiteX6" fmla="*/ 116516 w 159501"/>
                  <a:gd name="connsiteY6" fmla="*/ 47908 h 291546"/>
                  <a:gd name="connsiteX7" fmla="*/ 113843 w 159501"/>
                  <a:gd name="connsiteY7" fmla="*/ 45404 h 291546"/>
                  <a:gd name="connsiteX8" fmla="*/ 112507 w 159501"/>
                  <a:gd name="connsiteY8" fmla="*/ 44315 h 291546"/>
                  <a:gd name="connsiteX9" fmla="*/ 111839 w 159501"/>
                  <a:gd name="connsiteY9" fmla="*/ 43770 h 291546"/>
                  <a:gd name="connsiteX10" fmla="*/ 111282 w 159501"/>
                  <a:gd name="connsiteY10" fmla="*/ 43226 h 291546"/>
                  <a:gd name="connsiteX11" fmla="*/ 109611 w 159501"/>
                  <a:gd name="connsiteY11" fmla="*/ 42028 h 291546"/>
                  <a:gd name="connsiteX12" fmla="*/ 106493 w 159501"/>
                  <a:gd name="connsiteY12" fmla="*/ 40068 h 291546"/>
                  <a:gd name="connsiteX13" fmla="*/ 105157 w 159501"/>
                  <a:gd name="connsiteY13" fmla="*/ 39305 h 291546"/>
                  <a:gd name="connsiteX14" fmla="*/ 100591 w 159501"/>
                  <a:gd name="connsiteY14" fmla="*/ 37128 h 291546"/>
                  <a:gd name="connsiteX15" fmla="*/ 95914 w 159501"/>
                  <a:gd name="connsiteY15" fmla="*/ 35494 h 291546"/>
                  <a:gd name="connsiteX16" fmla="*/ 92462 w 159501"/>
                  <a:gd name="connsiteY16" fmla="*/ 34623 h 291546"/>
                  <a:gd name="connsiteX17" fmla="*/ 88898 w 159501"/>
                  <a:gd name="connsiteY17" fmla="*/ 33861 h 291546"/>
                  <a:gd name="connsiteX18" fmla="*/ 83553 w 159501"/>
                  <a:gd name="connsiteY18" fmla="*/ 33098 h 291546"/>
                  <a:gd name="connsiteX19" fmla="*/ 79544 w 159501"/>
                  <a:gd name="connsiteY19" fmla="*/ 32881 h 291546"/>
                  <a:gd name="connsiteX20" fmla="*/ 75535 w 159501"/>
                  <a:gd name="connsiteY20" fmla="*/ 32772 h 291546"/>
                  <a:gd name="connsiteX21" fmla="*/ 32215 w 159501"/>
                  <a:gd name="connsiteY21" fmla="*/ 32772 h 291546"/>
                  <a:gd name="connsiteX22" fmla="*/ 32215 w 159501"/>
                  <a:gd name="connsiteY22" fmla="*/ 121738 h 291546"/>
                  <a:gd name="connsiteX23" fmla="*/ 75423 w 159501"/>
                  <a:gd name="connsiteY23" fmla="*/ 121738 h 291546"/>
                  <a:gd name="connsiteX24" fmla="*/ 86448 w 159501"/>
                  <a:gd name="connsiteY24" fmla="*/ 120976 h 291546"/>
                  <a:gd name="connsiteX25" fmla="*/ 96248 w 159501"/>
                  <a:gd name="connsiteY25" fmla="*/ 118689 h 291546"/>
                  <a:gd name="connsiteX26" fmla="*/ 104934 w 159501"/>
                  <a:gd name="connsiteY26" fmla="*/ 114987 h 291546"/>
                  <a:gd name="connsiteX27" fmla="*/ 112618 w 159501"/>
                  <a:gd name="connsiteY27" fmla="*/ 109869 h 291546"/>
                  <a:gd name="connsiteX28" fmla="*/ 115514 w 159501"/>
                  <a:gd name="connsiteY28" fmla="*/ 107146 h 291546"/>
                  <a:gd name="connsiteX29" fmla="*/ 118075 w 159501"/>
                  <a:gd name="connsiteY29" fmla="*/ 104206 h 291546"/>
                  <a:gd name="connsiteX30" fmla="*/ 120302 w 159501"/>
                  <a:gd name="connsiteY30" fmla="*/ 101157 h 291546"/>
                  <a:gd name="connsiteX31" fmla="*/ 122195 w 159501"/>
                  <a:gd name="connsiteY31" fmla="*/ 97782 h 291546"/>
                  <a:gd name="connsiteX32" fmla="*/ 124979 w 159501"/>
                  <a:gd name="connsiteY32" fmla="*/ 90377 h 291546"/>
                  <a:gd name="connsiteX33" fmla="*/ 125982 w 159501"/>
                  <a:gd name="connsiteY33" fmla="*/ 85694 h 291546"/>
                  <a:gd name="connsiteX34" fmla="*/ 126872 w 159501"/>
                  <a:gd name="connsiteY34" fmla="*/ 76547 h 291546"/>
                  <a:gd name="connsiteX35" fmla="*/ 98809 w 159501"/>
                  <a:gd name="connsiteY35" fmla="*/ 151249 h 291546"/>
                  <a:gd name="connsiteX36" fmla="*/ 42126 w 159501"/>
                  <a:gd name="connsiteY36" fmla="*/ 153862 h 291546"/>
                  <a:gd name="connsiteX37" fmla="*/ 32215 w 159501"/>
                  <a:gd name="connsiteY37" fmla="*/ 156040 h 291546"/>
                  <a:gd name="connsiteX38" fmla="*/ 32215 w 159501"/>
                  <a:gd name="connsiteY38" fmla="*/ 168018 h 291546"/>
                  <a:gd name="connsiteX39" fmla="*/ 32215 w 159501"/>
                  <a:gd name="connsiteY39" fmla="*/ 191866 h 291546"/>
                  <a:gd name="connsiteX40" fmla="*/ 32215 w 159501"/>
                  <a:gd name="connsiteY40" fmla="*/ 243591 h 291546"/>
                  <a:gd name="connsiteX41" fmla="*/ 32215 w 159501"/>
                  <a:gd name="connsiteY41" fmla="*/ 269508 h 291546"/>
                  <a:gd name="connsiteX42" fmla="*/ 32215 w 159501"/>
                  <a:gd name="connsiteY42" fmla="*/ 282466 h 291546"/>
                  <a:gd name="connsiteX43" fmla="*/ 32215 w 159501"/>
                  <a:gd name="connsiteY43" fmla="*/ 289000 h 291546"/>
                  <a:gd name="connsiteX44" fmla="*/ 27538 w 159501"/>
                  <a:gd name="connsiteY44" fmla="*/ 290851 h 291546"/>
                  <a:gd name="connsiteX45" fmla="*/ 7604 w 159501"/>
                  <a:gd name="connsiteY45" fmla="*/ 290851 h 291546"/>
                  <a:gd name="connsiteX46" fmla="*/ 31 w 159501"/>
                  <a:gd name="connsiteY46" fmla="*/ 288564 h 291546"/>
                  <a:gd name="connsiteX47" fmla="*/ 31 w 159501"/>
                  <a:gd name="connsiteY47" fmla="*/ 285079 h 291546"/>
                  <a:gd name="connsiteX48" fmla="*/ 31 w 159501"/>
                  <a:gd name="connsiteY48" fmla="*/ 274626 h 291546"/>
                  <a:gd name="connsiteX49" fmla="*/ 31 w 159501"/>
                  <a:gd name="connsiteY49" fmla="*/ 214516 h 291546"/>
                  <a:gd name="connsiteX50" fmla="*/ 143 w 159501"/>
                  <a:gd name="connsiteY50" fmla="*/ 7944 h 291546"/>
                  <a:gd name="connsiteX51" fmla="*/ 143 w 159501"/>
                  <a:gd name="connsiteY51" fmla="*/ 1846 h 291546"/>
                  <a:gd name="connsiteX52" fmla="*/ 5042 w 159501"/>
                  <a:gd name="connsiteY52" fmla="*/ 539 h 291546"/>
                  <a:gd name="connsiteX53" fmla="*/ 17404 w 159501"/>
                  <a:gd name="connsiteY53" fmla="*/ 539 h 291546"/>
                  <a:gd name="connsiteX54" fmla="*/ 42126 w 159501"/>
                  <a:gd name="connsiteY54" fmla="*/ 539 h 291546"/>
                  <a:gd name="connsiteX55" fmla="*/ 98141 w 159501"/>
                  <a:gd name="connsiteY55" fmla="*/ 2826 h 291546"/>
                  <a:gd name="connsiteX56" fmla="*/ 159501 w 159501"/>
                  <a:gd name="connsiteY56" fmla="*/ 76656 h 291546"/>
                  <a:gd name="connsiteX57" fmla="*/ 98809 w 159501"/>
                  <a:gd name="connsiteY57" fmla="*/ 151249 h 29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59501" h="291546">
                    <a:moveTo>
                      <a:pt x="126872" y="76547"/>
                    </a:moveTo>
                    <a:cubicBezTo>
                      <a:pt x="126872" y="74043"/>
                      <a:pt x="126761" y="71647"/>
                      <a:pt x="126427" y="69251"/>
                    </a:cubicBezTo>
                    <a:cubicBezTo>
                      <a:pt x="126204" y="67618"/>
                      <a:pt x="125870" y="65985"/>
                      <a:pt x="125536" y="64460"/>
                    </a:cubicBezTo>
                    <a:cubicBezTo>
                      <a:pt x="125313" y="63371"/>
                      <a:pt x="124979" y="62282"/>
                      <a:pt x="124645" y="61302"/>
                    </a:cubicBezTo>
                    <a:cubicBezTo>
                      <a:pt x="124311" y="60322"/>
                      <a:pt x="123866" y="59342"/>
                      <a:pt x="123532" y="58362"/>
                    </a:cubicBezTo>
                    <a:cubicBezTo>
                      <a:pt x="122752" y="56402"/>
                      <a:pt x="121638" y="54551"/>
                      <a:pt x="120525" y="52917"/>
                    </a:cubicBezTo>
                    <a:cubicBezTo>
                      <a:pt x="119300" y="51175"/>
                      <a:pt x="117963" y="49433"/>
                      <a:pt x="116516" y="47908"/>
                    </a:cubicBezTo>
                    <a:cubicBezTo>
                      <a:pt x="115625" y="47037"/>
                      <a:pt x="114734" y="46166"/>
                      <a:pt x="113843" y="45404"/>
                    </a:cubicBezTo>
                    <a:cubicBezTo>
                      <a:pt x="113398" y="44968"/>
                      <a:pt x="112952" y="44641"/>
                      <a:pt x="112507" y="44315"/>
                    </a:cubicBezTo>
                    <a:cubicBezTo>
                      <a:pt x="112284" y="44097"/>
                      <a:pt x="112061" y="43988"/>
                      <a:pt x="111839" y="43770"/>
                    </a:cubicBezTo>
                    <a:cubicBezTo>
                      <a:pt x="111616" y="43661"/>
                      <a:pt x="111504" y="43443"/>
                      <a:pt x="111282" y="43226"/>
                    </a:cubicBezTo>
                    <a:cubicBezTo>
                      <a:pt x="110725" y="42790"/>
                      <a:pt x="110168" y="42354"/>
                      <a:pt x="109611" y="42028"/>
                    </a:cubicBezTo>
                    <a:cubicBezTo>
                      <a:pt x="108609" y="41266"/>
                      <a:pt x="107607" y="40612"/>
                      <a:pt x="106493" y="40068"/>
                    </a:cubicBezTo>
                    <a:cubicBezTo>
                      <a:pt x="106048" y="39850"/>
                      <a:pt x="105602" y="39523"/>
                      <a:pt x="105157" y="39305"/>
                    </a:cubicBezTo>
                    <a:cubicBezTo>
                      <a:pt x="103709" y="38543"/>
                      <a:pt x="102150" y="37781"/>
                      <a:pt x="100591" y="37128"/>
                    </a:cubicBezTo>
                    <a:cubicBezTo>
                      <a:pt x="99032" y="36474"/>
                      <a:pt x="97584" y="36039"/>
                      <a:pt x="95914" y="35494"/>
                    </a:cubicBezTo>
                    <a:cubicBezTo>
                      <a:pt x="94800" y="35167"/>
                      <a:pt x="93575" y="34841"/>
                      <a:pt x="92462" y="34623"/>
                    </a:cubicBezTo>
                    <a:cubicBezTo>
                      <a:pt x="91237" y="34405"/>
                      <a:pt x="90123" y="34079"/>
                      <a:pt x="88898" y="33861"/>
                    </a:cubicBezTo>
                    <a:cubicBezTo>
                      <a:pt x="87116" y="33534"/>
                      <a:pt x="85334" y="33316"/>
                      <a:pt x="83553" y="33098"/>
                    </a:cubicBezTo>
                    <a:cubicBezTo>
                      <a:pt x="82216" y="32990"/>
                      <a:pt x="80880" y="32881"/>
                      <a:pt x="79544" y="32881"/>
                    </a:cubicBezTo>
                    <a:cubicBezTo>
                      <a:pt x="78207" y="32881"/>
                      <a:pt x="76871" y="32772"/>
                      <a:pt x="75535" y="32772"/>
                    </a:cubicBezTo>
                    <a:lnTo>
                      <a:pt x="32215" y="32772"/>
                    </a:lnTo>
                    <a:lnTo>
                      <a:pt x="32215" y="121738"/>
                    </a:lnTo>
                    <a:lnTo>
                      <a:pt x="75423" y="121738"/>
                    </a:lnTo>
                    <a:cubicBezTo>
                      <a:pt x="79098" y="121738"/>
                      <a:pt x="82773" y="121520"/>
                      <a:pt x="86448" y="120976"/>
                    </a:cubicBezTo>
                    <a:cubicBezTo>
                      <a:pt x="89789" y="120432"/>
                      <a:pt x="93018" y="119778"/>
                      <a:pt x="96248" y="118689"/>
                    </a:cubicBezTo>
                    <a:cubicBezTo>
                      <a:pt x="99255" y="117709"/>
                      <a:pt x="102150" y="116511"/>
                      <a:pt x="104934" y="114987"/>
                    </a:cubicBezTo>
                    <a:cubicBezTo>
                      <a:pt x="107607" y="113571"/>
                      <a:pt x="110168" y="111829"/>
                      <a:pt x="112618" y="109869"/>
                    </a:cubicBezTo>
                    <a:cubicBezTo>
                      <a:pt x="113620" y="108998"/>
                      <a:pt x="114623" y="108127"/>
                      <a:pt x="115514" y="107146"/>
                    </a:cubicBezTo>
                    <a:cubicBezTo>
                      <a:pt x="116404" y="106275"/>
                      <a:pt x="117295" y="105295"/>
                      <a:pt x="118075" y="104206"/>
                    </a:cubicBezTo>
                    <a:cubicBezTo>
                      <a:pt x="118854" y="103226"/>
                      <a:pt x="119634" y="102246"/>
                      <a:pt x="120302" y="101157"/>
                    </a:cubicBezTo>
                    <a:cubicBezTo>
                      <a:pt x="120970" y="100068"/>
                      <a:pt x="121638" y="98979"/>
                      <a:pt x="122195" y="97782"/>
                    </a:cubicBezTo>
                    <a:cubicBezTo>
                      <a:pt x="123309" y="95386"/>
                      <a:pt x="124311" y="92990"/>
                      <a:pt x="124979" y="90377"/>
                    </a:cubicBezTo>
                    <a:cubicBezTo>
                      <a:pt x="125425" y="88852"/>
                      <a:pt x="125759" y="87219"/>
                      <a:pt x="125982" y="85694"/>
                    </a:cubicBezTo>
                    <a:cubicBezTo>
                      <a:pt x="126650" y="82536"/>
                      <a:pt x="126872" y="79487"/>
                      <a:pt x="126872" y="76547"/>
                    </a:cubicBezTo>
                    <a:moveTo>
                      <a:pt x="98809" y="151249"/>
                    </a:moveTo>
                    <a:cubicBezTo>
                      <a:pt x="79766" y="155822"/>
                      <a:pt x="61058" y="153862"/>
                      <a:pt x="42126" y="153862"/>
                    </a:cubicBezTo>
                    <a:cubicBezTo>
                      <a:pt x="39899" y="153862"/>
                      <a:pt x="32215" y="151902"/>
                      <a:pt x="32215" y="156040"/>
                    </a:cubicBezTo>
                    <a:lnTo>
                      <a:pt x="32215" y="168018"/>
                    </a:lnTo>
                    <a:lnTo>
                      <a:pt x="32215" y="191866"/>
                    </a:lnTo>
                    <a:lnTo>
                      <a:pt x="32215" y="243591"/>
                    </a:lnTo>
                    <a:lnTo>
                      <a:pt x="32215" y="269508"/>
                    </a:lnTo>
                    <a:lnTo>
                      <a:pt x="32215" y="282466"/>
                    </a:lnTo>
                    <a:lnTo>
                      <a:pt x="32215" y="289000"/>
                    </a:lnTo>
                    <a:cubicBezTo>
                      <a:pt x="32215" y="292049"/>
                      <a:pt x="29431" y="290851"/>
                      <a:pt x="27538" y="290851"/>
                    </a:cubicBezTo>
                    <a:lnTo>
                      <a:pt x="7604" y="290851"/>
                    </a:lnTo>
                    <a:cubicBezTo>
                      <a:pt x="4708" y="290851"/>
                      <a:pt x="31" y="293464"/>
                      <a:pt x="31" y="288564"/>
                    </a:cubicBezTo>
                    <a:lnTo>
                      <a:pt x="31" y="285079"/>
                    </a:lnTo>
                    <a:cubicBezTo>
                      <a:pt x="31" y="281595"/>
                      <a:pt x="31" y="278110"/>
                      <a:pt x="31" y="274626"/>
                    </a:cubicBezTo>
                    <a:cubicBezTo>
                      <a:pt x="31" y="254589"/>
                      <a:pt x="31" y="234553"/>
                      <a:pt x="31" y="214516"/>
                    </a:cubicBezTo>
                    <a:cubicBezTo>
                      <a:pt x="-80" y="145695"/>
                      <a:pt x="143" y="76874"/>
                      <a:pt x="143" y="7944"/>
                    </a:cubicBezTo>
                    <a:lnTo>
                      <a:pt x="143" y="1846"/>
                    </a:lnTo>
                    <a:cubicBezTo>
                      <a:pt x="143" y="-1312"/>
                      <a:pt x="3261" y="539"/>
                      <a:pt x="5042" y="539"/>
                    </a:cubicBezTo>
                    <a:lnTo>
                      <a:pt x="17404" y="539"/>
                    </a:lnTo>
                    <a:lnTo>
                      <a:pt x="42126" y="539"/>
                    </a:lnTo>
                    <a:cubicBezTo>
                      <a:pt x="60835" y="539"/>
                      <a:pt x="79321" y="-1312"/>
                      <a:pt x="98141" y="2826"/>
                    </a:cubicBezTo>
                    <a:cubicBezTo>
                      <a:pt x="136561" y="11320"/>
                      <a:pt x="159501" y="37672"/>
                      <a:pt x="159501" y="76656"/>
                    </a:cubicBezTo>
                    <a:cubicBezTo>
                      <a:pt x="159390" y="113789"/>
                      <a:pt x="135559" y="142428"/>
                      <a:pt x="98809" y="151249"/>
                    </a:cubicBezTo>
                  </a:path>
                </a:pathLst>
              </a:custGeom>
              <a:grpFill/>
              <a:ln w="11089" cap="flat">
                <a:noFill/>
                <a:prstDash val="solid"/>
                <a:miter/>
              </a:ln>
            </p:spPr>
            <p:txBody>
              <a:bodyPr rtlCol="0" anchor="ctr"/>
              <a:lstStyle/>
              <a:p>
                <a:endParaRPr lang="fi-FI"/>
              </a:p>
            </p:txBody>
          </p:sp>
          <p:sp>
            <p:nvSpPr>
              <p:cNvPr id="20" name="Vapaamuotoinen: Muoto 19">
                <a:extLst>
                  <a:ext uri="{FF2B5EF4-FFF2-40B4-BE49-F238E27FC236}">
                    <a16:creationId xmlns:a16="http://schemas.microsoft.com/office/drawing/2014/main" id="{434B4746-318A-4BD9-BEF3-36C90F5D931D}"/>
                  </a:ext>
                </a:extLst>
              </p:cNvPr>
              <p:cNvSpPr/>
              <p:nvPr/>
            </p:nvSpPr>
            <p:spPr bwMode="black">
              <a:xfrm>
                <a:off x="10472624" y="6318240"/>
                <a:ext cx="245775" cy="290311"/>
              </a:xfrm>
              <a:custGeom>
                <a:avLst/>
                <a:gdLst>
                  <a:gd name="connsiteX0" fmla="*/ 172054 w 245775"/>
                  <a:gd name="connsiteY0" fmla="*/ 204176 h 290311"/>
                  <a:gd name="connsiteX1" fmla="*/ 122610 w 245775"/>
                  <a:gd name="connsiteY1" fmla="*/ 77750 h 290311"/>
                  <a:gd name="connsiteX2" fmla="*/ 73165 w 245775"/>
                  <a:gd name="connsiteY2" fmla="*/ 204176 h 290311"/>
                  <a:gd name="connsiteX3" fmla="*/ 172054 w 245775"/>
                  <a:gd name="connsiteY3" fmla="*/ 204176 h 290311"/>
                  <a:gd name="connsiteX4" fmla="*/ 206131 w 245775"/>
                  <a:gd name="connsiteY4" fmla="*/ 290312 h 290311"/>
                  <a:gd name="connsiteX5" fmla="*/ 183190 w 245775"/>
                  <a:gd name="connsiteY5" fmla="*/ 231618 h 290311"/>
                  <a:gd name="connsiteX6" fmla="*/ 62474 w 245775"/>
                  <a:gd name="connsiteY6" fmla="*/ 231618 h 290311"/>
                  <a:gd name="connsiteX7" fmla="*/ 39534 w 245775"/>
                  <a:gd name="connsiteY7" fmla="*/ 290312 h 290311"/>
                  <a:gd name="connsiteX8" fmla="*/ 0 w 245775"/>
                  <a:gd name="connsiteY8" fmla="*/ 290312 h 290311"/>
                  <a:gd name="connsiteX9" fmla="*/ 122721 w 245775"/>
                  <a:gd name="connsiteY9" fmla="*/ 0 h 290311"/>
                  <a:gd name="connsiteX10" fmla="*/ 245776 w 245775"/>
                  <a:gd name="connsiteY10" fmla="*/ 290312 h 290311"/>
                  <a:gd name="connsiteX11" fmla="*/ 206131 w 245775"/>
                  <a:gd name="connsiteY11" fmla="*/ 290312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5775" h="290311">
                    <a:moveTo>
                      <a:pt x="172054" y="204176"/>
                    </a:moveTo>
                    <a:lnTo>
                      <a:pt x="122610" y="77750"/>
                    </a:lnTo>
                    <a:lnTo>
                      <a:pt x="73165" y="204176"/>
                    </a:lnTo>
                    <a:lnTo>
                      <a:pt x="172054" y="204176"/>
                    </a:lnTo>
                    <a:close/>
                    <a:moveTo>
                      <a:pt x="206131" y="290312"/>
                    </a:moveTo>
                    <a:lnTo>
                      <a:pt x="183190" y="231618"/>
                    </a:lnTo>
                    <a:lnTo>
                      <a:pt x="62474" y="231618"/>
                    </a:lnTo>
                    <a:lnTo>
                      <a:pt x="39534" y="290312"/>
                    </a:lnTo>
                    <a:lnTo>
                      <a:pt x="0" y="290312"/>
                    </a:lnTo>
                    <a:lnTo>
                      <a:pt x="122721" y="0"/>
                    </a:lnTo>
                    <a:lnTo>
                      <a:pt x="245776" y="290312"/>
                    </a:lnTo>
                    <a:lnTo>
                      <a:pt x="206131" y="290312"/>
                    </a:lnTo>
                    <a:close/>
                  </a:path>
                </a:pathLst>
              </a:custGeom>
              <a:grpFill/>
              <a:ln w="11089" cap="flat">
                <a:noFill/>
                <a:prstDash val="solid"/>
                <a:miter/>
              </a:ln>
            </p:spPr>
            <p:txBody>
              <a:bodyPr rtlCol="0" anchor="ctr"/>
              <a:lstStyle/>
              <a:p>
                <a:endParaRPr lang="fi-FI"/>
              </a:p>
            </p:txBody>
          </p:sp>
        </p:grpSp>
      </p:grpSp>
    </p:spTree>
    <p:extLst>
      <p:ext uri="{BB962C8B-B14F-4D97-AF65-F5344CB8AC3E}">
        <p14:creationId xmlns:p14="http://schemas.microsoft.com/office/powerpoint/2010/main" val="1170148441"/>
      </p:ext>
    </p:extLst>
  </p:cSld>
  <p:clrMapOvr>
    <a:masterClrMapping/>
  </p:clrMapOvr>
  <p:extLst>
    <p:ext uri="{DCECCB84-F9BA-43D5-87BE-67443E8EF086}">
      <p15:sldGuideLst xmlns:p15="http://schemas.microsoft.com/office/powerpoint/2012/main">
        <p15:guide id="1" orient="horz" pos="27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Otsikkodia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Otsikko 21">
            <a:extLst>
              <a:ext uri="{FF2B5EF4-FFF2-40B4-BE49-F238E27FC236}">
                <a16:creationId xmlns:a16="http://schemas.microsoft.com/office/drawing/2014/main" id="{42627C78-F857-4C35-B9DE-F8E8F893A8C6}"/>
              </a:ext>
            </a:extLst>
          </p:cNvPr>
          <p:cNvSpPr>
            <a:spLocks noGrp="1"/>
          </p:cNvSpPr>
          <p:nvPr>
            <p:ph type="title"/>
          </p:nvPr>
        </p:nvSpPr>
        <p:spPr>
          <a:xfrm>
            <a:off x="576000" y="3909750"/>
            <a:ext cx="8280000" cy="1224000"/>
          </a:xfrm>
        </p:spPr>
        <p:txBody>
          <a:bodyPr/>
          <a:lstStyle>
            <a:lvl1pPr>
              <a:defRPr>
                <a:solidFill>
                  <a:schemeClr val="bg1"/>
                </a:solidFill>
              </a:defRPr>
            </a:lvl1pPr>
          </a:lstStyle>
          <a:p>
            <a:r>
              <a:rPr lang="fi-FI"/>
              <a:t>Muokkaa ots. perustyyl. napsautt.</a:t>
            </a:r>
            <a:endParaRPr lang="fi-FI" dirty="0"/>
          </a:p>
        </p:txBody>
      </p:sp>
      <p:sp>
        <p:nvSpPr>
          <p:cNvPr id="8" name="Alaotsikko">
            <a:extLst>
              <a:ext uri="{FF2B5EF4-FFF2-40B4-BE49-F238E27FC236}">
                <a16:creationId xmlns:a16="http://schemas.microsoft.com/office/drawing/2014/main" id="{E91DDF1F-FE89-4603-A3BF-EF6D77121761}"/>
              </a:ext>
            </a:extLst>
          </p:cNvPr>
          <p:cNvSpPr>
            <a:spLocks noGrp="1"/>
          </p:cNvSpPr>
          <p:nvPr>
            <p:ph type="subTitle" idx="1"/>
          </p:nvPr>
        </p:nvSpPr>
        <p:spPr>
          <a:xfrm>
            <a:off x="576000" y="5229000"/>
            <a:ext cx="8280000" cy="1241006"/>
          </a:xfrm>
        </p:spPr>
        <p:txBody>
          <a:bodyPr/>
          <a:lstStyle>
            <a:lvl1pPr marL="0" indent="0" algn="l">
              <a:lnSpc>
                <a:spcPct val="90000"/>
              </a:lnSpc>
              <a:spcBef>
                <a:spcPts val="0"/>
              </a:spcBef>
              <a:buNone/>
              <a:defRPr sz="26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sp>
        <p:nvSpPr>
          <p:cNvPr id="6" name="Dian numeron paikkamerkki 5">
            <a:extLst>
              <a:ext uri="{FF2B5EF4-FFF2-40B4-BE49-F238E27FC236}">
                <a16:creationId xmlns:a16="http://schemas.microsoft.com/office/drawing/2014/main" id="{ABE89B99-CB50-4721-8EC5-09E308DE349D}"/>
              </a:ext>
            </a:extLst>
          </p:cNvPr>
          <p:cNvSpPr>
            <a:spLocks noGrp="1"/>
          </p:cNvSpPr>
          <p:nvPr>
            <p:ph type="sldNum" sz="quarter" idx="12"/>
          </p:nvPr>
        </p:nvSpPr>
        <p:spPr/>
        <p:txBody>
          <a:bodyPr/>
          <a:lstStyle>
            <a:lvl1pPr>
              <a:defRPr>
                <a:noFill/>
              </a:defRPr>
            </a:lvl1pPr>
          </a:lstStyle>
          <a:p>
            <a:fld id="{2020BB7A-7565-440A-AF71-226D618FE89D}" type="slidenum">
              <a:rPr lang="fi-FI" smtClean="0"/>
              <a:t>‹#›</a:t>
            </a:fld>
            <a:endParaRPr lang="fi-FI"/>
          </a:p>
        </p:txBody>
      </p:sp>
      <p:sp>
        <p:nvSpPr>
          <p:cNvPr id="4" name="Päivämäärän paikkamerkki 3">
            <a:extLst>
              <a:ext uri="{FF2B5EF4-FFF2-40B4-BE49-F238E27FC236}">
                <a16:creationId xmlns:a16="http://schemas.microsoft.com/office/drawing/2014/main" id="{424E1588-9E6E-4A84-810E-6A616E8CD13B}"/>
              </a:ext>
            </a:extLst>
          </p:cNvPr>
          <p:cNvSpPr>
            <a:spLocks noGrp="1"/>
          </p:cNvSpPr>
          <p:nvPr>
            <p:ph type="dt" sz="half" idx="10"/>
          </p:nvPr>
        </p:nvSpPr>
        <p:spPr/>
        <p:txBody>
          <a:bodyPr/>
          <a:lstStyle>
            <a:lvl1pPr>
              <a:defRPr>
                <a:noFill/>
              </a:defRPr>
            </a:lvl1pPr>
          </a:lstStyle>
          <a:p>
            <a:fld id="{D2BE1A0C-89E0-4B47-934D-CD4788717BD6}" type="datetime1">
              <a:rPr lang="fi-FI" smtClean="0"/>
              <a:t>26.5.2024</a:t>
            </a:fld>
            <a:endParaRPr lang="fi-FI"/>
          </a:p>
        </p:txBody>
      </p:sp>
      <p:sp>
        <p:nvSpPr>
          <p:cNvPr id="5" name="Alatunnisteen paikkamerkki 4">
            <a:extLst>
              <a:ext uri="{FF2B5EF4-FFF2-40B4-BE49-F238E27FC236}">
                <a16:creationId xmlns:a16="http://schemas.microsoft.com/office/drawing/2014/main" id="{F2470115-13AF-4E2A-AD86-898C49862C5F}"/>
              </a:ext>
            </a:extLst>
          </p:cNvPr>
          <p:cNvSpPr>
            <a:spLocks noGrp="1"/>
          </p:cNvSpPr>
          <p:nvPr>
            <p:ph type="ftr" sz="quarter" idx="11"/>
          </p:nvPr>
        </p:nvSpPr>
        <p:spPr/>
        <p:txBody>
          <a:bodyPr/>
          <a:lstStyle>
            <a:lvl1pPr>
              <a:defRPr>
                <a:noFill/>
              </a:defRPr>
            </a:lvl1pPr>
          </a:lstStyle>
          <a:p>
            <a:r>
              <a:rPr lang="en-US"/>
              <a:t>This work © 2024 by Tapio Palvelut Oy is licensed under CC BY-SA 4.0 </a:t>
            </a:r>
            <a:endParaRPr lang="fi-FI"/>
          </a:p>
        </p:txBody>
      </p:sp>
      <p:grpSp>
        <p:nvGrpSpPr>
          <p:cNvPr id="13" name="Logo">
            <a:extLst>
              <a:ext uri="{FF2B5EF4-FFF2-40B4-BE49-F238E27FC236}">
                <a16:creationId xmlns:a16="http://schemas.microsoft.com/office/drawing/2014/main" id="{3C30A216-C7F8-42EB-967F-C42A5B6546E0}"/>
              </a:ext>
              <a:ext uri="{C183D7F6-B498-43B3-948B-1728B52AA6E4}">
                <adec:decorative xmlns:adec="http://schemas.microsoft.com/office/drawing/2017/decorative" val="1"/>
              </a:ext>
            </a:extLst>
          </p:cNvPr>
          <p:cNvGrpSpPr>
            <a:grpSpLocks noChangeAspect="1"/>
          </p:cNvGrpSpPr>
          <p:nvPr/>
        </p:nvGrpSpPr>
        <p:grpSpPr bwMode="black">
          <a:xfrm>
            <a:off x="9259944" y="5532891"/>
            <a:ext cx="2196000" cy="592921"/>
            <a:chOff x="10274400" y="6210000"/>
            <a:chExt cx="1492250" cy="402908"/>
          </a:xfrm>
          <a:solidFill>
            <a:srgbClr val="FFFFFF"/>
          </a:solidFill>
        </p:grpSpPr>
        <p:sp>
          <p:nvSpPr>
            <p:cNvPr id="14" name="Vapaamuotoinen: Muoto 13">
              <a:extLst>
                <a:ext uri="{FF2B5EF4-FFF2-40B4-BE49-F238E27FC236}">
                  <a16:creationId xmlns:a16="http://schemas.microsoft.com/office/drawing/2014/main" id="{EC11CF2F-5EEB-49C7-B657-CFB988898499}"/>
                </a:ext>
              </a:extLst>
            </p:cNvPr>
            <p:cNvSpPr/>
            <p:nvPr/>
          </p:nvSpPr>
          <p:spPr bwMode="black">
            <a:xfrm>
              <a:off x="11466195" y="6216751"/>
              <a:ext cx="301902" cy="392018"/>
            </a:xfrm>
            <a:custGeom>
              <a:avLst/>
              <a:gdLst>
                <a:gd name="connsiteX0" fmla="*/ 150227 w 301902"/>
                <a:gd name="connsiteY0" fmla="*/ 0 h 392018"/>
                <a:gd name="connsiteX1" fmla="*/ 126062 w 301902"/>
                <a:gd name="connsiteY1" fmla="*/ 55318 h 392018"/>
                <a:gd name="connsiteX2" fmla="*/ 126062 w 301902"/>
                <a:gd name="connsiteY2" fmla="*/ 170419 h 392018"/>
                <a:gd name="connsiteX3" fmla="*/ 96439 w 301902"/>
                <a:gd name="connsiteY3" fmla="*/ 105409 h 392018"/>
                <a:gd name="connsiteX4" fmla="*/ 69935 w 301902"/>
                <a:gd name="connsiteY4" fmla="*/ 165955 h 392018"/>
                <a:gd name="connsiteX5" fmla="*/ 101896 w 301902"/>
                <a:gd name="connsiteY5" fmla="*/ 235756 h 392018"/>
                <a:gd name="connsiteX6" fmla="*/ 52786 w 301902"/>
                <a:gd name="connsiteY6" fmla="*/ 205265 h 392018"/>
                <a:gd name="connsiteX7" fmla="*/ 33409 w 301902"/>
                <a:gd name="connsiteY7" fmla="*/ 249476 h 392018"/>
                <a:gd name="connsiteX8" fmla="*/ 80849 w 301902"/>
                <a:gd name="connsiteY8" fmla="*/ 278878 h 392018"/>
                <a:gd name="connsiteX9" fmla="*/ 20491 w 301902"/>
                <a:gd name="connsiteY9" fmla="*/ 278878 h 392018"/>
                <a:gd name="connsiteX10" fmla="*/ 0 w 301902"/>
                <a:gd name="connsiteY10" fmla="*/ 325811 h 392018"/>
                <a:gd name="connsiteX11" fmla="*/ 126062 w 301902"/>
                <a:gd name="connsiteY11" fmla="*/ 325811 h 392018"/>
                <a:gd name="connsiteX12" fmla="*/ 126062 w 301902"/>
                <a:gd name="connsiteY12" fmla="*/ 392019 h 392018"/>
                <a:gd name="connsiteX13" fmla="*/ 175729 w 301902"/>
                <a:gd name="connsiteY13" fmla="*/ 392019 h 392018"/>
                <a:gd name="connsiteX14" fmla="*/ 175729 w 301902"/>
                <a:gd name="connsiteY14" fmla="*/ 325811 h 392018"/>
                <a:gd name="connsiteX15" fmla="*/ 301902 w 301902"/>
                <a:gd name="connsiteY15" fmla="*/ 325811 h 392018"/>
                <a:gd name="connsiteX16" fmla="*/ 281300 w 301902"/>
                <a:gd name="connsiteY16" fmla="*/ 278878 h 392018"/>
                <a:gd name="connsiteX17" fmla="*/ 221054 w 301902"/>
                <a:gd name="connsiteY17" fmla="*/ 278878 h 392018"/>
                <a:gd name="connsiteX18" fmla="*/ 268494 w 301902"/>
                <a:gd name="connsiteY18" fmla="*/ 249476 h 392018"/>
                <a:gd name="connsiteX19" fmla="*/ 249117 w 301902"/>
                <a:gd name="connsiteY19" fmla="*/ 205265 h 392018"/>
                <a:gd name="connsiteX20" fmla="*/ 199895 w 301902"/>
                <a:gd name="connsiteY20" fmla="*/ 235756 h 392018"/>
                <a:gd name="connsiteX21" fmla="*/ 231967 w 301902"/>
                <a:gd name="connsiteY21" fmla="*/ 165955 h 392018"/>
                <a:gd name="connsiteX22" fmla="*/ 205463 w 301902"/>
                <a:gd name="connsiteY22" fmla="*/ 105409 h 392018"/>
                <a:gd name="connsiteX23" fmla="*/ 175729 w 301902"/>
                <a:gd name="connsiteY23" fmla="*/ 170419 h 392018"/>
                <a:gd name="connsiteX24" fmla="*/ 175729 w 301902"/>
                <a:gd name="connsiteY24" fmla="*/ 55318 h 392018"/>
                <a:gd name="connsiteX25" fmla="*/ 151675 w 301902"/>
                <a:gd name="connsiteY25" fmla="*/ 0 h 39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1902" h="392018">
                  <a:moveTo>
                    <a:pt x="150227" y="0"/>
                  </a:moveTo>
                  <a:lnTo>
                    <a:pt x="126062" y="55318"/>
                  </a:lnTo>
                  <a:lnTo>
                    <a:pt x="126062" y="170419"/>
                  </a:lnTo>
                  <a:lnTo>
                    <a:pt x="96439" y="105409"/>
                  </a:lnTo>
                  <a:lnTo>
                    <a:pt x="69935" y="165955"/>
                  </a:lnTo>
                  <a:lnTo>
                    <a:pt x="101896" y="235756"/>
                  </a:lnTo>
                  <a:lnTo>
                    <a:pt x="52786" y="205265"/>
                  </a:lnTo>
                  <a:lnTo>
                    <a:pt x="33409" y="249476"/>
                  </a:lnTo>
                  <a:lnTo>
                    <a:pt x="80849" y="278878"/>
                  </a:lnTo>
                  <a:lnTo>
                    <a:pt x="20491" y="278878"/>
                  </a:lnTo>
                  <a:lnTo>
                    <a:pt x="0" y="325811"/>
                  </a:lnTo>
                  <a:lnTo>
                    <a:pt x="126062" y="325811"/>
                  </a:lnTo>
                  <a:lnTo>
                    <a:pt x="126062" y="392019"/>
                  </a:lnTo>
                  <a:lnTo>
                    <a:pt x="175729" y="392019"/>
                  </a:lnTo>
                  <a:lnTo>
                    <a:pt x="175729" y="325811"/>
                  </a:lnTo>
                  <a:lnTo>
                    <a:pt x="301902" y="325811"/>
                  </a:lnTo>
                  <a:lnTo>
                    <a:pt x="281300" y="278878"/>
                  </a:lnTo>
                  <a:lnTo>
                    <a:pt x="221054" y="278878"/>
                  </a:lnTo>
                  <a:lnTo>
                    <a:pt x="268494" y="249476"/>
                  </a:lnTo>
                  <a:lnTo>
                    <a:pt x="249117" y="205265"/>
                  </a:lnTo>
                  <a:lnTo>
                    <a:pt x="199895" y="235756"/>
                  </a:lnTo>
                  <a:lnTo>
                    <a:pt x="231967" y="165955"/>
                  </a:lnTo>
                  <a:lnTo>
                    <a:pt x="205463" y="105409"/>
                  </a:lnTo>
                  <a:lnTo>
                    <a:pt x="175729" y="170419"/>
                  </a:lnTo>
                  <a:lnTo>
                    <a:pt x="175729" y="55318"/>
                  </a:lnTo>
                  <a:lnTo>
                    <a:pt x="151675" y="0"/>
                  </a:lnTo>
                  <a:close/>
                </a:path>
              </a:pathLst>
            </a:custGeom>
            <a:grpFill/>
            <a:ln w="11089" cap="flat">
              <a:noFill/>
              <a:prstDash val="solid"/>
              <a:miter/>
            </a:ln>
          </p:spPr>
          <p:txBody>
            <a:bodyPr rtlCol="0" anchor="ctr"/>
            <a:lstStyle/>
            <a:p>
              <a:endParaRPr lang="fi-FI"/>
            </a:p>
          </p:txBody>
        </p:sp>
        <p:grpSp>
          <p:nvGrpSpPr>
            <p:cNvPr id="15" name="Kuva 10">
              <a:extLst>
                <a:ext uri="{FF2B5EF4-FFF2-40B4-BE49-F238E27FC236}">
                  <a16:creationId xmlns:a16="http://schemas.microsoft.com/office/drawing/2014/main" id="{974D59E4-C489-4D86-9ADE-0A22503B24E7}"/>
                </a:ext>
              </a:extLst>
            </p:cNvPr>
            <p:cNvGrpSpPr/>
            <p:nvPr/>
          </p:nvGrpSpPr>
          <p:grpSpPr bwMode="black">
            <a:xfrm>
              <a:off x="10278854" y="6317762"/>
              <a:ext cx="1072638" cy="291633"/>
              <a:chOff x="10278854" y="6317762"/>
              <a:chExt cx="1072638" cy="291633"/>
            </a:xfrm>
            <a:grpFill/>
          </p:grpSpPr>
          <p:sp>
            <p:nvSpPr>
              <p:cNvPr id="16" name="Vapaamuotoinen: Muoto 15">
                <a:extLst>
                  <a:ext uri="{FF2B5EF4-FFF2-40B4-BE49-F238E27FC236}">
                    <a16:creationId xmlns:a16="http://schemas.microsoft.com/office/drawing/2014/main" id="{30BCBFC5-BEC8-4C97-9AE0-5C60F02304EC}"/>
                  </a:ext>
                </a:extLst>
              </p:cNvPr>
              <p:cNvSpPr/>
              <p:nvPr/>
            </p:nvSpPr>
            <p:spPr bwMode="black">
              <a:xfrm>
                <a:off x="11056272" y="6317762"/>
                <a:ext cx="295220" cy="291633"/>
              </a:xfrm>
              <a:custGeom>
                <a:avLst/>
                <a:gdLst>
                  <a:gd name="connsiteX0" fmla="*/ 295221 w 295220"/>
                  <a:gd name="connsiteY0" fmla="*/ 145634 h 291633"/>
                  <a:gd name="connsiteX1" fmla="*/ 293884 w 295220"/>
                  <a:gd name="connsiteY1" fmla="*/ 123093 h 291633"/>
                  <a:gd name="connsiteX2" fmla="*/ 292214 w 295220"/>
                  <a:gd name="connsiteY2" fmla="*/ 112312 h 291633"/>
                  <a:gd name="connsiteX3" fmla="*/ 289764 w 295220"/>
                  <a:gd name="connsiteY3" fmla="*/ 101859 h 291633"/>
                  <a:gd name="connsiteX4" fmla="*/ 282748 w 295220"/>
                  <a:gd name="connsiteY4" fmla="*/ 82149 h 291633"/>
                  <a:gd name="connsiteX5" fmla="*/ 276178 w 295220"/>
                  <a:gd name="connsiteY5" fmla="*/ 69190 h 291633"/>
                  <a:gd name="connsiteX6" fmla="*/ 270610 w 295220"/>
                  <a:gd name="connsiteY6" fmla="*/ 60479 h 291633"/>
                  <a:gd name="connsiteX7" fmla="*/ 264373 w 295220"/>
                  <a:gd name="connsiteY7" fmla="*/ 52094 h 291633"/>
                  <a:gd name="connsiteX8" fmla="*/ 255353 w 295220"/>
                  <a:gd name="connsiteY8" fmla="*/ 42076 h 291633"/>
                  <a:gd name="connsiteX9" fmla="*/ 254239 w 295220"/>
                  <a:gd name="connsiteY9" fmla="*/ 40987 h 291633"/>
                  <a:gd name="connsiteX10" fmla="*/ 253237 w 295220"/>
                  <a:gd name="connsiteY10" fmla="*/ 40116 h 291633"/>
                  <a:gd name="connsiteX11" fmla="*/ 252680 w 295220"/>
                  <a:gd name="connsiteY11" fmla="*/ 39571 h 291633"/>
                  <a:gd name="connsiteX12" fmla="*/ 252235 w 295220"/>
                  <a:gd name="connsiteY12" fmla="*/ 39027 h 291633"/>
                  <a:gd name="connsiteX13" fmla="*/ 250230 w 295220"/>
                  <a:gd name="connsiteY13" fmla="*/ 37284 h 291633"/>
                  <a:gd name="connsiteX14" fmla="*/ 247112 w 295220"/>
                  <a:gd name="connsiteY14" fmla="*/ 34562 h 291633"/>
                  <a:gd name="connsiteX15" fmla="*/ 243994 w 295220"/>
                  <a:gd name="connsiteY15" fmla="*/ 31949 h 291633"/>
                  <a:gd name="connsiteX16" fmla="*/ 239874 w 295220"/>
                  <a:gd name="connsiteY16" fmla="*/ 28682 h 291633"/>
                  <a:gd name="connsiteX17" fmla="*/ 235642 w 295220"/>
                  <a:gd name="connsiteY17" fmla="*/ 25633 h 291633"/>
                  <a:gd name="connsiteX18" fmla="*/ 231299 w 295220"/>
                  <a:gd name="connsiteY18" fmla="*/ 22802 h 291633"/>
                  <a:gd name="connsiteX19" fmla="*/ 226844 w 295220"/>
                  <a:gd name="connsiteY19" fmla="*/ 20079 h 291633"/>
                  <a:gd name="connsiteX20" fmla="*/ 219494 w 295220"/>
                  <a:gd name="connsiteY20" fmla="*/ 16050 h 291633"/>
                  <a:gd name="connsiteX21" fmla="*/ 210697 w 295220"/>
                  <a:gd name="connsiteY21" fmla="*/ 11912 h 291633"/>
                  <a:gd name="connsiteX22" fmla="*/ 200786 w 295220"/>
                  <a:gd name="connsiteY22" fmla="*/ 8210 h 291633"/>
                  <a:gd name="connsiteX23" fmla="*/ 180072 w 295220"/>
                  <a:gd name="connsiteY23" fmla="*/ 2874 h 291633"/>
                  <a:gd name="connsiteX24" fmla="*/ 158023 w 295220"/>
                  <a:gd name="connsiteY24" fmla="*/ 261 h 291633"/>
                  <a:gd name="connsiteX25" fmla="*/ 146552 w 295220"/>
                  <a:gd name="connsiteY25" fmla="*/ 43 h 291633"/>
                  <a:gd name="connsiteX26" fmla="*/ 134971 w 295220"/>
                  <a:gd name="connsiteY26" fmla="*/ 478 h 291633"/>
                  <a:gd name="connsiteX27" fmla="*/ 112921 w 295220"/>
                  <a:gd name="connsiteY27" fmla="*/ 3310 h 291633"/>
                  <a:gd name="connsiteX28" fmla="*/ 92208 w 295220"/>
                  <a:gd name="connsiteY28" fmla="*/ 8972 h 291633"/>
                  <a:gd name="connsiteX29" fmla="*/ 82408 w 295220"/>
                  <a:gd name="connsiteY29" fmla="*/ 12783 h 291633"/>
                  <a:gd name="connsiteX30" fmla="*/ 73053 w 295220"/>
                  <a:gd name="connsiteY30" fmla="*/ 17357 h 291633"/>
                  <a:gd name="connsiteX31" fmla="*/ 64033 w 295220"/>
                  <a:gd name="connsiteY31" fmla="*/ 22584 h 291633"/>
                  <a:gd name="connsiteX32" fmla="*/ 55458 w 295220"/>
                  <a:gd name="connsiteY32" fmla="*/ 28573 h 291633"/>
                  <a:gd name="connsiteX33" fmla="*/ 39645 w 295220"/>
                  <a:gd name="connsiteY33" fmla="*/ 42403 h 291633"/>
                  <a:gd name="connsiteX34" fmla="*/ 32629 w 295220"/>
                  <a:gd name="connsiteY34" fmla="*/ 50025 h 291633"/>
                  <a:gd name="connsiteX35" fmla="*/ 26170 w 295220"/>
                  <a:gd name="connsiteY35" fmla="*/ 58192 h 291633"/>
                  <a:gd name="connsiteX36" fmla="*/ 23275 w 295220"/>
                  <a:gd name="connsiteY36" fmla="*/ 62439 h 291633"/>
                  <a:gd name="connsiteX37" fmla="*/ 20491 w 295220"/>
                  <a:gd name="connsiteY37" fmla="*/ 66795 h 291633"/>
                  <a:gd name="connsiteX38" fmla="*/ 15479 w 295220"/>
                  <a:gd name="connsiteY38" fmla="*/ 75724 h 291633"/>
                  <a:gd name="connsiteX39" fmla="*/ 7573 w 295220"/>
                  <a:gd name="connsiteY39" fmla="*/ 94889 h 291633"/>
                  <a:gd name="connsiteX40" fmla="*/ 6014 w 295220"/>
                  <a:gd name="connsiteY40" fmla="*/ 99899 h 291633"/>
                  <a:gd name="connsiteX41" fmla="*/ 4677 w 295220"/>
                  <a:gd name="connsiteY41" fmla="*/ 105017 h 291633"/>
                  <a:gd name="connsiteX42" fmla="*/ 2450 w 295220"/>
                  <a:gd name="connsiteY42" fmla="*/ 115470 h 291633"/>
                  <a:gd name="connsiteX43" fmla="*/ 891 w 295220"/>
                  <a:gd name="connsiteY43" fmla="*/ 126469 h 291633"/>
                  <a:gd name="connsiteX44" fmla="*/ 111 w 295220"/>
                  <a:gd name="connsiteY44" fmla="*/ 137576 h 291633"/>
                  <a:gd name="connsiteX45" fmla="*/ 0 w 295220"/>
                  <a:gd name="connsiteY45" fmla="*/ 143238 h 291633"/>
                  <a:gd name="connsiteX46" fmla="*/ 0 w 295220"/>
                  <a:gd name="connsiteY46" fmla="*/ 149010 h 291633"/>
                  <a:gd name="connsiteX47" fmla="*/ 223 w 295220"/>
                  <a:gd name="connsiteY47" fmla="*/ 154672 h 291633"/>
                  <a:gd name="connsiteX48" fmla="*/ 557 w 295220"/>
                  <a:gd name="connsiteY48" fmla="*/ 160335 h 291633"/>
                  <a:gd name="connsiteX49" fmla="*/ 3675 w 295220"/>
                  <a:gd name="connsiteY49" fmla="*/ 182005 h 291633"/>
                  <a:gd name="connsiteX50" fmla="*/ 6348 w 295220"/>
                  <a:gd name="connsiteY50" fmla="*/ 192350 h 291633"/>
                  <a:gd name="connsiteX51" fmla="*/ 9689 w 295220"/>
                  <a:gd name="connsiteY51" fmla="*/ 202259 h 291633"/>
                  <a:gd name="connsiteX52" fmla="*/ 18486 w 295220"/>
                  <a:gd name="connsiteY52" fmla="*/ 220989 h 291633"/>
                  <a:gd name="connsiteX53" fmla="*/ 23943 w 295220"/>
                  <a:gd name="connsiteY53" fmla="*/ 229809 h 291633"/>
                  <a:gd name="connsiteX54" fmla="*/ 30068 w 295220"/>
                  <a:gd name="connsiteY54" fmla="*/ 238194 h 291633"/>
                  <a:gd name="connsiteX55" fmla="*/ 36861 w 295220"/>
                  <a:gd name="connsiteY55" fmla="*/ 246143 h 291633"/>
                  <a:gd name="connsiteX56" fmla="*/ 44322 w 295220"/>
                  <a:gd name="connsiteY56" fmla="*/ 253657 h 291633"/>
                  <a:gd name="connsiteX57" fmla="*/ 52229 w 295220"/>
                  <a:gd name="connsiteY57" fmla="*/ 260517 h 291633"/>
                  <a:gd name="connsiteX58" fmla="*/ 60581 w 295220"/>
                  <a:gd name="connsiteY58" fmla="*/ 266724 h 291633"/>
                  <a:gd name="connsiteX59" fmla="*/ 69379 w 295220"/>
                  <a:gd name="connsiteY59" fmla="*/ 272278 h 291633"/>
                  <a:gd name="connsiteX60" fmla="*/ 78510 w 295220"/>
                  <a:gd name="connsiteY60" fmla="*/ 277069 h 291633"/>
                  <a:gd name="connsiteX61" fmla="*/ 97999 w 295220"/>
                  <a:gd name="connsiteY61" fmla="*/ 284692 h 291633"/>
                  <a:gd name="connsiteX62" fmla="*/ 108355 w 295220"/>
                  <a:gd name="connsiteY62" fmla="*/ 287414 h 291633"/>
                  <a:gd name="connsiteX63" fmla="*/ 119046 w 295220"/>
                  <a:gd name="connsiteY63" fmla="*/ 289483 h 291633"/>
                  <a:gd name="connsiteX64" fmla="*/ 141541 w 295220"/>
                  <a:gd name="connsiteY64" fmla="*/ 291552 h 291633"/>
                  <a:gd name="connsiteX65" fmla="*/ 153011 w 295220"/>
                  <a:gd name="connsiteY65" fmla="*/ 291552 h 291633"/>
                  <a:gd name="connsiteX66" fmla="*/ 164482 w 295220"/>
                  <a:gd name="connsiteY66" fmla="*/ 290899 h 291633"/>
                  <a:gd name="connsiteX67" fmla="*/ 186197 w 295220"/>
                  <a:gd name="connsiteY67" fmla="*/ 287523 h 291633"/>
                  <a:gd name="connsiteX68" fmla="*/ 196554 w 295220"/>
                  <a:gd name="connsiteY68" fmla="*/ 284801 h 291633"/>
                  <a:gd name="connsiteX69" fmla="*/ 206576 w 295220"/>
                  <a:gd name="connsiteY69" fmla="*/ 281316 h 291633"/>
                  <a:gd name="connsiteX70" fmla="*/ 225397 w 295220"/>
                  <a:gd name="connsiteY70" fmla="*/ 272278 h 291633"/>
                  <a:gd name="connsiteX71" fmla="*/ 234194 w 295220"/>
                  <a:gd name="connsiteY71" fmla="*/ 266724 h 291633"/>
                  <a:gd name="connsiteX72" fmla="*/ 242658 w 295220"/>
                  <a:gd name="connsiteY72" fmla="*/ 260300 h 291633"/>
                  <a:gd name="connsiteX73" fmla="*/ 249673 w 295220"/>
                  <a:gd name="connsiteY73" fmla="*/ 254310 h 291633"/>
                  <a:gd name="connsiteX74" fmla="*/ 252346 w 295220"/>
                  <a:gd name="connsiteY74" fmla="*/ 251806 h 291633"/>
                  <a:gd name="connsiteX75" fmla="*/ 254239 w 295220"/>
                  <a:gd name="connsiteY75" fmla="*/ 249955 h 291633"/>
                  <a:gd name="connsiteX76" fmla="*/ 256132 w 295220"/>
                  <a:gd name="connsiteY76" fmla="*/ 248103 h 291633"/>
                  <a:gd name="connsiteX77" fmla="*/ 259585 w 295220"/>
                  <a:gd name="connsiteY77" fmla="*/ 244510 h 291633"/>
                  <a:gd name="connsiteX78" fmla="*/ 268939 w 295220"/>
                  <a:gd name="connsiteY78" fmla="*/ 233076 h 291633"/>
                  <a:gd name="connsiteX79" fmla="*/ 274730 w 295220"/>
                  <a:gd name="connsiteY79" fmla="*/ 224473 h 291633"/>
                  <a:gd name="connsiteX80" fmla="*/ 279741 w 295220"/>
                  <a:gd name="connsiteY80" fmla="*/ 215435 h 291633"/>
                  <a:gd name="connsiteX81" fmla="*/ 284084 w 295220"/>
                  <a:gd name="connsiteY81" fmla="*/ 206070 h 291633"/>
                  <a:gd name="connsiteX82" fmla="*/ 287648 w 295220"/>
                  <a:gd name="connsiteY82" fmla="*/ 196270 h 291633"/>
                  <a:gd name="connsiteX83" fmla="*/ 291546 w 295220"/>
                  <a:gd name="connsiteY83" fmla="*/ 181896 h 291633"/>
                  <a:gd name="connsiteX84" fmla="*/ 293884 w 295220"/>
                  <a:gd name="connsiteY84" fmla="*/ 168284 h 291633"/>
                  <a:gd name="connsiteX85" fmla="*/ 294886 w 295220"/>
                  <a:gd name="connsiteY85" fmla="*/ 157177 h 291633"/>
                  <a:gd name="connsiteX86" fmla="*/ 295221 w 295220"/>
                  <a:gd name="connsiteY86" fmla="*/ 145634 h 291633"/>
                  <a:gd name="connsiteX87" fmla="*/ 262591 w 295220"/>
                  <a:gd name="connsiteY87" fmla="*/ 160661 h 291633"/>
                  <a:gd name="connsiteX88" fmla="*/ 260921 w 295220"/>
                  <a:gd name="connsiteY88" fmla="*/ 172422 h 291633"/>
                  <a:gd name="connsiteX89" fmla="*/ 257469 w 295220"/>
                  <a:gd name="connsiteY89" fmla="*/ 185816 h 291633"/>
                  <a:gd name="connsiteX90" fmla="*/ 255130 w 295220"/>
                  <a:gd name="connsiteY90" fmla="*/ 192241 h 291633"/>
                  <a:gd name="connsiteX91" fmla="*/ 250119 w 295220"/>
                  <a:gd name="connsiteY91" fmla="*/ 203130 h 291633"/>
                  <a:gd name="connsiteX92" fmla="*/ 244217 w 295220"/>
                  <a:gd name="connsiteY92" fmla="*/ 212822 h 291633"/>
                  <a:gd name="connsiteX93" fmla="*/ 240319 w 295220"/>
                  <a:gd name="connsiteY93" fmla="*/ 218158 h 291633"/>
                  <a:gd name="connsiteX94" fmla="*/ 237869 w 295220"/>
                  <a:gd name="connsiteY94" fmla="*/ 221207 h 291633"/>
                  <a:gd name="connsiteX95" fmla="*/ 234194 w 295220"/>
                  <a:gd name="connsiteY95" fmla="*/ 225236 h 291633"/>
                  <a:gd name="connsiteX96" fmla="*/ 232524 w 295220"/>
                  <a:gd name="connsiteY96" fmla="*/ 226978 h 291633"/>
                  <a:gd name="connsiteX97" fmla="*/ 231410 w 295220"/>
                  <a:gd name="connsiteY97" fmla="*/ 228176 h 291633"/>
                  <a:gd name="connsiteX98" fmla="*/ 230185 w 295220"/>
                  <a:gd name="connsiteY98" fmla="*/ 229374 h 291633"/>
                  <a:gd name="connsiteX99" fmla="*/ 228626 w 295220"/>
                  <a:gd name="connsiteY99" fmla="*/ 230789 h 291633"/>
                  <a:gd name="connsiteX100" fmla="*/ 225174 w 295220"/>
                  <a:gd name="connsiteY100" fmla="*/ 233838 h 291633"/>
                  <a:gd name="connsiteX101" fmla="*/ 219940 w 295220"/>
                  <a:gd name="connsiteY101" fmla="*/ 237976 h 291633"/>
                  <a:gd name="connsiteX102" fmla="*/ 214483 w 295220"/>
                  <a:gd name="connsiteY102" fmla="*/ 241788 h 291633"/>
                  <a:gd name="connsiteX103" fmla="*/ 203681 w 295220"/>
                  <a:gd name="connsiteY103" fmla="*/ 247886 h 291633"/>
                  <a:gd name="connsiteX104" fmla="*/ 191320 w 295220"/>
                  <a:gd name="connsiteY104" fmla="*/ 253004 h 291633"/>
                  <a:gd name="connsiteX105" fmla="*/ 178068 w 295220"/>
                  <a:gd name="connsiteY105" fmla="*/ 256706 h 291633"/>
                  <a:gd name="connsiteX106" fmla="*/ 163925 w 295220"/>
                  <a:gd name="connsiteY106" fmla="*/ 258993 h 291633"/>
                  <a:gd name="connsiteX107" fmla="*/ 148891 w 295220"/>
                  <a:gd name="connsiteY107" fmla="*/ 259864 h 291633"/>
                  <a:gd name="connsiteX108" fmla="*/ 133746 w 295220"/>
                  <a:gd name="connsiteY108" fmla="*/ 259319 h 291633"/>
                  <a:gd name="connsiteX109" fmla="*/ 119491 w 295220"/>
                  <a:gd name="connsiteY109" fmla="*/ 257250 h 291633"/>
                  <a:gd name="connsiteX110" fmla="*/ 106239 w 295220"/>
                  <a:gd name="connsiteY110" fmla="*/ 253766 h 291633"/>
                  <a:gd name="connsiteX111" fmla="*/ 93767 w 295220"/>
                  <a:gd name="connsiteY111" fmla="*/ 248866 h 291633"/>
                  <a:gd name="connsiteX112" fmla="*/ 82185 w 295220"/>
                  <a:gd name="connsiteY112" fmla="*/ 242441 h 291633"/>
                  <a:gd name="connsiteX113" fmla="*/ 71383 w 295220"/>
                  <a:gd name="connsiteY113" fmla="*/ 234601 h 291633"/>
                  <a:gd name="connsiteX114" fmla="*/ 61472 w 295220"/>
                  <a:gd name="connsiteY114" fmla="*/ 225345 h 291633"/>
                  <a:gd name="connsiteX115" fmla="*/ 57017 w 295220"/>
                  <a:gd name="connsiteY115" fmla="*/ 220444 h 291633"/>
                  <a:gd name="connsiteX116" fmla="*/ 52897 w 295220"/>
                  <a:gd name="connsiteY116" fmla="*/ 215217 h 291633"/>
                  <a:gd name="connsiteX117" fmla="*/ 45770 w 295220"/>
                  <a:gd name="connsiteY117" fmla="*/ 204219 h 291633"/>
                  <a:gd name="connsiteX118" fmla="*/ 40090 w 295220"/>
                  <a:gd name="connsiteY118" fmla="*/ 192459 h 291633"/>
                  <a:gd name="connsiteX119" fmla="*/ 35859 w 295220"/>
                  <a:gd name="connsiteY119" fmla="*/ 179827 h 291633"/>
                  <a:gd name="connsiteX120" fmla="*/ 33075 w 295220"/>
                  <a:gd name="connsiteY120" fmla="*/ 166215 h 291633"/>
                  <a:gd name="connsiteX121" fmla="*/ 31738 w 295220"/>
                  <a:gd name="connsiteY121" fmla="*/ 151732 h 291633"/>
                  <a:gd name="connsiteX122" fmla="*/ 31627 w 295220"/>
                  <a:gd name="connsiteY122" fmla="*/ 144218 h 291633"/>
                  <a:gd name="connsiteX123" fmla="*/ 31850 w 295220"/>
                  <a:gd name="connsiteY123" fmla="*/ 136705 h 291633"/>
                  <a:gd name="connsiteX124" fmla="*/ 33520 w 295220"/>
                  <a:gd name="connsiteY124" fmla="*/ 122331 h 291633"/>
                  <a:gd name="connsiteX125" fmla="*/ 36638 w 295220"/>
                  <a:gd name="connsiteY125" fmla="*/ 108937 h 291633"/>
                  <a:gd name="connsiteX126" fmla="*/ 41204 w 295220"/>
                  <a:gd name="connsiteY126" fmla="*/ 96414 h 291633"/>
                  <a:gd name="connsiteX127" fmla="*/ 47217 w 295220"/>
                  <a:gd name="connsiteY127" fmla="*/ 84653 h 291633"/>
                  <a:gd name="connsiteX128" fmla="*/ 54679 w 295220"/>
                  <a:gd name="connsiteY128" fmla="*/ 73764 h 291633"/>
                  <a:gd name="connsiteX129" fmla="*/ 63699 w 295220"/>
                  <a:gd name="connsiteY129" fmla="*/ 63637 h 291633"/>
                  <a:gd name="connsiteX130" fmla="*/ 73833 w 295220"/>
                  <a:gd name="connsiteY130" fmla="*/ 54599 h 291633"/>
                  <a:gd name="connsiteX131" fmla="*/ 84746 w 295220"/>
                  <a:gd name="connsiteY131" fmla="*/ 47085 h 291633"/>
                  <a:gd name="connsiteX132" fmla="*/ 96439 w 295220"/>
                  <a:gd name="connsiteY132" fmla="*/ 40987 h 291633"/>
                  <a:gd name="connsiteX133" fmla="*/ 108912 w 295220"/>
                  <a:gd name="connsiteY133" fmla="*/ 36304 h 291633"/>
                  <a:gd name="connsiteX134" fmla="*/ 122275 w 295220"/>
                  <a:gd name="connsiteY134" fmla="*/ 33038 h 291633"/>
                  <a:gd name="connsiteX135" fmla="*/ 136641 w 295220"/>
                  <a:gd name="connsiteY135" fmla="*/ 31295 h 291633"/>
                  <a:gd name="connsiteX136" fmla="*/ 144214 w 295220"/>
                  <a:gd name="connsiteY136" fmla="*/ 30969 h 291633"/>
                  <a:gd name="connsiteX137" fmla="*/ 151786 w 295220"/>
                  <a:gd name="connsiteY137" fmla="*/ 30969 h 291633"/>
                  <a:gd name="connsiteX138" fmla="*/ 166597 w 295220"/>
                  <a:gd name="connsiteY138" fmla="*/ 32166 h 291633"/>
                  <a:gd name="connsiteX139" fmla="*/ 180518 w 295220"/>
                  <a:gd name="connsiteY139" fmla="*/ 34780 h 291633"/>
                  <a:gd name="connsiteX140" fmla="*/ 193547 w 295220"/>
                  <a:gd name="connsiteY140" fmla="*/ 38809 h 291633"/>
                  <a:gd name="connsiteX141" fmla="*/ 205686 w 295220"/>
                  <a:gd name="connsiteY141" fmla="*/ 44363 h 291633"/>
                  <a:gd name="connsiteX142" fmla="*/ 217044 w 295220"/>
                  <a:gd name="connsiteY142" fmla="*/ 51332 h 291633"/>
                  <a:gd name="connsiteX143" fmla="*/ 227512 w 295220"/>
                  <a:gd name="connsiteY143" fmla="*/ 59717 h 291633"/>
                  <a:gd name="connsiteX144" fmla="*/ 232412 w 295220"/>
                  <a:gd name="connsiteY144" fmla="*/ 64399 h 291633"/>
                  <a:gd name="connsiteX145" fmla="*/ 236978 w 295220"/>
                  <a:gd name="connsiteY145" fmla="*/ 69299 h 291633"/>
                  <a:gd name="connsiteX146" fmla="*/ 244885 w 295220"/>
                  <a:gd name="connsiteY146" fmla="*/ 79862 h 291633"/>
                  <a:gd name="connsiteX147" fmla="*/ 251455 w 295220"/>
                  <a:gd name="connsiteY147" fmla="*/ 91187 h 291633"/>
                  <a:gd name="connsiteX148" fmla="*/ 256578 w 295220"/>
                  <a:gd name="connsiteY148" fmla="*/ 103383 h 291633"/>
                  <a:gd name="connsiteX149" fmla="*/ 260253 w 295220"/>
                  <a:gd name="connsiteY149" fmla="*/ 116450 h 291633"/>
                  <a:gd name="connsiteX150" fmla="*/ 262369 w 295220"/>
                  <a:gd name="connsiteY150" fmla="*/ 130498 h 291633"/>
                  <a:gd name="connsiteX151" fmla="*/ 263148 w 295220"/>
                  <a:gd name="connsiteY151" fmla="*/ 145416 h 291633"/>
                  <a:gd name="connsiteX152" fmla="*/ 262591 w 295220"/>
                  <a:gd name="connsiteY152" fmla="*/ 160661 h 29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295220" h="291633">
                    <a:moveTo>
                      <a:pt x="295221" y="145634"/>
                    </a:moveTo>
                    <a:cubicBezTo>
                      <a:pt x="295221" y="138120"/>
                      <a:pt x="294775" y="130607"/>
                      <a:pt x="293884" y="123093"/>
                    </a:cubicBezTo>
                    <a:cubicBezTo>
                      <a:pt x="293439" y="119500"/>
                      <a:pt x="292882" y="115906"/>
                      <a:pt x="292214" y="112312"/>
                    </a:cubicBezTo>
                    <a:cubicBezTo>
                      <a:pt x="291546" y="108828"/>
                      <a:pt x="290766" y="105343"/>
                      <a:pt x="289764" y="101859"/>
                    </a:cubicBezTo>
                    <a:cubicBezTo>
                      <a:pt x="287871" y="95107"/>
                      <a:pt x="285643" y="88465"/>
                      <a:pt x="282748" y="82149"/>
                    </a:cubicBezTo>
                    <a:cubicBezTo>
                      <a:pt x="280855" y="77684"/>
                      <a:pt x="278628" y="73328"/>
                      <a:pt x="276178" y="69190"/>
                    </a:cubicBezTo>
                    <a:cubicBezTo>
                      <a:pt x="274396" y="66250"/>
                      <a:pt x="272614" y="63310"/>
                      <a:pt x="270610" y="60479"/>
                    </a:cubicBezTo>
                    <a:cubicBezTo>
                      <a:pt x="268605" y="57648"/>
                      <a:pt x="266601" y="54816"/>
                      <a:pt x="264373" y="52094"/>
                    </a:cubicBezTo>
                    <a:cubicBezTo>
                      <a:pt x="261589" y="48609"/>
                      <a:pt x="258471" y="45234"/>
                      <a:pt x="255353" y="42076"/>
                    </a:cubicBezTo>
                    <a:cubicBezTo>
                      <a:pt x="255019" y="41749"/>
                      <a:pt x="254573" y="41314"/>
                      <a:pt x="254239" y="40987"/>
                    </a:cubicBezTo>
                    <a:cubicBezTo>
                      <a:pt x="253905" y="40660"/>
                      <a:pt x="253571" y="40334"/>
                      <a:pt x="253237" y="40116"/>
                    </a:cubicBezTo>
                    <a:cubicBezTo>
                      <a:pt x="253014" y="39898"/>
                      <a:pt x="252903" y="39789"/>
                      <a:pt x="252680" y="39571"/>
                    </a:cubicBezTo>
                    <a:cubicBezTo>
                      <a:pt x="252569" y="39462"/>
                      <a:pt x="252346" y="39245"/>
                      <a:pt x="252235" y="39027"/>
                    </a:cubicBezTo>
                    <a:cubicBezTo>
                      <a:pt x="251567" y="38482"/>
                      <a:pt x="250898" y="37829"/>
                      <a:pt x="250230" y="37284"/>
                    </a:cubicBezTo>
                    <a:cubicBezTo>
                      <a:pt x="249228" y="36413"/>
                      <a:pt x="248226" y="35433"/>
                      <a:pt x="247112" y="34562"/>
                    </a:cubicBezTo>
                    <a:cubicBezTo>
                      <a:pt x="246110" y="33691"/>
                      <a:pt x="245108" y="32820"/>
                      <a:pt x="243994" y="31949"/>
                    </a:cubicBezTo>
                    <a:cubicBezTo>
                      <a:pt x="242658" y="30860"/>
                      <a:pt x="241321" y="29771"/>
                      <a:pt x="239874" y="28682"/>
                    </a:cubicBezTo>
                    <a:cubicBezTo>
                      <a:pt x="238537" y="27593"/>
                      <a:pt x="237090" y="26613"/>
                      <a:pt x="235642" y="25633"/>
                    </a:cubicBezTo>
                    <a:cubicBezTo>
                      <a:pt x="234194" y="24653"/>
                      <a:pt x="232858" y="23673"/>
                      <a:pt x="231299" y="22802"/>
                    </a:cubicBezTo>
                    <a:cubicBezTo>
                      <a:pt x="229851" y="21822"/>
                      <a:pt x="228292" y="20950"/>
                      <a:pt x="226844" y="20079"/>
                    </a:cubicBezTo>
                    <a:cubicBezTo>
                      <a:pt x="224394" y="18664"/>
                      <a:pt x="221944" y="17357"/>
                      <a:pt x="219494" y="16050"/>
                    </a:cubicBezTo>
                    <a:cubicBezTo>
                      <a:pt x="216599" y="14526"/>
                      <a:pt x="213592" y="13219"/>
                      <a:pt x="210697" y="11912"/>
                    </a:cubicBezTo>
                    <a:cubicBezTo>
                      <a:pt x="207467" y="10497"/>
                      <a:pt x="204238" y="9299"/>
                      <a:pt x="200786" y="8210"/>
                    </a:cubicBezTo>
                    <a:cubicBezTo>
                      <a:pt x="194104" y="5923"/>
                      <a:pt x="187199" y="4181"/>
                      <a:pt x="180072" y="2874"/>
                    </a:cubicBezTo>
                    <a:cubicBezTo>
                      <a:pt x="172834" y="1458"/>
                      <a:pt x="165372" y="696"/>
                      <a:pt x="158023" y="261"/>
                    </a:cubicBezTo>
                    <a:cubicBezTo>
                      <a:pt x="154236" y="43"/>
                      <a:pt x="150339" y="-66"/>
                      <a:pt x="146552" y="43"/>
                    </a:cubicBezTo>
                    <a:cubicBezTo>
                      <a:pt x="142655" y="43"/>
                      <a:pt x="138868" y="152"/>
                      <a:pt x="134971" y="478"/>
                    </a:cubicBezTo>
                    <a:cubicBezTo>
                      <a:pt x="127509" y="914"/>
                      <a:pt x="120160" y="1894"/>
                      <a:pt x="112921" y="3310"/>
                    </a:cubicBezTo>
                    <a:cubicBezTo>
                      <a:pt x="105905" y="4725"/>
                      <a:pt x="99001" y="6576"/>
                      <a:pt x="92208" y="8972"/>
                    </a:cubicBezTo>
                    <a:cubicBezTo>
                      <a:pt x="88867" y="10061"/>
                      <a:pt x="85637" y="11368"/>
                      <a:pt x="82408" y="12783"/>
                    </a:cubicBezTo>
                    <a:cubicBezTo>
                      <a:pt x="79290" y="14199"/>
                      <a:pt x="76060" y="15723"/>
                      <a:pt x="73053" y="17357"/>
                    </a:cubicBezTo>
                    <a:cubicBezTo>
                      <a:pt x="69935" y="18990"/>
                      <a:pt x="66929" y="20733"/>
                      <a:pt x="64033" y="22584"/>
                    </a:cubicBezTo>
                    <a:cubicBezTo>
                      <a:pt x="61138" y="24435"/>
                      <a:pt x="58242" y="26395"/>
                      <a:pt x="55458" y="28573"/>
                    </a:cubicBezTo>
                    <a:cubicBezTo>
                      <a:pt x="49890" y="32820"/>
                      <a:pt x="44545" y="37393"/>
                      <a:pt x="39645" y="42403"/>
                    </a:cubicBezTo>
                    <a:cubicBezTo>
                      <a:pt x="37195" y="44907"/>
                      <a:pt x="34856" y="47412"/>
                      <a:pt x="32629" y="50025"/>
                    </a:cubicBezTo>
                    <a:cubicBezTo>
                      <a:pt x="30402" y="52639"/>
                      <a:pt x="28286" y="55361"/>
                      <a:pt x="26170" y="58192"/>
                    </a:cubicBezTo>
                    <a:cubicBezTo>
                      <a:pt x="25168" y="59608"/>
                      <a:pt x="24166" y="61023"/>
                      <a:pt x="23275" y="62439"/>
                    </a:cubicBezTo>
                    <a:cubicBezTo>
                      <a:pt x="22384" y="63855"/>
                      <a:pt x="21381" y="65379"/>
                      <a:pt x="20491" y="66795"/>
                    </a:cubicBezTo>
                    <a:cubicBezTo>
                      <a:pt x="18709" y="69735"/>
                      <a:pt x="17038" y="72675"/>
                      <a:pt x="15479" y="75724"/>
                    </a:cubicBezTo>
                    <a:cubicBezTo>
                      <a:pt x="12361" y="81931"/>
                      <a:pt x="9689" y="88356"/>
                      <a:pt x="7573" y="94889"/>
                    </a:cubicBezTo>
                    <a:cubicBezTo>
                      <a:pt x="7016" y="96523"/>
                      <a:pt x="6459" y="98265"/>
                      <a:pt x="6014" y="99899"/>
                    </a:cubicBezTo>
                    <a:cubicBezTo>
                      <a:pt x="5568" y="101641"/>
                      <a:pt x="5123" y="103274"/>
                      <a:pt x="4677" y="105017"/>
                    </a:cubicBezTo>
                    <a:cubicBezTo>
                      <a:pt x="3786" y="108501"/>
                      <a:pt x="3118" y="111986"/>
                      <a:pt x="2450" y="115470"/>
                    </a:cubicBezTo>
                    <a:cubicBezTo>
                      <a:pt x="1782" y="119173"/>
                      <a:pt x="1336" y="122766"/>
                      <a:pt x="891" y="126469"/>
                    </a:cubicBezTo>
                    <a:cubicBezTo>
                      <a:pt x="557" y="130171"/>
                      <a:pt x="223" y="133874"/>
                      <a:pt x="111" y="137576"/>
                    </a:cubicBezTo>
                    <a:cubicBezTo>
                      <a:pt x="0" y="139536"/>
                      <a:pt x="0" y="141387"/>
                      <a:pt x="0" y="143238"/>
                    </a:cubicBezTo>
                    <a:cubicBezTo>
                      <a:pt x="0" y="145198"/>
                      <a:pt x="0" y="147050"/>
                      <a:pt x="0" y="149010"/>
                    </a:cubicBezTo>
                    <a:cubicBezTo>
                      <a:pt x="0" y="150861"/>
                      <a:pt x="111" y="152821"/>
                      <a:pt x="223" y="154672"/>
                    </a:cubicBezTo>
                    <a:cubicBezTo>
                      <a:pt x="334" y="156632"/>
                      <a:pt x="445" y="158484"/>
                      <a:pt x="557" y="160335"/>
                    </a:cubicBezTo>
                    <a:cubicBezTo>
                      <a:pt x="1114" y="167631"/>
                      <a:pt x="2116" y="174818"/>
                      <a:pt x="3675" y="182005"/>
                    </a:cubicBezTo>
                    <a:cubicBezTo>
                      <a:pt x="4454" y="185489"/>
                      <a:pt x="5345" y="188974"/>
                      <a:pt x="6348" y="192350"/>
                    </a:cubicBezTo>
                    <a:cubicBezTo>
                      <a:pt x="7350" y="195725"/>
                      <a:pt x="8464" y="198992"/>
                      <a:pt x="9689" y="202259"/>
                    </a:cubicBezTo>
                    <a:cubicBezTo>
                      <a:pt x="12138" y="208684"/>
                      <a:pt x="15034" y="215000"/>
                      <a:pt x="18486" y="220989"/>
                    </a:cubicBezTo>
                    <a:cubicBezTo>
                      <a:pt x="20156" y="224038"/>
                      <a:pt x="22050" y="226978"/>
                      <a:pt x="23943" y="229809"/>
                    </a:cubicBezTo>
                    <a:cubicBezTo>
                      <a:pt x="25836" y="232640"/>
                      <a:pt x="27952" y="235472"/>
                      <a:pt x="30068" y="238194"/>
                    </a:cubicBezTo>
                    <a:cubicBezTo>
                      <a:pt x="32295" y="240916"/>
                      <a:pt x="34522" y="243639"/>
                      <a:pt x="36861" y="246143"/>
                    </a:cubicBezTo>
                    <a:cubicBezTo>
                      <a:pt x="39199" y="248757"/>
                      <a:pt x="41761" y="251261"/>
                      <a:pt x="44322" y="253657"/>
                    </a:cubicBezTo>
                    <a:cubicBezTo>
                      <a:pt x="46883" y="256053"/>
                      <a:pt x="49556" y="258339"/>
                      <a:pt x="52229" y="260517"/>
                    </a:cubicBezTo>
                    <a:cubicBezTo>
                      <a:pt x="54901" y="262695"/>
                      <a:pt x="57685" y="264764"/>
                      <a:pt x="60581" y="266724"/>
                    </a:cubicBezTo>
                    <a:cubicBezTo>
                      <a:pt x="63476" y="268684"/>
                      <a:pt x="66372" y="270536"/>
                      <a:pt x="69379" y="272278"/>
                    </a:cubicBezTo>
                    <a:cubicBezTo>
                      <a:pt x="72385" y="274020"/>
                      <a:pt x="75503" y="275654"/>
                      <a:pt x="78510" y="277069"/>
                    </a:cubicBezTo>
                    <a:cubicBezTo>
                      <a:pt x="84746" y="280118"/>
                      <a:pt x="91317" y="282623"/>
                      <a:pt x="97999" y="284692"/>
                    </a:cubicBezTo>
                    <a:cubicBezTo>
                      <a:pt x="101451" y="285672"/>
                      <a:pt x="104903" y="286652"/>
                      <a:pt x="108355" y="287414"/>
                    </a:cubicBezTo>
                    <a:cubicBezTo>
                      <a:pt x="111807" y="288176"/>
                      <a:pt x="115482" y="288939"/>
                      <a:pt x="119046" y="289483"/>
                    </a:cubicBezTo>
                    <a:cubicBezTo>
                      <a:pt x="126507" y="290681"/>
                      <a:pt x="133968" y="291334"/>
                      <a:pt x="141541" y="291552"/>
                    </a:cubicBezTo>
                    <a:cubicBezTo>
                      <a:pt x="145327" y="291661"/>
                      <a:pt x="149225" y="291661"/>
                      <a:pt x="153011" y="291552"/>
                    </a:cubicBezTo>
                    <a:cubicBezTo>
                      <a:pt x="156909" y="291443"/>
                      <a:pt x="160695" y="291225"/>
                      <a:pt x="164482" y="290899"/>
                    </a:cubicBezTo>
                    <a:cubicBezTo>
                      <a:pt x="171831" y="290245"/>
                      <a:pt x="179070" y="289156"/>
                      <a:pt x="186197" y="287523"/>
                    </a:cubicBezTo>
                    <a:cubicBezTo>
                      <a:pt x="189649" y="286761"/>
                      <a:pt x="193102" y="285781"/>
                      <a:pt x="196554" y="284801"/>
                    </a:cubicBezTo>
                    <a:cubicBezTo>
                      <a:pt x="199895" y="283712"/>
                      <a:pt x="203236" y="282623"/>
                      <a:pt x="206576" y="281316"/>
                    </a:cubicBezTo>
                    <a:cubicBezTo>
                      <a:pt x="213035" y="278812"/>
                      <a:pt x="219383" y="275762"/>
                      <a:pt x="225397" y="272278"/>
                    </a:cubicBezTo>
                    <a:cubicBezTo>
                      <a:pt x="228403" y="270536"/>
                      <a:pt x="231410" y="268684"/>
                      <a:pt x="234194" y="266724"/>
                    </a:cubicBezTo>
                    <a:cubicBezTo>
                      <a:pt x="237201" y="264546"/>
                      <a:pt x="239985" y="262477"/>
                      <a:pt x="242658" y="260300"/>
                    </a:cubicBezTo>
                    <a:cubicBezTo>
                      <a:pt x="245108" y="258339"/>
                      <a:pt x="247446" y="256379"/>
                      <a:pt x="249673" y="254310"/>
                    </a:cubicBezTo>
                    <a:cubicBezTo>
                      <a:pt x="250564" y="253439"/>
                      <a:pt x="251455" y="252677"/>
                      <a:pt x="252346" y="251806"/>
                    </a:cubicBezTo>
                    <a:cubicBezTo>
                      <a:pt x="253014" y="251261"/>
                      <a:pt x="253571" y="250608"/>
                      <a:pt x="254239" y="249955"/>
                    </a:cubicBezTo>
                    <a:cubicBezTo>
                      <a:pt x="254907" y="249301"/>
                      <a:pt x="255464" y="248757"/>
                      <a:pt x="256132" y="248103"/>
                    </a:cubicBezTo>
                    <a:cubicBezTo>
                      <a:pt x="257246" y="246906"/>
                      <a:pt x="258471" y="245708"/>
                      <a:pt x="259585" y="244510"/>
                    </a:cubicBezTo>
                    <a:cubicBezTo>
                      <a:pt x="262926" y="240916"/>
                      <a:pt x="266044" y="236996"/>
                      <a:pt x="268939" y="233076"/>
                    </a:cubicBezTo>
                    <a:cubicBezTo>
                      <a:pt x="270944" y="230245"/>
                      <a:pt x="272837" y="227414"/>
                      <a:pt x="274730" y="224473"/>
                    </a:cubicBezTo>
                    <a:cubicBezTo>
                      <a:pt x="276512" y="221533"/>
                      <a:pt x="278182" y="218484"/>
                      <a:pt x="279741" y="215435"/>
                    </a:cubicBezTo>
                    <a:cubicBezTo>
                      <a:pt x="281300" y="212386"/>
                      <a:pt x="282748" y="209228"/>
                      <a:pt x="284084" y="206070"/>
                    </a:cubicBezTo>
                    <a:cubicBezTo>
                      <a:pt x="285421" y="202803"/>
                      <a:pt x="286646" y="199646"/>
                      <a:pt x="287648" y="196270"/>
                    </a:cubicBezTo>
                    <a:cubicBezTo>
                      <a:pt x="289207" y="191478"/>
                      <a:pt x="290543" y="186687"/>
                      <a:pt x="291546" y="181896"/>
                    </a:cubicBezTo>
                    <a:cubicBezTo>
                      <a:pt x="292548" y="177431"/>
                      <a:pt x="293327" y="172858"/>
                      <a:pt x="293884" y="168284"/>
                    </a:cubicBezTo>
                    <a:cubicBezTo>
                      <a:pt x="294330" y="164582"/>
                      <a:pt x="294664" y="160879"/>
                      <a:pt x="294886" y="157177"/>
                    </a:cubicBezTo>
                    <a:cubicBezTo>
                      <a:pt x="295109" y="153257"/>
                      <a:pt x="295221" y="149445"/>
                      <a:pt x="295221" y="145634"/>
                    </a:cubicBezTo>
                    <a:moveTo>
                      <a:pt x="262591" y="160661"/>
                    </a:moveTo>
                    <a:cubicBezTo>
                      <a:pt x="262257" y="164582"/>
                      <a:pt x="261701" y="168611"/>
                      <a:pt x="260921" y="172422"/>
                    </a:cubicBezTo>
                    <a:cubicBezTo>
                      <a:pt x="260030" y="176887"/>
                      <a:pt x="258917" y="181351"/>
                      <a:pt x="257469" y="185816"/>
                    </a:cubicBezTo>
                    <a:cubicBezTo>
                      <a:pt x="256801" y="187994"/>
                      <a:pt x="256021" y="190063"/>
                      <a:pt x="255130" y="192241"/>
                    </a:cubicBezTo>
                    <a:cubicBezTo>
                      <a:pt x="253682" y="195943"/>
                      <a:pt x="252012" y="199537"/>
                      <a:pt x="250119" y="203130"/>
                    </a:cubicBezTo>
                    <a:cubicBezTo>
                      <a:pt x="248337" y="206506"/>
                      <a:pt x="246333" y="209664"/>
                      <a:pt x="244217" y="212822"/>
                    </a:cubicBezTo>
                    <a:cubicBezTo>
                      <a:pt x="242992" y="214673"/>
                      <a:pt x="241655" y="216415"/>
                      <a:pt x="240319" y="218158"/>
                    </a:cubicBezTo>
                    <a:cubicBezTo>
                      <a:pt x="239540" y="219138"/>
                      <a:pt x="238649" y="220227"/>
                      <a:pt x="237869" y="221207"/>
                    </a:cubicBezTo>
                    <a:cubicBezTo>
                      <a:pt x="236644" y="222622"/>
                      <a:pt x="235419" y="224038"/>
                      <a:pt x="234194" y="225236"/>
                    </a:cubicBezTo>
                    <a:cubicBezTo>
                      <a:pt x="233637" y="225780"/>
                      <a:pt x="233081" y="226433"/>
                      <a:pt x="232524" y="226978"/>
                    </a:cubicBezTo>
                    <a:cubicBezTo>
                      <a:pt x="232190" y="227414"/>
                      <a:pt x="231744" y="227740"/>
                      <a:pt x="231410" y="228176"/>
                    </a:cubicBezTo>
                    <a:cubicBezTo>
                      <a:pt x="230965" y="228611"/>
                      <a:pt x="230631" y="228938"/>
                      <a:pt x="230185" y="229374"/>
                    </a:cubicBezTo>
                    <a:cubicBezTo>
                      <a:pt x="229740" y="229809"/>
                      <a:pt x="229183" y="230245"/>
                      <a:pt x="228626" y="230789"/>
                    </a:cubicBezTo>
                    <a:cubicBezTo>
                      <a:pt x="227512" y="231878"/>
                      <a:pt x="226287" y="232858"/>
                      <a:pt x="225174" y="233838"/>
                    </a:cubicBezTo>
                    <a:cubicBezTo>
                      <a:pt x="223503" y="235254"/>
                      <a:pt x="221722" y="236669"/>
                      <a:pt x="219940" y="237976"/>
                    </a:cubicBezTo>
                    <a:cubicBezTo>
                      <a:pt x="218158" y="239283"/>
                      <a:pt x="216376" y="240590"/>
                      <a:pt x="214483" y="241788"/>
                    </a:cubicBezTo>
                    <a:cubicBezTo>
                      <a:pt x="211031" y="243965"/>
                      <a:pt x="207356" y="246034"/>
                      <a:pt x="203681" y="247886"/>
                    </a:cubicBezTo>
                    <a:cubicBezTo>
                      <a:pt x="199672" y="249846"/>
                      <a:pt x="195552" y="251588"/>
                      <a:pt x="191320" y="253004"/>
                    </a:cubicBezTo>
                    <a:cubicBezTo>
                      <a:pt x="186977" y="254528"/>
                      <a:pt x="182634" y="255726"/>
                      <a:pt x="178068" y="256706"/>
                    </a:cubicBezTo>
                    <a:cubicBezTo>
                      <a:pt x="173391" y="257686"/>
                      <a:pt x="168713" y="258448"/>
                      <a:pt x="163925" y="258993"/>
                    </a:cubicBezTo>
                    <a:cubicBezTo>
                      <a:pt x="158914" y="259537"/>
                      <a:pt x="153902" y="259864"/>
                      <a:pt x="148891" y="259864"/>
                    </a:cubicBezTo>
                    <a:cubicBezTo>
                      <a:pt x="143880" y="259864"/>
                      <a:pt x="138757" y="259755"/>
                      <a:pt x="133746" y="259319"/>
                    </a:cubicBezTo>
                    <a:cubicBezTo>
                      <a:pt x="128957" y="258884"/>
                      <a:pt x="124280" y="258231"/>
                      <a:pt x="119491" y="257250"/>
                    </a:cubicBezTo>
                    <a:cubicBezTo>
                      <a:pt x="115037" y="256379"/>
                      <a:pt x="110582" y="255182"/>
                      <a:pt x="106239" y="253766"/>
                    </a:cubicBezTo>
                    <a:cubicBezTo>
                      <a:pt x="102008" y="252350"/>
                      <a:pt x="97887" y="250717"/>
                      <a:pt x="93767" y="248866"/>
                    </a:cubicBezTo>
                    <a:cubicBezTo>
                      <a:pt x="89869" y="246906"/>
                      <a:pt x="85971" y="244837"/>
                      <a:pt x="82185" y="242441"/>
                    </a:cubicBezTo>
                    <a:cubicBezTo>
                      <a:pt x="78399" y="240045"/>
                      <a:pt x="74835" y="237432"/>
                      <a:pt x="71383" y="234601"/>
                    </a:cubicBezTo>
                    <a:cubicBezTo>
                      <a:pt x="67931" y="231660"/>
                      <a:pt x="64590" y="228611"/>
                      <a:pt x="61472" y="225345"/>
                    </a:cubicBezTo>
                    <a:cubicBezTo>
                      <a:pt x="59913" y="223711"/>
                      <a:pt x="58465" y="222078"/>
                      <a:pt x="57017" y="220444"/>
                    </a:cubicBezTo>
                    <a:cubicBezTo>
                      <a:pt x="55570" y="218811"/>
                      <a:pt x="54233" y="217069"/>
                      <a:pt x="52897" y="215217"/>
                    </a:cubicBezTo>
                    <a:cubicBezTo>
                      <a:pt x="50336" y="211733"/>
                      <a:pt x="47886" y="208030"/>
                      <a:pt x="45770" y="204219"/>
                    </a:cubicBezTo>
                    <a:cubicBezTo>
                      <a:pt x="43654" y="200408"/>
                      <a:pt x="41761" y="196488"/>
                      <a:pt x="40090" y="192459"/>
                    </a:cubicBezTo>
                    <a:cubicBezTo>
                      <a:pt x="38420" y="188321"/>
                      <a:pt x="37084" y="184074"/>
                      <a:pt x="35859" y="179827"/>
                    </a:cubicBezTo>
                    <a:cubicBezTo>
                      <a:pt x="34634" y="175362"/>
                      <a:pt x="33743" y="170789"/>
                      <a:pt x="33075" y="166215"/>
                    </a:cubicBezTo>
                    <a:cubicBezTo>
                      <a:pt x="32406" y="161424"/>
                      <a:pt x="31961" y="156523"/>
                      <a:pt x="31738" y="151732"/>
                    </a:cubicBezTo>
                    <a:cubicBezTo>
                      <a:pt x="31627" y="149228"/>
                      <a:pt x="31627" y="146723"/>
                      <a:pt x="31627" y="144218"/>
                    </a:cubicBezTo>
                    <a:cubicBezTo>
                      <a:pt x="31627" y="141714"/>
                      <a:pt x="31738" y="139209"/>
                      <a:pt x="31850" y="136705"/>
                    </a:cubicBezTo>
                    <a:cubicBezTo>
                      <a:pt x="32184" y="131913"/>
                      <a:pt x="32629" y="127122"/>
                      <a:pt x="33520" y="122331"/>
                    </a:cubicBezTo>
                    <a:cubicBezTo>
                      <a:pt x="34299" y="117866"/>
                      <a:pt x="35302" y="113401"/>
                      <a:pt x="36638" y="108937"/>
                    </a:cubicBezTo>
                    <a:cubicBezTo>
                      <a:pt x="37863" y="104690"/>
                      <a:pt x="39422" y="100443"/>
                      <a:pt x="41204" y="96414"/>
                    </a:cubicBezTo>
                    <a:cubicBezTo>
                      <a:pt x="42986" y="92385"/>
                      <a:pt x="44990" y="88465"/>
                      <a:pt x="47217" y="84653"/>
                    </a:cubicBezTo>
                    <a:cubicBezTo>
                      <a:pt x="49445" y="80842"/>
                      <a:pt x="52006" y="77249"/>
                      <a:pt x="54679" y="73764"/>
                    </a:cubicBezTo>
                    <a:cubicBezTo>
                      <a:pt x="57463" y="70170"/>
                      <a:pt x="60470" y="66795"/>
                      <a:pt x="63699" y="63637"/>
                    </a:cubicBezTo>
                    <a:cubicBezTo>
                      <a:pt x="66817" y="60479"/>
                      <a:pt x="70269" y="57430"/>
                      <a:pt x="73833" y="54599"/>
                    </a:cubicBezTo>
                    <a:cubicBezTo>
                      <a:pt x="77285" y="51876"/>
                      <a:pt x="80960" y="49372"/>
                      <a:pt x="84746" y="47085"/>
                    </a:cubicBezTo>
                    <a:cubicBezTo>
                      <a:pt x="88533" y="44798"/>
                      <a:pt x="92430" y="42729"/>
                      <a:pt x="96439" y="40987"/>
                    </a:cubicBezTo>
                    <a:cubicBezTo>
                      <a:pt x="100560" y="39136"/>
                      <a:pt x="104680" y="37611"/>
                      <a:pt x="108912" y="36304"/>
                    </a:cubicBezTo>
                    <a:cubicBezTo>
                      <a:pt x="113366" y="34998"/>
                      <a:pt x="117821" y="33909"/>
                      <a:pt x="122275" y="33038"/>
                    </a:cubicBezTo>
                    <a:cubicBezTo>
                      <a:pt x="127064" y="32166"/>
                      <a:pt x="131853" y="31622"/>
                      <a:pt x="136641" y="31295"/>
                    </a:cubicBezTo>
                    <a:cubicBezTo>
                      <a:pt x="139091" y="31186"/>
                      <a:pt x="141652" y="31078"/>
                      <a:pt x="144214" y="30969"/>
                    </a:cubicBezTo>
                    <a:cubicBezTo>
                      <a:pt x="146775" y="30969"/>
                      <a:pt x="149336" y="30969"/>
                      <a:pt x="151786" y="30969"/>
                    </a:cubicBezTo>
                    <a:cubicBezTo>
                      <a:pt x="156798" y="31078"/>
                      <a:pt x="161698" y="31513"/>
                      <a:pt x="166597" y="32166"/>
                    </a:cubicBezTo>
                    <a:cubicBezTo>
                      <a:pt x="171275" y="32820"/>
                      <a:pt x="175952" y="33691"/>
                      <a:pt x="180518" y="34780"/>
                    </a:cubicBezTo>
                    <a:cubicBezTo>
                      <a:pt x="184972" y="35869"/>
                      <a:pt x="189315" y="37284"/>
                      <a:pt x="193547" y="38809"/>
                    </a:cubicBezTo>
                    <a:cubicBezTo>
                      <a:pt x="197667" y="40442"/>
                      <a:pt x="201788" y="42294"/>
                      <a:pt x="205686" y="44363"/>
                    </a:cubicBezTo>
                    <a:cubicBezTo>
                      <a:pt x="209583" y="46432"/>
                      <a:pt x="213370" y="48718"/>
                      <a:pt x="217044" y="51332"/>
                    </a:cubicBezTo>
                    <a:cubicBezTo>
                      <a:pt x="220719" y="53945"/>
                      <a:pt x="224172" y="56777"/>
                      <a:pt x="227512" y="59717"/>
                    </a:cubicBezTo>
                    <a:cubicBezTo>
                      <a:pt x="229183" y="61241"/>
                      <a:pt x="230853" y="62766"/>
                      <a:pt x="232412" y="64399"/>
                    </a:cubicBezTo>
                    <a:cubicBezTo>
                      <a:pt x="233971" y="66033"/>
                      <a:pt x="235531" y="67666"/>
                      <a:pt x="236978" y="69299"/>
                    </a:cubicBezTo>
                    <a:cubicBezTo>
                      <a:pt x="239874" y="72675"/>
                      <a:pt x="242546" y="76160"/>
                      <a:pt x="244885" y="79862"/>
                    </a:cubicBezTo>
                    <a:cubicBezTo>
                      <a:pt x="247335" y="83456"/>
                      <a:pt x="249562" y="87267"/>
                      <a:pt x="251455" y="91187"/>
                    </a:cubicBezTo>
                    <a:cubicBezTo>
                      <a:pt x="253348" y="95107"/>
                      <a:pt x="255130" y="99245"/>
                      <a:pt x="256578" y="103383"/>
                    </a:cubicBezTo>
                    <a:cubicBezTo>
                      <a:pt x="258026" y="107630"/>
                      <a:pt x="259251" y="112095"/>
                      <a:pt x="260253" y="116450"/>
                    </a:cubicBezTo>
                    <a:cubicBezTo>
                      <a:pt x="261255" y="121024"/>
                      <a:pt x="261923" y="125706"/>
                      <a:pt x="262369" y="130498"/>
                    </a:cubicBezTo>
                    <a:cubicBezTo>
                      <a:pt x="262926" y="135507"/>
                      <a:pt x="263148" y="140407"/>
                      <a:pt x="263148" y="145416"/>
                    </a:cubicBezTo>
                    <a:cubicBezTo>
                      <a:pt x="263371" y="150643"/>
                      <a:pt x="263148" y="155652"/>
                      <a:pt x="262591" y="160661"/>
                    </a:cubicBezTo>
                  </a:path>
                </a:pathLst>
              </a:custGeom>
              <a:grpFill/>
              <a:ln w="11089" cap="flat">
                <a:noFill/>
                <a:prstDash val="solid"/>
                <a:miter/>
              </a:ln>
            </p:spPr>
            <p:txBody>
              <a:bodyPr rtlCol="0" anchor="ctr"/>
              <a:lstStyle/>
              <a:p>
                <a:endParaRPr lang="fi-FI"/>
              </a:p>
            </p:txBody>
          </p:sp>
          <p:sp>
            <p:nvSpPr>
              <p:cNvPr id="17" name="Vapaamuotoinen: Muoto 16">
                <a:extLst>
                  <a:ext uri="{FF2B5EF4-FFF2-40B4-BE49-F238E27FC236}">
                    <a16:creationId xmlns:a16="http://schemas.microsoft.com/office/drawing/2014/main" id="{1CFCE4EB-3D0D-439E-8E17-0679078793AD}"/>
                  </a:ext>
                </a:extLst>
              </p:cNvPr>
              <p:cNvSpPr/>
              <p:nvPr/>
            </p:nvSpPr>
            <p:spPr bwMode="black">
              <a:xfrm>
                <a:off x="10972862" y="6318240"/>
                <a:ext cx="32851" cy="290311"/>
              </a:xfrm>
              <a:custGeom>
                <a:avLst/>
                <a:gdLst>
                  <a:gd name="connsiteX0" fmla="*/ 334 w 32851"/>
                  <a:gd name="connsiteY0" fmla="*/ 290312 h 290311"/>
                  <a:gd name="connsiteX1" fmla="*/ 32518 w 32851"/>
                  <a:gd name="connsiteY1" fmla="*/ 290312 h 290311"/>
                  <a:gd name="connsiteX2" fmla="*/ 32852 w 32851"/>
                  <a:gd name="connsiteY2" fmla="*/ 145156 h 290311"/>
                  <a:gd name="connsiteX3" fmla="*/ 32518 w 32851"/>
                  <a:gd name="connsiteY3" fmla="*/ 0 h 290311"/>
                  <a:gd name="connsiteX4" fmla="*/ 334 w 32851"/>
                  <a:gd name="connsiteY4" fmla="*/ 0 h 290311"/>
                  <a:gd name="connsiteX5" fmla="*/ 0 w 32851"/>
                  <a:gd name="connsiteY5" fmla="*/ 145156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51" h="290311">
                    <a:moveTo>
                      <a:pt x="334" y="290312"/>
                    </a:moveTo>
                    <a:lnTo>
                      <a:pt x="32518" y="290312"/>
                    </a:lnTo>
                    <a:lnTo>
                      <a:pt x="32852" y="145156"/>
                    </a:lnTo>
                    <a:lnTo>
                      <a:pt x="32518" y="0"/>
                    </a:lnTo>
                    <a:lnTo>
                      <a:pt x="334" y="0"/>
                    </a:lnTo>
                    <a:lnTo>
                      <a:pt x="0" y="145156"/>
                    </a:lnTo>
                    <a:close/>
                  </a:path>
                </a:pathLst>
              </a:custGeom>
              <a:grpFill/>
              <a:ln w="11089" cap="flat">
                <a:noFill/>
                <a:prstDash val="solid"/>
                <a:miter/>
              </a:ln>
            </p:spPr>
            <p:txBody>
              <a:bodyPr rtlCol="0" anchor="ctr"/>
              <a:lstStyle/>
              <a:p>
                <a:endParaRPr lang="fi-FI"/>
              </a:p>
            </p:txBody>
          </p:sp>
          <p:sp>
            <p:nvSpPr>
              <p:cNvPr id="18" name="Vapaamuotoinen: Muoto 17">
                <a:extLst>
                  <a:ext uri="{FF2B5EF4-FFF2-40B4-BE49-F238E27FC236}">
                    <a16:creationId xmlns:a16="http://schemas.microsoft.com/office/drawing/2014/main" id="{7E684B79-731C-4085-BE6A-B6E739C7F912}"/>
                  </a:ext>
                </a:extLst>
              </p:cNvPr>
              <p:cNvSpPr/>
              <p:nvPr/>
            </p:nvSpPr>
            <p:spPr bwMode="black">
              <a:xfrm>
                <a:off x="10278854" y="6318240"/>
                <a:ext cx="202567" cy="290311"/>
              </a:xfrm>
              <a:custGeom>
                <a:avLst/>
                <a:gdLst>
                  <a:gd name="connsiteX0" fmla="*/ 0 w 202567"/>
                  <a:gd name="connsiteY0" fmla="*/ 0 h 290311"/>
                  <a:gd name="connsiteX1" fmla="*/ 0 w 202567"/>
                  <a:gd name="connsiteY1" fmla="*/ 32233 h 290311"/>
                  <a:gd name="connsiteX2" fmla="*/ 85081 w 202567"/>
                  <a:gd name="connsiteY2" fmla="*/ 32233 h 290311"/>
                  <a:gd name="connsiteX3" fmla="*/ 84746 w 202567"/>
                  <a:gd name="connsiteY3" fmla="*/ 161163 h 290311"/>
                  <a:gd name="connsiteX4" fmla="*/ 85081 w 202567"/>
                  <a:gd name="connsiteY4" fmla="*/ 290312 h 290311"/>
                  <a:gd name="connsiteX5" fmla="*/ 117710 w 202567"/>
                  <a:gd name="connsiteY5" fmla="*/ 290312 h 290311"/>
                  <a:gd name="connsiteX6" fmla="*/ 117932 w 202567"/>
                  <a:gd name="connsiteY6" fmla="*/ 161163 h 290311"/>
                  <a:gd name="connsiteX7" fmla="*/ 117710 w 202567"/>
                  <a:gd name="connsiteY7" fmla="*/ 32233 h 290311"/>
                  <a:gd name="connsiteX8" fmla="*/ 202567 w 202567"/>
                  <a:gd name="connsiteY8" fmla="*/ 32233 h 290311"/>
                  <a:gd name="connsiteX9" fmla="*/ 202567 w 202567"/>
                  <a:gd name="connsiteY9" fmla="*/ 0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567" h="290311">
                    <a:moveTo>
                      <a:pt x="0" y="0"/>
                    </a:moveTo>
                    <a:lnTo>
                      <a:pt x="0" y="32233"/>
                    </a:lnTo>
                    <a:lnTo>
                      <a:pt x="85081" y="32233"/>
                    </a:lnTo>
                    <a:lnTo>
                      <a:pt x="84746" y="161163"/>
                    </a:lnTo>
                    <a:lnTo>
                      <a:pt x="85081" y="290312"/>
                    </a:lnTo>
                    <a:lnTo>
                      <a:pt x="117710" y="290312"/>
                    </a:lnTo>
                    <a:lnTo>
                      <a:pt x="117932" y="161163"/>
                    </a:lnTo>
                    <a:lnTo>
                      <a:pt x="117710" y="32233"/>
                    </a:lnTo>
                    <a:lnTo>
                      <a:pt x="202567" y="32233"/>
                    </a:lnTo>
                    <a:lnTo>
                      <a:pt x="202567" y="0"/>
                    </a:lnTo>
                    <a:close/>
                  </a:path>
                </a:pathLst>
              </a:custGeom>
              <a:grpFill/>
              <a:ln w="11089" cap="flat">
                <a:noFill/>
                <a:prstDash val="solid"/>
                <a:miter/>
              </a:ln>
            </p:spPr>
            <p:txBody>
              <a:bodyPr rtlCol="0" anchor="ctr"/>
              <a:lstStyle/>
              <a:p>
                <a:endParaRPr lang="fi-FI"/>
              </a:p>
            </p:txBody>
          </p:sp>
          <p:sp>
            <p:nvSpPr>
              <p:cNvPr id="19" name="Vapaamuotoinen: Muoto 18">
                <a:extLst>
                  <a:ext uri="{FF2B5EF4-FFF2-40B4-BE49-F238E27FC236}">
                    <a16:creationId xmlns:a16="http://schemas.microsoft.com/office/drawing/2014/main" id="{57443CA3-1F18-4A94-86F4-FEE32CBEC292}"/>
                  </a:ext>
                </a:extLst>
              </p:cNvPr>
              <p:cNvSpPr/>
              <p:nvPr/>
            </p:nvSpPr>
            <p:spPr bwMode="black">
              <a:xfrm>
                <a:off x="10763359" y="6317810"/>
                <a:ext cx="159501" cy="291546"/>
              </a:xfrm>
              <a:custGeom>
                <a:avLst/>
                <a:gdLst>
                  <a:gd name="connsiteX0" fmla="*/ 126872 w 159501"/>
                  <a:gd name="connsiteY0" fmla="*/ 76547 h 291546"/>
                  <a:gd name="connsiteX1" fmla="*/ 126427 w 159501"/>
                  <a:gd name="connsiteY1" fmla="*/ 69251 h 291546"/>
                  <a:gd name="connsiteX2" fmla="*/ 125536 w 159501"/>
                  <a:gd name="connsiteY2" fmla="*/ 64460 h 291546"/>
                  <a:gd name="connsiteX3" fmla="*/ 124645 w 159501"/>
                  <a:gd name="connsiteY3" fmla="*/ 61302 h 291546"/>
                  <a:gd name="connsiteX4" fmla="*/ 123532 w 159501"/>
                  <a:gd name="connsiteY4" fmla="*/ 58362 h 291546"/>
                  <a:gd name="connsiteX5" fmla="*/ 120525 w 159501"/>
                  <a:gd name="connsiteY5" fmla="*/ 52917 h 291546"/>
                  <a:gd name="connsiteX6" fmla="*/ 116516 w 159501"/>
                  <a:gd name="connsiteY6" fmla="*/ 47908 h 291546"/>
                  <a:gd name="connsiteX7" fmla="*/ 113843 w 159501"/>
                  <a:gd name="connsiteY7" fmla="*/ 45404 h 291546"/>
                  <a:gd name="connsiteX8" fmla="*/ 112507 w 159501"/>
                  <a:gd name="connsiteY8" fmla="*/ 44315 h 291546"/>
                  <a:gd name="connsiteX9" fmla="*/ 111839 w 159501"/>
                  <a:gd name="connsiteY9" fmla="*/ 43770 h 291546"/>
                  <a:gd name="connsiteX10" fmla="*/ 111282 w 159501"/>
                  <a:gd name="connsiteY10" fmla="*/ 43226 h 291546"/>
                  <a:gd name="connsiteX11" fmla="*/ 109611 w 159501"/>
                  <a:gd name="connsiteY11" fmla="*/ 42028 h 291546"/>
                  <a:gd name="connsiteX12" fmla="*/ 106493 w 159501"/>
                  <a:gd name="connsiteY12" fmla="*/ 40068 h 291546"/>
                  <a:gd name="connsiteX13" fmla="*/ 105157 w 159501"/>
                  <a:gd name="connsiteY13" fmla="*/ 39305 h 291546"/>
                  <a:gd name="connsiteX14" fmla="*/ 100591 w 159501"/>
                  <a:gd name="connsiteY14" fmla="*/ 37128 h 291546"/>
                  <a:gd name="connsiteX15" fmla="*/ 95914 w 159501"/>
                  <a:gd name="connsiteY15" fmla="*/ 35494 h 291546"/>
                  <a:gd name="connsiteX16" fmla="*/ 92462 w 159501"/>
                  <a:gd name="connsiteY16" fmla="*/ 34623 h 291546"/>
                  <a:gd name="connsiteX17" fmla="*/ 88898 w 159501"/>
                  <a:gd name="connsiteY17" fmla="*/ 33861 h 291546"/>
                  <a:gd name="connsiteX18" fmla="*/ 83553 w 159501"/>
                  <a:gd name="connsiteY18" fmla="*/ 33098 h 291546"/>
                  <a:gd name="connsiteX19" fmla="*/ 79544 w 159501"/>
                  <a:gd name="connsiteY19" fmla="*/ 32881 h 291546"/>
                  <a:gd name="connsiteX20" fmla="*/ 75535 w 159501"/>
                  <a:gd name="connsiteY20" fmla="*/ 32772 h 291546"/>
                  <a:gd name="connsiteX21" fmla="*/ 32215 w 159501"/>
                  <a:gd name="connsiteY21" fmla="*/ 32772 h 291546"/>
                  <a:gd name="connsiteX22" fmla="*/ 32215 w 159501"/>
                  <a:gd name="connsiteY22" fmla="*/ 121738 h 291546"/>
                  <a:gd name="connsiteX23" fmla="*/ 75423 w 159501"/>
                  <a:gd name="connsiteY23" fmla="*/ 121738 h 291546"/>
                  <a:gd name="connsiteX24" fmla="*/ 86448 w 159501"/>
                  <a:gd name="connsiteY24" fmla="*/ 120976 h 291546"/>
                  <a:gd name="connsiteX25" fmla="*/ 96248 w 159501"/>
                  <a:gd name="connsiteY25" fmla="*/ 118689 h 291546"/>
                  <a:gd name="connsiteX26" fmla="*/ 104934 w 159501"/>
                  <a:gd name="connsiteY26" fmla="*/ 114987 h 291546"/>
                  <a:gd name="connsiteX27" fmla="*/ 112618 w 159501"/>
                  <a:gd name="connsiteY27" fmla="*/ 109869 h 291546"/>
                  <a:gd name="connsiteX28" fmla="*/ 115514 w 159501"/>
                  <a:gd name="connsiteY28" fmla="*/ 107146 h 291546"/>
                  <a:gd name="connsiteX29" fmla="*/ 118075 w 159501"/>
                  <a:gd name="connsiteY29" fmla="*/ 104206 h 291546"/>
                  <a:gd name="connsiteX30" fmla="*/ 120302 w 159501"/>
                  <a:gd name="connsiteY30" fmla="*/ 101157 h 291546"/>
                  <a:gd name="connsiteX31" fmla="*/ 122195 w 159501"/>
                  <a:gd name="connsiteY31" fmla="*/ 97782 h 291546"/>
                  <a:gd name="connsiteX32" fmla="*/ 124979 w 159501"/>
                  <a:gd name="connsiteY32" fmla="*/ 90377 h 291546"/>
                  <a:gd name="connsiteX33" fmla="*/ 125982 w 159501"/>
                  <a:gd name="connsiteY33" fmla="*/ 85694 h 291546"/>
                  <a:gd name="connsiteX34" fmla="*/ 126872 w 159501"/>
                  <a:gd name="connsiteY34" fmla="*/ 76547 h 291546"/>
                  <a:gd name="connsiteX35" fmla="*/ 98809 w 159501"/>
                  <a:gd name="connsiteY35" fmla="*/ 151249 h 291546"/>
                  <a:gd name="connsiteX36" fmla="*/ 42126 w 159501"/>
                  <a:gd name="connsiteY36" fmla="*/ 153862 h 291546"/>
                  <a:gd name="connsiteX37" fmla="*/ 32215 w 159501"/>
                  <a:gd name="connsiteY37" fmla="*/ 156040 h 291546"/>
                  <a:gd name="connsiteX38" fmla="*/ 32215 w 159501"/>
                  <a:gd name="connsiteY38" fmla="*/ 168018 h 291546"/>
                  <a:gd name="connsiteX39" fmla="*/ 32215 w 159501"/>
                  <a:gd name="connsiteY39" fmla="*/ 191866 h 291546"/>
                  <a:gd name="connsiteX40" fmla="*/ 32215 w 159501"/>
                  <a:gd name="connsiteY40" fmla="*/ 243591 h 291546"/>
                  <a:gd name="connsiteX41" fmla="*/ 32215 w 159501"/>
                  <a:gd name="connsiteY41" fmla="*/ 269508 h 291546"/>
                  <a:gd name="connsiteX42" fmla="*/ 32215 w 159501"/>
                  <a:gd name="connsiteY42" fmla="*/ 282466 h 291546"/>
                  <a:gd name="connsiteX43" fmla="*/ 32215 w 159501"/>
                  <a:gd name="connsiteY43" fmla="*/ 289000 h 291546"/>
                  <a:gd name="connsiteX44" fmla="*/ 27538 w 159501"/>
                  <a:gd name="connsiteY44" fmla="*/ 290851 h 291546"/>
                  <a:gd name="connsiteX45" fmla="*/ 7604 w 159501"/>
                  <a:gd name="connsiteY45" fmla="*/ 290851 h 291546"/>
                  <a:gd name="connsiteX46" fmla="*/ 31 w 159501"/>
                  <a:gd name="connsiteY46" fmla="*/ 288564 h 291546"/>
                  <a:gd name="connsiteX47" fmla="*/ 31 w 159501"/>
                  <a:gd name="connsiteY47" fmla="*/ 285079 h 291546"/>
                  <a:gd name="connsiteX48" fmla="*/ 31 w 159501"/>
                  <a:gd name="connsiteY48" fmla="*/ 274626 h 291546"/>
                  <a:gd name="connsiteX49" fmla="*/ 31 w 159501"/>
                  <a:gd name="connsiteY49" fmla="*/ 214516 h 291546"/>
                  <a:gd name="connsiteX50" fmla="*/ 143 w 159501"/>
                  <a:gd name="connsiteY50" fmla="*/ 7944 h 291546"/>
                  <a:gd name="connsiteX51" fmla="*/ 143 w 159501"/>
                  <a:gd name="connsiteY51" fmla="*/ 1846 h 291546"/>
                  <a:gd name="connsiteX52" fmla="*/ 5042 w 159501"/>
                  <a:gd name="connsiteY52" fmla="*/ 539 h 291546"/>
                  <a:gd name="connsiteX53" fmla="*/ 17404 w 159501"/>
                  <a:gd name="connsiteY53" fmla="*/ 539 h 291546"/>
                  <a:gd name="connsiteX54" fmla="*/ 42126 w 159501"/>
                  <a:gd name="connsiteY54" fmla="*/ 539 h 291546"/>
                  <a:gd name="connsiteX55" fmla="*/ 98141 w 159501"/>
                  <a:gd name="connsiteY55" fmla="*/ 2826 h 291546"/>
                  <a:gd name="connsiteX56" fmla="*/ 159501 w 159501"/>
                  <a:gd name="connsiteY56" fmla="*/ 76656 h 291546"/>
                  <a:gd name="connsiteX57" fmla="*/ 98809 w 159501"/>
                  <a:gd name="connsiteY57" fmla="*/ 151249 h 29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59501" h="291546">
                    <a:moveTo>
                      <a:pt x="126872" y="76547"/>
                    </a:moveTo>
                    <a:cubicBezTo>
                      <a:pt x="126872" y="74043"/>
                      <a:pt x="126761" y="71647"/>
                      <a:pt x="126427" y="69251"/>
                    </a:cubicBezTo>
                    <a:cubicBezTo>
                      <a:pt x="126204" y="67618"/>
                      <a:pt x="125870" y="65985"/>
                      <a:pt x="125536" y="64460"/>
                    </a:cubicBezTo>
                    <a:cubicBezTo>
                      <a:pt x="125313" y="63371"/>
                      <a:pt x="124979" y="62282"/>
                      <a:pt x="124645" y="61302"/>
                    </a:cubicBezTo>
                    <a:cubicBezTo>
                      <a:pt x="124311" y="60322"/>
                      <a:pt x="123866" y="59342"/>
                      <a:pt x="123532" y="58362"/>
                    </a:cubicBezTo>
                    <a:cubicBezTo>
                      <a:pt x="122752" y="56402"/>
                      <a:pt x="121638" y="54551"/>
                      <a:pt x="120525" y="52917"/>
                    </a:cubicBezTo>
                    <a:cubicBezTo>
                      <a:pt x="119300" y="51175"/>
                      <a:pt x="117963" y="49433"/>
                      <a:pt x="116516" y="47908"/>
                    </a:cubicBezTo>
                    <a:cubicBezTo>
                      <a:pt x="115625" y="47037"/>
                      <a:pt x="114734" y="46166"/>
                      <a:pt x="113843" y="45404"/>
                    </a:cubicBezTo>
                    <a:cubicBezTo>
                      <a:pt x="113398" y="44968"/>
                      <a:pt x="112952" y="44641"/>
                      <a:pt x="112507" y="44315"/>
                    </a:cubicBezTo>
                    <a:cubicBezTo>
                      <a:pt x="112284" y="44097"/>
                      <a:pt x="112061" y="43988"/>
                      <a:pt x="111839" y="43770"/>
                    </a:cubicBezTo>
                    <a:cubicBezTo>
                      <a:pt x="111616" y="43661"/>
                      <a:pt x="111504" y="43443"/>
                      <a:pt x="111282" y="43226"/>
                    </a:cubicBezTo>
                    <a:cubicBezTo>
                      <a:pt x="110725" y="42790"/>
                      <a:pt x="110168" y="42354"/>
                      <a:pt x="109611" y="42028"/>
                    </a:cubicBezTo>
                    <a:cubicBezTo>
                      <a:pt x="108609" y="41266"/>
                      <a:pt x="107607" y="40612"/>
                      <a:pt x="106493" y="40068"/>
                    </a:cubicBezTo>
                    <a:cubicBezTo>
                      <a:pt x="106048" y="39850"/>
                      <a:pt x="105602" y="39523"/>
                      <a:pt x="105157" y="39305"/>
                    </a:cubicBezTo>
                    <a:cubicBezTo>
                      <a:pt x="103709" y="38543"/>
                      <a:pt x="102150" y="37781"/>
                      <a:pt x="100591" y="37128"/>
                    </a:cubicBezTo>
                    <a:cubicBezTo>
                      <a:pt x="99032" y="36474"/>
                      <a:pt x="97584" y="36039"/>
                      <a:pt x="95914" y="35494"/>
                    </a:cubicBezTo>
                    <a:cubicBezTo>
                      <a:pt x="94800" y="35167"/>
                      <a:pt x="93575" y="34841"/>
                      <a:pt x="92462" y="34623"/>
                    </a:cubicBezTo>
                    <a:cubicBezTo>
                      <a:pt x="91237" y="34405"/>
                      <a:pt x="90123" y="34079"/>
                      <a:pt x="88898" y="33861"/>
                    </a:cubicBezTo>
                    <a:cubicBezTo>
                      <a:pt x="87116" y="33534"/>
                      <a:pt x="85334" y="33316"/>
                      <a:pt x="83553" y="33098"/>
                    </a:cubicBezTo>
                    <a:cubicBezTo>
                      <a:pt x="82216" y="32990"/>
                      <a:pt x="80880" y="32881"/>
                      <a:pt x="79544" y="32881"/>
                    </a:cubicBezTo>
                    <a:cubicBezTo>
                      <a:pt x="78207" y="32881"/>
                      <a:pt x="76871" y="32772"/>
                      <a:pt x="75535" y="32772"/>
                    </a:cubicBezTo>
                    <a:lnTo>
                      <a:pt x="32215" y="32772"/>
                    </a:lnTo>
                    <a:lnTo>
                      <a:pt x="32215" y="121738"/>
                    </a:lnTo>
                    <a:lnTo>
                      <a:pt x="75423" y="121738"/>
                    </a:lnTo>
                    <a:cubicBezTo>
                      <a:pt x="79098" y="121738"/>
                      <a:pt x="82773" y="121520"/>
                      <a:pt x="86448" y="120976"/>
                    </a:cubicBezTo>
                    <a:cubicBezTo>
                      <a:pt x="89789" y="120432"/>
                      <a:pt x="93018" y="119778"/>
                      <a:pt x="96248" y="118689"/>
                    </a:cubicBezTo>
                    <a:cubicBezTo>
                      <a:pt x="99255" y="117709"/>
                      <a:pt x="102150" y="116511"/>
                      <a:pt x="104934" y="114987"/>
                    </a:cubicBezTo>
                    <a:cubicBezTo>
                      <a:pt x="107607" y="113571"/>
                      <a:pt x="110168" y="111829"/>
                      <a:pt x="112618" y="109869"/>
                    </a:cubicBezTo>
                    <a:cubicBezTo>
                      <a:pt x="113620" y="108998"/>
                      <a:pt x="114623" y="108127"/>
                      <a:pt x="115514" y="107146"/>
                    </a:cubicBezTo>
                    <a:cubicBezTo>
                      <a:pt x="116404" y="106275"/>
                      <a:pt x="117295" y="105295"/>
                      <a:pt x="118075" y="104206"/>
                    </a:cubicBezTo>
                    <a:cubicBezTo>
                      <a:pt x="118854" y="103226"/>
                      <a:pt x="119634" y="102246"/>
                      <a:pt x="120302" y="101157"/>
                    </a:cubicBezTo>
                    <a:cubicBezTo>
                      <a:pt x="120970" y="100068"/>
                      <a:pt x="121638" y="98979"/>
                      <a:pt x="122195" y="97782"/>
                    </a:cubicBezTo>
                    <a:cubicBezTo>
                      <a:pt x="123309" y="95386"/>
                      <a:pt x="124311" y="92990"/>
                      <a:pt x="124979" y="90377"/>
                    </a:cubicBezTo>
                    <a:cubicBezTo>
                      <a:pt x="125425" y="88852"/>
                      <a:pt x="125759" y="87219"/>
                      <a:pt x="125982" y="85694"/>
                    </a:cubicBezTo>
                    <a:cubicBezTo>
                      <a:pt x="126650" y="82536"/>
                      <a:pt x="126872" y="79487"/>
                      <a:pt x="126872" y="76547"/>
                    </a:cubicBezTo>
                    <a:moveTo>
                      <a:pt x="98809" y="151249"/>
                    </a:moveTo>
                    <a:cubicBezTo>
                      <a:pt x="79766" y="155822"/>
                      <a:pt x="61058" y="153862"/>
                      <a:pt x="42126" y="153862"/>
                    </a:cubicBezTo>
                    <a:cubicBezTo>
                      <a:pt x="39899" y="153862"/>
                      <a:pt x="32215" y="151902"/>
                      <a:pt x="32215" y="156040"/>
                    </a:cubicBezTo>
                    <a:lnTo>
                      <a:pt x="32215" y="168018"/>
                    </a:lnTo>
                    <a:lnTo>
                      <a:pt x="32215" y="191866"/>
                    </a:lnTo>
                    <a:lnTo>
                      <a:pt x="32215" y="243591"/>
                    </a:lnTo>
                    <a:lnTo>
                      <a:pt x="32215" y="269508"/>
                    </a:lnTo>
                    <a:lnTo>
                      <a:pt x="32215" y="282466"/>
                    </a:lnTo>
                    <a:lnTo>
                      <a:pt x="32215" y="289000"/>
                    </a:lnTo>
                    <a:cubicBezTo>
                      <a:pt x="32215" y="292049"/>
                      <a:pt x="29431" y="290851"/>
                      <a:pt x="27538" y="290851"/>
                    </a:cubicBezTo>
                    <a:lnTo>
                      <a:pt x="7604" y="290851"/>
                    </a:lnTo>
                    <a:cubicBezTo>
                      <a:pt x="4708" y="290851"/>
                      <a:pt x="31" y="293464"/>
                      <a:pt x="31" y="288564"/>
                    </a:cubicBezTo>
                    <a:lnTo>
                      <a:pt x="31" y="285079"/>
                    </a:lnTo>
                    <a:cubicBezTo>
                      <a:pt x="31" y="281595"/>
                      <a:pt x="31" y="278110"/>
                      <a:pt x="31" y="274626"/>
                    </a:cubicBezTo>
                    <a:cubicBezTo>
                      <a:pt x="31" y="254589"/>
                      <a:pt x="31" y="234553"/>
                      <a:pt x="31" y="214516"/>
                    </a:cubicBezTo>
                    <a:cubicBezTo>
                      <a:pt x="-80" y="145695"/>
                      <a:pt x="143" y="76874"/>
                      <a:pt x="143" y="7944"/>
                    </a:cubicBezTo>
                    <a:lnTo>
                      <a:pt x="143" y="1846"/>
                    </a:lnTo>
                    <a:cubicBezTo>
                      <a:pt x="143" y="-1312"/>
                      <a:pt x="3261" y="539"/>
                      <a:pt x="5042" y="539"/>
                    </a:cubicBezTo>
                    <a:lnTo>
                      <a:pt x="17404" y="539"/>
                    </a:lnTo>
                    <a:lnTo>
                      <a:pt x="42126" y="539"/>
                    </a:lnTo>
                    <a:cubicBezTo>
                      <a:pt x="60835" y="539"/>
                      <a:pt x="79321" y="-1312"/>
                      <a:pt x="98141" y="2826"/>
                    </a:cubicBezTo>
                    <a:cubicBezTo>
                      <a:pt x="136561" y="11320"/>
                      <a:pt x="159501" y="37672"/>
                      <a:pt x="159501" y="76656"/>
                    </a:cubicBezTo>
                    <a:cubicBezTo>
                      <a:pt x="159390" y="113789"/>
                      <a:pt x="135559" y="142428"/>
                      <a:pt x="98809" y="151249"/>
                    </a:cubicBezTo>
                  </a:path>
                </a:pathLst>
              </a:custGeom>
              <a:grpFill/>
              <a:ln w="11089" cap="flat">
                <a:noFill/>
                <a:prstDash val="solid"/>
                <a:miter/>
              </a:ln>
            </p:spPr>
            <p:txBody>
              <a:bodyPr rtlCol="0" anchor="ctr"/>
              <a:lstStyle/>
              <a:p>
                <a:endParaRPr lang="fi-FI"/>
              </a:p>
            </p:txBody>
          </p:sp>
          <p:sp>
            <p:nvSpPr>
              <p:cNvPr id="20" name="Vapaamuotoinen: Muoto 19">
                <a:extLst>
                  <a:ext uri="{FF2B5EF4-FFF2-40B4-BE49-F238E27FC236}">
                    <a16:creationId xmlns:a16="http://schemas.microsoft.com/office/drawing/2014/main" id="{434B4746-318A-4BD9-BEF3-36C90F5D931D}"/>
                  </a:ext>
                </a:extLst>
              </p:cNvPr>
              <p:cNvSpPr/>
              <p:nvPr/>
            </p:nvSpPr>
            <p:spPr bwMode="black">
              <a:xfrm>
                <a:off x="10472624" y="6318240"/>
                <a:ext cx="245775" cy="290311"/>
              </a:xfrm>
              <a:custGeom>
                <a:avLst/>
                <a:gdLst>
                  <a:gd name="connsiteX0" fmla="*/ 172054 w 245775"/>
                  <a:gd name="connsiteY0" fmla="*/ 204176 h 290311"/>
                  <a:gd name="connsiteX1" fmla="*/ 122610 w 245775"/>
                  <a:gd name="connsiteY1" fmla="*/ 77750 h 290311"/>
                  <a:gd name="connsiteX2" fmla="*/ 73165 w 245775"/>
                  <a:gd name="connsiteY2" fmla="*/ 204176 h 290311"/>
                  <a:gd name="connsiteX3" fmla="*/ 172054 w 245775"/>
                  <a:gd name="connsiteY3" fmla="*/ 204176 h 290311"/>
                  <a:gd name="connsiteX4" fmla="*/ 206131 w 245775"/>
                  <a:gd name="connsiteY4" fmla="*/ 290312 h 290311"/>
                  <a:gd name="connsiteX5" fmla="*/ 183190 w 245775"/>
                  <a:gd name="connsiteY5" fmla="*/ 231618 h 290311"/>
                  <a:gd name="connsiteX6" fmla="*/ 62474 w 245775"/>
                  <a:gd name="connsiteY6" fmla="*/ 231618 h 290311"/>
                  <a:gd name="connsiteX7" fmla="*/ 39534 w 245775"/>
                  <a:gd name="connsiteY7" fmla="*/ 290312 h 290311"/>
                  <a:gd name="connsiteX8" fmla="*/ 0 w 245775"/>
                  <a:gd name="connsiteY8" fmla="*/ 290312 h 290311"/>
                  <a:gd name="connsiteX9" fmla="*/ 122721 w 245775"/>
                  <a:gd name="connsiteY9" fmla="*/ 0 h 290311"/>
                  <a:gd name="connsiteX10" fmla="*/ 245776 w 245775"/>
                  <a:gd name="connsiteY10" fmla="*/ 290312 h 290311"/>
                  <a:gd name="connsiteX11" fmla="*/ 206131 w 245775"/>
                  <a:gd name="connsiteY11" fmla="*/ 290312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5775" h="290311">
                    <a:moveTo>
                      <a:pt x="172054" y="204176"/>
                    </a:moveTo>
                    <a:lnTo>
                      <a:pt x="122610" y="77750"/>
                    </a:lnTo>
                    <a:lnTo>
                      <a:pt x="73165" y="204176"/>
                    </a:lnTo>
                    <a:lnTo>
                      <a:pt x="172054" y="204176"/>
                    </a:lnTo>
                    <a:close/>
                    <a:moveTo>
                      <a:pt x="206131" y="290312"/>
                    </a:moveTo>
                    <a:lnTo>
                      <a:pt x="183190" y="231618"/>
                    </a:lnTo>
                    <a:lnTo>
                      <a:pt x="62474" y="231618"/>
                    </a:lnTo>
                    <a:lnTo>
                      <a:pt x="39534" y="290312"/>
                    </a:lnTo>
                    <a:lnTo>
                      <a:pt x="0" y="290312"/>
                    </a:lnTo>
                    <a:lnTo>
                      <a:pt x="122721" y="0"/>
                    </a:lnTo>
                    <a:lnTo>
                      <a:pt x="245776" y="290312"/>
                    </a:lnTo>
                    <a:lnTo>
                      <a:pt x="206131" y="290312"/>
                    </a:lnTo>
                    <a:close/>
                  </a:path>
                </a:pathLst>
              </a:custGeom>
              <a:grpFill/>
              <a:ln w="11089" cap="flat">
                <a:noFill/>
                <a:prstDash val="solid"/>
                <a:miter/>
              </a:ln>
            </p:spPr>
            <p:txBody>
              <a:bodyPr rtlCol="0" anchor="ctr"/>
              <a:lstStyle/>
              <a:p>
                <a:endParaRPr lang="fi-FI"/>
              </a:p>
            </p:txBody>
          </p:sp>
        </p:grpSp>
      </p:grpSp>
    </p:spTree>
    <p:extLst>
      <p:ext uri="{BB962C8B-B14F-4D97-AF65-F5344CB8AC3E}">
        <p14:creationId xmlns:p14="http://schemas.microsoft.com/office/powerpoint/2010/main" val="3013338968"/>
      </p:ext>
    </p:extLst>
  </p:cSld>
  <p:clrMapOvr>
    <a:masterClrMapping/>
  </p:clrMapOvr>
  <p:extLst>
    <p:ext uri="{DCECCB84-F9BA-43D5-87BE-67443E8EF086}">
      <p15:sldGuideLst xmlns:p15="http://schemas.microsoft.com/office/powerpoint/2012/main">
        <p15:guide id="1" orient="horz" pos="276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Otsikkodia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Otsikko 21">
            <a:extLst>
              <a:ext uri="{FF2B5EF4-FFF2-40B4-BE49-F238E27FC236}">
                <a16:creationId xmlns:a16="http://schemas.microsoft.com/office/drawing/2014/main" id="{42627C78-F857-4C35-B9DE-F8E8F893A8C6}"/>
              </a:ext>
            </a:extLst>
          </p:cNvPr>
          <p:cNvSpPr>
            <a:spLocks noGrp="1"/>
          </p:cNvSpPr>
          <p:nvPr>
            <p:ph type="title"/>
          </p:nvPr>
        </p:nvSpPr>
        <p:spPr>
          <a:xfrm>
            <a:off x="576000" y="3909750"/>
            <a:ext cx="8280000" cy="1224000"/>
          </a:xfrm>
        </p:spPr>
        <p:txBody>
          <a:bodyPr/>
          <a:lstStyle>
            <a:lvl1pPr>
              <a:defRPr>
                <a:solidFill>
                  <a:schemeClr val="bg1"/>
                </a:solidFill>
              </a:defRPr>
            </a:lvl1pPr>
          </a:lstStyle>
          <a:p>
            <a:r>
              <a:rPr lang="fi-FI"/>
              <a:t>Muokkaa ots. perustyyl. napsautt.</a:t>
            </a:r>
            <a:endParaRPr lang="fi-FI" dirty="0"/>
          </a:p>
        </p:txBody>
      </p:sp>
      <p:sp>
        <p:nvSpPr>
          <p:cNvPr id="8" name="Alaotsikko">
            <a:extLst>
              <a:ext uri="{FF2B5EF4-FFF2-40B4-BE49-F238E27FC236}">
                <a16:creationId xmlns:a16="http://schemas.microsoft.com/office/drawing/2014/main" id="{E91DDF1F-FE89-4603-A3BF-EF6D77121761}"/>
              </a:ext>
            </a:extLst>
          </p:cNvPr>
          <p:cNvSpPr>
            <a:spLocks noGrp="1"/>
          </p:cNvSpPr>
          <p:nvPr>
            <p:ph type="subTitle" idx="1"/>
          </p:nvPr>
        </p:nvSpPr>
        <p:spPr>
          <a:xfrm>
            <a:off x="576000" y="5229000"/>
            <a:ext cx="8280000" cy="1241006"/>
          </a:xfrm>
        </p:spPr>
        <p:txBody>
          <a:bodyPr/>
          <a:lstStyle>
            <a:lvl1pPr marL="0" indent="0" algn="l">
              <a:lnSpc>
                <a:spcPct val="90000"/>
              </a:lnSpc>
              <a:spcBef>
                <a:spcPts val="0"/>
              </a:spcBef>
              <a:buNone/>
              <a:defRPr sz="26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sp>
        <p:nvSpPr>
          <p:cNvPr id="6" name="Dian numeron paikkamerkki 5">
            <a:extLst>
              <a:ext uri="{FF2B5EF4-FFF2-40B4-BE49-F238E27FC236}">
                <a16:creationId xmlns:a16="http://schemas.microsoft.com/office/drawing/2014/main" id="{ABE89B99-CB50-4721-8EC5-09E308DE349D}"/>
              </a:ext>
            </a:extLst>
          </p:cNvPr>
          <p:cNvSpPr>
            <a:spLocks noGrp="1"/>
          </p:cNvSpPr>
          <p:nvPr>
            <p:ph type="sldNum" sz="quarter" idx="12"/>
          </p:nvPr>
        </p:nvSpPr>
        <p:spPr/>
        <p:txBody>
          <a:bodyPr/>
          <a:lstStyle>
            <a:lvl1pPr>
              <a:defRPr>
                <a:noFill/>
              </a:defRPr>
            </a:lvl1pPr>
          </a:lstStyle>
          <a:p>
            <a:fld id="{2020BB7A-7565-440A-AF71-226D618FE89D}" type="slidenum">
              <a:rPr lang="fi-FI" smtClean="0"/>
              <a:t>‹#›</a:t>
            </a:fld>
            <a:endParaRPr lang="fi-FI"/>
          </a:p>
        </p:txBody>
      </p:sp>
      <p:sp>
        <p:nvSpPr>
          <p:cNvPr id="4" name="Päivämäärän paikkamerkki 3">
            <a:extLst>
              <a:ext uri="{FF2B5EF4-FFF2-40B4-BE49-F238E27FC236}">
                <a16:creationId xmlns:a16="http://schemas.microsoft.com/office/drawing/2014/main" id="{424E1588-9E6E-4A84-810E-6A616E8CD13B}"/>
              </a:ext>
            </a:extLst>
          </p:cNvPr>
          <p:cNvSpPr>
            <a:spLocks noGrp="1"/>
          </p:cNvSpPr>
          <p:nvPr>
            <p:ph type="dt" sz="half" idx="10"/>
          </p:nvPr>
        </p:nvSpPr>
        <p:spPr/>
        <p:txBody>
          <a:bodyPr/>
          <a:lstStyle>
            <a:lvl1pPr>
              <a:defRPr>
                <a:noFill/>
              </a:defRPr>
            </a:lvl1pPr>
          </a:lstStyle>
          <a:p>
            <a:fld id="{C4A21851-A648-4307-ACC5-B04DEC720FDD}" type="datetime1">
              <a:rPr lang="fi-FI" smtClean="0"/>
              <a:t>26.5.2024</a:t>
            </a:fld>
            <a:endParaRPr lang="fi-FI"/>
          </a:p>
        </p:txBody>
      </p:sp>
      <p:sp>
        <p:nvSpPr>
          <p:cNvPr id="5" name="Alatunnisteen paikkamerkki 4">
            <a:extLst>
              <a:ext uri="{FF2B5EF4-FFF2-40B4-BE49-F238E27FC236}">
                <a16:creationId xmlns:a16="http://schemas.microsoft.com/office/drawing/2014/main" id="{F2470115-13AF-4E2A-AD86-898C49862C5F}"/>
              </a:ext>
            </a:extLst>
          </p:cNvPr>
          <p:cNvSpPr>
            <a:spLocks noGrp="1"/>
          </p:cNvSpPr>
          <p:nvPr>
            <p:ph type="ftr" sz="quarter" idx="11"/>
          </p:nvPr>
        </p:nvSpPr>
        <p:spPr/>
        <p:txBody>
          <a:bodyPr/>
          <a:lstStyle>
            <a:lvl1pPr>
              <a:defRPr>
                <a:noFill/>
              </a:defRPr>
            </a:lvl1pPr>
          </a:lstStyle>
          <a:p>
            <a:r>
              <a:rPr lang="en-US"/>
              <a:t>This work © 2024 by Tapio Palvelut Oy is licensed under CC BY-SA 4.0 </a:t>
            </a:r>
            <a:endParaRPr lang="fi-FI"/>
          </a:p>
        </p:txBody>
      </p:sp>
      <p:grpSp>
        <p:nvGrpSpPr>
          <p:cNvPr id="13" name="Logo">
            <a:extLst>
              <a:ext uri="{FF2B5EF4-FFF2-40B4-BE49-F238E27FC236}">
                <a16:creationId xmlns:a16="http://schemas.microsoft.com/office/drawing/2014/main" id="{3C30A216-C7F8-42EB-967F-C42A5B6546E0}"/>
              </a:ext>
              <a:ext uri="{C183D7F6-B498-43B3-948B-1728B52AA6E4}">
                <adec:decorative xmlns:adec="http://schemas.microsoft.com/office/drawing/2017/decorative" val="1"/>
              </a:ext>
            </a:extLst>
          </p:cNvPr>
          <p:cNvGrpSpPr>
            <a:grpSpLocks noChangeAspect="1"/>
          </p:cNvGrpSpPr>
          <p:nvPr/>
        </p:nvGrpSpPr>
        <p:grpSpPr bwMode="black">
          <a:xfrm>
            <a:off x="9259944" y="5532891"/>
            <a:ext cx="2196000" cy="592921"/>
            <a:chOff x="10274400" y="6210000"/>
            <a:chExt cx="1492250" cy="402908"/>
          </a:xfrm>
          <a:solidFill>
            <a:srgbClr val="FFFFFF"/>
          </a:solidFill>
        </p:grpSpPr>
        <p:sp>
          <p:nvSpPr>
            <p:cNvPr id="14" name="Vapaamuotoinen: Muoto 13">
              <a:extLst>
                <a:ext uri="{FF2B5EF4-FFF2-40B4-BE49-F238E27FC236}">
                  <a16:creationId xmlns:a16="http://schemas.microsoft.com/office/drawing/2014/main" id="{EC11CF2F-5EEB-49C7-B657-CFB988898499}"/>
                </a:ext>
              </a:extLst>
            </p:cNvPr>
            <p:cNvSpPr/>
            <p:nvPr/>
          </p:nvSpPr>
          <p:spPr bwMode="black">
            <a:xfrm>
              <a:off x="11466195" y="6216751"/>
              <a:ext cx="301902" cy="392018"/>
            </a:xfrm>
            <a:custGeom>
              <a:avLst/>
              <a:gdLst>
                <a:gd name="connsiteX0" fmla="*/ 150227 w 301902"/>
                <a:gd name="connsiteY0" fmla="*/ 0 h 392018"/>
                <a:gd name="connsiteX1" fmla="*/ 126062 w 301902"/>
                <a:gd name="connsiteY1" fmla="*/ 55318 h 392018"/>
                <a:gd name="connsiteX2" fmla="*/ 126062 w 301902"/>
                <a:gd name="connsiteY2" fmla="*/ 170419 h 392018"/>
                <a:gd name="connsiteX3" fmla="*/ 96439 w 301902"/>
                <a:gd name="connsiteY3" fmla="*/ 105409 h 392018"/>
                <a:gd name="connsiteX4" fmla="*/ 69935 w 301902"/>
                <a:gd name="connsiteY4" fmla="*/ 165955 h 392018"/>
                <a:gd name="connsiteX5" fmla="*/ 101896 w 301902"/>
                <a:gd name="connsiteY5" fmla="*/ 235756 h 392018"/>
                <a:gd name="connsiteX6" fmla="*/ 52786 w 301902"/>
                <a:gd name="connsiteY6" fmla="*/ 205265 h 392018"/>
                <a:gd name="connsiteX7" fmla="*/ 33409 w 301902"/>
                <a:gd name="connsiteY7" fmla="*/ 249476 h 392018"/>
                <a:gd name="connsiteX8" fmla="*/ 80849 w 301902"/>
                <a:gd name="connsiteY8" fmla="*/ 278878 h 392018"/>
                <a:gd name="connsiteX9" fmla="*/ 20491 w 301902"/>
                <a:gd name="connsiteY9" fmla="*/ 278878 h 392018"/>
                <a:gd name="connsiteX10" fmla="*/ 0 w 301902"/>
                <a:gd name="connsiteY10" fmla="*/ 325811 h 392018"/>
                <a:gd name="connsiteX11" fmla="*/ 126062 w 301902"/>
                <a:gd name="connsiteY11" fmla="*/ 325811 h 392018"/>
                <a:gd name="connsiteX12" fmla="*/ 126062 w 301902"/>
                <a:gd name="connsiteY12" fmla="*/ 392019 h 392018"/>
                <a:gd name="connsiteX13" fmla="*/ 175729 w 301902"/>
                <a:gd name="connsiteY13" fmla="*/ 392019 h 392018"/>
                <a:gd name="connsiteX14" fmla="*/ 175729 w 301902"/>
                <a:gd name="connsiteY14" fmla="*/ 325811 h 392018"/>
                <a:gd name="connsiteX15" fmla="*/ 301902 w 301902"/>
                <a:gd name="connsiteY15" fmla="*/ 325811 h 392018"/>
                <a:gd name="connsiteX16" fmla="*/ 281300 w 301902"/>
                <a:gd name="connsiteY16" fmla="*/ 278878 h 392018"/>
                <a:gd name="connsiteX17" fmla="*/ 221054 w 301902"/>
                <a:gd name="connsiteY17" fmla="*/ 278878 h 392018"/>
                <a:gd name="connsiteX18" fmla="*/ 268494 w 301902"/>
                <a:gd name="connsiteY18" fmla="*/ 249476 h 392018"/>
                <a:gd name="connsiteX19" fmla="*/ 249117 w 301902"/>
                <a:gd name="connsiteY19" fmla="*/ 205265 h 392018"/>
                <a:gd name="connsiteX20" fmla="*/ 199895 w 301902"/>
                <a:gd name="connsiteY20" fmla="*/ 235756 h 392018"/>
                <a:gd name="connsiteX21" fmla="*/ 231967 w 301902"/>
                <a:gd name="connsiteY21" fmla="*/ 165955 h 392018"/>
                <a:gd name="connsiteX22" fmla="*/ 205463 w 301902"/>
                <a:gd name="connsiteY22" fmla="*/ 105409 h 392018"/>
                <a:gd name="connsiteX23" fmla="*/ 175729 w 301902"/>
                <a:gd name="connsiteY23" fmla="*/ 170419 h 392018"/>
                <a:gd name="connsiteX24" fmla="*/ 175729 w 301902"/>
                <a:gd name="connsiteY24" fmla="*/ 55318 h 392018"/>
                <a:gd name="connsiteX25" fmla="*/ 151675 w 301902"/>
                <a:gd name="connsiteY25" fmla="*/ 0 h 39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1902" h="392018">
                  <a:moveTo>
                    <a:pt x="150227" y="0"/>
                  </a:moveTo>
                  <a:lnTo>
                    <a:pt x="126062" y="55318"/>
                  </a:lnTo>
                  <a:lnTo>
                    <a:pt x="126062" y="170419"/>
                  </a:lnTo>
                  <a:lnTo>
                    <a:pt x="96439" y="105409"/>
                  </a:lnTo>
                  <a:lnTo>
                    <a:pt x="69935" y="165955"/>
                  </a:lnTo>
                  <a:lnTo>
                    <a:pt x="101896" y="235756"/>
                  </a:lnTo>
                  <a:lnTo>
                    <a:pt x="52786" y="205265"/>
                  </a:lnTo>
                  <a:lnTo>
                    <a:pt x="33409" y="249476"/>
                  </a:lnTo>
                  <a:lnTo>
                    <a:pt x="80849" y="278878"/>
                  </a:lnTo>
                  <a:lnTo>
                    <a:pt x="20491" y="278878"/>
                  </a:lnTo>
                  <a:lnTo>
                    <a:pt x="0" y="325811"/>
                  </a:lnTo>
                  <a:lnTo>
                    <a:pt x="126062" y="325811"/>
                  </a:lnTo>
                  <a:lnTo>
                    <a:pt x="126062" y="392019"/>
                  </a:lnTo>
                  <a:lnTo>
                    <a:pt x="175729" y="392019"/>
                  </a:lnTo>
                  <a:lnTo>
                    <a:pt x="175729" y="325811"/>
                  </a:lnTo>
                  <a:lnTo>
                    <a:pt x="301902" y="325811"/>
                  </a:lnTo>
                  <a:lnTo>
                    <a:pt x="281300" y="278878"/>
                  </a:lnTo>
                  <a:lnTo>
                    <a:pt x="221054" y="278878"/>
                  </a:lnTo>
                  <a:lnTo>
                    <a:pt x="268494" y="249476"/>
                  </a:lnTo>
                  <a:lnTo>
                    <a:pt x="249117" y="205265"/>
                  </a:lnTo>
                  <a:lnTo>
                    <a:pt x="199895" y="235756"/>
                  </a:lnTo>
                  <a:lnTo>
                    <a:pt x="231967" y="165955"/>
                  </a:lnTo>
                  <a:lnTo>
                    <a:pt x="205463" y="105409"/>
                  </a:lnTo>
                  <a:lnTo>
                    <a:pt x="175729" y="170419"/>
                  </a:lnTo>
                  <a:lnTo>
                    <a:pt x="175729" y="55318"/>
                  </a:lnTo>
                  <a:lnTo>
                    <a:pt x="151675" y="0"/>
                  </a:lnTo>
                  <a:close/>
                </a:path>
              </a:pathLst>
            </a:custGeom>
            <a:grpFill/>
            <a:ln w="11089" cap="flat">
              <a:noFill/>
              <a:prstDash val="solid"/>
              <a:miter/>
            </a:ln>
          </p:spPr>
          <p:txBody>
            <a:bodyPr rtlCol="0" anchor="ctr"/>
            <a:lstStyle/>
            <a:p>
              <a:endParaRPr lang="fi-FI"/>
            </a:p>
          </p:txBody>
        </p:sp>
        <p:grpSp>
          <p:nvGrpSpPr>
            <p:cNvPr id="15" name="Kuva 10">
              <a:extLst>
                <a:ext uri="{FF2B5EF4-FFF2-40B4-BE49-F238E27FC236}">
                  <a16:creationId xmlns:a16="http://schemas.microsoft.com/office/drawing/2014/main" id="{974D59E4-C489-4D86-9ADE-0A22503B24E7}"/>
                </a:ext>
              </a:extLst>
            </p:cNvPr>
            <p:cNvGrpSpPr/>
            <p:nvPr/>
          </p:nvGrpSpPr>
          <p:grpSpPr bwMode="black">
            <a:xfrm>
              <a:off x="10278854" y="6317762"/>
              <a:ext cx="1072638" cy="291633"/>
              <a:chOff x="10278854" y="6317762"/>
              <a:chExt cx="1072638" cy="291633"/>
            </a:xfrm>
            <a:grpFill/>
          </p:grpSpPr>
          <p:sp>
            <p:nvSpPr>
              <p:cNvPr id="16" name="Vapaamuotoinen: Muoto 15">
                <a:extLst>
                  <a:ext uri="{FF2B5EF4-FFF2-40B4-BE49-F238E27FC236}">
                    <a16:creationId xmlns:a16="http://schemas.microsoft.com/office/drawing/2014/main" id="{30BCBFC5-BEC8-4C97-9AE0-5C60F02304EC}"/>
                  </a:ext>
                </a:extLst>
              </p:cNvPr>
              <p:cNvSpPr/>
              <p:nvPr/>
            </p:nvSpPr>
            <p:spPr bwMode="black">
              <a:xfrm>
                <a:off x="11056272" y="6317762"/>
                <a:ext cx="295220" cy="291633"/>
              </a:xfrm>
              <a:custGeom>
                <a:avLst/>
                <a:gdLst>
                  <a:gd name="connsiteX0" fmla="*/ 295221 w 295220"/>
                  <a:gd name="connsiteY0" fmla="*/ 145634 h 291633"/>
                  <a:gd name="connsiteX1" fmla="*/ 293884 w 295220"/>
                  <a:gd name="connsiteY1" fmla="*/ 123093 h 291633"/>
                  <a:gd name="connsiteX2" fmla="*/ 292214 w 295220"/>
                  <a:gd name="connsiteY2" fmla="*/ 112312 h 291633"/>
                  <a:gd name="connsiteX3" fmla="*/ 289764 w 295220"/>
                  <a:gd name="connsiteY3" fmla="*/ 101859 h 291633"/>
                  <a:gd name="connsiteX4" fmla="*/ 282748 w 295220"/>
                  <a:gd name="connsiteY4" fmla="*/ 82149 h 291633"/>
                  <a:gd name="connsiteX5" fmla="*/ 276178 w 295220"/>
                  <a:gd name="connsiteY5" fmla="*/ 69190 h 291633"/>
                  <a:gd name="connsiteX6" fmla="*/ 270610 w 295220"/>
                  <a:gd name="connsiteY6" fmla="*/ 60479 h 291633"/>
                  <a:gd name="connsiteX7" fmla="*/ 264373 w 295220"/>
                  <a:gd name="connsiteY7" fmla="*/ 52094 h 291633"/>
                  <a:gd name="connsiteX8" fmla="*/ 255353 w 295220"/>
                  <a:gd name="connsiteY8" fmla="*/ 42076 h 291633"/>
                  <a:gd name="connsiteX9" fmla="*/ 254239 w 295220"/>
                  <a:gd name="connsiteY9" fmla="*/ 40987 h 291633"/>
                  <a:gd name="connsiteX10" fmla="*/ 253237 w 295220"/>
                  <a:gd name="connsiteY10" fmla="*/ 40116 h 291633"/>
                  <a:gd name="connsiteX11" fmla="*/ 252680 w 295220"/>
                  <a:gd name="connsiteY11" fmla="*/ 39571 h 291633"/>
                  <a:gd name="connsiteX12" fmla="*/ 252235 w 295220"/>
                  <a:gd name="connsiteY12" fmla="*/ 39027 h 291633"/>
                  <a:gd name="connsiteX13" fmla="*/ 250230 w 295220"/>
                  <a:gd name="connsiteY13" fmla="*/ 37284 h 291633"/>
                  <a:gd name="connsiteX14" fmla="*/ 247112 w 295220"/>
                  <a:gd name="connsiteY14" fmla="*/ 34562 h 291633"/>
                  <a:gd name="connsiteX15" fmla="*/ 243994 w 295220"/>
                  <a:gd name="connsiteY15" fmla="*/ 31949 h 291633"/>
                  <a:gd name="connsiteX16" fmla="*/ 239874 w 295220"/>
                  <a:gd name="connsiteY16" fmla="*/ 28682 h 291633"/>
                  <a:gd name="connsiteX17" fmla="*/ 235642 w 295220"/>
                  <a:gd name="connsiteY17" fmla="*/ 25633 h 291633"/>
                  <a:gd name="connsiteX18" fmla="*/ 231299 w 295220"/>
                  <a:gd name="connsiteY18" fmla="*/ 22802 h 291633"/>
                  <a:gd name="connsiteX19" fmla="*/ 226844 w 295220"/>
                  <a:gd name="connsiteY19" fmla="*/ 20079 h 291633"/>
                  <a:gd name="connsiteX20" fmla="*/ 219494 w 295220"/>
                  <a:gd name="connsiteY20" fmla="*/ 16050 h 291633"/>
                  <a:gd name="connsiteX21" fmla="*/ 210697 w 295220"/>
                  <a:gd name="connsiteY21" fmla="*/ 11912 h 291633"/>
                  <a:gd name="connsiteX22" fmla="*/ 200786 w 295220"/>
                  <a:gd name="connsiteY22" fmla="*/ 8210 h 291633"/>
                  <a:gd name="connsiteX23" fmla="*/ 180072 w 295220"/>
                  <a:gd name="connsiteY23" fmla="*/ 2874 h 291633"/>
                  <a:gd name="connsiteX24" fmla="*/ 158023 w 295220"/>
                  <a:gd name="connsiteY24" fmla="*/ 261 h 291633"/>
                  <a:gd name="connsiteX25" fmla="*/ 146552 w 295220"/>
                  <a:gd name="connsiteY25" fmla="*/ 43 h 291633"/>
                  <a:gd name="connsiteX26" fmla="*/ 134971 w 295220"/>
                  <a:gd name="connsiteY26" fmla="*/ 478 h 291633"/>
                  <a:gd name="connsiteX27" fmla="*/ 112921 w 295220"/>
                  <a:gd name="connsiteY27" fmla="*/ 3310 h 291633"/>
                  <a:gd name="connsiteX28" fmla="*/ 92208 w 295220"/>
                  <a:gd name="connsiteY28" fmla="*/ 8972 h 291633"/>
                  <a:gd name="connsiteX29" fmla="*/ 82408 w 295220"/>
                  <a:gd name="connsiteY29" fmla="*/ 12783 h 291633"/>
                  <a:gd name="connsiteX30" fmla="*/ 73053 w 295220"/>
                  <a:gd name="connsiteY30" fmla="*/ 17357 h 291633"/>
                  <a:gd name="connsiteX31" fmla="*/ 64033 w 295220"/>
                  <a:gd name="connsiteY31" fmla="*/ 22584 h 291633"/>
                  <a:gd name="connsiteX32" fmla="*/ 55458 w 295220"/>
                  <a:gd name="connsiteY32" fmla="*/ 28573 h 291633"/>
                  <a:gd name="connsiteX33" fmla="*/ 39645 w 295220"/>
                  <a:gd name="connsiteY33" fmla="*/ 42403 h 291633"/>
                  <a:gd name="connsiteX34" fmla="*/ 32629 w 295220"/>
                  <a:gd name="connsiteY34" fmla="*/ 50025 h 291633"/>
                  <a:gd name="connsiteX35" fmla="*/ 26170 w 295220"/>
                  <a:gd name="connsiteY35" fmla="*/ 58192 h 291633"/>
                  <a:gd name="connsiteX36" fmla="*/ 23275 w 295220"/>
                  <a:gd name="connsiteY36" fmla="*/ 62439 h 291633"/>
                  <a:gd name="connsiteX37" fmla="*/ 20491 w 295220"/>
                  <a:gd name="connsiteY37" fmla="*/ 66795 h 291633"/>
                  <a:gd name="connsiteX38" fmla="*/ 15479 w 295220"/>
                  <a:gd name="connsiteY38" fmla="*/ 75724 h 291633"/>
                  <a:gd name="connsiteX39" fmla="*/ 7573 w 295220"/>
                  <a:gd name="connsiteY39" fmla="*/ 94889 h 291633"/>
                  <a:gd name="connsiteX40" fmla="*/ 6014 w 295220"/>
                  <a:gd name="connsiteY40" fmla="*/ 99899 h 291633"/>
                  <a:gd name="connsiteX41" fmla="*/ 4677 w 295220"/>
                  <a:gd name="connsiteY41" fmla="*/ 105017 h 291633"/>
                  <a:gd name="connsiteX42" fmla="*/ 2450 w 295220"/>
                  <a:gd name="connsiteY42" fmla="*/ 115470 h 291633"/>
                  <a:gd name="connsiteX43" fmla="*/ 891 w 295220"/>
                  <a:gd name="connsiteY43" fmla="*/ 126469 h 291633"/>
                  <a:gd name="connsiteX44" fmla="*/ 111 w 295220"/>
                  <a:gd name="connsiteY44" fmla="*/ 137576 h 291633"/>
                  <a:gd name="connsiteX45" fmla="*/ 0 w 295220"/>
                  <a:gd name="connsiteY45" fmla="*/ 143238 h 291633"/>
                  <a:gd name="connsiteX46" fmla="*/ 0 w 295220"/>
                  <a:gd name="connsiteY46" fmla="*/ 149010 h 291633"/>
                  <a:gd name="connsiteX47" fmla="*/ 223 w 295220"/>
                  <a:gd name="connsiteY47" fmla="*/ 154672 h 291633"/>
                  <a:gd name="connsiteX48" fmla="*/ 557 w 295220"/>
                  <a:gd name="connsiteY48" fmla="*/ 160335 h 291633"/>
                  <a:gd name="connsiteX49" fmla="*/ 3675 w 295220"/>
                  <a:gd name="connsiteY49" fmla="*/ 182005 h 291633"/>
                  <a:gd name="connsiteX50" fmla="*/ 6348 w 295220"/>
                  <a:gd name="connsiteY50" fmla="*/ 192350 h 291633"/>
                  <a:gd name="connsiteX51" fmla="*/ 9689 w 295220"/>
                  <a:gd name="connsiteY51" fmla="*/ 202259 h 291633"/>
                  <a:gd name="connsiteX52" fmla="*/ 18486 w 295220"/>
                  <a:gd name="connsiteY52" fmla="*/ 220989 h 291633"/>
                  <a:gd name="connsiteX53" fmla="*/ 23943 w 295220"/>
                  <a:gd name="connsiteY53" fmla="*/ 229809 h 291633"/>
                  <a:gd name="connsiteX54" fmla="*/ 30068 w 295220"/>
                  <a:gd name="connsiteY54" fmla="*/ 238194 h 291633"/>
                  <a:gd name="connsiteX55" fmla="*/ 36861 w 295220"/>
                  <a:gd name="connsiteY55" fmla="*/ 246143 h 291633"/>
                  <a:gd name="connsiteX56" fmla="*/ 44322 w 295220"/>
                  <a:gd name="connsiteY56" fmla="*/ 253657 h 291633"/>
                  <a:gd name="connsiteX57" fmla="*/ 52229 w 295220"/>
                  <a:gd name="connsiteY57" fmla="*/ 260517 h 291633"/>
                  <a:gd name="connsiteX58" fmla="*/ 60581 w 295220"/>
                  <a:gd name="connsiteY58" fmla="*/ 266724 h 291633"/>
                  <a:gd name="connsiteX59" fmla="*/ 69379 w 295220"/>
                  <a:gd name="connsiteY59" fmla="*/ 272278 h 291633"/>
                  <a:gd name="connsiteX60" fmla="*/ 78510 w 295220"/>
                  <a:gd name="connsiteY60" fmla="*/ 277069 h 291633"/>
                  <a:gd name="connsiteX61" fmla="*/ 97999 w 295220"/>
                  <a:gd name="connsiteY61" fmla="*/ 284692 h 291633"/>
                  <a:gd name="connsiteX62" fmla="*/ 108355 w 295220"/>
                  <a:gd name="connsiteY62" fmla="*/ 287414 h 291633"/>
                  <a:gd name="connsiteX63" fmla="*/ 119046 w 295220"/>
                  <a:gd name="connsiteY63" fmla="*/ 289483 h 291633"/>
                  <a:gd name="connsiteX64" fmla="*/ 141541 w 295220"/>
                  <a:gd name="connsiteY64" fmla="*/ 291552 h 291633"/>
                  <a:gd name="connsiteX65" fmla="*/ 153011 w 295220"/>
                  <a:gd name="connsiteY65" fmla="*/ 291552 h 291633"/>
                  <a:gd name="connsiteX66" fmla="*/ 164482 w 295220"/>
                  <a:gd name="connsiteY66" fmla="*/ 290899 h 291633"/>
                  <a:gd name="connsiteX67" fmla="*/ 186197 w 295220"/>
                  <a:gd name="connsiteY67" fmla="*/ 287523 h 291633"/>
                  <a:gd name="connsiteX68" fmla="*/ 196554 w 295220"/>
                  <a:gd name="connsiteY68" fmla="*/ 284801 h 291633"/>
                  <a:gd name="connsiteX69" fmla="*/ 206576 w 295220"/>
                  <a:gd name="connsiteY69" fmla="*/ 281316 h 291633"/>
                  <a:gd name="connsiteX70" fmla="*/ 225397 w 295220"/>
                  <a:gd name="connsiteY70" fmla="*/ 272278 h 291633"/>
                  <a:gd name="connsiteX71" fmla="*/ 234194 w 295220"/>
                  <a:gd name="connsiteY71" fmla="*/ 266724 h 291633"/>
                  <a:gd name="connsiteX72" fmla="*/ 242658 w 295220"/>
                  <a:gd name="connsiteY72" fmla="*/ 260300 h 291633"/>
                  <a:gd name="connsiteX73" fmla="*/ 249673 w 295220"/>
                  <a:gd name="connsiteY73" fmla="*/ 254310 h 291633"/>
                  <a:gd name="connsiteX74" fmla="*/ 252346 w 295220"/>
                  <a:gd name="connsiteY74" fmla="*/ 251806 h 291633"/>
                  <a:gd name="connsiteX75" fmla="*/ 254239 w 295220"/>
                  <a:gd name="connsiteY75" fmla="*/ 249955 h 291633"/>
                  <a:gd name="connsiteX76" fmla="*/ 256132 w 295220"/>
                  <a:gd name="connsiteY76" fmla="*/ 248103 h 291633"/>
                  <a:gd name="connsiteX77" fmla="*/ 259585 w 295220"/>
                  <a:gd name="connsiteY77" fmla="*/ 244510 h 291633"/>
                  <a:gd name="connsiteX78" fmla="*/ 268939 w 295220"/>
                  <a:gd name="connsiteY78" fmla="*/ 233076 h 291633"/>
                  <a:gd name="connsiteX79" fmla="*/ 274730 w 295220"/>
                  <a:gd name="connsiteY79" fmla="*/ 224473 h 291633"/>
                  <a:gd name="connsiteX80" fmla="*/ 279741 w 295220"/>
                  <a:gd name="connsiteY80" fmla="*/ 215435 h 291633"/>
                  <a:gd name="connsiteX81" fmla="*/ 284084 w 295220"/>
                  <a:gd name="connsiteY81" fmla="*/ 206070 h 291633"/>
                  <a:gd name="connsiteX82" fmla="*/ 287648 w 295220"/>
                  <a:gd name="connsiteY82" fmla="*/ 196270 h 291633"/>
                  <a:gd name="connsiteX83" fmla="*/ 291546 w 295220"/>
                  <a:gd name="connsiteY83" fmla="*/ 181896 h 291633"/>
                  <a:gd name="connsiteX84" fmla="*/ 293884 w 295220"/>
                  <a:gd name="connsiteY84" fmla="*/ 168284 h 291633"/>
                  <a:gd name="connsiteX85" fmla="*/ 294886 w 295220"/>
                  <a:gd name="connsiteY85" fmla="*/ 157177 h 291633"/>
                  <a:gd name="connsiteX86" fmla="*/ 295221 w 295220"/>
                  <a:gd name="connsiteY86" fmla="*/ 145634 h 291633"/>
                  <a:gd name="connsiteX87" fmla="*/ 262591 w 295220"/>
                  <a:gd name="connsiteY87" fmla="*/ 160661 h 291633"/>
                  <a:gd name="connsiteX88" fmla="*/ 260921 w 295220"/>
                  <a:gd name="connsiteY88" fmla="*/ 172422 h 291633"/>
                  <a:gd name="connsiteX89" fmla="*/ 257469 w 295220"/>
                  <a:gd name="connsiteY89" fmla="*/ 185816 h 291633"/>
                  <a:gd name="connsiteX90" fmla="*/ 255130 w 295220"/>
                  <a:gd name="connsiteY90" fmla="*/ 192241 h 291633"/>
                  <a:gd name="connsiteX91" fmla="*/ 250119 w 295220"/>
                  <a:gd name="connsiteY91" fmla="*/ 203130 h 291633"/>
                  <a:gd name="connsiteX92" fmla="*/ 244217 w 295220"/>
                  <a:gd name="connsiteY92" fmla="*/ 212822 h 291633"/>
                  <a:gd name="connsiteX93" fmla="*/ 240319 w 295220"/>
                  <a:gd name="connsiteY93" fmla="*/ 218158 h 291633"/>
                  <a:gd name="connsiteX94" fmla="*/ 237869 w 295220"/>
                  <a:gd name="connsiteY94" fmla="*/ 221207 h 291633"/>
                  <a:gd name="connsiteX95" fmla="*/ 234194 w 295220"/>
                  <a:gd name="connsiteY95" fmla="*/ 225236 h 291633"/>
                  <a:gd name="connsiteX96" fmla="*/ 232524 w 295220"/>
                  <a:gd name="connsiteY96" fmla="*/ 226978 h 291633"/>
                  <a:gd name="connsiteX97" fmla="*/ 231410 w 295220"/>
                  <a:gd name="connsiteY97" fmla="*/ 228176 h 291633"/>
                  <a:gd name="connsiteX98" fmla="*/ 230185 w 295220"/>
                  <a:gd name="connsiteY98" fmla="*/ 229374 h 291633"/>
                  <a:gd name="connsiteX99" fmla="*/ 228626 w 295220"/>
                  <a:gd name="connsiteY99" fmla="*/ 230789 h 291633"/>
                  <a:gd name="connsiteX100" fmla="*/ 225174 w 295220"/>
                  <a:gd name="connsiteY100" fmla="*/ 233838 h 291633"/>
                  <a:gd name="connsiteX101" fmla="*/ 219940 w 295220"/>
                  <a:gd name="connsiteY101" fmla="*/ 237976 h 291633"/>
                  <a:gd name="connsiteX102" fmla="*/ 214483 w 295220"/>
                  <a:gd name="connsiteY102" fmla="*/ 241788 h 291633"/>
                  <a:gd name="connsiteX103" fmla="*/ 203681 w 295220"/>
                  <a:gd name="connsiteY103" fmla="*/ 247886 h 291633"/>
                  <a:gd name="connsiteX104" fmla="*/ 191320 w 295220"/>
                  <a:gd name="connsiteY104" fmla="*/ 253004 h 291633"/>
                  <a:gd name="connsiteX105" fmla="*/ 178068 w 295220"/>
                  <a:gd name="connsiteY105" fmla="*/ 256706 h 291633"/>
                  <a:gd name="connsiteX106" fmla="*/ 163925 w 295220"/>
                  <a:gd name="connsiteY106" fmla="*/ 258993 h 291633"/>
                  <a:gd name="connsiteX107" fmla="*/ 148891 w 295220"/>
                  <a:gd name="connsiteY107" fmla="*/ 259864 h 291633"/>
                  <a:gd name="connsiteX108" fmla="*/ 133746 w 295220"/>
                  <a:gd name="connsiteY108" fmla="*/ 259319 h 291633"/>
                  <a:gd name="connsiteX109" fmla="*/ 119491 w 295220"/>
                  <a:gd name="connsiteY109" fmla="*/ 257250 h 291633"/>
                  <a:gd name="connsiteX110" fmla="*/ 106239 w 295220"/>
                  <a:gd name="connsiteY110" fmla="*/ 253766 h 291633"/>
                  <a:gd name="connsiteX111" fmla="*/ 93767 w 295220"/>
                  <a:gd name="connsiteY111" fmla="*/ 248866 h 291633"/>
                  <a:gd name="connsiteX112" fmla="*/ 82185 w 295220"/>
                  <a:gd name="connsiteY112" fmla="*/ 242441 h 291633"/>
                  <a:gd name="connsiteX113" fmla="*/ 71383 w 295220"/>
                  <a:gd name="connsiteY113" fmla="*/ 234601 h 291633"/>
                  <a:gd name="connsiteX114" fmla="*/ 61472 w 295220"/>
                  <a:gd name="connsiteY114" fmla="*/ 225345 h 291633"/>
                  <a:gd name="connsiteX115" fmla="*/ 57017 w 295220"/>
                  <a:gd name="connsiteY115" fmla="*/ 220444 h 291633"/>
                  <a:gd name="connsiteX116" fmla="*/ 52897 w 295220"/>
                  <a:gd name="connsiteY116" fmla="*/ 215217 h 291633"/>
                  <a:gd name="connsiteX117" fmla="*/ 45770 w 295220"/>
                  <a:gd name="connsiteY117" fmla="*/ 204219 h 291633"/>
                  <a:gd name="connsiteX118" fmla="*/ 40090 w 295220"/>
                  <a:gd name="connsiteY118" fmla="*/ 192459 h 291633"/>
                  <a:gd name="connsiteX119" fmla="*/ 35859 w 295220"/>
                  <a:gd name="connsiteY119" fmla="*/ 179827 h 291633"/>
                  <a:gd name="connsiteX120" fmla="*/ 33075 w 295220"/>
                  <a:gd name="connsiteY120" fmla="*/ 166215 h 291633"/>
                  <a:gd name="connsiteX121" fmla="*/ 31738 w 295220"/>
                  <a:gd name="connsiteY121" fmla="*/ 151732 h 291633"/>
                  <a:gd name="connsiteX122" fmla="*/ 31627 w 295220"/>
                  <a:gd name="connsiteY122" fmla="*/ 144218 h 291633"/>
                  <a:gd name="connsiteX123" fmla="*/ 31850 w 295220"/>
                  <a:gd name="connsiteY123" fmla="*/ 136705 h 291633"/>
                  <a:gd name="connsiteX124" fmla="*/ 33520 w 295220"/>
                  <a:gd name="connsiteY124" fmla="*/ 122331 h 291633"/>
                  <a:gd name="connsiteX125" fmla="*/ 36638 w 295220"/>
                  <a:gd name="connsiteY125" fmla="*/ 108937 h 291633"/>
                  <a:gd name="connsiteX126" fmla="*/ 41204 w 295220"/>
                  <a:gd name="connsiteY126" fmla="*/ 96414 h 291633"/>
                  <a:gd name="connsiteX127" fmla="*/ 47217 w 295220"/>
                  <a:gd name="connsiteY127" fmla="*/ 84653 h 291633"/>
                  <a:gd name="connsiteX128" fmla="*/ 54679 w 295220"/>
                  <a:gd name="connsiteY128" fmla="*/ 73764 h 291633"/>
                  <a:gd name="connsiteX129" fmla="*/ 63699 w 295220"/>
                  <a:gd name="connsiteY129" fmla="*/ 63637 h 291633"/>
                  <a:gd name="connsiteX130" fmla="*/ 73833 w 295220"/>
                  <a:gd name="connsiteY130" fmla="*/ 54599 h 291633"/>
                  <a:gd name="connsiteX131" fmla="*/ 84746 w 295220"/>
                  <a:gd name="connsiteY131" fmla="*/ 47085 h 291633"/>
                  <a:gd name="connsiteX132" fmla="*/ 96439 w 295220"/>
                  <a:gd name="connsiteY132" fmla="*/ 40987 h 291633"/>
                  <a:gd name="connsiteX133" fmla="*/ 108912 w 295220"/>
                  <a:gd name="connsiteY133" fmla="*/ 36304 h 291633"/>
                  <a:gd name="connsiteX134" fmla="*/ 122275 w 295220"/>
                  <a:gd name="connsiteY134" fmla="*/ 33038 h 291633"/>
                  <a:gd name="connsiteX135" fmla="*/ 136641 w 295220"/>
                  <a:gd name="connsiteY135" fmla="*/ 31295 h 291633"/>
                  <a:gd name="connsiteX136" fmla="*/ 144214 w 295220"/>
                  <a:gd name="connsiteY136" fmla="*/ 30969 h 291633"/>
                  <a:gd name="connsiteX137" fmla="*/ 151786 w 295220"/>
                  <a:gd name="connsiteY137" fmla="*/ 30969 h 291633"/>
                  <a:gd name="connsiteX138" fmla="*/ 166597 w 295220"/>
                  <a:gd name="connsiteY138" fmla="*/ 32166 h 291633"/>
                  <a:gd name="connsiteX139" fmla="*/ 180518 w 295220"/>
                  <a:gd name="connsiteY139" fmla="*/ 34780 h 291633"/>
                  <a:gd name="connsiteX140" fmla="*/ 193547 w 295220"/>
                  <a:gd name="connsiteY140" fmla="*/ 38809 h 291633"/>
                  <a:gd name="connsiteX141" fmla="*/ 205686 w 295220"/>
                  <a:gd name="connsiteY141" fmla="*/ 44363 h 291633"/>
                  <a:gd name="connsiteX142" fmla="*/ 217044 w 295220"/>
                  <a:gd name="connsiteY142" fmla="*/ 51332 h 291633"/>
                  <a:gd name="connsiteX143" fmla="*/ 227512 w 295220"/>
                  <a:gd name="connsiteY143" fmla="*/ 59717 h 291633"/>
                  <a:gd name="connsiteX144" fmla="*/ 232412 w 295220"/>
                  <a:gd name="connsiteY144" fmla="*/ 64399 h 291633"/>
                  <a:gd name="connsiteX145" fmla="*/ 236978 w 295220"/>
                  <a:gd name="connsiteY145" fmla="*/ 69299 h 291633"/>
                  <a:gd name="connsiteX146" fmla="*/ 244885 w 295220"/>
                  <a:gd name="connsiteY146" fmla="*/ 79862 h 291633"/>
                  <a:gd name="connsiteX147" fmla="*/ 251455 w 295220"/>
                  <a:gd name="connsiteY147" fmla="*/ 91187 h 291633"/>
                  <a:gd name="connsiteX148" fmla="*/ 256578 w 295220"/>
                  <a:gd name="connsiteY148" fmla="*/ 103383 h 291633"/>
                  <a:gd name="connsiteX149" fmla="*/ 260253 w 295220"/>
                  <a:gd name="connsiteY149" fmla="*/ 116450 h 291633"/>
                  <a:gd name="connsiteX150" fmla="*/ 262369 w 295220"/>
                  <a:gd name="connsiteY150" fmla="*/ 130498 h 291633"/>
                  <a:gd name="connsiteX151" fmla="*/ 263148 w 295220"/>
                  <a:gd name="connsiteY151" fmla="*/ 145416 h 291633"/>
                  <a:gd name="connsiteX152" fmla="*/ 262591 w 295220"/>
                  <a:gd name="connsiteY152" fmla="*/ 160661 h 29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295220" h="291633">
                    <a:moveTo>
                      <a:pt x="295221" y="145634"/>
                    </a:moveTo>
                    <a:cubicBezTo>
                      <a:pt x="295221" y="138120"/>
                      <a:pt x="294775" y="130607"/>
                      <a:pt x="293884" y="123093"/>
                    </a:cubicBezTo>
                    <a:cubicBezTo>
                      <a:pt x="293439" y="119500"/>
                      <a:pt x="292882" y="115906"/>
                      <a:pt x="292214" y="112312"/>
                    </a:cubicBezTo>
                    <a:cubicBezTo>
                      <a:pt x="291546" y="108828"/>
                      <a:pt x="290766" y="105343"/>
                      <a:pt x="289764" y="101859"/>
                    </a:cubicBezTo>
                    <a:cubicBezTo>
                      <a:pt x="287871" y="95107"/>
                      <a:pt x="285643" y="88465"/>
                      <a:pt x="282748" y="82149"/>
                    </a:cubicBezTo>
                    <a:cubicBezTo>
                      <a:pt x="280855" y="77684"/>
                      <a:pt x="278628" y="73328"/>
                      <a:pt x="276178" y="69190"/>
                    </a:cubicBezTo>
                    <a:cubicBezTo>
                      <a:pt x="274396" y="66250"/>
                      <a:pt x="272614" y="63310"/>
                      <a:pt x="270610" y="60479"/>
                    </a:cubicBezTo>
                    <a:cubicBezTo>
                      <a:pt x="268605" y="57648"/>
                      <a:pt x="266601" y="54816"/>
                      <a:pt x="264373" y="52094"/>
                    </a:cubicBezTo>
                    <a:cubicBezTo>
                      <a:pt x="261589" y="48609"/>
                      <a:pt x="258471" y="45234"/>
                      <a:pt x="255353" y="42076"/>
                    </a:cubicBezTo>
                    <a:cubicBezTo>
                      <a:pt x="255019" y="41749"/>
                      <a:pt x="254573" y="41314"/>
                      <a:pt x="254239" y="40987"/>
                    </a:cubicBezTo>
                    <a:cubicBezTo>
                      <a:pt x="253905" y="40660"/>
                      <a:pt x="253571" y="40334"/>
                      <a:pt x="253237" y="40116"/>
                    </a:cubicBezTo>
                    <a:cubicBezTo>
                      <a:pt x="253014" y="39898"/>
                      <a:pt x="252903" y="39789"/>
                      <a:pt x="252680" y="39571"/>
                    </a:cubicBezTo>
                    <a:cubicBezTo>
                      <a:pt x="252569" y="39462"/>
                      <a:pt x="252346" y="39245"/>
                      <a:pt x="252235" y="39027"/>
                    </a:cubicBezTo>
                    <a:cubicBezTo>
                      <a:pt x="251567" y="38482"/>
                      <a:pt x="250898" y="37829"/>
                      <a:pt x="250230" y="37284"/>
                    </a:cubicBezTo>
                    <a:cubicBezTo>
                      <a:pt x="249228" y="36413"/>
                      <a:pt x="248226" y="35433"/>
                      <a:pt x="247112" y="34562"/>
                    </a:cubicBezTo>
                    <a:cubicBezTo>
                      <a:pt x="246110" y="33691"/>
                      <a:pt x="245108" y="32820"/>
                      <a:pt x="243994" y="31949"/>
                    </a:cubicBezTo>
                    <a:cubicBezTo>
                      <a:pt x="242658" y="30860"/>
                      <a:pt x="241321" y="29771"/>
                      <a:pt x="239874" y="28682"/>
                    </a:cubicBezTo>
                    <a:cubicBezTo>
                      <a:pt x="238537" y="27593"/>
                      <a:pt x="237090" y="26613"/>
                      <a:pt x="235642" y="25633"/>
                    </a:cubicBezTo>
                    <a:cubicBezTo>
                      <a:pt x="234194" y="24653"/>
                      <a:pt x="232858" y="23673"/>
                      <a:pt x="231299" y="22802"/>
                    </a:cubicBezTo>
                    <a:cubicBezTo>
                      <a:pt x="229851" y="21822"/>
                      <a:pt x="228292" y="20950"/>
                      <a:pt x="226844" y="20079"/>
                    </a:cubicBezTo>
                    <a:cubicBezTo>
                      <a:pt x="224394" y="18664"/>
                      <a:pt x="221944" y="17357"/>
                      <a:pt x="219494" y="16050"/>
                    </a:cubicBezTo>
                    <a:cubicBezTo>
                      <a:pt x="216599" y="14526"/>
                      <a:pt x="213592" y="13219"/>
                      <a:pt x="210697" y="11912"/>
                    </a:cubicBezTo>
                    <a:cubicBezTo>
                      <a:pt x="207467" y="10497"/>
                      <a:pt x="204238" y="9299"/>
                      <a:pt x="200786" y="8210"/>
                    </a:cubicBezTo>
                    <a:cubicBezTo>
                      <a:pt x="194104" y="5923"/>
                      <a:pt x="187199" y="4181"/>
                      <a:pt x="180072" y="2874"/>
                    </a:cubicBezTo>
                    <a:cubicBezTo>
                      <a:pt x="172834" y="1458"/>
                      <a:pt x="165372" y="696"/>
                      <a:pt x="158023" y="261"/>
                    </a:cubicBezTo>
                    <a:cubicBezTo>
                      <a:pt x="154236" y="43"/>
                      <a:pt x="150339" y="-66"/>
                      <a:pt x="146552" y="43"/>
                    </a:cubicBezTo>
                    <a:cubicBezTo>
                      <a:pt x="142655" y="43"/>
                      <a:pt x="138868" y="152"/>
                      <a:pt x="134971" y="478"/>
                    </a:cubicBezTo>
                    <a:cubicBezTo>
                      <a:pt x="127509" y="914"/>
                      <a:pt x="120160" y="1894"/>
                      <a:pt x="112921" y="3310"/>
                    </a:cubicBezTo>
                    <a:cubicBezTo>
                      <a:pt x="105905" y="4725"/>
                      <a:pt x="99001" y="6576"/>
                      <a:pt x="92208" y="8972"/>
                    </a:cubicBezTo>
                    <a:cubicBezTo>
                      <a:pt x="88867" y="10061"/>
                      <a:pt x="85637" y="11368"/>
                      <a:pt x="82408" y="12783"/>
                    </a:cubicBezTo>
                    <a:cubicBezTo>
                      <a:pt x="79290" y="14199"/>
                      <a:pt x="76060" y="15723"/>
                      <a:pt x="73053" y="17357"/>
                    </a:cubicBezTo>
                    <a:cubicBezTo>
                      <a:pt x="69935" y="18990"/>
                      <a:pt x="66929" y="20733"/>
                      <a:pt x="64033" y="22584"/>
                    </a:cubicBezTo>
                    <a:cubicBezTo>
                      <a:pt x="61138" y="24435"/>
                      <a:pt x="58242" y="26395"/>
                      <a:pt x="55458" y="28573"/>
                    </a:cubicBezTo>
                    <a:cubicBezTo>
                      <a:pt x="49890" y="32820"/>
                      <a:pt x="44545" y="37393"/>
                      <a:pt x="39645" y="42403"/>
                    </a:cubicBezTo>
                    <a:cubicBezTo>
                      <a:pt x="37195" y="44907"/>
                      <a:pt x="34856" y="47412"/>
                      <a:pt x="32629" y="50025"/>
                    </a:cubicBezTo>
                    <a:cubicBezTo>
                      <a:pt x="30402" y="52639"/>
                      <a:pt x="28286" y="55361"/>
                      <a:pt x="26170" y="58192"/>
                    </a:cubicBezTo>
                    <a:cubicBezTo>
                      <a:pt x="25168" y="59608"/>
                      <a:pt x="24166" y="61023"/>
                      <a:pt x="23275" y="62439"/>
                    </a:cubicBezTo>
                    <a:cubicBezTo>
                      <a:pt x="22384" y="63855"/>
                      <a:pt x="21381" y="65379"/>
                      <a:pt x="20491" y="66795"/>
                    </a:cubicBezTo>
                    <a:cubicBezTo>
                      <a:pt x="18709" y="69735"/>
                      <a:pt x="17038" y="72675"/>
                      <a:pt x="15479" y="75724"/>
                    </a:cubicBezTo>
                    <a:cubicBezTo>
                      <a:pt x="12361" y="81931"/>
                      <a:pt x="9689" y="88356"/>
                      <a:pt x="7573" y="94889"/>
                    </a:cubicBezTo>
                    <a:cubicBezTo>
                      <a:pt x="7016" y="96523"/>
                      <a:pt x="6459" y="98265"/>
                      <a:pt x="6014" y="99899"/>
                    </a:cubicBezTo>
                    <a:cubicBezTo>
                      <a:pt x="5568" y="101641"/>
                      <a:pt x="5123" y="103274"/>
                      <a:pt x="4677" y="105017"/>
                    </a:cubicBezTo>
                    <a:cubicBezTo>
                      <a:pt x="3786" y="108501"/>
                      <a:pt x="3118" y="111986"/>
                      <a:pt x="2450" y="115470"/>
                    </a:cubicBezTo>
                    <a:cubicBezTo>
                      <a:pt x="1782" y="119173"/>
                      <a:pt x="1336" y="122766"/>
                      <a:pt x="891" y="126469"/>
                    </a:cubicBezTo>
                    <a:cubicBezTo>
                      <a:pt x="557" y="130171"/>
                      <a:pt x="223" y="133874"/>
                      <a:pt x="111" y="137576"/>
                    </a:cubicBezTo>
                    <a:cubicBezTo>
                      <a:pt x="0" y="139536"/>
                      <a:pt x="0" y="141387"/>
                      <a:pt x="0" y="143238"/>
                    </a:cubicBezTo>
                    <a:cubicBezTo>
                      <a:pt x="0" y="145198"/>
                      <a:pt x="0" y="147050"/>
                      <a:pt x="0" y="149010"/>
                    </a:cubicBezTo>
                    <a:cubicBezTo>
                      <a:pt x="0" y="150861"/>
                      <a:pt x="111" y="152821"/>
                      <a:pt x="223" y="154672"/>
                    </a:cubicBezTo>
                    <a:cubicBezTo>
                      <a:pt x="334" y="156632"/>
                      <a:pt x="445" y="158484"/>
                      <a:pt x="557" y="160335"/>
                    </a:cubicBezTo>
                    <a:cubicBezTo>
                      <a:pt x="1114" y="167631"/>
                      <a:pt x="2116" y="174818"/>
                      <a:pt x="3675" y="182005"/>
                    </a:cubicBezTo>
                    <a:cubicBezTo>
                      <a:pt x="4454" y="185489"/>
                      <a:pt x="5345" y="188974"/>
                      <a:pt x="6348" y="192350"/>
                    </a:cubicBezTo>
                    <a:cubicBezTo>
                      <a:pt x="7350" y="195725"/>
                      <a:pt x="8464" y="198992"/>
                      <a:pt x="9689" y="202259"/>
                    </a:cubicBezTo>
                    <a:cubicBezTo>
                      <a:pt x="12138" y="208684"/>
                      <a:pt x="15034" y="215000"/>
                      <a:pt x="18486" y="220989"/>
                    </a:cubicBezTo>
                    <a:cubicBezTo>
                      <a:pt x="20156" y="224038"/>
                      <a:pt x="22050" y="226978"/>
                      <a:pt x="23943" y="229809"/>
                    </a:cubicBezTo>
                    <a:cubicBezTo>
                      <a:pt x="25836" y="232640"/>
                      <a:pt x="27952" y="235472"/>
                      <a:pt x="30068" y="238194"/>
                    </a:cubicBezTo>
                    <a:cubicBezTo>
                      <a:pt x="32295" y="240916"/>
                      <a:pt x="34522" y="243639"/>
                      <a:pt x="36861" y="246143"/>
                    </a:cubicBezTo>
                    <a:cubicBezTo>
                      <a:pt x="39199" y="248757"/>
                      <a:pt x="41761" y="251261"/>
                      <a:pt x="44322" y="253657"/>
                    </a:cubicBezTo>
                    <a:cubicBezTo>
                      <a:pt x="46883" y="256053"/>
                      <a:pt x="49556" y="258339"/>
                      <a:pt x="52229" y="260517"/>
                    </a:cubicBezTo>
                    <a:cubicBezTo>
                      <a:pt x="54901" y="262695"/>
                      <a:pt x="57685" y="264764"/>
                      <a:pt x="60581" y="266724"/>
                    </a:cubicBezTo>
                    <a:cubicBezTo>
                      <a:pt x="63476" y="268684"/>
                      <a:pt x="66372" y="270536"/>
                      <a:pt x="69379" y="272278"/>
                    </a:cubicBezTo>
                    <a:cubicBezTo>
                      <a:pt x="72385" y="274020"/>
                      <a:pt x="75503" y="275654"/>
                      <a:pt x="78510" y="277069"/>
                    </a:cubicBezTo>
                    <a:cubicBezTo>
                      <a:pt x="84746" y="280118"/>
                      <a:pt x="91317" y="282623"/>
                      <a:pt x="97999" y="284692"/>
                    </a:cubicBezTo>
                    <a:cubicBezTo>
                      <a:pt x="101451" y="285672"/>
                      <a:pt x="104903" y="286652"/>
                      <a:pt x="108355" y="287414"/>
                    </a:cubicBezTo>
                    <a:cubicBezTo>
                      <a:pt x="111807" y="288176"/>
                      <a:pt x="115482" y="288939"/>
                      <a:pt x="119046" y="289483"/>
                    </a:cubicBezTo>
                    <a:cubicBezTo>
                      <a:pt x="126507" y="290681"/>
                      <a:pt x="133968" y="291334"/>
                      <a:pt x="141541" y="291552"/>
                    </a:cubicBezTo>
                    <a:cubicBezTo>
                      <a:pt x="145327" y="291661"/>
                      <a:pt x="149225" y="291661"/>
                      <a:pt x="153011" y="291552"/>
                    </a:cubicBezTo>
                    <a:cubicBezTo>
                      <a:pt x="156909" y="291443"/>
                      <a:pt x="160695" y="291225"/>
                      <a:pt x="164482" y="290899"/>
                    </a:cubicBezTo>
                    <a:cubicBezTo>
                      <a:pt x="171831" y="290245"/>
                      <a:pt x="179070" y="289156"/>
                      <a:pt x="186197" y="287523"/>
                    </a:cubicBezTo>
                    <a:cubicBezTo>
                      <a:pt x="189649" y="286761"/>
                      <a:pt x="193102" y="285781"/>
                      <a:pt x="196554" y="284801"/>
                    </a:cubicBezTo>
                    <a:cubicBezTo>
                      <a:pt x="199895" y="283712"/>
                      <a:pt x="203236" y="282623"/>
                      <a:pt x="206576" y="281316"/>
                    </a:cubicBezTo>
                    <a:cubicBezTo>
                      <a:pt x="213035" y="278812"/>
                      <a:pt x="219383" y="275762"/>
                      <a:pt x="225397" y="272278"/>
                    </a:cubicBezTo>
                    <a:cubicBezTo>
                      <a:pt x="228403" y="270536"/>
                      <a:pt x="231410" y="268684"/>
                      <a:pt x="234194" y="266724"/>
                    </a:cubicBezTo>
                    <a:cubicBezTo>
                      <a:pt x="237201" y="264546"/>
                      <a:pt x="239985" y="262477"/>
                      <a:pt x="242658" y="260300"/>
                    </a:cubicBezTo>
                    <a:cubicBezTo>
                      <a:pt x="245108" y="258339"/>
                      <a:pt x="247446" y="256379"/>
                      <a:pt x="249673" y="254310"/>
                    </a:cubicBezTo>
                    <a:cubicBezTo>
                      <a:pt x="250564" y="253439"/>
                      <a:pt x="251455" y="252677"/>
                      <a:pt x="252346" y="251806"/>
                    </a:cubicBezTo>
                    <a:cubicBezTo>
                      <a:pt x="253014" y="251261"/>
                      <a:pt x="253571" y="250608"/>
                      <a:pt x="254239" y="249955"/>
                    </a:cubicBezTo>
                    <a:cubicBezTo>
                      <a:pt x="254907" y="249301"/>
                      <a:pt x="255464" y="248757"/>
                      <a:pt x="256132" y="248103"/>
                    </a:cubicBezTo>
                    <a:cubicBezTo>
                      <a:pt x="257246" y="246906"/>
                      <a:pt x="258471" y="245708"/>
                      <a:pt x="259585" y="244510"/>
                    </a:cubicBezTo>
                    <a:cubicBezTo>
                      <a:pt x="262926" y="240916"/>
                      <a:pt x="266044" y="236996"/>
                      <a:pt x="268939" y="233076"/>
                    </a:cubicBezTo>
                    <a:cubicBezTo>
                      <a:pt x="270944" y="230245"/>
                      <a:pt x="272837" y="227414"/>
                      <a:pt x="274730" y="224473"/>
                    </a:cubicBezTo>
                    <a:cubicBezTo>
                      <a:pt x="276512" y="221533"/>
                      <a:pt x="278182" y="218484"/>
                      <a:pt x="279741" y="215435"/>
                    </a:cubicBezTo>
                    <a:cubicBezTo>
                      <a:pt x="281300" y="212386"/>
                      <a:pt x="282748" y="209228"/>
                      <a:pt x="284084" y="206070"/>
                    </a:cubicBezTo>
                    <a:cubicBezTo>
                      <a:pt x="285421" y="202803"/>
                      <a:pt x="286646" y="199646"/>
                      <a:pt x="287648" y="196270"/>
                    </a:cubicBezTo>
                    <a:cubicBezTo>
                      <a:pt x="289207" y="191478"/>
                      <a:pt x="290543" y="186687"/>
                      <a:pt x="291546" y="181896"/>
                    </a:cubicBezTo>
                    <a:cubicBezTo>
                      <a:pt x="292548" y="177431"/>
                      <a:pt x="293327" y="172858"/>
                      <a:pt x="293884" y="168284"/>
                    </a:cubicBezTo>
                    <a:cubicBezTo>
                      <a:pt x="294330" y="164582"/>
                      <a:pt x="294664" y="160879"/>
                      <a:pt x="294886" y="157177"/>
                    </a:cubicBezTo>
                    <a:cubicBezTo>
                      <a:pt x="295109" y="153257"/>
                      <a:pt x="295221" y="149445"/>
                      <a:pt x="295221" y="145634"/>
                    </a:cubicBezTo>
                    <a:moveTo>
                      <a:pt x="262591" y="160661"/>
                    </a:moveTo>
                    <a:cubicBezTo>
                      <a:pt x="262257" y="164582"/>
                      <a:pt x="261701" y="168611"/>
                      <a:pt x="260921" y="172422"/>
                    </a:cubicBezTo>
                    <a:cubicBezTo>
                      <a:pt x="260030" y="176887"/>
                      <a:pt x="258917" y="181351"/>
                      <a:pt x="257469" y="185816"/>
                    </a:cubicBezTo>
                    <a:cubicBezTo>
                      <a:pt x="256801" y="187994"/>
                      <a:pt x="256021" y="190063"/>
                      <a:pt x="255130" y="192241"/>
                    </a:cubicBezTo>
                    <a:cubicBezTo>
                      <a:pt x="253682" y="195943"/>
                      <a:pt x="252012" y="199537"/>
                      <a:pt x="250119" y="203130"/>
                    </a:cubicBezTo>
                    <a:cubicBezTo>
                      <a:pt x="248337" y="206506"/>
                      <a:pt x="246333" y="209664"/>
                      <a:pt x="244217" y="212822"/>
                    </a:cubicBezTo>
                    <a:cubicBezTo>
                      <a:pt x="242992" y="214673"/>
                      <a:pt x="241655" y="216415"/>
                      <a:pt x="240319" y="218158"/>
                    </a:cubicBezTo>
                    <a:cubicBezTo>
                      <a:pt x="239540" y="219138"/>
                      <a:pt x="238649" y="220227"/>
                      <a:pt x="237869" y="221207"/>
                    </a:cubicBezTo>
                    <a:cubicBezTo>
                      <a:pt x="236644" y="222622"/>
                      <a:pt x="235419" y="224038"/>
                      <a:pt x="234194" y="225236"/>
                    </a:cubicBezTo>
                    <a:cubicBezTo>
                      <a:pt x="233637" y="225780"/>
                      <a:pt x="233081" y="226433"/>
                      <a:pt x="232524" y="226978"/>
                    </a:cubicBezTo>
                    <a:cubicBezTo>
                      <a:pt x="232190" y="227414"/>
                      <a:pt x="231744" y="227740"/>
                      <a:pt x="231410" y="228176"/>
                    </a:cubicBezTo>
                    <a:cubicBezTo>
                      <a:pt x="230965" y="228611"/>
                      <a:pt x="230631" y="228938"/>
                      <a:pt x="230185" y="229374"/>
                    </a:cubicBezTo>
                    <a:cubicBezTo>
                      <a:pt x="229740" y="229809"/>
                      <a:pt x="229183" y="230245"/>
                      <a:pt x="228626" y="230789"/>
                    </a:cubicBezTo>
                    <a:cubicBezTo>
                      <a:pt x="227512" y="231878"/>
                      <a:pt x="226287" y="232858"/>
                      <a:pt x="225174" y="233838"/>
                    </a:cubicBezTo>
                    <a:cubicBezTo>
                      <a:pt x="223503" y="235254"/>
                      <a:pt x="221722" y="236669"/>
                      <a:pt x="219940" y="237976"/>
                    </a:cubicBezTo>
                    <a:cubicBezTo>
                      <a:pt x="218158" y="239283"/>
                      <a:pt x="216376" y="240590"/>
                      <a:pt x="214483" y="241788"/>
                    </a:cubicBezTo>
                    <a:cubicBezTo>
                      <a:pt x="211031" y="243965"/>
                      <a:pt x="207356" y="246034"/>
                      <a:pt x="203681" y="247886"/>
                    </a:cubicBezTo>
                    <a:cubicBezTo>
                      <a:pt x="199672" y="249846"/>
                      <a:pt x="195552" y="251588"/>
                      <a:pt x="191320" y="253004"/>
                    </a:cubicBezTo>
                    <a:cubicBezTo>
                      <a:pt x="186977" y="254528"/>
                      <a:pt x="182634" y="255726"/>
                      <a:pt x="178068" y="256706"/>
                    </a:cubicBezTo>
                    <a:cubicBezTo>
                      <a:pt x="173391" y="257686"/>
                      <a:pt x="168713" y="258448"/>
                      <a:pt x="163925" y="258993"/>
                    </a:cubicBezTo>
                    <a:cubicBezTo>
                      <a:pt x="158914" y="259537"/>
                      <a:pt x="153902" y="259864"/>
                      <a:pt x="148891" y="259864"/>
                    </a:cubicBezTo>
                    <a:cubicBezTo>
                      <a:pt x="143880" y="259864"/>
                      <a:pt x="138757" y="259755"/>
                      <a:pt x="133746" y="259319"/>
                    </a:cubicBezTo>
                    <a:cubicBezTo>
                      <a:pt x="128957" y="258884"/>
                      <a:pt x="124280" y="258231"/>
                      <a:pt x="119491" y="257250"/>
                    </a:cubicBezTo>
                    <a:cubicBezTo>
                      <a:pt x="115037" y="256379"/>
                      <a:pt x="110582" y="255182"/>
                      <a:pt x="106239" y="253766"/>
                    </a:cubicBezTo>
                    <a:cubicBezTo>
                      <a:pt x="102008" y="252350"/>
                      <a:pt x="97887" y="250717"/>
                      <a:pt x="93767" y="248866"/>
                    </a:cubicBezTo>
                    <a:cubicBezTo>
                      <a:pt x="89869" y="246906"/>
                      <a:pt x="85971" y="244837"/>
                      <a:pt x="82185" y="242441"/>
                    </a:cubicBezTo>
                    <a:cubicBezTo>
                      <a:pt x="78399" y="240045"/>
                      <a:pt x="74835" y="237432"/>
                      <a:pt x="71383" y="234601"/>
                    </a:cubicBezTo>
                    <a:cubicBezTo>
                      <a:pt x="67931" y="231660"/>
                      <a:pt x="64590" y="228611"/>
                      <a:pt x="61472" y="225345"/>
                    </a:cubicBezTo>
                    <a:cubicBezTo>
                      <a:pt x="59913" y="223711"/>
                      <a:pt x="58465" y="222078"/>
                      <a:pt x="57017" y="220444"/>
                    </a:cubicBezTo>
                    <a:cubicBezTo>
                      <a:pt x="55570" y="218811"/>
                      <a:pt x="54233" y="217069"/>
                      <a:pt x="52897" y="215217"/>
                    </a:cubicBezTo>
                    <a:cubicBezTo>
                      <a:pt x="50336" y="211733"/>
                      <a:pt x="47886" y="208030"/>
                      <a:pt x="45770" y="204219"/>
                    </a:cubicBezTo>
                    <a:cubicBezTo>
                      <a:pt x="43654" y="200408"/>
                      <a:pt x="41761" y="196488"/>
                      <a:pt x="40090" y="192459"/>
                    </a:cubicBezTo>
                    <a:cubicBezTo>
                      <a:pt x="38420" y="188321"/>
                      <a:pt x="37084" y="184074"/>
                      <a:pt x="35859" y="179827"/>
                    </a:cubicBezTo>
                    <a:cubicBezTo>
                      <a:pt x="34634" y="175362"/>
                      <a:pt x="33743" y="170789"/>
                      <a:pt x="33075" y="166215"/>
                    </a:cubicBezTo>
                    <a:cubicBezTo>
                      <a:pt x="32406" y="161424"/>
                      <a:pt x="31961" y="156523"/>
                      <a:pt x="31738" y="151732"/>
                    </a:cubicBezTo>
                    <a:cubicBezTo>
                      <a:pt x="31627" y="149228"/>
                      <a:pt x="31627" y="146723"/>
                      <a:pt x="31627" y="144218"/>
                    </a:cubicBezTo>
                    <a:cubicBezTo>
                      <a:pt x="31627" y="141714"/>
                      <a:pt x="31738" y="139209"/>
                      <a:pt x="31850" y="136705"/>
                    </a:cubicBezTo>
                    <a:cubicBezTo>
                      <a:pt x="32184" y="131913"/>
                      <a:pt x="32629" y="127122"/>
                      <a:pt x="33520" y="122331"/>
                    </a:cubicBezTo>
                    <a:cubicBezTo>
                      <a:pt x="34299" y="117866"/>
                      <a:pt x="35302" y="113401"/>
                      <a:pt x="36638" y="108937"/>
                    </a:cubicBezTo>
                    <a:cubicBezTo>
                      <a:pt x="37863" y="104690"/>
                      <a:pt x="39422" y="100443"/>
                      <a:pt x="41204" y="96414"/>
                    </a:cubicBezTo>
                    <a:cubicBezTo>
                      <a:pt x="42986" y="92385"/>
                      <a:pt x="44990" y="88465"/>
                      <a:pt x="47217" y="84653"/>
                    </a:cubicBezTo>
                    <a:cubicBezTo>
                      <a:pt x="49445" y="80842"/>
                      <a:pt x="52006" y="77249"/>
                      <a:pt x="54679" y="73764"/>
                    </a:cubicBezTo>
                    <a:cubicBezTo>
                      <a:pt x="57463" y="70170"/>
                      <a:pt x="60470" y="66795"/>
                      <a:pt x="63699" y="63637"/>
                    </a:cubicBezTo>
                    <a:cubicBezTo>
                      <a:pt x="66817" y="60479"/>
                      <a:pt x="70269" y="57430"/>
                      <a:pt x="73833" y="54599"/>
                    </a:cubicBezTo>
                    <a:cubicBezTo>
                      <a:pt x="77285" y="51876"/>
                      <a:pt x="80960" y="49372"/>
                      <a:pt x="84746" y="47085"/>
                    </a:cubicBezTo>
                    <a:cubicBezTo>
                      <a:pt x="88533" y="44798"/>
                      <a:pt x="92430" y="42729"/>
                      <a:pt x="96439" y="40987"/>
                    </a:cubicBezTo>
                    <a:cubicBezTo>
                      <a:pt x="100560" y="39136"/>
                      <a:pt x="104680" y="37611"/>
                      <a:pt x="108912" y="36304"/>
                    </a:cubicBezTo>
                    <a:cubicBezTo>
                      <a:pt x="113366" y="34998"/>
                      <a:pt x="117821" y="33909"/>
                      <a:pt x="122275" y="33038"/>
                    </a:cubicBezTo>
                    <a:cubicBezTo>
                      <a:pt x="127064" y="32166"/>
                      <a:pt x="131853" y="31622"/>
                      <a:pt x="136641" y="31295"/>
                    </a:cubicBezTo>
                    <a:cubicBezTo>
                      <a:pt x="139091" y="31186"/>
                      <a:pt x="141652" y="31078"/>
                      <a:pt x="144214" y="30969"/>
                    </a:cubicBezTo>
                    <a:cubicBezTo>
                      <a:pt x="146775" y="30969"/>
                      <a:pt x="149336" y="30969"/>
                      <a:pt x="151786" y="30969"/>
                    </a:cubicBezTo>
                    <a:cubicBezTo>
                      <a:pt x="156798" y="31078"/>
                      <a:pt x="161698" y="31513"/>
                      <a:pt x="166597" y="32166"/>
                    </a:cubicBezTo>
                    <a:cubicBezTo>
                      <a:pt x="171275" y="32820"/>
                      <a:pt x="175952" y="33691"/>
                      <a:pt x="180518" y="34780"/>
                    </a:cubicBezTo>
                    <a:cubicBezTo>
                      <a:pt x="184972" y="35869"/>
                      <a:pt x="189315" y="37284"/>
                      <a:pt x="193547" y="38809"/>
                    </a:cubicBezTo>
                    <a:cubicBezTo>
                      <a:pt x="197667" y="40442"/>
                      <a:pt x="201788" y="42294"/>
                      <a:pt x="205686" y="44363"/>
                    </a:cubicBezTo>
                    <a:cubicBezTo>
                      <a:pt x="209583" y="46432"/>
                      <a:pt x="213370" y="48718"/>
                      <a:pt x="217044" y="51332"/>
                    </a:cubicBezTo>
                    <a:cubicBezTo>
                      <a:pt x="220719" y="53945"/>
                      <a:pt x="224172" y="56777"/>
                      <a:pt x="227512" y="59717"/>
                    </a:cubicBezTo>
                    <a:cubicBezTo>
                      <a:pt x="229183" y="61241"/>
                      <a:pt x="230853" y="62766"/>
                      <a:pt x="232412" y="64399"/>
                    </a:cubicBezTo>
                    <a:cubicBezTo>
                      <a:pt x="233971" y="66033"/>
                      <a:pt x="235531" y="67666"/>
                      <a:pt x="236978" y="69299"/>
                    </a:cubicBezTo>
                    <a:cubicBezTo>
                      <a:pt x="239874" y="72675"/>
                      <a:pt x="242546" y="76160"/>
                      <a:pt x="244885" y="79862"/>
                    </a:cubicBezTo>
                    <a:cubicBezTo>
                      <a:pt x="247335" y="83456"/>
                      <a:pt x="249562" y="87267"/>
                      <a:pt x="251455" y="91187"/>
                    </a:cubicBezTo>
                    <a:cubicBezTo>
                      <a:pt x="253348" y="95107"/>
                      <a:pt x="255130" y="99245"/>
                      <a:pt x="256578" y="103383"/>
                    </a:cubicBezTo>
                    <a:cubicBezTo>
                      <a:pt x="258026" y="107630"/>
                      <a:pt x="259251" y="112095"/>
                      <a:pt x="260253" y="116450"/>
                    </a:cubicBezTo>
                    <a:cubicBezTo>
                      <a:pt x="261255" y="121024"/>
                      <a:pt x="261923" y="125706"/>
                      <a:pt x="262369" y="130498"/>
                    </a:cubicBezTo>
                    <a:cubicBezTo>
                      <a:pt x="262926" y="135507"/>
                      <a:pt x="263148" y="140407"/>
                      <a:pt x="263148" y="145416"/>
                    </a:cubicBezTo>
                    <a:cubicBezTo>
                      <a:pt x="263371" y="150643"/>
                      <a:pt x="263148" y="155652"/>
                      <a:pt x="262591" y="160661"/>
                    </a:cubicBezTo>
                  </a:path>
                </a:pathLst>
              </a:custGeom>
              <a:grpFill/>
              <a:ln w="11089" cap="flat">
                <a:noFill/>
                <a:prstDash val="solid"/>
                <a:miter/>
              </a:ln>
            </p:spPr>
            <p:txBody>
              <a:bodyPr rtlCol="0" anchor="ctr"/>
              <a:lstStyle/>
              <a:p>
                <a:endParaRPr lang="fi-FI"/>
              </a:p>
            </p:txBody>
          </p:sp>
          <p:sp>
            <p:nvSpPr>
              <p:cNvPr id="17" name="Vapaamuotoinen: Muoto 16">
                <a:extLst>
                  <a:ext uri="{FF2B5EF4-FFF2-40B4-BE49-F238E27FC236}">
                    <a16:creationId xmlns:a16="http://schemas.microsoft.com/office/drawing/2014/main" id="{1CFCE4EB-3D0D-439E-8E17-0679078793AD}"/>
                  </a:ext>
                </a:extLst>
              </p:cNvPr>
              <p:cNvSpPr/>
              <p:nvPr/>
            </p:nvSpPr>
            <p:spPr bwMode="black">
              <a:xfrm>
                <a:off x="10972862" y="6318240"/>
                <a:ext cx="32851" cy="290311"/>
              </a:xfrm>
              <a:custGeom>
                <a:avLst/>
                <a:gdLst>
                  <a:gd name="connsiteX0" fmla="*/ 334 w 32851"/>
                  <a:gd name="connsiteY0" fmla="*/ 290312 h 290311"/>
                  <a:gd name="connsiteX1" fmla="*/ 32518 w 32851"/>
                  <a:gd name="connsiteY1" fmla="*/ 290312 h 290311"/>
                  <a:gd name="connsiteX2" fmla="*/ 32852 w 32851"/>
                  <a:gd name="connsiteY2" fmla="*/ 145156 h 290311"/>
                  <a:gd name="connsiteX3" fmla="*/ 32518 w 32851"/>
                  <a:gd name="connsiteY3" fmla="*/ 0 h 290311"/>
                  <a:gd name="connsiteX4" fmla="*/ 334 w 32851"/>
                  <a:gd name="connsiteY4" fmla="*/ 0 h 290311"/>
                  <a:gd name="connsiteX5" fmla="*/ 0 w 32851"/>
                  <a:gd name="connsiteY5" fmla="*/ 145156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51" h="290311">
                    <a:moveTo>
                      <a:pt x="334" y="290312"/>
                    </a:moveTo>
                    <a:lnTo>
                      <a:pt x="32518" y="290312"/>
                    </a:lnTo>
                    <a:lnTo>
                      <a:pt x="32852" y="145156"/>
                    </a:lnTo>
                    <a:lnTo>
                      <a:pt x="32518" y="0"/>
                    </a:lnTo>
                    <a:lnTo>
                      <a:pt x="334" y="0"/>
                    </a:lnTo>
                    <a:lnTo>
                      <a:pt x="0" y="145156"/>
                    </a:lnTo>
                    <a:close/>
                  </a:path>
                </a:pathLst>
              </a:custGeom>
              <a:grpFill/>
              <a:ln w="11089" cap="flat">
                <a:noFill/>
                <a:prstDash val="solid"/>
                <a:miter/>
              </a:ln>
            </p:spPr>
            <p:txBody>
              <a:bodyPr rtlCol="0" anchor="ctr"/>
              <a:lstStyle/>
              <a:p>
                <a:endParaRPr lang="fi-FI"/>
              </a:p>
            </p:txBody>
          </p:sp>
          <p:sp>
            <p:nvSpPr>
              <p:cNvPr id="18" name="Vapaamuotoinen: Muoto 17">
                <a:extLst>
                  <a:ext uri="{FF2B5EF4-FFF2-40B4-BE49-F238E27FC236}">
                    <a16:creationId xmlns:a16="http://schemas.microsoft.com/office/drawing/2014/main" id="{7E684B79-731C-4085-BE6A-B6E739C7F912}"/>
                  </a:ext>
                </a:extLst>
              </p:cNvPr>
              <p:cNvSpPr/>
              <p:nvPr/>
            </p:nvSpPr>
            <p:spPr bwMode="black">
              <a:xfrm>
                <a:off x="10278854" y="6318240"/>
                <a:ext cx="202567" cy="290311"/>
              </a:xfrm>
              <a:custGeom>
                <a:avLst/>
                <a:gdLst>
                  <a:gd name="connsiteX0" fmla="*/ 0 w 202567"/>
                  <a:gd name="connsiteY0" fmla="*/ 0 h 290311"/>
                  <a:gd name="connsiteX1" fmla="*/ 0 w 202567"/>
                  <a:gd name="connsiteY1" fmla="*/ 32233 h 290311"/>
                  <a:gd name="connsiteX2" fmla="*/ 85081 w 202567"/>
                  <a:gd name="connsiteY2" fmla="*/ 32233 h 290311"/>
                  <a:gd name="connsiteX3" fmla="*/ 84746 w 202567"/>
                  <a:gd name="connsiteY3" fmla="*/ 161163 h 290311"/>
                  <a:gd name="connsiteX4" fmla="*/ 85081 w 202567"/>
                  <a:gd name="connsiteY4" fmla="*/ 290312 h 290311"/>
                  <a:gd name="connsiteX5" fmla="*/ 117710 w 202567"/>
                  <a:gd name="connsiteY5" fmla="*/ 290312 h 290311"/>
                  <a:gd name="connsiteX6" fmla="*/ 117932 w 202567"/>
                  <a:gd name="connsiteY6" fmla="*/ 161163 h 290311"/>
                  <a:gd name="connsiteX7" fmla="*/ 117710 w 202567"/>
                  <a:gd name="connsiteY7" fmla="*/ 32233 h 290311"/>
                  <a:gd name="connsiteX8" fmla="*/ 202567 w 202567"/>
                  <a:gd name="connsiteY8" fmla="*/ 32233 h 290311"/>
                  <a:gd name="connsiteX9" fmla="*/ 202567 w 202567"/>
                  <a:gd name="connsiteY9" fmla="*/ 0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567" h="290311">
                    <a:moveTo>
                      <a:pt x="0" y="0"/>
                    </a:moveTo>
                    <a:lnTo>
                      <a:pt x="0" y="32233"/>
                    </a:lnTo>
                    <a:lnTo>
                      <a:pt x="85081" y="32233"/>
                    </a:lnTo>
                    <a:lnTo>
                      <a:pt x="84746" y="161163"/>
                    </a:lnTo>
                    <a:lnTo>
                      <a:pt x="85081" y="290312"/>
                    </a:lnTo>
                    <a:lnTo>
                      <a:pt x="117710" y="290312"/>
                    </a:lnTo>
                    <a:lnTo>
                      <a:pt x="117932" y="161163"/>
                    </a:lnTo>
                    <a:lnTo>
                      <a:pt x="117710" y="32233"/>
                    </a:lnTo>
                    <a:lnTo>
                      <a:pt x="202567" y="32233"/>
                    </a:lnTo>
                    <a:lnTo>
                      <a:pt x="202567" y="0"/>
                    </a:lnTo>
                    <a:close/>
                  </a:path>
                </a:pathLst>
              </a:custGeom>
              <a:grpFill/>
              <a:ln w="11089" cap="flat">
                <a:noFill/>
                <a:prstDash val="solid"/>
                <a:miter/>
              </a:ln>
            </p:spPr>
            <p:txBody>
              <a:bodyPr rtlCol="0" anchor="ctr"/>
              <a:lstStyle/>
              <a:p>
                <a:endParaRPr lang="fi-FI"/>
              </a:p>
            </p:txBody>
          </p:sp>
          <p:sp>
            <p:nvSpPr>
              <p:cNvPr id="19" name="Vapaamuotoinen: Muoto 18">
                <a:extLst>
                  <a:ext uri="{FF2B5EF4-FFF2-40B4-BE49-F238E27FC236}">
                    <a16:creationId xmlns:a16="http://schemas.microsoft.com/office/drawing/2014/main" id="{57443CA3-1F18-4A94-86F4-FEE32CBEC292}"/>
                  </a:ext>
                </a:extLst>
              </p:cNvPr>
              <p:cNvSpPr/>
              <p:nvPr/>
            </p:nvSpPr>
            <p:spPr bwMode="black">
              <a:xfrm>
                <a:off x="10763359" y="6317810"/>
                <a:ext cx="159501" cy="291546"/>
              </a:xfrm>
              <a:custGeom>
                <a:avLst/>
                <a:gdLst>
                  <a:gd name="connsiteX0" fmla="*/ 126872 w 159501"/>
                  <a:gd name="connsiteY0" fmla="*/ 76547 h 291546"/>
                  <a:gd name="connsiteX1" fmla="*/ 126427 w 159501"/>
                  <a:gd name="connsiteY1" fmla="*/ 69251 h 291546"/>
                  <a:gd name="connsiteX2" fmla="*/ 125536 w 159501"/>
                  <a:gd name="connsiteY2" fmla="*/ 64460 h 291546"/>
                  <a:gd name="connsiteX3" fmla="*/ 124645 w 159501"/>
                  <a:gd name="connsiteY3" fmla="*/ 61302 h 291546"/>
                  <a:gd name="connsiteX4" fmla="*/ 123532 w 159501"/>
                  <a:gd name="connsiteY4" fmla="*/ 58362 h 291546"/>
                  <a:gd name="connsiteX5" fmla="*/ 120525 w 159501"/>
                  <a:gd name="connsiteY5" fmla="*/ 52917 h 291546"/>
                  <a:gd name="connsiteX6" fmla="*/ 116516 w 159501"/>
                  <a:gd name="connsiteY6" fmla="*/ 47908 h 291546"/>
                  <a:gd name="connsiteX7" fmla="*/ 113843 w 159501"/>
                  <a:gd name="connsiteY7" fmla="*/ 45404 h 291546"/>
                  <a:gd name="connsiteX8" fmla="*/ 112507 w 159501"/>
                  <a:gd name="connsiteY8" fmla="*/ 44315 h 291546"/>
                  <a:gd name="connsiteX9" fmla="*/ 111839 w 159501"/>
                  <a:gd name="connsiteY9" fmla="*/ 43770 h 291546"/>
                  <a:gd name="connsiteX10" fmla="*/ 111282 w 159501"/>
                  <a:gd name="connsiteY10" fmla="*/ 43226 h 291546"/>
                  <a:gd name="connsiteX11" fmla="*/ 109611 w 159501"/>
                  <a:gd name="connsiteY11" fmla="*/ 42028 h 291546"/>
                  <a:gd name="connsiteX12" fmla="*/ 106493 w 159501"/>
                  <a:gd name="connsiteY12" fmla="*/ 40068 h 291546"/>
                  <a:gd name="connsiteX13" fmla="*/ 105157 w 159501"/>
                  <a:gd name="connsiteY13" fmla="*/ 39305 h 291546"/>
                  <a:gd name="connsiteX14" fmla="*/ 100591 w 159501"/>
                  <a:gd name="connsiteY14" fmla="*/ 37128 h 291546"/>
                  <a:gd name="connsiteX15" fmla="*/ 95914 w 159501"/>
                  <a:gd name="connsiteY15" fmla="*/ 35494 h 291546"/>
                  <a:gd name="connsiteX16" fmla="*/ 92462 w 159501"/>
                  <a:gd name="connsiteY16" fmla="*/ 34623 h 291546"/>
                  <a:gd name="connsiteX17" fmla="*/ 88898 w 159501"/>
                  <a:gd name="connsiteY17" fmla="*/ 33861 h 291546"/>
                  <a:gd name="connsiteX18" fmla="*/ 83553 w 159501"/>
                  <a:gd name="connsiteY18" fmla="*/ 33098 h 291546"/>
                  <a:gd name="connsiteX19" fmla="*/ 79544 w 159501"/>
                  <a:gd name="connsiteY19" fmla="*/ 32881 h 291546"/>
                  <a:gd name="connsiteX20" fmla="*/ 75535 w 159501"/>
                  <a:gd name="connsiteY20" fmla="*/ 32772 h 291546"/>
                  <a:gd name="connsiteX21" fmla="*/ 32215 w 159501"/>
                  <a:gd name="connsiteY21" fmla="*/ 32772 h 291546"/>
                  <a:gd name="connsiteX22" fmla="*/ 32215 w 159501"/>
                  <a:gd name="connsiteY22" fmla="*/ 121738 h 291546"/>
                  <a:gd name="connsiteX23" fmla="*/ 75423 w 159501"/>
                  <a:gd name="connsiteY23" fmla="*/ 121738 h 291546"/>
                  <a:gd name="connsiteX24" fmla="*/ 86448 w 159501"/>
                  <a:gd name="connsiteY24" fmla="*/ 120976 h 291546"/>
                  <a:gd name="connsiteX25" fmla="*/ 96248 w 159501"/>
                  <a:gd name="connsiteY25" fmla="*/ 118689 h 291546"/>
                  <a:gd name="connsiteX26" fmla="*/ 104934 w 159501"/>
                  <a:gd name="connsiteY26" fmla="*/ 114987 h 291546"/>
                  <a:gd name="connsiteX27" fmla="*/ 112618 w 159501"/>
                  <a:gd name="connsiteY27" fmla="*/ 109869 h 291546"/>
                  <a:gd name="connsiteX28" fmla="*/ 115514 w 159501"/>
                  <a:gd name="connsiteY28" fmla="*/ 107146 h 291546"/>
                  <a:gd name="connsiteX29" fmla="*/ 118075 w 159501"/>
                  <a:gd name="connsiteY29" fmla="*/ 104206 h 291546"/>
                  <a:gd name="connsiteX30" fmla="*/ 120302 w 159501"/>
                  <a:gd name="connsiteY30" fmla="*/ 101157 h 291546"/>
                  <a:gd name="connsiteX31" fmla="*/ 122195 w 159501"/>
                  <a:gd name="connsiteY31" fmla="*/ 97782 h 291546"/>
                  <a:gd name="connsiteX32" fmla="*/ 124979 w 159501"/>
                  <a:gd name="connsiteY32" fmla="*/ 90377 h 291546"/>
                  <a:gd name="connsiteX33" fmla="*/ 125982 w 159501"/>
                  <a:gd name="connsiteY33" fmla="*/ 85694 h 291546"/>
                  <a:gd name="connsiteX34" fmla="*/ 126872 w 159501"/>
                  <a:gd name="connsiteY34" fmla="*/ 76547 h 291546"/>
                  <a:gd name="connsiteX35" fmla="*/ 98809 w 159501"/>
                  <a:gd name="connsiteY35" fmla="*/ 151249 h 291546"/>
                  <a:gd name="connsiteX36" fmla="*/ 42126 w 159501"/>
                  <a:gd name="connsiteY36" fmla="*/ 153862 h 291546"/>
                  <a:gd name="connsiteX37" fmla="*/ 32215 w 159501"/>
                  <a:gd name="connsiteY37" fmla="*/ 156040 h 291546"/>
                  <a:gd name="connsiteX38" fmla="*/ 32215 w 159501"/>
                  <a:gd name="connsiteY38" fmla="*/ 168018 h 291546"/>
                  <a:gd name="connsiteX39" fmla="*/ 32215 w 159501"/>
                  <a:gd name="connsiteY39" fmla="*/ 191866 h 291546"/>
                  <a:gd name="connsiteX40" fmla="*/ 32215 w 159501"/>
                  <a:gd name="connsiteY40" fmla="*/ 243591 h 291546"/>
                  <a:gd name="connsiteX41" fmla="*/ 32215 w 159501"/>
                  <a:gd name="connsiteY41" fmla="*/ 269508 h 291546"/>
                  <a:gd name="connsiteX42" fmla="*/ 32215 w 159501"/>
                  <a:gd name="connsiteY42" fmla="*/ 282466 h 291546"/>
                  <a:gd name="connsiteX43" fmla="*/ 32215 w 159501"/>
                  <a:gd name="connsiteY43" fmla="*/ 289000 h 291546"/>
                  <a:gd name="connsiteX44" fmla="*/ 27538 w 159501"/>
                  <a:gd name="connsiteY44" fmla="*/ 290851 h 291546"/>
                  <a:gd name="connsiteX45" fmla="*/ 7604 w 159501"/>
                  <a:gd name="connsiteY45" fmla="*/ 290851 h 291546"/>
                  <a:gd name="connsiteX46" fmla="*/ 31 w 159501"/>
                  <a:gd name="connsiteY46" fmla="*/ 288564 h 291546"/>
                  <a:gd name="connsiteX47" fmla="*/ 31 w 159501"/>
                  <a:gd name="connsiteY47" fmla="*/ 285079 h 291546"/>
                  <a:gd name="connsiteX48" fmla="*/ 31 w 159501"/>
                  <a:gd name="connsiteY48" fmla="*/ 274626 h 291546"/>
                  <a:gd name="connsiteX49" fmla="*/ 31 w 159501"/>
                  <a:gd name="connsiteY49" fmla="*/ 214516 h 291546"/>
                  <a:gd name="connsiteX50" fmla="*/ 143 w 159501"/>
                  <a:gd name="connsiteY50" fmla="*/ 7944 h 291546"/>
                  <a:gd name="connsiteX51" fmla="*/ 143 w 159501"/>
                  <a:gd name="connsiteY51" fmla="*/ 1846 h 291546"/>
                  <a:gd name="connsiteX52" fmla="*/ 5042 w 159501"/>
                  <a:gd name="connsiteY52" fmla="*/ 539 h 291546"/>
                  <a:gd name="connsiteX53" fmla="*/ 17404 w 159501"/>
                  <a:gd name="connsiteY53" fmla="*/ 539 h 291546"/>
                  <a:gd name="connsiteX54" fmla="*/ 42126 w 159501"/>
                  <a:gd name="connsiteY54" fmla="*/ 539 h 291546"/>
                  <a:gd name="connsiteX55" fmla="*/ 98141 w 159501"/>
                  <a:gd name="connsiteY55" fmla="*/ 2826 h 291546"/>
                  <a:gd name="connsiteX56" fmla="*/ 159501 w 159501"/>
                  <a:gd name="connsiteY56" fmla="*/ 76656 h 291546"/>
                  <a:gd name="connsiteX57" fmla="*/ 98809 w 159501"/>
                  <a:gd name="connsiteY57" fmla="*/ 151249 h 29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59501" h="291546">
                    <a:moveTo>
                      <a:pt x="126872" y="76547"/>
                    </a:moveTo>
                    <a:cubicBezTo>
                      <a:pt x="126872" y="74043"/>
                      <a:pt x="126761" y="71647"/>
                      <a:pt x="126427" y="69251"/>
                    </a:cubicBezTo>
                    <a:cubicBezTo>
                      <a:pt x="126204" y="67618"/>
                      <a:pt x="125870" y="65985"/>
                      <a:pt x="125536" y="64460"/>
                    </a:cubicBezTo>
                    <a:cubicBezTo>
                      <a:pt x="125313" y="63371"/>
                      <a:pt x="124979" y="62282"/>
                      <a:pt x="124645" y="61302"/>
                    </a:cubicBezTo>
                    <a:cubicBezTo>
                      <a:pt x="124311" y="60322"/>
                      <a:pt x="123866" y="59342"/>
                      <a:pt x="123532" y="58362"/>
                    </a:cubicBezTo>
                    <a:cubicBezTo>
                      <a:pt x="122752" y="56402"/>
                      <a:pt x="121638" y="54551"/>
                      <a:pt x="120525" y="52917"/>
                    </a:cubicBezTo>
                    <a:cubicBezTo>
                      <a:pt x="119300" y="51175"/>
                      <a:pt x="117963" y="49433"/>
                      <a:pt x="116516" y="47908"/>
                    </a:cubicBezTo>
                    <a:cubicBezTo>
                      <a:pt x="115625" y="47037"/>
                      <a:pt x="114734" y="46166"/>
                      <a:pt x="113843" y="45404"/>
                    </a:cubicBezTo>
                    <a:cubicBezTo>
                      <a:pt x="113398" y="44968"/>
                      <a:pt x="112952" y="44641"/>
                      <a:pt x="112507" y="44315"/>
                    </a:cubicBezTo>
                    <a:cubicBezTo>
                      <a:pt x="112284" y="44097"/>
                      <a:pt x="112061" y="43988"/>
                      <a:pt x="111839" y="43770"/>
                    </a:cubicBezTo>
                    <a:cubicBezTo>
                      <a:pt x="111616" y="43661"/>
                      <a:pt x="111504" y="43443"/>
                      <a:pt x="111282" y="43226"/>
                    </a:cubicBezTo>
                    <a:cubicBezTo>
                      <a:pt x="110725" y="42790"/>
                      <a:pt x="110168" y="42354"/>
                      <a:pt x="109611" y="42028"/>
                    </a:cubicBezTo>
                    <a:cubicBezTo>
                      <a:pt x="108609" y="41266"/>
                      <a:pt x="107607" y="40612"/>
                      <a:pt x="106493" y="40068"/>
                    </a:cubicBezTo>
                    <a:cubicBezTo>
                      <a:pt x="106048" y="39850"/>
                      <a:pt x="105602" y="39523"/>
                      <a:pt x="105157" y="39305"/>
                    </a:cubicBezTo>
                    <a:cubicBezTo>
                      <a:pt x="103709" y="38543"/>
                      <a:pt x="102150" y="37781"/>
                      <a:pt x="100591" y="37128"/>
                    </a:cubicBezTo>
                    <a:cubicBezTo>
                      <a:pt x="99032" y="36474"/>
                      <a:pt x="97584" y="36039"/>
                      <a:pt x="95914" y="35494"/>
                    </a:cubicBezTo>
                    <a:cubicBezTo>
                      <a:pt x="94800" y="35167"/>
                      <a:pt x="93575" y="34841"/>
                      <a:pt x="92462" y="34623"/>
                    </a:cubicBezTo>
                    <a:cubicBezTo>
                      <a:pt x="91237" y="34405"/>
                      <a:pt x="90123" y="34079"/>
                      <a:pt x="88898" y="33861"/>
                    </a:cubicBezTo>
                    <a:cubicBezTo>
                      <a:pt x="87116" y="33534"/>
                      <a:pt x="85334" y="33316"/>
                      <a:pt x="83553" y="33098"/>
                    </a:cubicBezTo>
                    <a:cubicBezTo>
                      <a:pt x="82216" y="32990"/>
                      <a:pt x="80880" y="32881"/>
                      <a:pt x="79544" y="32881"/>
                    </a:cubicBezTo>
                    <a:cubicBezTo>
                      <a:pt x="78207" y="32881"/>
                      <a:pt x="76871" y="32772"/>
                      <a:pt x="75535" y="32772"/>
                    </a:cubicBezTo>
                    <a:lnTo>
                      <a:pt x="32215" y="32772"/>
                    </a:lnTo>
                    <a:lnTo>
                      <a:pt x="32215" y="121738"/>
                    </a:lnTo>
                    <a:lnTo>
                      <a:pt x="75423" y="121738"/>
                    </a:lnTo>
                    <a:cubicBezTo>
                      <a:pt x="79098" y="121738"/>
                      <a:pt x="82773" y="121520"/>
                      <a:pt x="86448" y="120976"/>
                    </a:cubicBezTo>
                    <a:cubicBezTo>
                      <a:pt x="89789" y="120432"/>
                      <a:pt x="93018" y="119778"/>
                      <a:pt x="96248" y="118689"/>
                    </a:cubicBezTo>
                    <a:cubicBezTo>
                      <a:pt x="99255" y="117709"/>
                      <a:pt x="102150" y="116511"/>
                      <a:pt x="104934" y="114987"/>
                    </a:cubicBezTo>
                    <a:cubicBezTo>
                      <a:pt x="107607" y="113571"/>
                      <a:pt x="110168" y="111829"/>
                      <a:pt x="112618" y="109869"/>
                    </a:cubicBezTo>
                    <a:cubicBezTo>
                      <a:pt x="113620" y="108998"/>
                      <a:pt x="114623" y="108127"/>
                      <a:pt x="115514" y="107146"/>
                    </a:cubicBezTo>
                    <a:cubicBezTo>
                      <a:pt x="116404" y="106275"/>
                      <a:pt x="117295" y="105295"/>
                      <a:pt x="118075" y="104206"/>
                    </a:cubicBezTo>
                    <a:cubicBezTo>
                      <a:pt x="118854" y="103226"/>
                      <a:pt x="119634" y="102246"/>
                      <a:pt x="120302" y="101157"/>
                    </a:cubicBezTo>
                    <a:cubicBezTo>
                      <a:pt x="120970" y="100068"/>
                      <a:pt x="121638" y="98979"/>
                      <a:pt x="122195" y="97782"/>
                    </a:cubicBezTo>
                    <a:cubicBezTo>
                      <a:pt x="123309" y="95386"/>
                      <a:pt x="124311" y="92990"/>
                      <a:pt x="124979" y="90377"/>
                    </a:cubicBezTo>
                    <a:cubicBezTo>
                      <a:pt x="125425" y="88852"/>
                      <a:pt x="125759" y="87219"/>
                      <a:pt x="125982" y="85694"/>
                    </a:cubicBezTo>
                    <a:cubicBezTo>
                      <a:pt x="126650" y="82536"/>
                      <a:pt x="126872" y="79487"/>
                      <a:pt x="126872" y="76547"/>
                    </a:cubicBezTo>
                    <a:moveTo>
                      <a:pt x="98809" y="151249"/>
                    </a:moveTo>
                    <a:cubicBezTo>
                      <a:pt x="79766" y="155822"/>
                      <a:pt x="61058" y="153862"/>
                      <a:pt x="42126" y="153862"/>
                    </a:cubicBezTo>
                    <a:cubicBezTo>
                      <a:pt x="39899" y="153862"/>
                      <a:pt x="32215" y="151902"/>
                      <a:pt x="32215" y="156040"/>
                    </a:cubicBezTo>
                    <a:lnTo>
                      <a:pt x="32215" y="168018"/>
                    </a:lnTo>
                    <a:lnTo>
                      <a:pt x="32215" y="191866"/>
                    </a:lnTo>
                    <a:lnTo>
                      <a:pt x="32215" y="243591"/>
                    </a:lnTo>
                    <a:lnTo>
                      <a:pt x="32215" y="269508"/>
                    </a:lnTo>
                    <a:lnTo>
                      <a:pt x="32215" y="282466"/>
                    </a:lnTo>
                    <a:lnTo>
                      <a:pt x="32215" y="289000"/>
                    </a:lnTo>
                    <a:cubicBezTo>
                      <a:pt x="32215" y="292049"/>
                      <a:pt x="29431" y="290851"/>
                      <a:pt x="27538" y="290851"/>
                    </a:cubicBezTo>
                    <a:lnTo>
                      <a:pt x="7604" y="290851"/>
                    </a:lnTo>
                    <a:cubicBezTo>
                      <a:pt x="4708" y="290851"/>
                      <a:pt x="31" y="293464"/>
                      <a:pt x="31" y="288564"/>
                    </a:cubicBezTo>
                    <a:lnTo>
                      <a:pt x="31" y="285079"/>
                    </a:lnTo>
                    <a:cubicBezTo>
                      <a:pt x="31" y="281595"/>
                      <a:pt x="31" y="278110"/>
                      <a:pt x="31" y="274626"/>
                    </a:cubicBezTo>
                    <a:cubicBezTo>
                      <a:pt x="31" y="254589"/>
                      <a:pt x="31" y="234553"/>
                      <a:pt x="31" y="214516"/>
                    </a:cubicBezTo>
                    <a:cubicBezTo>
                      <a:pt x="-80" y="145695"/>
                      <a:pt x="143" y="76874"/>
                      <a:pt x="143" y="7944"/>
                    </a:cubicBezTo>
                    <a:lnTo>
                      <a:pt x="143" y="1846"/>
                    </a:lnTo>
                    <a:cubicBezTo>
                      <a:pt x="143" y="-1312"/>
                      <a:pt x="3261" y="539"/>
                      <a:pt x="5042" y="539"/>
                    </a:cubicBezTo>
                    <a:lnTo>
                      <a:pt x="17404" y="539"/>
                    </a:lnTo>
                    <a:lnTo>
                      <a:pt x="42126" y="539"/>
                    </a:lnTo>
                    <a:cubicBezTo>
                      <a:pt x="60835" y="539"/>
                      <a:pt x="79321" y="-1312"/>
                      <a:pt x="98141" y="2826"/>
                    </a:cubicBezTo>
                    <a:cubicBezTo>
                      <a:pt x="136561" y="11320"/>
                      <a:pt x="159501" y="37672"/>
                      <a:pt x="159501" y="76656"/>
                    </a:cubicBezTo>
                    <a:cubicBezTo>
                      <a:pt x="159390" y="113789"/>
                      <a:pt x="135559" y="142428"/>
                      <a:pt x="98809" y="151249"/>
                    </a:cubicBezTo>
                  </a:path>
                </a:pathLst>
              </a:custGeom>
              <a:grpFill/>
              <a:ln w="11089" cap="flat">
                <a:noFill/>
                <a:prstDash val="solid"/>
                <a:miter/>
              </a:ln>
            </p:spPr>
            <p:txBody>
              <a:bodyPr rtlCol="0" anchor="ctr"/>
              <a:lstStyle/>
              <a:p>
                <a:endParaRPr lang="fi-FI"/>
              </a:p>
            </p:txBody>
          </p:sp>
          <p:sp>
            <p:nvSpPr>
              <p:cNvPr id="20" name="Vapaamuotoinen: Muoto 19">
                <a:extLst>
                  <a:ext uri="{FF2B5EF4-FFF2-40B4-BE49-F238E27FC236}">
                    <a16:creationId xmlns:a16="http://schemas.microsoft.com/office/drawing/2014/main" id="{434B4746-318A-4BD9-BEF3-36C90F5D931D}"/>
                  </a:ext>
                </a:extLst>
              </p:cNvPr>
              <p:cNvSpPr/>
              <p:nvPr/>
            </p:nvSpPr>
            <p:spPr bwMode="black">
              <a:xfrm>
                <a:off x="10472624" y="6318240"/>
                <a:ext cx="245775" cy="290311"/>
              </a:xfrm>
              <a:custGeom>
                <a:avLst/>
                <a:gdLst>
                  <a:gd name="connsiteX0" fmla="*/ 172054 w 245775"/>
                  <a:gd name="connsiteY0" fmla="*/ 204176 h 290311"/>
                  <a:gd name="connsiteX1" fmla="*/ 122610 w 245775"/>
                  <a:gd name="connsiteY1" fmla="*/ 77750 h 290311"/>
                  <a:gd name="connsiteX2" fmla="*/ 73165 w 245775"/>
                  <a:gd name="connsiteY2" fmla="*/ 204176 h 290311"/>
                  <a:gd name="connsiteX3" fmla="*/ 172054 w 245775"/>
                  <a:gd name="connsiteY3" fmla="*/ 204176 h 290311"/>
                  <a:gd name="connsiteX4" fmla="*/ 206131 w 245775"/>
                  <a:gd name="connsiteY4" fmla="*/ 290312 h 290311"/>
                  <a:gd name="connsiteX5" fmla="*/ 183190 w 245775"/>
                  <a:gd name="connsiteY5" fmla="*/ 231618 h 290311"/>
                  <a:gd name="connsiteX6" fmla="*/ 62474 w 245775"/>
                  <a:gd name="connsiteY6" fmla="*/ 231618 h 290311"/>
                  <a:gd name="connsiteX7" fmla="*/ 39534 w 245775"/>
                  <a:gd name="connsiteY7" fmla="*/ 290312 h 290311"/>
                  <a:gd name="connsiteX8" fmla="*/ 0 w 245775"/>
                  <a:gd name="connsiteY8" fmla="*/ 290312 h 290311"/>
                  <a:gd name="connsiteX9" fmla="*/ 122721 w 245775"/>
                  <a:gd name="connsiteY9" fmla="*/ 0 h 290311"/>
                  <a:gd name="connsiteX10" fmla="*/ 245776 w 245775"/>
                  <a:gd name="connsiteY10" fmla="*/ 290312 h 290311"/>
                  <a:gd name="connsiteX11" fmla="*/ 206131 w 245775"/>
                  <a:gd name="connsiteY11" fmla="*/ 290312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5775" h="290311">
                    <a:moveTo>
                      <a:pt x="172054" y="204176"/>
                    </a:moveTo>
                    <a:lnTo>
                      <a:pt x="122610" y="77750"/>
                    </a:lnTo>
                    <a:lnTo>
                      <a:pt x="73165" y="204176"/>
                    </a:lnTo>
                    <a:lnTo>
                      <a:pt x="172054" y="204176"/>
                    </a:lnTo>
                    <a:close/>
                    <a:moveTo>
                      <a:pt x="206131" y="290312"/>
                    </a:moveTo>
                    <a:lnTo>
                      <a:pt x="183190" y="231618"/>
                    </a:lnTo>
                    <a:lnTo>
                      <a:pt x="62474" y="231618"/>
                    </a:lnTo>
                    <a:lnTo>
                      <a:pt x="39534" y="290312"/>
                    </a:lnTo>
                    <a:lnTo>
                      <a:pt x="0" y="290312"/>
                    </a:lnTo>
                    <a:lnTo>
                      <a:pt x="122721" y="0"/>
                    </a:lnTo>
                    <a:lnTo>
                      <a:pt x="245776" y="290312"/>
                    </a:lnTo>
                    <a:lnTo>
                      <a:pt x="206131" y="290312"/>
                    </a:lnTo>
                    <a:close/>
                  </a:path>
                </a:pathLst>
              </a:custGeom>
              <a:grpFill/>
              <a:ln w="11089" cap="flat">
                <a:noFill/>
                <a:prstDash val="solid"/>
                <a:miter/>
              </a:ln>
            </p:spPr>
            <p:txBody>
              <a:bodyPr rtlCol="0" anchor="ctr"/>
              <a:lstStyle/>
              <a:p>
                <a:endParaRPr lang="fi-FI"/>
              </a:p>
            </p:txBody>
          </p:sp>
        </p:grpSp>
      </p:grpSp>
    </p:spTree>
    <p:extLst>
      <p:ext uri="{BB962C8B-B14F-4D97-AF65-F5344CB8AC3E}">
        <p14:creationId xmlns:p14="http://schemas.microsoft.com/office/powerpoint/2010/main" val="3202337878"/>
      </p:ext>
    </p:extLst>
  </p:cSld>
  <p:clrMapOvr>
    <a:masterClrMapping/>
  </p:clrMapOvr>
  <p:extLst>
    <p:ext uri="{DCECCB84-F9BA-43D5-87BE-67443E8EF086}">
      <p15:sldGuideLst xmlns:p15="http://schemas.microsoft.com/office/powerpoint/2012/main">
        <p15:guide id="1" orient="horz" pos="27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Otsikkodia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Otsikko 21">
            <a:extLst>
              <a:ext uri="{FF2B5EF4-FFF2-40B4-BE49-F238E27FC236}">
                <a16:creationId xmlns:a16="http://schemas.microsoft.com/office/drawing/2014/main" id="{42627C78-F857-4C35-B9DE-F8E8F893A8C6}"/>
              </a:ext>
            </a:extLst>
          </p:cNvPr>
          <p:cNvSpPr>
            <a:spLocks noGrp="1"/>
          </p:cNvSpPr>
          <p:nvPr>
            <p:ph type="title"/>
          </p:nvPr>
        </p:nvSpPr>
        <p:spPr>
          <a:xfrm>
            <a:off x="576000" y="3909750"/>
            <a:ext cx="8280000" cy="1224000"/>
          </a:xfrm>
        </p:spPr>
        <p:txBody>
          <a:bodyPr/>
          <a:lstStyle>
            <a:lvl1pPr>
              <a:defRPr>
                <a:solidFill>
                  <a:schemeClr val="bg1"/>
                </a:solidFill>
              </a:defRPr>
            </a:lvl1pPr>
          </a:lstStyle>
          <a:p>
            <a:r>
              <a:rPr lang="fi-FI"/>
              <a:t>Muokkaa ots. perustyyl. napsautt.</a:t>
            </a:r>
            <a:endParaRPr lang="fi-FI" dirty="0"/>
          </a:p>
        </p:txBody>
      </p:sp>
      <p:sp>
        <p:nvSpPr>
          <p:cNvPr id="8" name="Alaotsikko">
            <a:extLst>
              <a:ext uri="{FF2B5EF4-FFF2-40B4-BE49-F238E27FC236}">
                <a16:creationId xmlns:a16="http://schemas.microsoft.com/office/drawing/2014/main" id="{E91DDF1F-FE89-4603-A3BF-EF6D77121761}"/>
              </a:ext>
            </a:extLst>
          </p:cNvPr>
          <p:cNvSpPr>
            <a:spLocks noGrp="1"/>
          </p:cNvSpPr>
          <p:nvPr>
            <p:ph type="subTitle" idx="1"/>
          </p:nvPr>
        </p:nvSpPr>
        <p:spPr>
          <a:xfrm>
            <a:off x="576000" y="5229000"/>
            <a:ext cx="8280000" cy="1241006"/>
          </a:xfrm>
        </p:spPr>
        <p:txBody>
          <a:bodyPr/>
          <a:lstStyle>
            <a:lvl1pPr marL="0" indent="0" algn="l">
              <a:lnSpc>
                <a:spcPct val="90000"/>
              </a:lnSpc>
              <a:spcBef>
                <a:spcPts val="0"/>
              </a:spcBef>
              <a:buNone/>
              <a:defRPr sz="26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sp>
        <p:nvSpPr>
          <p:cNvPr id="6" name="Dian numeron paikkamerkki 5">
            <a:extLst>
              <a:ext uri="{FF2B5EF4-FFF2-40B4-BE49-F238E27FC236}">
                <a16:creationId xmlns:a16="http://schemas.microsoft.com/office/drawing/2014/main" id="{ABE89B99-CB50-4721-8EC5-09E308DE349D}"/>
              </a:ext>
            </a:extLst>
          </p:cNvPr>
          <p:cNvSpPr>
            <a:spLocks noGrp="1"/>
          </p:cNvSpPr>
          <p:nvPr>
            <p:ph type="sldNum" sz="quarter" idx="12"/>
          </p:nvPr>
        </p:nvSpPr>
        <p:spPr/>
        <p:txBody>
          <a:bodyPr/>
          <a:lstStyle>
            <a:lvl1pPr>
              <a:defRPr>
                <a:noFill/>
              </a:defRPr>
            </a:lvl1pPr>
          </a:lstStyle>
          <a:p>
            <a:fld id="{2020BB7A-7565-440A-AF71-226D618FE89D}" type="slidenum">
              <a:rPr lang="fi-FI" smtClean="0"/>
              <a:t>‹#›</a:t>
            </a:fld>
            <a:endParaRPr lang="fi-FI"/>
          </a:p>
        </p:txBody>
      </p:sp>
      <p:sp>
        <p:nvSpPr>
          <p:cNvPr id="4" name="Päivämäärän paikkamerkki 3">
            <a:extLst>
              <a:ext uri="{FF2B5EF4-FFF2-40B4-BE49-F238E27FC236}">
                <a16:creationId xmlns:a16="http://schemas.microsoft.com/office/drawing/2014/main" id="{424E1588-9E6E-4A84-810E-6A616E8CD13B}"/>
              </a:ext>
            </a:extLst>
          </p:cNvPr>
          <p:cNvSpPr>
            <a:spLocks noGrp="1"/>
          </p:cNvSpPr>
          <p:nvPr>
            <p:ph type="dt" sz="half" idx="10"/>
          </p:nvPr>
        </p:nvSpPr>
        <p:spPr/>
        <p:txBody>
          <a:bodyPr/>
          <a:lstStyle>
            <a:lvl1pPr>
              <a:defRPr>
                <a:noFill/>
              </a:defRPr>
            </a:lvl1pPr>
          </a:lstStyle>
          <a:p>
            <a:fld id="{D7713F02-4B1F-45BF-BE1F-BB7766AEC140}" type="datetime1">
              <a:rPr lang="fi-FI" smtClean="0"/>
              <a:t>26.5.2024</a:t>
            </a:fld>
            <a:endParaRPr lang="fi-FI"/>
          </a:p>
        </p:txBody>
      </p:sp>
      <p:sp>
        <p:nvSpPr>
          <p:cNvPr id="5" name="Alatunnisteen paikkamerkki 4">
            <a:extLst>
              <a:ext uri="{FF2B5EF4-FFF2-40B4-BE49-F238E27FC236}">
                <a16:creationId xmlns:a16="http://schemas.microsoft.com/office/drawing/2014/main" id="{F2470115-13AF-4E2A-AD86-898C49862C5F}"/>
              </a:ext>
            </a:extLst>
          </p:cNvPr>
          <p:cNvSpPr>
            <a:spLocks noGrp="1"/>
          </p:cNvSpPr>
          <p:nvPr>
            <p:ph type="ftr" sz="quarter" idx="11"/>
          </p:nvPr>
        </p:nvSpPr>
        <p:spPr/>
        <p:txBody>
          <a:bodyPr/>
          <a:lstStyle>
            <a:lvl1pPr>
              <a:defRPr>
                <a:noFill/>
              </a:defRPr>
            </a:lvl1pPr>
          </a:lstStyle>
          <a:p>
            <a:r>
              <a:rPr lang="en-US"/>
              <a:t>This work © 2024 by Tapio Palvelut Oy is licensed under CC BY-SA 4.0 </a:t>
            </a:r>
            <a:endParaRPr lang="fi-FI"/>
          </a:p>
        </p:txBody>
      </p:sp>
      <p:grpSp>
        <p:nvGrpSpPr>
          <p:cNvPr id="13" name="Logo">
            <a:extLst>
              <a:ext uri="{FF2B5EF4-FFF2-40B4-BE49-F238E27FC236}">
                <a16:creationId xmlns:a16="http://schemas.microsoft.com/office/drawing/2014/main" id="{3C30A216-C7F8-42EB-967F-C42A5B6546E0}"/>
              </a:ext>
              <a:ext uri="{C183D7F6-B498-43B3-948B-1728B52AA6E4}">
                <adec:decorative xmlns:adec="http://schemas.microsoft.com/office/drawing/2017/decorative" val="1"/>
              </a:ext>
            </a:extLst>
          </p:cNvPr>
          <p:cNvGrpSpPr>
            <a:grpSpLocks noChangeAspect="1"/>
          </p:cNvGrpSpPr>
          <p:nvPr/>
        </p:nvGrpSpPr>
        <p:grpSpPr bwMode="black">
          <a:xfrm>
            <a:off x="9259944" y="5532891"/>
            <a:ext cx="2196000" cy="592921"/>
            <a:chOff x="10274400" y="6210000"/>
            <a:chExt cx="1492250" cy="402908"/>
          </a:xfrm>
          <a:solidFill>
            <a:srgbClr val="FFFFFF"/>
          </a:solidFill>
        </p:grpSpPr>
        <p:sp>
          <p:nvSpPr>
            <p:cNvPr id="14" name="Vapaamuotoinen: Muoto 13">
              <a:extLst>
                <a:ext uri="{FF2B5EF4-FFF2-40B4-BE49-F238E27FC236}">
                  <a16:creationId xmlns:a16="http://schemas.microsoft.com/office/drawing/2014/main" id="{EC11CF2F-5EEB-49C7-B657-CFB988898499}"/>
                </a:ext>
              </a:extLst>
            </p:cNvPr>
            <p:cNvSpPr/>
            <p:nvPr/>
          </p:nvSpPr>
          <p:spPr bwMode="black">
            <a:xfrm>
              <a:off x="11466195" y="6216751"/>
              <a:ext cx="301902" cy="392018"/>
            </a:xfrm>
            <a:custGeom>
              <a:avLst/>
              <a:gdLst>
                <a:gd name="connsiteX0" fmla="*/ 150227 w 301902"/>
                <a:gd name="connsiteY0" fmla="*/ 0 h 392018"/>
                <a:gd name="connsiteX1" fmla="*/ 126062 w 301902"/>
                <a:gd name="connsiteY1" fmla="*/ 55318 h 392018"/>
                <a:gd name="connsiteX2" fmla="*/ 126062 w 301902"/>
                <a:gd name="connsiteY2" fmla="*/ 170419 h 392018"/>
                <a:gd name="connsiteX3" fmla="*/ 96439 w 301902"/>
                <a:gd name="connsiteY3" fmla="*/ 105409 h 392018"/>
                <a:gd name="connsiteX4" fmla="*/ 69935 w 301902"/>
                <a:gd name="connsiteY4" fmla="*/ 165955 h 392018"/>
                <a:gd name="connsiteX5" fmla="*/ 101896 w 301902"/>
                <a:gd name="connsiteY5" fmla="*/ 235756 h 392018"/>
                <a:gd name="connsiteX6" fmla="*/ 52786 w 301902"/>
                <a:gd name="connsiteY6" fmla="*/ 205265 h 392018"/>
                <a:gd name="connsiteX7" fmla="*/ 33409 w 301902"/>
                <a:gd name="connsiteY7" fmla="*/ 249476 h 392018"/>
                <a:gd name="connsiteX8" fmla="*/ 80849 w 301902"/>
                <a:gd name="connsiteY8" fmla="*/ 278878 h 392018"/>
                <a:gd name="connsiteX9" fmla="*/ 20491 w 301902"/>
                <a:gd name="connsiteY9" fmla="*/ 278878 h 392018"/>
                <a:gd name="connsiteX10" fmla="*/ 0 w 301902"/>
                <a:gd name="connsiteY10" fmla="*/ 325811 h 392018"/>
                <a:gd name="connsiteX11" fmla="*/ 126062 w 301902"/>
                <a:gd name="connsiteY11" fmla="*/ 325811 h 392018"/>
                <a:gd name="connsiteX12" fmla="*/ 126062 w 301902"/>
                <a:gd name="connsiteY12" fmla="*/ 392019 h 392018"/>
                <a:gd name="connsiteX13" fmla="*/ 175729 w 301902"/>
                <a:gd name="connsiteY13" fmla="*/ 392019 h 392018"/>
                <a:gd name="connsiteX14" fmla="*/ 175729 w 301902"/>
                <a:gd name="connsiteY14" fmla="*/ 325811 h 392018"/>
                <a:gd name="connsiteX15" fmla="*/ 301902 w 301902"/>
                <a:gd name="connsiteY15" fmla="*/ 325811 h 392018"/>
                <a:gd name="connsiteX16" fmla="*/ 281300 w 301902"/>
                <a:gd name="connsiteY16" fmla="*/ 278878 h 392018"/>
                <a:gd name="connsiteX17" fmla="*/ 221054 w 301902"/>
                <a:gd name="connsiteY17" fmla="*/ 278878 h 392018"/>
                <a:gd name="connsiteX18" fmla="*/ 268494 w 301902"/>
                <a:gd name="connsiteY18" fmla="*/ 249476 h 392018"/>
                <a:gd name="connsiteX19" fmla="*/ 249117 w 301902"/>
                <a:gd name="connsiteY19" fmla="*/ 205265 h 392018"/>
                <a:gd name="connsiteX20" fmla="*/ 199895 w 301902"/>
                <a:gd name="connsiteY20" fmla="*/ 235756 h 392018"/>
                <a:gd name="connsiteX21" fmla="*/ 231967 w 301902"/>
                <a:gd name="connsiteY21" fmla="*/ 165955 h 392018"/>
                <a:gd name="connsiteX22" fmla="*/ 205463 w 301902"/>
                <a:gd name="connsiteY22" fmla="*/ 105409 h 392018"/>
                <a:gd name="connsiteX23" fmla="*/ 175729 w 301902"/>
                <a:gd name="connsiteY23" fmla="*/ 170419 h 392018"/>
                <a:gd name="connsiteX24" fmla="*/ 175729 w 301902"/>
                <a:gd name="connsiteY24" fmla="*/ 55318 h 392018"/>
                <a:gd name="connsiteX25" fmla="*/ 151675 w 301902"/>
                <a:gd name="connsiteY25" fmla="*/ 0 h 39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1902" h="392018">
                  <a:moveTo>
                    <a:pt x="150227" y="0"/>
                  </a:moveTo>
                  <a:lnTo>
                    <a:pt x="126062" y="55318"/>
                  </a:lnTo>
                  <a:lnTo>
                    <a:pt x="126062" y="170419"/>
                  </a:lnTo>
                  <a:lnTo>
                    <a:pt x="96439" y="105409"/>
                  </a:lnTo>
                  <a:lnTo>
                    <a:pt x="69935" y="165955"/>
                  </a:lnTo>
                  <a:lnTo>
                    <a:pt x="101896" y="235756"/>
                  </a:lnTo>
                  <a:lnTo>
                    <a:pt x="52786" y="205265"/>
                  </a:lnTo>
                  <a:lnTo>
                    <a:pt x="33409" y="249476"/>
                  </a:lnTo>
                  <a:lnTo>
                    <a:pt x="80849" y="278878"/>
                  </a:lnTo>
                  <a:lnTo>
                    <a:pt x="20491" y="278878"/>
                  </a:lnTo>
                  <a:lnTo>
                    <a:pt x="0" y="325811"/>
                  </a:lnTo>
                  <a:lnTo>
                    <a:pt x="126062" y="325811"/>
                  </a:lnTo>
                  <a:lnTo>
                    <a:pt x="126062" y="392019"/>
                  </a:lnTo>
                  <a:lnTo>
                    <a:pt x="175729" y="392019"/>
                  </a:lnTo>
                  <a:lnTo>
                    <a:pt x="175729" y="325811"/>
                  </a:lnTo>
                  <a:lnTo>
                    <a:pt x="301902" y="325811"/>
                  </a:lnTo>
                  <a:lnTo>
                    <a:pt x="281300" y="278878"/>
                  </a:lnTo>
                  <a:lnTo>
                    <a:pt x="221054" y="278878"/>
                  </a:lnTo>
                  <a:lnTo>
                    <a:pt x="268494" y="249476"/>
                  </a:lnTo>
                  <a:lnTo>
                    <a:pt x="249117" y="205265"/>
                  </a:lnTo>
                  <a:lnTo>
                    <a:pt x="199895" y="235756"/>
                  </a:lnTo>
                  <a:lnTo>
                    <a:pt x="231967" y="165955"/>
                  </a:lnTo>
                  <a:lnTo>
                    <a:pt x="205463" y="105409"/>
                  </a:lnTo>
                  <a:lnTo>
                    <a:pt x="175729" y="170419"/>
                  </a:lnTo>
                  <a:lnTo>
                    <a:pt x="175729" y="55318"/>
                  </a:lnTo>
                  <a:lnTo>
                    <a:pt x="151675" y="0"/>
                  </a:lnTo>
                  <a:close/>
                </a:path>
              </a:pathLst>
            </a:custGeom>
            <a:grpFill/>
            <a:ln w="11089" cap="flat">
              <a:noFill/>
              <a:prstDash val="solid"/>
              <a:miter/>
            </a:ln>
          </p:spPr>
          <p:txBody>
            <a:bodyPr rtlCol="0" anchor="ctr"/>
            <a:lstStyle/>
            <a:p>
              <a:endParaRPr lang="fi-FI"/>
            </a:p>
          </p:txBody>
        </p:sp>
        <p:grpSp>
          <p:nvGrpSpPr>
            <p:cNvPr id="15" name="Kuva 10">
              <a:extLst>
                <a:ext uri="{FF2B5EF4-FFF2-40B4-BE49-F238E27FC236}">
                  <a16:creationId xmlns:a16="http://schemas.microsoft.com/office/drawing/2014/main" id="{974D59E4-C489-4D86-9ADE-0A22503B24E7}"/>
                </a:ext>
              </a:extLst>
            </p:cNvPr>
            <p:cNvGrpSpPr/>
            <p:nvPr/>
          </p:nvGrpSpPr>
          <p:grpSpPr bwMode="black">
            <a:xfrm>
              <a:off x="10278854" y="6317762"/>
              <a:ext cx="1072638" cy="291633"/>
              <a:chOff x="10278854" y="6317762"/>
              <a:chExt cx="1072638" cy="291633"/>
            </a:xfrm>
            <a:grpFill/>
          </p:grpSpPr>
          <p:sp>
            <p:nvSpPr>
              <p:cNvPr id="16" name="Vapaamuotoinen: Muoto 15">
                <a:extLst>
                  <a:ext uri="{FF2B5EF4-FFF2-40B4-BE49-F238E27FC236}">
                    <a16:creationId xmlns:a16="http://schemas.microsoft.com/office/drawing/2014/main" id="{30BCBFC5-BEC8-4C97-9AE0-5C60F02304EC}"/>
                  </a:ext>
                </a:extLst>
              </p:cNvPr>
              <p:cNvSpPr/>
              <p:nvPr/>
            </p:nvSpPr>
            <p:spPr bwMode="black">
              <a:xfrm>
                <a:off x="11056272" y="6317762"/>
                <a:ext cx="295220" cy="291633"/>
              </a:xfrm>
              <a:custGeom>
                <a:avLst/>
                <a:gdLst>
                  <a:gd name="connsiteX0" fmla="*/ 295221 w 295220"/>
                  <a:gd name="connsiteY0" fmla="*/ 145634 h 291633"/>
                  <a:gd name="connsiteX1" fmla="*/ 293884 w 295220"/>
                  <a:gd name="connsiteY1" fmla="*/ 123093 h 291633"/>
                  <a:gd name="connsiteX2" fmla="*/ 292214 w 295220"/>
                  <a:gd name="connsiteY2" fmla="*/ 112312 h 291633"/>
                  <a:gd name="connsiteX3" fmla="*/ 289764 w 295220"/>
                  <a:gd name="connsiteY3" fmla="*/ 101859 h 291633"/>
                  <a:gd name="connsiteX4" fmla="*/ 282748 w 295220"/>
                  <a:gd name="connsiteY4" fmla="*/ 82149 h 291633"/>
                  <a:gd name="connsiteX5" fmla="*/ 276178 w 295220"/>
                  <a:gd name="connsiteY5" fmla="*/ 69190 h 291633"/>
                  <a:gd name="connsiteX6" fmla="*/ 270610 w 295220"/>
                  <a:gd name="connsiteY6" fmla="*/ 60479 h 291633"/>
                  <a:gd name="connsiteX7" fmla="*/ 264373 w 295220"/>
                  <a:gd name="connsiteY7" fmla="*/ 52094 h 291633"/>
                  <a:gd name="connsiteX8" fmla="*/ 255353 w 295220"/>
                  <a:gd name="connsiteY8" fmla="*/ 42076 h 291633"/>
                  <a:gd name="connsiteX9" fmla="*/ 254239 w 295220"/>
                  <a:gd name="connsiteY9" fmla="*/ 40987 h 291633"/>
                  <a:gd name="connsiteX10" fmla="*/ 253237 w 295220"/>
                  <a:gd name="connsiteY10" fmla="*/ 40116 h 291633"/>
                  <a:gd name="connsiteX11" fmla="*/ 252680 w 295220"/>
                  <a:gd name="connsiteY11" fmla="*/ 39571 h 291633"/>
                  <a:gd name="connsiteX12" fmla="*/ 252235 w 295220"/>
                  <a:gd name="connsiteY12" fmla="*/ 39027 h 291633"/>
                  <a:gd name="connsiteX13" fmla="*/ 250230 w 295220"/>
                  <a:gd name="connsiteY13" fmla="*/ 37284 h 291633"/>
                  <a:gd name="connsiteX14" fmla="*/ 247112 w 295220"/>
                  <a:gd name="connsiteY14" fmla="*/ 34562 h 291633"/>
                  <a:gd name="connsiteX15" fmla="*/ 243994 w 295220"/>
                  <a:gd name="connsiteY15" fmla="*/ 31949 h 291633"/>
                  <a:gd name="connsiteX16" fmla="*/ 239874 w 295220"/>
                  <a:gd name="connsiteY16" fmla="*/ 28682 h 291633"/>
                  <a:gd name="connsiteX17" fmla="*/ 235642 w 295220"/>
                  <a:gd name="connsiteY17" fmla="*/ 25633 h 291633"/>
                  <a:gd name="connsiteX18" fmla="*/ 231299 w 295220"/>
                  <a:gd name="connsiteY18" fmla="*/ 22802 h 291633"/>
                  <a:gd name="connsiteX19" fmla="*/ 226844 w 295220"/>
                  <a:gd name="connsiteY19" fmla="*/ 20079 h 291633"/>
                  <a:gd name="connsiteX20" fmla="*/ 219494 w 295220"/>
                  <a:gd name="connsiteY20" fmla="*/ 16050 h 291633"/>
                  <a:gd name="connsiteX21" fmla="*/ 210697 w 295220"/>
                  <a:gd name="connsiteY21" fmla="*/ 11912 h 291633"/>
                  <a:gd name="connsiteX22" fmla="*/ 200786 w 295220"/>
                  <a:gd name="connsiteY22" fmla="*/ 8210 h 291633"/>
                  <a:gd name="connsiteX23" fmla="*/ 180072 w 295220"/>
                  <a:gd name="connsiteY23" fmla="*/ 2874 h 291633"/>
                  <a:gd name="connsiteX24" fmla="*/ 158023 w 295220"/>
                  <a:gd name="connsiteY24" fmla="*/ 261 h 291633"/>
                  <a:gd name="connsiteX25" fmla="*/ 146552 w 295220"/>
                  <a:gd name="connsiteY25" fmla="*/ 43 h 291633"/>
                  <a:gd name="connsiteX26" fmla="*/ 134971 w 295220"/>
                  <a:gd name="connsiteY26" fmla="*/ 478 h 291633"/>
                  <a:gd name="connsiteX27" fmla="*/ 112921 w 295220"/>
                  <a:gd name="connsiteY27" fmla="*/ 3310 h 291633"/>
                  <a:gd name="connsiteX28" fmla="*/ 92208 w 295220"/>
                  <a:gd name="connsiteY28" fmla="*/ 8972 h 291633"/>
                  <a:gd name="connsiteX29" fmla="*/ 82408 w 295220"/>
                  <a:gd name="connsiteY29" fmla="*/ 12783 h 291633"/>
                  <a:gd name="connsiteX30" fmla="*/ 73053 w 295220"/>
                  <a:gd name="connsiteY30" fmla="*/ 17357 h 291633"/>
                  <a:gd name="connsiteX31" fmla="*/ 64033 w 295220"/>
                  <a:gd name="connsiteY31" fmla="*/ 22584 h 291633"/>
                  <a:gd name="connsiteX32" fmla="*/ 55458 w 295220"/>
                  <a:gd name="connsiteY32" fmla="*/ 28573 h 291633"/>
                  <a:gd name="connsiteX33" fmla="*/ 39645 w 295220"/>
                  <a:gd name="connsiteY33" fmla="*/ 42403 h 291633"/>
                  <a:gd name="connsiteX34" fmla="*/ 32629 w 295220"/>
                  <a:gd name="connsiteY34" fmla="*/ 50025 h 291633"/>
                  <a:gd name="connsiteX35" fmla="*/ 26170 w 295220"/>
                  <a:gd name="connsiteY35" fmla="*/ 58192 h 291633"/>
                  <a:gd name="connsiteX36" fmla="*/ 23275 w 295220"/>
                  <a:gd name="connsiteY36" fmla="*/ 62439 h 291633"/>
                  <a:gd name="connsiteX37" fmla="*/ 20491 w 295220"/>
                  <a:gd name="connsiteY37" fmla="*/ 66795 h 291633"/>
                  <a:gd name="connsiteX38" fmla="*/ 15479 w 295220"/>
                  <a:gd name="connsiteY38" fmla="*/ 75724 h 291633"/>
                  <a:gd name="connsiteX39" fmla="*/ 7573 w 295220"/>
                  <a:gd name="connsiteY39" fmla="*/ 94889 h 291633"/>
                  <a:gd name="connsiteX40" fmla="*/ 6014 w 295220"/>
                  <a:gd name="connsiteY40" fmla="*/ 99899 h 291633"/>
                  <a:gd name="connsiteX41" fmla="*/ 4677 w 295220"/>
                  <a:gd name="connsiteY41" fmla="*/ 105017 h 291633"/>
                  <a:gd name="connsiteX42" fmla="*/ 2450 w 295220"/>
                  <a:gd name="connsiteY42" fmla="*/ 115470 h 291633"/>
                  <a:gd name="connsiteX43" fmla="*/ 891 w 295220"/>
                  <a:gd name="connsiteY43" fmla="*/ 126469 h 291633"/>
                  <a:gd name="connsiteX44" fmla="*/ 111 w 295220"/>
                  <a:gd name="connsiteY44" fmla="*/ 137576 h 291633"/>
                  <a:gd name="connsiteX45" fmla="*/ 0 w 295220"/>
                  <a:gd name="connsiteY45" fmla="*/ 143238 h 291633"/>
                  <a:gd name="connsiteX46" fmla="*/ 0 w 295220"/>
                  <a:gd name="connsiteY46" fmla="*/ 149010 h 291633"/>
                  <a:gd name="connsiteX47" fmla="*/ 223 w 295220"/>
                  <a:gd name="connsiteY47" fmla="*/ 154672 h 291633"/>
                  <a:gd name="connsiteX48" fmla="*/ 557 w 295220"/>
                  <a:gd name="connsiteY48" fmla="*/ 160335 h 291633"/>
                  <a:gd name="connsiteX49" fmla="*/ 3675 w 295220"/>
                  <a:gd name="connsiteY49" fmla="*/ 182005 h 291633"/>
                  <a:gd name="connsiteX50" fmla="*/ 6348 w 295220"/>
                  <a:gd name="connsiteY50" fmla="*/ 192350 h 291633"/>
                  <a:gd name="connsiteX51" fmla="*/ 9689 w 295220"/>
                  <a:gd name="connsiteY51" fmla="*/ 202259 h 291633"/>
                  <a:gd name="connsiteX52" fmla="*/ 18486 w 295220"/>
                  <a:gd name="connsiteY52" fmla="*/ 220989 h 291633"/>
                  <a:gd name="connsiteX53" fmla="*/ 23943 w 295220"/>
                  <a:gd name="connsiteY53" fmla="*/ 229809 h 291633"/>
                  <a:gd name="connsiteX54" fmla="*/ 30068 w 295220"/>
                  <a:gd name="connsiteY54" fmla="*/ 238194 h 291633"/>
                  <a:gd name="connsiteX55" fmla="*/ 36861 w 295220"/>
                  <a:gd name="connsiteY55" fmla="*/ 246143 h 291633"/>
                  <a:gd name="connsiteX56" fmla="*/ 44322 w 295220"/>
                  <a:gd name="connsiteY56" fmla="*/ 253657 h 291633"/>
                  <a:gd name="connsiteX57" fmla="*/ 52229 w 295220"/>
                  <a:gd name="connsiteY57" fmla="*/ 260517 h 291633"/>
                  <a:gd name="connsiteX58" fmla="*/ 60581 w 295220"/>
                  <a:gd name="connsiteY58" fmla="*/ 266724 h 291633"/>
                  <a:gd name="connsiteX59" fmla="*/ 69379 w 295220"/>
                  <a:gd name="connsiteY59" fmla="*/ 272278 h 291633"/>
                  <a:gd name="connsiteX60" fmla="*/ 78510 w 295220"/>
                  <a:gd name="connsiteY60" fmla="*/ 277069 h 291633"/>
                  <a:gd name="connsiteX61" fmla="*/ 97999 w 295220"/>
                  <a:gd name="connsiteY61" fmla="*/ 284692 h 291633"/>
                  <a:gd name="connsiteX62" fmla="*/ 108355 w 295220"/>
                  <a:gd name="connsiteY62" fmla="*/ 287414 h 291633"/>
                  <a:gd name="connsiteX63" fmla="*/ 119046 w 295220"/>
                  <a:gd name="connsiteY63" fmla="*/ 289483 h 291633"/>
                  <a:gd name="connsiteX64" fmla="*/ 141541 w 295220"/>
                  <a:gd name="connsiteY64" fmla="*/ 291552 h 291633"/>
                  <a:gd name="connsiteX65" fmla="*/ 153011 w 295220"/>
                  <a:gd name="connsiteY65" fmla="*/ 291552 h 291633"/>
                  <a:gd name="connsiteX66" fmla="*/ 164482 w 295220"/>
                  <a:gd name="connsiteY66" fmla="*/ 290899 h 291633"/>
                  <a:gd name="connsiteX67" fmla="*/ 186197 w 295220"/>
                  <a:gd name="connsiteY67" fmla="*/ 287523 h 291633"/>
                  <a:gd name="connsiteX68" fmla="*/ 196554 w 295220"/>
                  <a:gd name="connsiteY68" fmla="*/ 284801 h 291633"/>
                  <a:gd name="connsiteX69" fmla="*/ 206576 w 295220"/>
                  <a:gd name="connsiteY69" fmla="*/ 281316 h 291633"/>
                  <a:gd name="connsiteX70" fmla="*/ 225397 w 295220"/>
                  <a:gd name="connsiteY70" fmla="*/ 272278 h 291633"/>
                  <a:gd name="connsiteX71" fmla="*/ 234194 w 295220"/>
                  <a:gd name="connsiteY71" fmla="*/ 266724 h 291633"/>
                  <a:gd name="connsiteX72" fmla="*/ 242658 w 295220"/>
                  <a:gd name="connsiteY72" fmla="*/ 260300 h 291633"/>
                  <a:gd name="connsiteX73" fmla="*/ 249673 w 295220"/>
                  <a:gd name="connsiteY73" fmla="*/ 254310 h 291633"/>
                  <a:gd name="connsiteX74" fmla="*/ 252346 w 295220"/>
                  <a:gd name="connsiteY74" fmla="*/ 251806 h 291633"/>
                  <a:gd name="connsiteX75" fmla="*/ 254239 w 295220"/>
                  <a:gd name="connsiteY75" fmla="*/ 249955 h 291633"/>
                  <a:gd name="connsiteX76" fmla="*/ 256132 w 295220"/>
                  <a:gd name="connsiteY76" fmla="*/ 248103 h 291633"/>
                  <a:gd name="connsiteX77" fmla="*/ 259585 w 295220"/>
                  <a:gd name="connsiteY77" fmla="*/ 244510 h 291633"/>
                  <a:gd name="connsiteX78" fmla="*/ 268939 w 295220"/>
                  <a:gd name="connsiteY78" fmla="*/ 233076 h 291633"/>
                  <a:gd name="connsiteX79" fmla="*/ 274730 w 295220"/>
                  <a:gd name="connsiteY79" fmla="*/ 224473 h 291633"/>
                  <a:gd name="connsiteX80" fmla="*/ 279741 w 295220"/>
                  <a:gd name="connsiteY80" fmla="*/ 215435 h 291633"/>
                  <a:gd name="connsiteX81" fmla="*/ 284084 w 295220"/>
                  <a:gd name="connsiteY81" fmla="*/ 206070 h 291633"/>
                  <a:gd name="connsiteX82" fmla="*/ 287648 w 295220"/>
                  <a:gd name="connsiteY82" fmla="*/ 196270 h 291633"/>
                  <a:gd name="connsiteX83" fmla="*/ 291546 w 295220"/>
                  <a:gd name="connsiteY83" fmla="*/ 181896 h 291633"/>
                  <a:gd name="connsiteX84" fmla="*/ 293884 w 295220"/>
                  <a:gd name="connsiteY84" fmla="*/ 168284 h 291633"/>
                  <a:gd name="connsiteX85" fmla="*/ 294886 w 295220"/>
                  <a:gd name="connsiteY85" fmla="*/ 157177 h 291633"/>
                  <a:gd name="connsiteX86" fmla="*/ 295221 w 295220"/>
                  <a:gd name="connsiteY86" fmla="*/ 145634 h 291633"/>
                  <a:gd name="connsiteX87" fmla="*/ 262591 w 295220"/>
                  <a:gd name="connsiteY87" fmla="*/ 160661 h 291633"/>
                  <a:gd name="connsiteX88" fmla="*/ 260921 w 295220"/>
                  <a:gd name="connsiteY88" fmla="*/ 172422 h 291633"/>
                  <a:gd name="connsiteX89" fmla="*/ 257469 w 295220"/>
                  <a:gd name="connsiteY89" fmla="*/ 185816 h 291633"/>
                  <a:gd name="connsiteX90" fmla="*/ 255130 w 295220"/>
                  <a:gd name="connsiteY90" fmla="*/ 192241 h 291633"/>
                  <a:gd name="connsiteX91" fmla="*/ 250119 w 295220"/>
                  <a:gd name="connsiteY91" fmla="*/ 203130 h 291633"/>
                  <a:gd name="connsiteX92" fmla="*/ 244217 w 295220"/>
                  <a:gd name="connsiteY92" fmla="*/ 212822 h 291633"/>
                  <a:gd name="connsiteX93" fmla="*/ 240319 w 295220"/>
                  <a:gd name="connsiteY93" fmla="*/ 218158 h 291633"/>
                  <a:gd name="connsiteX94" fmla="*/ 237869 w 295220"/>
                  <a:gd name="connsiteY94" fmla="*/ 221207 h 291633"/>
                  <a:gd name="connsiteX95" fmla="*/ 234194 w 295220"/>
                  <a:gd name="connsiteY95" fmla="*/ 225236 h 291633"/>
                  <a:gd name="connsiteX96" fmla="*/ 232524 w 295220"/>
                  <a:gd name="connsiteY96" fmla="*/ 226978 h 291633"/>
                  <a:gd name="connsiteX97" fmla="*/ 231410 w 295220"/>
                  <a:gd name="connsiteY97" fmla="*/ 228176 h 291633"/>
                  <a:gd name="connsiteX98" fmla="*/ 230185 w 295220"/>
                  <a:gd name="connsiteY98" fmla="*/ 229374 h 291633"/>
                  <a:gd name="connsiteX99" fmla="*/ 228626 w 295220"/>
                  <a:gd name="connsiteY99" fmla="*/ 230789 h 291633"/>
                  <a:gd name="connsiteX100" fmla="*/ 225174 w 295220"/>
                  <a:gd name="connsiteY100" fmla="*/ 233838 h 291633"/>
                  <a:gd name="connsiteX101" fmla="*/ 219940 w 295220"/>
                  <a:gd name="connsiteY101" fmla="*/ 237976 h 291633"/>
                  <a:gd name="connsiteX102" fmla="*/ 214483 w 295220"/>
                  <a:gd name="connsiteY102" fmla="*/ 241788 h 291633"/>
                  <a:gd name="connsiteX103" fmla="*/ 203681 w 295220"/>
                  <a:gd name="connsiteY103" fmla="*/ 247886 h 291633"/>
                  <a:gd name="connsiteX104" fmla="*/ 191320 w 295220"/>
                  <a:gd name="connsiteY104" fmla="*/ 253004 h 291633"/>
                  <a:gd name="connsiteX105" fmla="*/ 178068 w 295220"/>
                  <a:gd name="connsiteY105" fmla="*/ 256706 h 291633"/>
                  <a:gd name="connsiteX106" fmla="*/ 163925 w 295220"/>
                  <a:gd name="connsiteY106" fmla="*/ 258993 h 291633"/>
                  <a:gd name="connsiteX107" fmla="*/ 148891 w 295220"/>
                  <a:gd name="connsiteY107" fmla="*/ 259864 h 291633"/>
                  <a:gd name="connsiteX108" fmla="*/ 133746 w 295220"/>
                  <a:gd name="connsiteY108" fmla="*/ 259319 h 291633"/>
                  <a:gd name="connsiteX109" fmla="*/ 119491 w 295220"/>
                  <a:gd name="connsiteY109" fmla="*/ 257250 h 291633"/>
                  <a:gd name="connsiteX110" fmla="*/ 106239 w 295220"/>
                  <a:gd name="connsiteY110" fmla="*/ 253766 h 291633"/>
                  <a:gd name="connsiteX111" fmla="*/ 93767 w 295220"/>
                  <a:gd name="connsiteY111" fmla="*/ 248866 h 291633"/>
                  <a:gd name="connsiteX112" fmla="*/ 82185 w 295220"/>
                  <a:gd name="connsiteY112" fmla="*/ 242441 h 291633"/>
                  <a:gd name="connsiteX113" fmla="*/ 71383 w 295220"/>
                  <a:gd name="connsiteY113" fmla="*/ 234601 h 291633"/>
                  <a:gd name="connsiteX114" fmla="*/ 61472 w 295220"/>
                  <a:gd name="connsiteY114" fmla="*/ 225345 h 291633"/>
                  <a:gd name="connsiteX115" fmla="*/ 57017 w 295220"/>
                  <a:gd name="connsiteY115" fmla="*/ 220444 h 291633"/>
                  <a:gd name="connsiteX116" fmla="*/ 52897 w 295220"/>
                  <a:gd name="connsiteY116" fmla="*/ 215217 h 291633"/>
                  <a:gd name="connsiteX117" fmla="*/ 45770 w 295220"/>
                  <a:gd name="connsiteY117" fmla="*/ 204219 h 291633"/>
                  <a:gd name="connsiteX118" fmla="*/ 40090 w 295220"/>
                  <a:gd name="connsiteY118" fmla="*/ 192459 h 291633"/>
                  <a:gd name="connsiteX119" fmla="*/ 35859 w 295220"/>
                  <a:gd name="connsiteY119" fmla="*/ 179827 h 291633"/>
                  <a:gd name="connsiteX120" fmla="*/ 33075 w 295220"/>
                  <a:gd name="connsiteY120" fmla="*/ 166215 h 291633"/>
                  <a:gd name="connsiteX121" fmla="*/ 31738 w 295220"/>
                  <a:gd name="connsiteY121" fmla="*/ 151732 h 291633"/>
                  <a:gd name="connsiteX122" fmla="*/ 31627 w 295220"/>
                  <a:gd name="connsiteY122" fmla="*/ 144218 h 291633"/>
                  <a:gd name="connsiteX123" fmla="*/ 31850 w 295220"/>
                  <a:gd name="connsiteY123" fmla="*/ 136705 h 291633"/>
                  <a:gd name="connsiteX124" fmla="*/ 33520 w 295220"/>
                  <a:gd name="connsiteY124" fmla="*/ 122331 h 291633"/>
                  <a:gd name="connsiteX125" fmla="*/ 36638 w 295220"/>
                  <a:gd name="connsiteY125" fmla="*/ 108937 h 291633"/>
                  <a:gd name="connsiteX126" fmla="*/ 41204 w 295220"/>
                  <a:gd name="connsiteY126" fmla="*/ 96414 h 291633"/>
                  <a:gd name="connsiteX127" fmla="*/ 47217 w 295220"/>
                  <a:gd name="connsiteY127" fmla="*/ 84653 h 291633"/>
                  <a:gd name="connsiteX128" fmla="*/ 54679 w 295220"/>
                  <a:gd name="connsiteY128" fmla="*/ 73764 h 291633"/>
                  <a:gd name="connsiteX129" fmla="*/ 63699 w 295220"/>
                  <a:gd name="connsiteY129" fmla="*/ 63637 h 291633"/>
                  <a:gd name="connsiteX130" fmla="*/ 73833 w 295220"/>
                  <a:gd name="connsiteY130" fmla="*/ 54599 h 291633"/>
                  <a:gd name="connsiteX131" fmla="*/ 84746 w 295220"/>
                  <a:gd name="connsiteY131" fmla="*/ 47085 h 291633"/>
                  <a:gd name="connsiteX132" fmla="*/ 96439 w 295220"/>
                  <a:gd name="connsiteY132" fmla="*/ 40987 h 291633"/>
                  <a:gd name="connsiteX133" fmla="*/ 108912 w 295220"/>
                  <a:gd name="connsiteY133" fmla="*/ 36304 h 291633"/>
                  <a:gd name="connsiteX134" fmla="*/ 122275 w 295220"/>
                  <a:gd name="connsiteY134" fmla="*/ 33038 h 291633"/>
                  <a:gd name="connsiteX135" fmla="*/ 136641 w 295220"/>
                  <a:gd name="connsiteY135" fmla="*/ 31295 h 291633"/>
                  <a:gd name="connsiteX136" fmla="*/ 144214 w 295220"/>
                  <a:gd name="connsiteY136" fmla="*/ 30969 h 291633"/>
                  <a:gd name="connsiteX137" fmla="*/ 151786 w 295220"/>
                  <a:gd name="connsiteY137" fmla="*/ 30969 h 291633"/>
                  <a:gd name="connsiteX138" fmla="*/ 166597 w 295220"/>
                  <a:gd name="connsiteY138" fmla="*/ 32166 h 291633"/>
                  <a:gd name="connsiteX139" fmla="*/ 180518 w 295220"/>
                  <a:gd name="connsiteY139" fmla="*/ 34780 h 291633"/>
                  <a:gd name="connsiteX140" fmla="*/ 193547 w 295220"/>
                  <a:gd name="connsiteY140" fmla="*/ 38809 h 291633"/>
                  <a:gd name="connsiteX141" fmla="*/ 205686 w 295220"/>
                  <a:gd name="connsiteY141" fmla="*/ 44363 h 291633"/>
                  <a:gd name="connsiteX142" fmla="*/ 217044 w 295220"/>
                  <a:gd name="connsiteY142" fmla="*/ 51332 h 291633"/>
                  <a:gd name="connsiteX143" fmla="*/ 227512 w 295220"/>
                  <a:gd name="connsiteY143" fmla="*/ 59717 h 291633"/>
                  <a:gd name="connsiteX144" fmla="*/ 232412 w 295220"/>
                  <a:gd name="connsiteY144" fmla="*/ 64399 h 291633"/>
                  <a:gd name="connsiteX145" fmla="*/ 236978 w 295220"/>
                  <a:gd name="connsiteY145" fmla="*/ 69299 h 291633"/>
                  <a:gd name="connsiteX146" fmla="*/ 244885 w 295220"/>
                  <a:gd name="connsiteY146" fmla="*/ 79862 h 291633"/>
                  <a:gd name="connsiteX147" fmla="*/ 251455 w 295220"/>
                  <a:gd name="connsiteY147" fmla="*/ 91187 h 291633"/>
                  <a:gd name="connsiteX148" fmla="*/ 256578 w 295220"/>
                  <a:gd name="connsiteY148" fmla="*/ 103383 h 291633"/>
                  <a:gd name="connsiteX149" fmla="*/ 260253 w 295220"/>
                  <a:gd name="connsiteY149" fmla="*/ 116450 h 291633"/>
                  <a:gd name="connsiteX150" fmla="*/ 262369 w 295220"/>
                  <a:gd name="connsiteY150" fmla="*/ 130498 h 291633"/>
                  <a:gd name="connsiteX151" fmla="*/ 263148 w 295220"/>
                  <a:gd name="connsiteY151" fmla="*/ 145416 h 291633"/>
                  <a:gd name="connsiteX152" fmla="*/ 262591 w 295220"/>
                  <a:gd name="connsiteY152" fmla="*/ 160661 h 29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295220" h="291633">
                    <a:moveTo>
                      <a:pt x="295221" y="145634"/>
                    </a:moveTo>
                    <a:cubicBezTo>
                      <a:pt x="295221" y="138120"/>
                      <a:pt x="294775" y="130607"/>
                      <a:pt x="293884" y="123093"/>
                    </a:cubicBezTo>
                    <a:cubicBezTo>
                      <a:pt x="293439" y="119500"/>
                      <a:pt x="292882" y="115906"/>
                      <a:pt x="292214" y="112312"/>
                    </a:cubicBezTo>
                    <a:cubicBezTo>
                      <a:pt x="291546" y="108828"/>
                      <a:pt x="290766" y="105343"/>
                      <a:pt x="289764" y="101859"/>
                    </a:cubicBezTo>
                    <a:cubicBezTo>
                      <a:pt x="287871" y="95107"/>
                      <a:pt x="285643" y="88465"/>
                      <a:pt x="282748" y="82149"/>
                    </a:cubicBezTo>
                    <a:cubicBezTo>
                      <a:pt x="280855" y="77684"/>
                      <a:pt x="278628" y="73328"/>
                      <a:pt x="276178" y="69190"/>
                    </a:cubicBezTo>
                    <a:cubicBezTo>
                      <a:pt x="274396" y="66250"/>
                      <a:pt x="272614" y="63310"/>
                      <a:pt x="270610" y="60479"/>
                    </a:cubicBezTo>
                    <a:cubicBezTo>
                      <a:pt x="268605" y="57648"/>
                      <a:pt x="266601" y="54816"/>
                      <a:pt x="264373" y="52094"/>
                    </a:cubicBezTo>
                    <a:cubicBezTo>
                      <a:pt x="261589" y="48609"/>
                      <a:pt x="258471" y="45234"/>
                      <a:pt x="255353" y="42076"/>
                    </a:cubicBezTo>
                    <a:cubicBezTo>
                      <a:pt x="255019" y="41749"/>
                      <a:pt x="254573" y="41314"/>
                      <a:pt x="254239" y="40987"/>
                    </a:cubicBezTo>
                    <a:cubicBezTo>
                      <a:pt x="253905" y="40660"/>
                      <a:pt x="253571" y="40334"/>
                      <a:pt x="253237" y="40116"/>
                    </a:cubicBezTo>
                    <a:cubicBezTo>
                      <a:pt x="253014" y="39898"/>
                      <a:pt x="252903" y="39789"/>
                      <a:pt x="252680" y="39571"/>
                    </a:cubicBezTo>
                    <a:cubicBezTo>
                      <a:pt x="252569" y="39462"/>
                      <a:pt x="252346" y="39245"/>
                      <a:pt x="252235" y="39027"/>
                    </a:cubicBezTo>
                    <a:cubicBezTo>
                      <a:pt x="251567" y="38482"/>
                      <a:pt x="250898" y="37829"/>
                      <a:pt x="250230" y="37284"/>
                    </a:cubicBezTo>
                    <a:cubicBezTo>
                      <a:pt x="249228" y="36413"/>
                      <a:pt x="248226" y="35433"/>
                      <a:pt x="247112" y="34562"/>
                    </a:cubicBezTo>
                    <a:cubicBezTo>
                      <a:pt x="246110" y="33691"/>
                      <a:pt x="245108" y="32820"/>
                      <a:pt x="243994" y="31949"/>
                    </a:cubicBezTo>
                    <a:cubicBezTo>
                      <a:pt x="242658" y="30860"/>
                      <a:pt x="241321" y="29771"/>
                      <a:pt x="239874" y="28682"/>
                    </a:cubicBezTo>
                    <a:cubicBezTo>
                      <a:pt x="238537" y="27593"/>
                      <a:pt x="237090" y="26613"/>
                      <a:pt x="235642" y="25633"/>
                    </a:cubicBezTo>
                    <a:cubicBezTo>
                      <a:pt x="234194" y="24653"/>
                      <a:pt x="232858" y="23673"/>
                      <a:pt x="231299" y="22802"/>
                    </a:cubicBezTo>
                    <a:cubicBezTo>
                      <a:pt x="229851" y="21822"/>
                      <a:pt x="228292" y="20950"/>
                      <a:pt x="226844" y="20079"/>
                    </a:cubicBezTo>
                    <a:cubicBezTo>
                      <a:pt x="224394" y="18664"/>
                      <a:pt x="221944" y="17357"/>
                      <a:pt x="219494" y="16050"/>
                    </a:cubicBezTo>
                    <a:cubicBezTo>
                      <a:pt x="216599" y="14526"/>
                      <a:pt x="213592" y="13219"/>
                      <a:pt x="210697" y="11912"/>
                    </a:cubicBezTo>
                    <a:cubicBezTo>
                      <a:pt x="207467" y="10497"/>
                      <a:pt x="204238" y="9299"/>
                      <a:pt x="200786" y="8210"/>
                    </a:cubicBezTo>
                    <a:cubicBezTo>
                      <a:pt x="194104" y="5923"/>
                      <a:pt x="187199" y="4181"/>
                      <a:pt x="180072" y="2874"/>
                    </a:cubicBezTo>
                    <a:cubicBezTo>
                      <a:pt x="172834" y="1458"/>
                      <a:pt x="165372" y="696"/>
                      <a:pt x="158023" y="261"/>
                    </a:cubicBezTo>
                    <a:cubicBezTo>
                      <a:pt x="154236" y="43"/>
                      <a:pt x="150339" y="-66"/>
                      <a:pt x="146552" y="43"/>
                    </a:cubicBezTo>
                    <a:cubicBezTo>
                      <a:pt x="142655" y="43"/>
                      <a:pt x="138868" y="152"/>
                      <a:pt x="134971" y="478"/>
                    </a:cubicBezTo>
                    <a:cubicBezTo>
                      <a:pt x="127509" y="914"/>
                      <a:pt x="120160" y="1894"/>
                      <a:pt x="112921" y="3310"/>
                    </a:cubicBezTo>
                    <a:cubicBezTo>
                      <a:pt x="105905" y="4725"/>
                      <a:pt x="99001" y="6576"/>
                      <a:pt x="92208" y="8972"/>
                    </a:cubicBezTo>
                    <a:cubicBezTo>
                      <a:pt x="88867" y="10061"/>
                      <a:pt x="85637" y="11368"/>
                      <a:pt x="82408" y="12783"/>
                    </a:cubicBezTo>
                    <a:cubicBezTo>
                      <a:pt x="79290" y="14199"/>
                      <a:pt x="76060" y="15723"/>
                      <a:pt x="73053" y="17357"/>
                    </a:cubicBezTo>
                    <a:cubicBezTo>
                      <a:pt x="69935" y="18990"/>
                      <a:pt x="66929" y="20733"/>
                      <a:pt x="64033" y="22584"/>
                    </a:cubicBezTo>
                    <a:cubicBezTo>
                      <a:pt x="61138" y="24435"/>
                      <a:pt x="58242" y="26395"/>
                      <a:pt x="55458" y="28573"/>
                    </a:cubicBezTo>
                    <a:cubicBezTo>
                      <a:pt x="49890" y="32820"/>
                      <a:pt x="44545" y="37393"/>
                      <a:pt x="39645" y="42403"/>
                    </a:cubicBezTo>
                    <a:cubicBezTo>
                      <a:pt x="37195" y="44907"/>
                      <a:pt x="34856" y="47412"/>
                      <a:pt x="32629" y="50025"/>
                    </a:cubicBezTo>
                    <a:cubicBezTo>
                      <a:pt x="30402" y="52639"/>
                      <a:pt x="28286" y="55361"/>
                      <a:pt x="26170" y="58192"/>
                    </a:cubicBezTo>
                    <a:cubicBezTo>
                      <a:pt x="25168" y="59608"/>
                      <a:pt x="24166" y="61023"/>
                      <a:pt x="23275" y="62439"/>
                    </a:cubicBezTo>
                    <a:cubicBezTo>
                      <a:pt x="22384" y="63855"/>
                      <a:pt x="21381" y="65379"/>
                      <a:pt x="20491" y="66795"/>
                    </a:cubicBezTo>
                    <a:cubicBezTo>
                      <a:pt x="18709" y="69735"/>
                      <a:pt x="17038" y="72675"/>
                      <a:pt x="15479" y="75724"/>
                    </a:cubicBezTo>
                    <a:cubicBezTo>
                      <a:pt x="12361" y="81931"/>
                      <a:pt x="9689" y="88356"/>
                      <a:pt x="7573" y="94889"/>
                    </a:cubicBezTo>
                    <a:cubicBezTo>
                      <a:pt x="7016" y="96523"/>
                      <a:pt x="6459" y="98265"/>
                      <a:pt x="6014" y="99899"/>
                    </a:cubicBezTo>
                    <a:cubicBezTo>
                      <a:pt x="5568" y="101641"/>
                      <a:pt x="5123" y="103274"/>
                      <a:pt x="4677" y="105017"/>
                    </a:cubicBezTo>
                    <a:cubicBezTo>
                      <a:pt x="3786" y="108501"/>
                      <a:pt x="3118" y="111986"/>
                      <a:pt x="2450" y="115470"/>
                    </a:cubicBezTo>
                    <a:cubicBezTo>
                      <a:pt x="1782" y="119173"/>
                      <a:pt x="1336" y="122766"/>
                      <a:pt x="891" y="126469"/>
                    </a:cubicBezTo>
                    <a:cubicBezTo>
                      <a:pt x="557" y="130171"/>
                      <a:pt x="223" y="133874"/>
                      <a:pt x="111" y="137576"/>
                    </a:cubicBezTo>
                    <a:cubicBezTo>
                      <a:pt x="0" y="139536"/>
                      <a:pt x="0" y="141387"/>
                      <a:pt x="0" y="143238"/>
                    </a:cubicBezTo>
                    <a:cubicBezTo>
                      <a:pt x="0" y="145198"/>
                      <a:pt x="0" y="147050"/>
                      <a:pt x="0" y="149010"/>
                    </a:cubicBezTo>
                    <a:cubicBezTo>
                      <a:pt x="0" y="150861"/>
                      <a:pt x="111" y="152821"/>
                      <a:pt x="223" y="154672"/>
                    </a:cubicBezTo>
                    <a:cubicBezTo>
                      <a:pt x="334" y="156632"/>
                      <a:pt x="445" y="158484"/>
                      <a:pt x="557" y="160335"/>
                    </a:cubicBezTo>
                    <a:cubicBezTo>
                      <a:pt x="1114" y="167631"/>
                      <a:pt x="2116" y="174818"/>
                      <a:pt x="3675" y="182005"/>
                    </a:cubicBezTo>
                    <a:cubicBezTo>
                      <a:pt x="4454" y="185489"/>
                      <a:pt x="5345" y="188974"/>
                      <a:pt x="6348" y="192350"/>
                    </a:cubicBezTo>
                    <a:cubicBezTo>
                      <a:pt x="7350" y="195725"/>
                      <a:pt x="8464" y="198992"/>
                      <a:pt x="9689" y="202259"/>
                    </a:cubicBezTo>
                    <a:cubicBezTo>
                      <a:pt x="12138" y="208684"/>
                      <a:pt x="15034" y="215000"/>
                      <a:pt x="18486" y="220989"/>
                    </a:cubicBezTo>
                    <a:cubicBezTo>
                      <a:pt x="20156" y="224038"/>
                      <a:pt x="22050" y="226978"/>
                      <a:pt x="23943" y="229809"/>
                    </a:cubicBezTo>
                    <a:cubicBezTo>
                      <a:pt x="25836" y="232640"/>
                      <a:pt x="27952" y="235472"/>
                      <a:pt x="30068" y="238194"/>
                    </a:cubicBezTo>
                    <a:cubicBezTo>
                      <a:pt x="32295" y="240916"/>
                      <a:pt x="34522" y="243639"/>
                      <a:pt x="36861" y="246143"/>
                    </a:cubicBezTo>
                    <a:cubicBezTo>
                      <a:pt x="39199" y="248757"/>
                      <a:pt x="41761" y="251261"/>
                      <a:pt x="44322" y="253657"/>
                    </a:cubicBezTo>
                    <a:cubicBezTo>
                      <a:pt x="46883" y="256053"/>
                      <a:pt x="49556" y="258339"/>
                      <a:pt x="52229" y="260517"/>
                    </a:cubicBezTo>
                    <a:cubicBezTo>
                      <a:pt x="54901" y="262695"/>
                      <a:pt x="57685" y="264764"/>
                      <a:pt x="60581" y="266724"/>
                    </a:cubicBezTo>
                    <a:cubicBezTo>
                      <a:pt x="63476" y="268684"/>
                      <a:pt x="66372" y="270536"/>
                      <a:pt x="69379" y="272278"/>
                    </a:cubicBezTo>
                    <a:cubicBezTo>
                      <a:pt x="72385" y="274020"/>
                      <a:pt x="75503" y="275654"/>
                      <a:pt x="78510" y="277069"/>
                    </a:cubicBezTo>
                    <a:cubicBezTo>
                      <a:pt x="84746" y="280118"/>
                      <a:pt x="91317" y="282623"/>
                      <a:pt x="97999" y="284692"/>
                    </a:cubicBezTo>
                    <a:cubicBezTo>
                      <a:pt x="101451" y="285672"/>
                      <a:pt x="104903" y="286652"/>
                      <a:pt x="108355" y="287414"/>
                    </a:cubicBezTo>
                    <a:cubicBezTo>
                      <a:pt x="111807" y="288176"/>
                      <a:pt x="115482" y="288939"/>
                      <a:pt x="119046" y="289483"/>
                    </a:cubicBezTo>
                    <a:cubicBezTo>
                      <a:pt x="126507" y="290681"/>
                      <a:pt x="133968" y="291334"/>
                      <a:pt x="141541" y="291552"/>
                    </a:cubicBezTo>
                    <a:cubicBezTo>
                      <a:pt x="145327" y="291661"/>
                      <a:pt x="149225" y="291661"/>
                      <a:pt x="153011" y="291552"/>
                    </a:cubicBezTo>
                    <a:cubicBezTo>
                      <a:pt x="156909" y="291443"/>
                      <a:pt x="160695" y="291225"/>
                      <a:pt x="164482" y="290899"/>
                    </a:cubicBezTo>
                    <a:cubicBezTo>
                      <a:pt x="171831" y="290245"/>
                      <a:pt x="179070" y="289156"/>
                      <a:pt x="186197" y="287523"/>
                    </a:cubicBezTo>
                    <a:cubicBezTo>
                      <a:pt x="189649" y="286761"/>
                      <a:pt x="193102" y="285781"/>
                      <a:pt x="196554" y="284801"/>
                    </a:cubicBezTo>
                    <a:cubicBezTo>
                      <a:pt x="199895" y="283712"/>
                      <a:pt x="203236" y="282623"/>
                      <a:pt x="206576" y="281316"/>
                    </a:cubicBezTo>
                    <a:cubicBezTo>
                      <a:pt x="213035" y="278812"/>
                      <a:pt x="219383" y="275762"/>
                      <a:pt x="225397" y="272278"/>
                    </a:cubicBezTo>
                    <a:cubicBezTo>
                      <a:pt x="228403" y="270536"/>
                      <a:pt x="231410" y="268684"/>
                      <a:pt x="234194" y="266724"/>
                    </a:cubicBezTo>
                    <a:cubicBezTo>
                      <a:pt x="237201" y="264546"/>
                      <a:pt x="239985" y="262477"/>
                      <a:pt x="242658" y="260300"/>
                    </a:cubicBezTo>
                    <a:cubicBezTo>
                      <a:pt x="245108" y="258339"/>
                      <a:pt x="247446" y="256379"/>
                      <a:pt x="249673" y="254310"/>
                    </a:cubicBezTo>
                    <a:cubicBezTo>
                      <a:pt x="250564" y="253439"/>
                      <a:pt x="251455" y="252677"/>
                      <a:pt x="252346" y="251806"/>
                    </a:cubicBezTo>
                    <a:cubicBezTo>
                      <a:pt x="253014" y="251261"/>
                      <a:pt x="253571" y="250608"/>
                      <a:pt x="254239" y="249955"/>
                    </a:cubicBezTo>
                    <a:cubicBezTo>
                      <a:pt x="254907" y="249301"/>
                      <a:pt x="255464" y="248757"/>
                      <a:pt x="256132" y="248103"/>
                    </a:cubicBezTo>
                    <a:cubicBezTo>
                      <a:pt x="257246" y="246906"/>
                      <a:pt x="258471" y="245708"/>
                      <a:pt x="259585" y="244510"/>
                    </a:cubicBezTo>
                    <a:cubicBezTo>
                      <a:pt x="262926" y="240916"/>
                      <a:pt x="266044" y="236996"/>
                      <a:pt x="268939" y="233076"/>
                    </a:cubicBezTo>
                    <a:cubicBezTo>
                      <a:pt x="270944" y="230245"/>
                      <a:pt x="272837" y="227414"/>
                      <a:pt x="274730" y="224473"/>
                    </a:cubicBezTo>
                    <a:cubicBezTo>
                      <a:pt x="276512" y="221533"/>
                      <a:pt x="278182" y="218484"/>
                      <a:pt x="279741" y="215435"/>
                    </a:cubicBezTo>
                    <a:cubicBezTo>
                      <a:pt x="281300" y="212386"/>
                      <a:pt x="282748" y="209228"/>
                      <a:pt x="284084" y="206070"/>
                    </a:cubicBezTo>
                    <a:cubicBezTo>
                      <a:pt x="285421" y="202803"/>
                      <a:pt x="286646" y="199646"/>
                      <a:pt x="287648" y="196270"/>
                    </a:cubicBezTo>
                    <a:cubicBezTo>
                      <a:pt x="289207" y="191478"/>
                      <a:pt x="290543" y="186687"/>
                      <a:pt x="291546" y="181896"/>
                    </a:cubicBezTo>
                    <a:cubicBezTo>
                      <a:pt x="292548" y="177431"/>
                      <a:pt x="293327" y="172858"/>
                      <a:pt x="293884" y="168284"/>
                    </a:cubicBezTo>
                    <a:cubicBezTo>
                      <a:pt x="294330" y="164582"/>
                      <a:pt x="294664" y="160879"/>
                      <a:pt x="294886" y="157177"/>
                    </a:cubicBezTo>
                    <a:cubicBezTo>
                      <a:pt x="295109" y="153257"/>
                      <a:pt x="295221" y="149445"/>
                      <a:pt x="295221" y="145634"/>
                    </a:cubicBezTo>
                    <a:moveTo>
                      <a:pt x="262591" y="160661"/>
                    </a:moveTo>
                    <a:cubicBezTo>
                      <a:pt x="262257" y="164582"/>
                      <a:pt x="261701" y="168611"/>
                      <a:pt x="260921" y="172422"/>
                    </a:cubicBezTo>
                    <a:cubicBezTo>
                      <a:pt x="260030" y="176887"/>
                      <a:pt x="258917" y="181351"/>
                      <a:pt x="257469" y="185816"/>
                    </a:cubicBezTo>
                    <a:cubicBezTo>
                      <a:pt x="256801" y="187994"/>
                      <a:pt x="256021" y="190063"/>
                      <a:pt x="255130" y="192241"/>
                    </a:cubicBezTo>
                    <a:cubicBezTo>
                      <a:pt x="253682" y="195943"/>
                      <a:pt x="252012" y="199537"/>
                      <a:pt x="250119" y="203130"/>
                    </a:cubicBezTo>
                    <a:cubicBezTo>
                      <a:pt x="248337" y="206506"/>
                      <a:pt x="246333" y="209664"/>
                      <a:pt x="244217" y="212822"/>
                    </a:cubicBezTo>
                    <a:cubicBezTo>
                      <a:pt x="242992" y="214673"/>
                      <a:pt x="241655" y="216415"/>
                      <a:pt x="240319" y="218158"/>
                    </a:cubicBezTo>
                    <a:cubicBezTo>
                      <a:pt x="239540" y="219138"/>
                      <a:pt x="238649" y="220227"/>
                      <a:pt x="237869" y="221207"/>
                    </a:cubicBezTo>
                    <a:cubicBezTo>
                      <a:pt x="236644" y="222622"/>
                      <a:pt x="235419" y="224038"/>
                      <a:pt x="234194" y="225236"/>
                    </a:cubicBezTo>
                    <a:cubicBezTo>
                      <a:pt x="233637" y="225780"/>
                      <a:pt x="233081" y="226433"/>
                      <a:pt x="232524" y="226978"/>
                    </a:cubicBezTo>
                    <a:cubicBezTo>
                      <a:pt x="232190" y="227414"/>
                      <a:pt x="231744" y="227740"/>
                      <a:pt x="231410" y="228176"/>
                    </a:cubicBezTo>
                    <a:cubicBezTo>
                      <a:pt x="230965" y="228611"/>
                      <a:pt x="230631" y="228938"/>
                      <a:pt x="230185" y="229374"/>
                    </a:cubicBezTo>
                    <a:cubicBezTo>
                      <a:pt x="229740" y="229809"/>
                      <a:pt x="229183" y="230245"/>
                      <a:pt x="228626" y="230789"/>
                    </a:cubicBezTo>
                    <a:cubicBezTo>
                      <a:pt x="227512" y="231878"/>
                      <a:pt x="226287" y="232858"/>
                      <a:pt x="225174" y="233838"/>
                    </a:cubicBezTo>
                    <a:cubicBezTo>
                      <a:pt x="223503" y="235254"/>
                      <a:pt x="221722" y="236669"/>
                      <a:pt x="219940" y="237976"/>
                    </a:cubicBezTo>
                    <a:cubicBezTo>
                      <a:pt x="218158" y="239283"/>
                      <a:pt x="216376" y="240590"/>
                      <a:pt x="214483" y="241788"/>
                    </a:cubicBezTo>
                    <a:cubicBezTo>
                      <a:pt x="211031" y="243965"/>
                      <a:pt x="207356" y="246034"/>
                      <a:pt x="203681" y="247886"/>
                    </a:cubicBezTo>
                    <a:cubicBezTo>
                      <a:pt x="199672" y="249846"/>
                      <a:pt x="195552" y="251588"/>
                      <a:pt x="191320" y="253004"/>
                    </a:cubicBezTo>
                    <a:cubicBezTo>
                      <a:pt x="186977" y="254528"/>
                      <a:pt x="182634" y="255726"/>
                      <a:pt x="178068" y="256706"/>
                    </a:cubicBezTo>
                    <a:cubicBezTo>
                      <a:pt x="173391" y="257686"/>
                      <a:pt x="168713" y="258448"/>
                      <a:pt x="163925" y="258993"/>
                    </a:cubicBezTo>
                    <a:cubicBezTo>
                      <a:pt x="158914" y="259537"/>
                      <a:pt x="153902" y="259864"/>
                      <a:pt x="148891" y="259864"/>
                    </a:cubicBezTo>
                    <a:cubicBezTo>
                      <a:pt x="143880" y="259864"/>
                      <a:pt x="138757" y="259755"/>
                      <a:pt x="133746" y="259319"/>
                    </a:cubicBezTo>
                    <a:cubicBezTo>
                      <a:pt x="128957" y="258884"/>
                      <a:pt x="124280" y="258231"/>
                      <a:pt x="119491" y="257250"/>
                    </a:cubicBezTo>
                    <a:cubicBezTo>
                      <a:pt x="115037" y="256379"/>
                      <a:pt x="110582" y="255182"/>
                      <a:pt x="106239" y="253766"/>
                    </a:cubicBezTo>
                    <a:cubicBezTo>
                      <a:pt x="102008" y="252350"/>
                      <a:pt x="97887" y="250717"/>
                      <a:pt x="93767" y="248866"/>
                    </a:cubicBezTo>
                    <a:cubicBezTo>
                      <a:pt x="89869" y="246906"/>
                      <a:pt x="85971" y="244837"/>
                      <a:pt x="82185" y="242441"/>
                    </a:cubicBezTo>
                    <a:cubicBezTo>
                      <a:pt x="78399" y="240045"/>
                      <a:pt x="74835" y="237432"/>
                      <a:pt x="71383" y="234601"/>
                    </a:cubicBezTo>
                    <a:cubicBezTo>
                      <a:pt x="67931" y="231660"/>
                      <a:pt x="64590" y="228611"/>
                      <a:pt x="61472" y="225345"/>
                    </a:cubicBezTo>
                    <a:cubicBezTo>
                      <a:pt x="59913" y="223711"/>
                      <a:pt x="58465" y="222078"/>
                      <a:pt x="57017" y="220444"/>
                    </a:cubicBezTo>
                    <a:cubicBezTo>
                      <a:pt x="55570" y="218811"/>
                      <a:pt x="54233" y="217069"/>
                      <a:pt x="52897" y="215217"/>
                    </a:cubicBezTo>
                    <a:cubicBezTo>
                      <a:pt x="50336" y="211733"/>
                      <a:pt x="47886" y="208030"/>
                      <a:pt x="45770" y="204219"/>
                    </a:cubicBezTo>
                    <a:cubicBezTo>
                      <a:pt x="43654" y="200408"/>
                      <a:pt x="41761" y="196488"/>
                      <a:pt x="40090" y="192459"/>
                    </a:cubicBezTo>
                    <a:cubicBezTo>
                      <a:pt x="38420" y="188321"/>
                      <a:pt x="37084" y="184074"/>
                      <a:pt x="35859" y="179827"/>
                    </a:cubicBezTo>
                    <a:cubicBezTo>
                      <a:pt x="34634" y="175362"/>
                      <a:pt x="33743" y="170789"/>
                      <a:pt x="33075" y="166215"/>
                    </a:cubicBezTo>
                    <a:cubicBezTo>
                      <a:pt x="32406" y="161424"/>
                      <a:pt x="31961" y="156523"/>
                      <a:pt x="31738" y="151732"/>
                    </a:cubicBezTo>
                    <a:cubicBezTo>
                      <a:pt x="31627" y="149228"/>
                      <a:pt x="31627" y="146723"/>
                      <a:pt x="31627" y="144218"/>
                    </a:cubicBezTo>
                    <a:cubicBezTo>
                      <a:pt x="31627" y="141714"/>
                      <a:pt x="31738" y="139209"/>
                      <a:pt x="31850" y="136705"/>
                    </a:cubicBezTo>
                    <a:cubicBezTo>
                      <a:pt x="32184" y="131913"/>
                      <a:pt x="32629" y="127122"/>
                      <a:pt x="33520" y="122331"/>
                    </a:cubicBezTo>
                    <a:cubicBezTo>
                      <a:pt x="34299" y="117866"/>
                      <a:pt x="35302" y="113401"/>
                      <a:pt x="36638" y="108937"/>
                    </a:cubicBezTo>
                    <a:cubicBezTo>
                      <a:pt x="37863" y="104690"/>
                      <a:pt x="39422" y="100443"/>
                      <a:pt x="41204" y="96414"/>
                    </a:cubicBezTo>
                    <a:cubicBezTo>
                      <a:pt x="42986" y="92385"/>
                      <a:pt x="44990" y="88465"/>
                      <a:pt x="47217" y="84653"/>
                    </a:cubicBezTo>
                    <a:cubicBezTo>
                      <a:pt x="49445" y="80842"/>
                      <a:pt x="52006" y="77249"/>
                      <a:pt x="54679" y="73764"/>
                    </a:cubicBezTo>
                    <a:cubicBezTo>
                      <a:pt x="57463" y="70170"/>
                      <a:pt x="60470" y="66795"/>
                      <a:pt x="63699" y="63637"/>
                    </a:cubicBezTo>
                    <a:cubicBezTo>
                      <a:pt x="66817" y="60479"/>
                      <a:pt x="70269" y="57430"/>
                      <a:pt x="73833" y="54599"/>
                    </a:cubicBezTo>
                    <a:cubicBezTo>
                      <a:pt x="77285" y="51876"/>
                      <a:pt x="80960" y="49372"/>
                      <a:pt x="84746" y="47085"/>
                    </a:cubicBezTo>
                    <a:cubicBezTo>
                      <a:pt x="88533" y="44798"/>
                      <a:pt x="92430" y="42729"/>
                      <a:pt x="96439" y="40987"/>
                    </a:cubicBezTo>
                    <a:cubicBezTo>
                      <a:pt x="100560" y="39136"/>
                      <a:pt x="104680" y="37611"/>
                      <a:pt x="108912" y="36304"/>
                    </a:cubicBezTo>
                    <a:cubicBezTo>
                      <a:pt x="113366" y="34998"/>
                      <a:pt x="117821" y="33909"/>
                      <a:pt x="122275" y="33038"/>
                    </a:cubicBezTo>
                    <a:cubicBezTo>
                      <a:pt x="127064" y="32166"/>
                      <a:pt x="131853" y="31622"/>
                      <a:pt x="136641" y="31295"/>
                    </a:cubicBezTo>
                    <a:cubicBezTo>
                      <a:pt x="139091" y="31186"/>
                      <a:pt x="141652" y="31078"/>
                      <a:pt x="144214" y="30969"/>
                    </a:cubicBezTo>
                    <a:cubicBezTo>
                      <a:pt x="146775" y="30969"/>
                      <a:pt x="149336" y="30969"/>
                      <a:pt x="151786" y="30969"/>
                    </a:cubicBezTo>
                    <a:cubicBezTo>
                      <a:pt x="156798" y="31078"/>
                      <a:pt x="161698" y="31513"/>
                      <a:pt x="166597" y="32166"/>
                    </a:cubicBezTo>
                    <a:cubicBezTo>
                      <a:pt x="171275" y="32820"/>
                      <a:pt x="175952" y="33691"/>
                      <a:pt x="180518" y="34780"/>
                    </a:cubicBezTo>
                    <a:cubicBezTo>
                      <a:pt x="184972" y="35869"/>
                      <a:pt x="189315" y="37284"/>
                      <a:pt x="193547" y="38809"/>
                    </a:cubicBezTo>
                    <a:cubicBezTo>
                      <a:pt x="197667" y="40442"/>
                      <a:pt x="201788" y="42294"/>
                      <a:pt x="205686" y="44363"/>
                    </a:cubicBezTo>
                    <a:cubicBezTo>
                      <a:pt x="209583" y="46432"/>
                      <a:pt x="213370" y="48718"/>
                      <a:pt x="217044" y="51332"/>
                    </a:cubicBezTo>
                    <a:cubicBezTo>
                      <a:pt x="220719" y="53945"/>
                      <a:pt x="224172" y="56777"/>
                      <a:pt x="227512" y="59717"/>
                    </a:cubicBezTo>
                    <a:cubicBezTo>
                      <a:pt x="229183" y="61241"/>
                      <a:pt x="230853" y="62766"/>
                      <a:pt x="232412" y="64399"/>
                    </a:cubicBezTo>
                    <a:cubicBezTo>
                      <a:pt x="233971" y="66033"/>
                      <a:pt x="235531" y="67666"/>
                      <a:pt x="236978" y="69299"/>
                    </a:cubicBezTo>
                    <a:cubicBezTo>
                      <a:pt x="239874" y="72675"/>
                      <a:pt x="242546" y="76160"/>
                      <a:pt x="244885" y="79862"/>
                    </a:cubicBezTo>
                    <a:cubicBezTo>
                      <a:pt x="247335" y="83456"/>
                      <a:pt x="249562" y="87267"/>
                      <a:pt x="251455" y="91187"/>
                    </a:cubicBezTo>
                    <a:cubicBezTo>
                      <a:pt x="253348" y="95107"/>
                      <a:pt x="255130" y="99245"/>
                      <a:pt x="256578" y="103383"/>
                    </a:cubicBezTo>
                    <a:cubicBezTo>
                      <a:pt x="258026" y="107630"/>
                      <a:pt x="259251" y="112095"/>
                      <a:pt x="260253" y="116450"/>
                    </a:cubicBezTo>
                    <a:cubicBezTo>
                      <a:pt x="261255" y="121024"/>
                      <a:pt x="261923" y="125706"/>
                      <a:pt x="262369" y="130498"/>
                    </a:cubicBezTo>
                    <a:cubicBezTo>
                      <a:pt x="262926" y="135507"/>
                      <a:pt x="263148" y="140407"/>
                      <a:pt x="263148" y="145416"/>
                    </a:cubicBezTo>
                    <a:cubicBezTo>
                      <a:pt x="263371" y="150643"/>
                      <a:pt x="263148" y="155652"/>
                      <a:pt x="262591" y="160661"/>
                    </a:cubicBezTo>
                  </a:path>
                </a:pathLst>
              </a:custGeom>
              <a:grpFill/>
              <a:ln w="11089" cap="flat">
                <a:noFill/>
                <a:prstDash val="solid"/>
                <a:miter/>
              </a:ln>
            </p:spPr>
            <p:txBody>
              <a:bodyPr rtlCol="0" anchor="ctr"/>
              <a:lstStyle/>
              <a:p>
                <a:endParaRPr lang="fi-FI"/>
              </a:p>
            </p:txBody>
          </p:sp>
          <p:sp>
            <p:nvSpPr>
              <p:cNvPr id="17" name="Vapaamuotoinen: Muoto 16">
                <a:extLst>
                  <a:ext uri="{FF2B5EF4-FFF2-40B4-BE49-F238E27FC236}">
                    <a16:creationId xmlns:a16="http://schemas.microsoft.com/office/drawing/2014/main" id="{1CFCE4EB-3D0D-439E-8E17-0679078793AD}"/>
                  </a:ext>
                </a:extLst>
              </p:cNvPr>
              <p:cNvSpPr/>
              <p:nvPr/>
            </p:nvSpPr>
            <p:spPr bwMode="black">
              <a:xfrm>
                <a:off x="10972862" y="6318240"/>
                <a:ext cx="32851" cy="290311"/>
              </a:xfrm>
              <a:custGeom>
                <a:avLst/>
                <a:gdLst>
                  <a:gd name="connsiteX0" fmla="*/ 334 w 32851"/>
                  <a:gd name="connsiteY0" fmla="*/ 290312 h 290311"/>
                  <a:gd name="connsiteX1" fmla="*/ 32518 w 32851"/>
                  <a:gd name="connsiteY1" fmla="*/ 290312 h 290311"/>
                  <a:gd name="connsiteX2" fmla="*/ 32852 w 32851"/>
                  <a:gd name="connsiteY2" fmla="*/ 145156 h 290311"/>
                  <a:gd name="connsiteX3" fmla="*/ 32518 w 32851"/>
                  <a:gd name="connsiteY3" fmla="*/ 0 h 290311"/>
                  <a:gd name="connsiteX4" fmla="*/ 334 w 32851"/>
                  <a:gd name="connsiteY4" fmla="*/ 0 h 290311"/>
                  <a:gd name="connsiteX5" fmla="*/ 0 w 32851"/>
                  <a:gd name="connsiteY5" fmla="*/ 145156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51" h="290311">
                    <a:moveTo>
                      <a:pt x="334" y="290312"/>
                    </a:moveTo>
                    <a:lnTo>
                      <a:pt x="32518" y="290312"/>
                    </a:lnTo>
                    <a:lnTo>
                      <a:pt x="32852" y="145156"/>
                    </a:lnTo>
                    <a:lnTo>
                      <a:pt x="32518" y="0"/>
                    </a:lnTo>
                    <a:lnTo>
                      <a:pt x="334" y="0"/>
                    </a:lnTo>
                    <a:lnTo>
                      <a:pt x="0" y="145156"/>
                    </a:lnTo>
                    <a:close/>
                  </a:path>
                </a:pathLst>
              </a:custGeom>
              <a:grpFill/>
              <a:ln w="11089" cap="flat">
                <a:noFill/>
                <a:prstDash val="solid"/>
                <a:miter/>
              </a:ln>
            </p:spPr>
            <p:txBody>
              <a:bodyPr rtlCol="0" anchor="ctr"/>
              <a:lstStyle/>
              <a:p>
                <a:endParaRPr lang="fi-FI"/>
              </a:p>
            </p:txBody>
          </p:sp>
          <p:sp>
            <p:nvSpPr>
              <p:cNvPr id="18" name="Vapaamuotoinen: Muoto 17">
                <a:extLst>
                  <a:ext uri="{FF2B5EF4-FFF2-40B4-BE49-F238E27FC236}">
                    <a16:creationId xmlns:a16="http://schemas.microsoft.com/office/drawing/2014/main" id="{7E684B79-731C-4085-BE6A-B6E739C7F912}"/>
                  </a:ext>
                </a:extLst>
              </p:cNvPr>
              <p:cNvSpPr/>
              <p:nvPr/>
            </p:nvSpPr>
            <p:spPr bwMode="black">
              <a:xfrm>
                <a:off x="10278854" y="6318240"/>
                <a:ext cx="202567" cy="290311"/>
              </a:xfrm>
              <a:custGeom>
                <a:avLst/>
                <a:gdLst>
                  <a:gd name="connsiteX0" fmla="*/ 0 w 202567"/>
                  <a:gd name="connsiteY0" fmla="*/ 0 h 290311"/>
                  <a:gd name="connsiteX1" fmla="*/ 0 w 202567"/>
                  <a:gd name="connsiteY1" fmla="*/ 32233 h 290311"/>
                  <a:gd name="connsiteX2" fmla="*/ 85081 w 202567"/>
                  <a:gd name="connsiteY2" fmla="*/ 32233 h 290311"/>
                  <a:gd name="connsiteX3" fmla="*/ 84746 w 202567"/>
                  <a:gd name="connsiteY3" fmla="*/ 161163 h 290311"/>
                  <a:gd name="connsiteX4" fmla="*/ 85081 w 202567"/>
                  <a:gd name="connsiteY4" fmla="*/ 290312 h 290311"/>
                  <a:gd name="connsiteX5" fmla="*/ 117710 w 202567"/>
                  <a:gd name="connsiteY5" fmla="*/ 290312 h 290311"/>
                  <a:gd name="connsiteX6" fmla="*/ 117932 w 202567"/>
                  <a:gd name="connsiteY6" fmla="*/ 161163 h 290311"/>
                  <a:gd name="connsiteX7" fmla="*/ 117710 w 202567"/>
                  <a:gd name="connsiteY7" fmla="*/ 32233 h 290311"/>
                  <a:gd name="connsiteX8" fmla="*/ 202567 w 202567"/>
                  <a:gd name="connsiteY8" fmla="*/ 32233 h 290311"/>
                  <a:gd name="connsiteX9" fmla="*/ 202567 w 202567"/>
                  <a:gd name="connsiteY9" fmla="*/ 0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567" h="290311">
                    <a:moveTo>
                      <a:pt x="0" y="0"/>
                    </a:moveTo>
                    <a:lnTo>
                      <a:pt x="0" y="32233"/>
                    </a:lnTo>
                    <a:lnTo>
                      <a:pt x="85081" y="32233"/>
                    </a:lnTo>
                    <a:lnTo>
                      <a:pt x="84746" y="161163"/>
                    </a:lnTo>
                    <a:lnTo>
                      <a:pt x="85081" y="290312"/>
                    </a:lnTo>
                    <a:lnTo>
                      <a:pt x="117710" y="290312"/>
                    </a:lnTo>
                    <a:lnTo>
                      <a:pt x="117932" y="161163"/>
                    </a:lnTo>
                    <a:lnTo>
                      <a:pt x="117710" y="32233"/>
                    </a:lnTo>
                    <a:lnTo>
                      <a:pt x="202567" y="32233"/>
                    </a:lnTo>
                    <a:lnTo>
                      <a:pt x="202567" y="0"/>
                    </a:lnTo>
                    <a:close/>
                  </a:path>
                </a:pathLst>
              </a:custGeom>
              <a:grpFill/>
              <a:ln w="11089" cap="flat">
                <a:noFill/>
                <a:prstDash val="solid"/>
                <a:miter/>
              </a:ln>
            </p:spPr>
            <p:txBody>
              <a:bodyPr rtlCol="0" anchor="ctr"/>
              <a:lstStyle/>
              <a:p>
                <a:endParaRPr lang="fi-FI"/>
              </a:p>
            </p:txBody>
          </p:sp>
          <p:sp>
            <p:nvSpPr>
              <p:cNvPr id="19" name="Vapaamuotoinen: Muoto 18">
                <a:extLst>
                  <a:ext uri="{FF2B5EF4-FFF2-40B4-BE49-F238E27FC236}">
                    <a16:creationId xmlns:a16="http://schemas.microsoft.com/office/drawing/2014/main" id="{57443CA3-1F18-4A94-86F4-FEE32CBEC292}"/>
                  </a:ext>
                </a:extLst>
              </p:cNvPr>
              <p:cNvSpPr/>
              <p:nvPr/>
            </p:nvSpPr>
            <p:spPr bwMode="black">
              <a:xfrm>
                <a:off x="10763359" y="6317810"/>
                <a:ext cx="159501" cy="291546"/>
              </a:xfrm>
              <a:custGeom>
                <a:avLst/>
                <a:gdLst>
                  <a:gd name="connsiteX0" fmla="*/ 126872 w 159501"/>
                  <a:gd name="connsiteY0" fmla="*/ 76547 h 291546"/>
                  <a:gd name="connsiteX1" fmla="*/ 126427 w 159501"/>
                  <a:gd name="connsiteY1" fmla="*/ 69251 h 291546"/>
                  <a:gd name="connsiteX2" fmla="*/ 125536 w 159501"/>
                  <a:gd name="connsiteY2" fmla="*/ 64460 h 291546"/>
                  <a:gd name="connsiteX3" fmla="*/ 124645 w 159501"/>
                  <a:gd name="connsiteY3" fmla="*/ 61302 h 291546"/>
                  <a:gd name="connsiteX4" fmla="*/ 123532 w 159501"/>
                  <a:gd name="connsiteY4" fmla="*/ 58362 h 291546"/>
                  <a:gd name="connsiteX5" fmla="*/ 120525 w 159501"/>
                  <a:gd name="connsiteY5" fmla="*/ 52917 h 291546"/>
                  <a:gd name="connsiteX6" fmla="*/ 116516 w 159501"/>
                  <a:gd name="connsiteY6" fmla="*/ 47908 h 291546"/>
                  <a:gd name="connsiteX7" fmla="*/ 113843 w 159501"/>
                  <a:gd name="connsiteY7" fmla="*/ 45404 h 291546"/>
                  <a:gd name="connsiteX8" fmla="*/ 112507 w 159501"/>
                  <a:gd name="connsiteY8" fmla="*/ 44315 h 291546"/>
                  <a:gd name="connsiteX9" fmla="*/ 111839 w 159501"/>
                  <a:gd name="connsiteY9" fmla="*/ 43770 h 291546"/>
                  <a:gd name="connsiteX10" fmla="*/ 111282 w 159501"/>
                  <a:gd name="connsiteY10" fmla="*/ 43226 h 291546"/>
                  <a:gd name="connsiteX11" fmla="*/ 109611 w 159501"/>
                  <a:gd name="connsiteY11" fmla="*/ 42028 h 291546"/>
                  <a:gd name="connsiteX12" fmla="*/ 106493 w 159501"/>
                  <a:gd name="connsiteY12" fmla="*/ 40068 h 291546"/>
                  <a:gd name="connsiteX13" fmla="*/ 105157 w 159501"/>
                  <a:gd name="connsiteY13" fmla="*/ 39305 h 291546"/>
                  <a:gd name="connsiteX14" fmla="*/ 100591 w 159501"/>
                  <a:gd name="connsiteY14" fmla="*/ 37128 h 291546"/>
                  <a:gd name="connsiteX15" fmla="*/ 95914 w 159501"/>
                  <a:gd name="connsiteY15" fmla="*/ 35494 h 291546"/>
                  <a:gd name="connsiteX16" fmla="*/ 92462 w 159501"/>
                  <a:gd name="connsiteY16" fmla="*/ 34623 h 291546"/>
                  <a:gd name="connsiteX17" fmla="*/ 88898 w 159501"/>
                  <a:gd name="connsiteY17" fmla="*/ 33861 h 291546"/>
                  <a:gd name="connsiteX18" fmla="*/ 83553 w 159501"/>
                  <a:gd name="connsiteY18" fmla="*/ 33098 h 291546"/>
                  <a:gd name="connsiteX19" fmla="*/ 79544 w 159501"/>
                  <a:gd name="connsiteY19" fmla="*/ 32881 h 291546"/>
                  <a:gd name="connsiteX20" fmla="*/ 75535 w 159501"/>
                  <a:gd name="connsiteY20" fmla="*/ 32772 h 291546"/>
                  <a:gd name="connsiteX21" fmla="*/ 32215 w 159501"/>
                  <a:gd name="connsiteY21" fmla="*/ 32772 h 291546"/>
                  <a:gd name="connsiteX22" fmla="*/ 32215 w 159501"/>
                  <a:gd name="connsiteY22" fmla="*/ 121738 h 291546"/>
                  <a:gd name="connsiteX23" fmla="*/ 75423 w 159501"/>
                  <a:gd name="connsiteY23" fmla="*/ 121738 h 291546"/>
                  <a:gd name="connsiteX24" fmla="*/ 86448 w 159501"/>
                  <a:gd name="connsiteY24" fmla="*/ 120976 h 291546"/>
                  <a:gd name="connsiteX25" fmla="*/ 96248 w 159501"/>
                  <a:gd name="connsiteY25" fmla="*/ 118689 h 291546"/>
                  <a:gd name="connsiteX26" fmla="*/ 104934 w 159501"/>
                  <a:gd name="connsiteY26" fmla="*/ 114987 h 291546"/>
                  <a:gd name="connsiteX27" fmla="*/ 112618 w 159501"/>
                  <a:gd name="connsiteY27" fmla="*/ 109869 h 291546"/>
                  <a:gd name="connsiteX28" fmla="*/ 115514 w 159501"/>
                  <a:gd name="connsiteY28" fmla="*/ 107146 h 291546"/>
                  <a:gd name="connsiteX29" fmla="*/ 118075 w 159501"/>
                  <a:gd name="connsiteY29" fmla="*/ 104206 h 291546"/>
                  <a:gd name="connsiteX30" fmla="*/ 120302 w 159501"/>
                  <a:gd name="connsiteY30" fmla="*/ 101157 h 291546"/>
                  <a:gd name="connsiteX31" fmla="*/ 122195 w 159501"/>
                  <a:gd name="connsiteY31" fmla="*/ 97782 h 291546"/>
                  <a:gd name="connsiteX32" fmla="*/ 124979 w 159501"/>
                  <a:gd name="connsiteY32" fmla="*/ 90377 h 291546"/>
                  <a:gd name="connsiteX33" fmla="*/ 125982 w 159501"/>
                  <a:gd name="connsiteY33" fmla="*/ 85694 h 291546"/>
                  <a:gd name="connsiteX34" fmla="*/ 126872 w 159501"/>
                  <a:gd name="connsiteY34" fmla="*/ 76547 h 291546"/>
                  <a:gd name="connsiteX35" fmla="*/ 98809 w 159501"/>
                  <a:gd name="connsiteY35" fmla="*/ 151249 h 291546"/>
                  <a:gd name="connsiteX36" fmla="*/ 42126 w 159501"/>
                  <a:gd name="connsiteY36" fmla="*/ 153862 h 291546"/>
                  <a:gd name="connsiteX37" fmla="*/ 32215 w 159501"/>
                  <a:gd name="connsiteY37" fmla="*/ 156040 h 291546"/>
                  <a:gd name="connsiteX38" fmla="*/ 32215 w 159501"/>
                  <a:gd name="connsiteY38" fmla="*/ 168018 h 291546"/>
                  <a:gd name="connsiteX39" fmla="*/ 32215 w 159501"/>
                  <a:gd name="connsiteY39" fmla="*/ 191866 h 291546"/>
                  <a:gd name="connsiteX40" fmla="*/ 32215 w 159501"/>
                  <a:gd name="connsiteY40" fmla="*/ 243591 h 291546"/>
                  <a:gd name="connsiteX41" fmla="*/ 32215 w 159501"/>
                  <a:gd name="connsiteY41" fmla="*/ 269508 h 291546"/>
                  <a:gd name="connsiteX42" fmla="*/ 32215 w 159501"/>
                  <a:gd name="connsiteY42" fmla="*/ 282466 h 291546"/>
                  <a:gd name="connsiteX43" fmla="*/ 32215 w 159501"/>
                  <a:gd name="connsiteY43" fmla="*/ 289000 h 291546"/>
                  <a:gd name="connsiteX44" fmla="*/ 27538 w 159501"/>
                  <a:gd name="connsiteY44" fmla="*/ 290851 h 291546"/>
                  <a:gd name="connsiteX45" fmla="*/ 7604 w 159501"/>
                  <a:gd name="connsiteY45" fmla="*/ 290851 h 291546"/>
                  <a:gd name="connsiteX46" fmla="*/ 31 w 159501"/>
                  <a:gd name="connsiteY46" fmla="*/ 288564 h 291546"/>
                  <a:gd name="connsiteX47" fmla="*/ 31 w 159501"/>
                  <a:gd name="connsiteY47" fmla="*/ 285079 h 291546"/>
                  <a:gd name="connsiteX48" fmla="*/ 31 w 159501"/>
                  <a:gd name="connsiteY48" fmla="*/ 274626 h 291546"/>
                  <a:gd name="connsiteX49" fmla="*/ 31 w 159501"/>
                  <a:gd name="connsiteY49" fmla="*/ 214516 h 291546"/>
                  <a:gd name="connsiteX50" fmla="*/ 143 w 159501"/>
                  <a:gd name="connsiteY50" fmla="*/ 7944 h 291546"/>
                  <a:gd name="connsiteX51" fmla="*/ 143 w 159501"/>
                  <a:gd name="connsiteY51" fmla="*/ 1846 h 291546"/>
                  <a:gd name="connsiteX52" fmla="*/ 5042 w 159501"/>
                  <a:gd name="connsiteY52" fmla="*/ 539 h 291546"/>
                  <a:gd name="connsiteX53" fmla="*/ 17404 w 159501"/>
                  <a:gd name="connsiteY53" fmla="*/ 539 h 291546"/>
                  <a:gd name="connsiteX54" fmla="*/ 42126 w 159501"/>
                  <a:gd name="connsiteY54" fmla="*/ 539 h 291546"/>
                  <a:gd name="connsiteX55" fmla="*/ 98141 w 159501"/>
                  <a:gd name="connsiteY55" fmla="*/ 2826 h 291546"/>
                  <a:gd name="connsiteX56" fmla="*/ 159501 w 159501"/>
                  <a:gd name="connsiteY56" fmla="*/ 76656 h 291546"/>
                  <a:gd name="connsiteX57" fmla="*/ 98809 w 159501"/>
                  <a:gd name="connsiteY57" fmla="*/ 151249 h 29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59501" h="291546">
                    <a:moveTo>
                      <a:pt x="126872" y="76547"/>
                    </a:moveTo>
                    <a:cubicBezTo>
                      <a:pt x="126872" y="74043"/>
                      <a:pt x="126761" y="71647"/>
                      <a:pt x="126427" y="69251"/>
                    </a:cubicBezTo>
                    <a:cubicBezTo>
                      <a:pt x="126204" y="67618"/>
                      <a:pt x="125870" y="65985"/>
                      <a:pt x="125536" y="64460"/>
                    </a:cubicBezTo>
                    <a:cubicBezTo>
                      <a:pt x="125313" y="63371"/>
                      <a:pt x="124979" y="62282"/>
                      <a:pt x="124645" y="61302"/>
                    </a:cubicBezTo>
                    <a:cubicBezTo>
                      <a:pt x="124311" y="60322"/>
                      <a:pt x="123866" y="59342"/>
                      <a:pt x="123532" y="58362"/>
                    </a:cubicBezTo>
                    <a:cubicBezTo>
                      <a:pt x="122752" y="56402"/>
                      <a:pt x="121638" y="54551"/>
                      <a:pt x="120525" y="52917"/>
                    </a:cubicBezTo>
                    <a:cubicBezTo>
                      <a:pt x="119300" y="51175"/>
                      <a:pt x="117963" y="49433"/>
                      <a:pt x="116516" y="47908"/>
                    </a:cubicBezTo>
                    <a:cubicBezTo>
                      <a:pt x="115625" y="47037"/>
                      <a:pt x="114734" y="46166"/>
                      <a:pt x="113843" y="45404"/>
                    </a:cubicBezTo>
                    <a:cubicBezTo>
                      <a:pt x="113398" y="44968"/>
                      <a:pt x="112952" y="44641"/>
                      <a:pt x="112507" y="44315"/>
                    </a:cubicBezTo>
                    <a:cubicBezTo>
                      <a:pt x="112284" y="44097"/>
                      <a:pt x="112061" y="43988"/>
                      <a:pt x="111839" y="43770"/>
                    </a:cubicBezTo>
                    <a:cubicBezTo>
                      <a:pt x="111616" y="43661"/>
                      <a:pt x="111504" y="43443"/>
                      <a:pt x="111282" y="43226"/>
                    </a:cubicBezTo>
                    <a:cubicBezTo>
                      <a:pt x="110725" y="42790"/>
                      <a:pt x="110168" y="42354"/>
                      <a:pt x="109611" y="42028"/>
                    </a:cubicBezTo>
                    <a:cubicBezTo>
                      <a:pt x="108609" y="41266"/>
                      <a:pt x="107607" y="40612"/>
                      <a:pt x="106493" y="40068"/>
                    </a:cubicBezTo>
                    <a:cubicBezTo>
                      <a:pt x="106048" y="39850"/>
                      <a:pt x="105602" y="39523"/>
                      <a:pt x="105157" y="39305"/>
                    </a:cubicBezTo>
                    <a:cubicBezTo>
                      <a:pt x="103709" y="38543"/>
                      <a:pt x="102150" y="37781"/>
                      <a:pt x="100591" y="37128"/>
                    </a:cubicBezTo>
                    <a:cubicBezTo>
                      <a:pt x="99032" y="36474"/>
                      <a:pt x="97584" y="36039"/>
                      <a:pt x="95914" y="35494"/>
                    </a:cubicBezTo>
                    <a:cubicBezTo>
                      <a:pt x="94800" y="35167"/>
                      <a:pt x="93575" y="34841"/>
                      <a:pt x="92462" y="34623"/>
                    </a:cubicBezTo>
                    <a:cubicBezTo>
                      <a:pt x="91237" y="34405"/>
                      <a:pt x="90123" y="34079"/>
                      <a:pt x="88898" y="33861"/>
                    </a:cubicBezTo>
                    <a:cubicBezTo>
                      <a:pt x="87116" y="33534"/>
                      <a:pt x="85334" y="33316"/>
                      <a:pt x="83553" y="33098"/>
                    </a:cubicBezTo>
                    <a:cubicBezTo>
                      <a:pt x="82216" y="32990"/>
                      <a:pt x="80880" y="32881"/>
                      <a:pt x="79544" y="32881"/>
                    </a:cubicBezTo>
                    <a:cubicBezTo>
                      <a:pt x="78207" y="32881"/>
                      <a:pt x="76871" y="32772"/>
                      <a:pt x="75535" y="32772"/>
                    </a:cubicBezTo>
                    <a:lnTo>
                      <a:pt x="32215" y="32772"/>
                    </a:lnTo>
                    <a:lnTo>
                      <a:pt x="32215" y="121738"/>
                    </a:lnTo>
                    <a:lnTo>
                      <a:pt x="75423" y="121738"/>
                    </a:lnTo>
                    <a:cubicBezTo>
                      <a:pt x="79098" y="121738"/>
                      <a:pt x="82773" y="121520"/>
                      <a:pt x="86448" y="120976"/>
                    </a:cubicBezTo>
                    <a:cubicBezTo>
                      <a:pt x="89789" y="120432"/>
                      <a:pt x="93018" y="119778"/>
                      <a:pt x="96248" y="118689"/>
                    </a:cubicBezTo>
                    <a:cubicBezTo>
                      <a:pt x="99255" y="117709"/>
                      <a:pt x="102150" y="116511"/>
                      <a:pt x="104934" y="114987"/>
                    </a:cubicBezTo>
                    <a:cubicBezTo>
                      <a:pt x="107607" y="113571"/>
                      <a:pt x="110168" y="111829"/>
                      <a:pt x="112618" y="109869"/>
                    </a:cubicBezTo>
                    <a:cubicBezTo>
                      <a:pt x="113620" y="108998"/>
                      <a:pt x="114623" y="108127"/>
                      <a:pt x="115514" y="107146"/>
                    </a:cubicBezTo>
                    <a:cubicBezTo>
                      <a:pt x="116404" y="106275"/>
                      <a:pt x="117295" y="105295"/>
                      <a:pt x="118075" y="104206"/>
                    </a:cubicBezTo>
                    <a:cubicBezTo>
                      <a:pt x="118854" y="103226"/>
                      <a:pt x="119634" y="102246"/>
                      <a:pt x="120302" y="101157"/>
                    </a:cubicBezTo>
                    <a:cubicBezTo>
                      <a:pt x="120970" y="100068"/>
                      <a:pt x="121638" y="98979"/>
                      <a:pt x="122195" y="97782"/>
                    </a:cubicBezTo>
                    <a:cubicBezTo>
                      <a:pt x="123309" y="95386"/>
                      <a:pt x="124311" y="92990"/>
                      <a:pt x="124979" y="90377"/>
                    </a:cubicBezTo>
                    <a:cubicBezTo>
                      <a:pt x="125425" y="88852"/>
                      <a:pt x="125759" y="87219"/>
                      <a:pt x="125982" y="85694"/>
                    </a:cubicBezTo>
                    <a:cubicBezTo>
                      <a:pt x="126650" y="82536"/>
                      <a:pt x="126872" y="79487"/>
                      <a:pt x="126872" y="76547"/>
                    </a:cubicBezTo>
                    <a:moveTo>
                      <a:pt x="98809" y="151249"/>
                    </a:moveTo>
                    <a:cubicBezTo>
                      <a:pt x="79766" y="155822"/>
                      <a:pt x="61058" y="153862"/>
                      <a:pt x="42126" y="153862"/>
                    </a:cubicBezTo>
                    <a:cubicBezTo>
                      <a:pt x="39899" y="153862"/>
                      <a:pt x="32215" y="151902"/>
                      <a:pt x="32215" y="156040"/>
                    </a:cubicBezTo>
                    <a:lnTo>
                      <a:pt x="32215" y="168018"/>
                    </a:lnTo>
                    <a:lnTo>
                      <a:pt x="32215" y="191866"/>
                    </a:lnTo>
                    <a:lnTo>
                      <a:pt x="32215" y="243591"/>
                    </a:lnTo>
                    <a:lnTo>
                      <a:pt x="32215" y="269508"/>
                    </a:lnTo>
                    <a:lnTo>
                      <a:pt x="32215" y="282466"/>
                    </a:lnTo>
                    <a:lnTo>
                      <a:pt x="32215" y="289000"/>
                    </a:lnTo>
                    <a:cubicBezTo>
                      <a:pt x="32215" y="292049"/>
                      <a:pt x="29431" y="290851"/>
                      <a:pt x="27538" y="290851"/>
                    </a:cubicBezTo>
                    <a:lnTo>
                      <a:pt x="7604" y="290851"/>
                    </a:lnTo>
                    <a:cubicBezTo>
                      <a:pt x="4708" y="290851"/>
                      <a:pt x="31" y="293464"/>
                      <a:pt x="31" y="288564"/>
                    </a:cubicBezTo>
                    <a:lnTo>
                      <a:pt x="31" y="285079"/>
                    </a:lnTo>
                    <a:cubicBezTo>
                      <a:pt x="31" y="281595"/>
                      <a:pt x="31" y="278110"/>
                      <a:pt x="31" y="274626"/>
                    </a:cubicBezTo>
                    <a:cubicBezTo>
                      <a:pt x="31" y="254589"/>
                      <a:pt x="31" y="234553"/>
                      <a:pt x="31" y="214516"/>
                    </a:cubicBezTo>
                    <a:cubicBezTo>
                      <a:pt x="-80" y="145695"/>
                      <a:pt x="143" y="76874"/>
                      <a:pt x="143" y="7944"/>
                    </a:cubicBezTo>
                    <a:lnTo>
                      <a:pt x="143" y="1846"/>
                    </a:lnTo>
                    <a:cubicBezTo>
                      <a:pt x="143" y="-1312"/>
                      <a:pt x="3261" y="539"/>
                      <a:pt x="5042" y="539"/>
                    </a:cubicBezTo>
                    <a:lnTo>
                      <a:pt x="17404" y="539"/>
                    </a:lnTo>
                    <a:lnTo>
                      <a:pt x="42126" y="539"/>
                    </a:lnTo>
                    <a:cubicBezTo>
                      <a:pt x="60835" y="539"/>
                      <a:pt x="79321" y="-1312"/>
                      <a:pt x="98141" y="2826"/>
                    </a:cubicBezTo>
                    <a:cubicBezTo>
                      <a:pt x="136561" y="11320"/>
                      <a:pt x="159501" y="37672"/>
                      <a:pt x="159501" y="76656"/>
                    </a:cubicBezTo>
                    <a:cubicBezTo>
                      <a:pt x="159390" y="113789"/>
                      <a:pt x="135559" y="142428"/>
                      <a:pt x="98809" y="151249"/>
                    </a:cubicBezTo>
                  </a:path>
                </a:pathLst>
              </a:custGeom>
              <a:grpFill/>
              <a:ln w="11089" cap="flat">
                <a:noFill/>
                <a:prstDash val="solid"/>
                <a:miter/>
              </a:ln>
            </p:spPr>
            <p:txBody>
              <a:bodyPr rtlCol="0" anchor="ctr"/>
              <a:lstStyle/>
              <a:p>
                <a:endParaRPr lang="fi-FI"/>
              </a:p>
            </p:txBody>
          </p:sp>
          <p:sp>
            <p:nvSpPr>
              <p:cNvPr id="20" name="Vapaamuotoinen: Muoto 19">
                <a:extLst>
                  <a:ext uri="{FF2B5EF4-FFF2-40B4-BE49-F238E27FC236}">
                    <a16:creationId xmlns:a16="http://schemas.microsoft.com/office/drawing/2014/main" id="{434B4746-318A-4BD9-BEF3-36C90F5D931D}"/>
                  </a:ext>
                </a:extLst>
              </p:cNvPr>
              <p:cNvSpPr/>
              <p:nvPr/>
            </p:nvSpPr>
            <p:spPr bwMode="black">
              <a:xfrm>
                <a:off x="10472624" y="6318240"/>
                <a:ext cx="245775" cy="290311"/>
              </a:xfrm>
              <a:custGeom>
                <a:avLst/>
                <a:gdLst>
                  <a:gd name="connsiteX0" fmla="*/ 172054 w 245775"/>
                  <a:gd name="connsiteY0" fmla="*/ 204176 h 290311"/>
                  <a:gd name="connsiteX1" fmla="*/ 122610 w 245775"/>
                  <a:gd name="connsiteY1" fmla="*/ 77750 h 290311"/>
                  <a:gd name="connsiteX2" fmla="*/ 73165 w 245775"/>
                  <a:gd name="connsiteY2" fmla="*/ 204176 h 290311"/>
                  <a:gd name="connsiteX3" fmla="*/ 172054 w 245775"/>
                  <a:gd name="connsiteY3" fmla="*/ 204176 h 290311"/>
                  <a:gd name="connsiteX4" fmla="*/ 206131 w 245775"/>
                  <a:gd name="connsiteY4" fmla="*/ 290312 h 290311"/>
                  <a:gd name="connsiteX5" fmla="*/ 183190 w 245775"/>
                  <a:gd name="connsiteY5" fmla="*/ 231618 h 290311"/>
                  <a:gd name="connsiteX6" fmla="*/ 62474 w 245775"/>
                  <a:gd name="connsiteY6" fmla="*/ 231618 h 290311"/>
                  <a:gd name="connsiteX7" fmla="*/ 39534 w 245775"/>
                  <a:gd name="connsiteY7" fmla="*/ 290312 h 290311"/>
                  <a:gd name="connsiteX8" fmla="*/ 0 w 245775"/>
                  <a:gd name="connsiteY8" fmla="*/ 290312 h 290311"/>
                  <a:gd name="connsiteX9" fmla="*/ 122721 w 245775"/>
                  <a:gd name="connsiteY9" fmla="*/ 0 h 290311"/>
                  <a:gd name="connsiteX10" fmla="*/ 245776 w 245775"/>
                  <a:gd name="connsiteY10" fmla="*/ 290312 h 290311"/>
                  <a:gd name="connsiteX11" fmla="*/ 206131 w 245775"/>
                  <a:gd name="connsiteY11" fmla="*/ 290312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5775" h="290311">
                    <a:moveTo>
                      <a:pt x="172054" y="204176"/>
                    </a:moveTo>
                    <a:lnTo>
                      <a:pt x="122610" y="77750"/>
                    </a:lnTo>
                    <a:lnTo>
                      <a:pt x="73165" y="204176"/>
                    </a:lnTo>
                    <a:lnTo>
                      <a:pt x="172054" y="204176"/>
                    </a:lnTo>
                    <a:close/>
                    <a:moveTo>
                      <a:pt x="206131" y="290312"/>
                    </a:moveTo>
                    <a:lnTo>
                      <a:pt x="183190" y="231618"/>
                    </a:lnTo>
                    <a:lnTo>
                      <a:pt x="62474" y="231618"/>
                    </a:lnTo>
                    <a:lnTo>
                      <a:pt x="39534" y="290312"/>
                    </a:lnTo>
                    <a:lnTo>
                      <a:pt x="0" y="290312"/>
                    </a:lnTo>
                    <a:lnTo>
                      <a:pt x="122721" y="0"/>
                    </a:lnTo>
                    <a:lnTo>
                      <a:pt x="245776" y="290312"/>
                    </a:lnTo>
                    <a:lnTo>
                      <a:pt x="206131" y="290312"/>
                    </a:lnTo>
                    <a:close/>
                  </a:path>
                </a:pathLst>
              </a:custGeom>
              <a:grpFill/>
              <a:ln w="11089" cap="flat">
                <a:noFill/>
                <a:prstDash val="solid"/>
                <a:miter/>
              </a:ln>
            </p:spPr>
            <p:txBody>
              <a:bodyPr rtlCol="0" anchor="ctr"/>
              <a:lstStyle/>
              <a:p>
                <a:endParaRPr lang="fi-FI"/>
              </a:p>
            </p:txBody>
          </p:sp>
        </p:grpSp>
      </p:grpSp>
    </p:spTree>
    <p:extLst>
      <p:ext uri="{BB962C8B-B14F-4D97-AF65-F5344CB8AC3E}">
        <p14:creationId xmlns:p14="http://schemas.microsoft.com/office/powerpoint/2010/main" val="1735455603"/>
      </p:ext>
    </p:extLst>
  </p:cSld>
  <p:clrMapOvr>
    <a:masterClrMapping/>
  </p:clrMapOvr>
  <p:extLst>
    <p:ext uri="{DCECCB84-F9BA-43D5-87BE-67443E8EF086}">
      <p15:sldGuideLst xmlns:p15="http://schemas.microsoft.com/office/powerpoint/2012/main">
        <p15:guide id="1" orient="horz" pos="27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Otsikkodia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Otsikko 21">
            <a:extLst>
              <a:ext uri="{FF2B5EF4-FFF2-40B4-BE49-F238E27FC236}">
                <a16:creationId xmlns:a16="http://schemas.microsoft.com/office/drawing/2014/main" id="{42627C78-F857-4C35-B9DE-F8E8F893A8C6}"/>
              </a:ext>
            </a:extLst>
          </p:cNvPr>
          <p:cNvSpPr>
            <a:spLocks noGrp="1"/>
          </p:cNvSpPr>
          <p:nvPr>
            <p:ph type="title"/>
          </p:nvPr>
        </p:nvSpPr>
        <p:spPr>
          <a:xfrm>
            <a:off x="576000" y="3909750"/>
            <a:ext cx="8280000" cy="1224000"/>
          </a:xfrm>
        </p:spPr>
        <p:txBody>
          <a:bodyPr/>
          <a:lstStyle>
            <a:lvl1pPr>
              <a:defRPr>
                <a:solidFill>
                  <a:schemeClr val="bg1"/>
                </a:solidFill>
              </a:defRPr>
            </a:lvl1pPr>
          </a:lstStyle>
          <a:p>
            <a:r>
              <a:rPr lang="fi-FI"/>
              <a:t>Muokkaa ots. perustyyl. napsautt.</a:t>
            </a:r>
            <a:endParaRPr lang="fi-FI" dirty="0"/>
          </a:p>
        </p:txBody>
      </p:sp>
      <p:sp>
        <p:nvSpPr>
          <p:cNvPr id="8" name="Alaotsikko">
            <a:extLst>
              <a:ext uri="{FF2B5EF4-FFF2-40B4-BE49-F238E27FC236}">
                <a16:creationId xmlns:a16="http://schemas.microsoft.com/office/drawing/2014/main" id="{E91DDF1F-FE89-4603-A3BF-EF6D77121761}"/>
              </a:ext>
            </a:extLst>
          </p:cNvPr>
          <p:cNvSpPr>
            <a:spLocks noGrp="1"/>
          </p:cNvSpPr>
          <p:nvPr>
            <p:ph type="subTitle" idx="1"/>
          </p:nvPr>
        </p:nvSpPr>
        <p:spPr>
          <a:xfrm>
            <a:off x="576000" y="5229000"/>
            <a:ext cx="8280000" cy="1241006"/>
          </a:xfrm>
        </p:spPr>
        <p:txBody>
          <a:bodyPr/>
          <a:lstStyle>
            <a:lvl1pPr marL="0" indent="0" algn="l">
              <a:lnSpc>
                <a:spcPct val="90000"/>
              </a:lnSpc>
              <a:spcBef>
                <a:spcPts val="0"/>
              </a:spcBef>
              <a:buNone/>
              <a:defRPr sz="26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sp>
        <p:nvSpPr>
          <p:cNvPr id="6" name="Dian numeron paikkamerkki 5">
            <a:extLst>
              <a:ext uri="{FF2B5EF4-FFF2-40B4-BE49-F238E27FC236}">
                <a16:creationId xmlns:a16="http://schemas.microsoft.com/office/drawing/2014/main" id="{ABE89B99-CB50-4721-8EC5-09E308DE349D}"/>
              </a:ext>
            </a:extLst>
          </p:cNvPr>
          <p:cNvSpPr>
            <a:spLocks noGrp="1"/>
          </p:cNvSpPr>
          <p:nvPr>
            <p:ph type="sldNum" sz="quarter" idx="12"/>
          </p:nvPr>
        </p:nvSpPr>
        <p:spPr/>
        <p:txBody>
          <a:bodyPr/>
          <a:lstStyle>
            <a:lvl1pPr>
              <a:defRPr>
                <a:noFill/>
              </a:defRPr>
            </a:lvl1pPr>
          </a:lstStyle>
          <a:p>
            <a:fld id="{2020BB7A-7565-440A-AF71-226D618FE89D}" type="slidenum">
              <a:rPr lang="fi-FI" smtClean="0"/>
              <a:t>‹#›</a:t>
            </a:fld>
            <a:endParaRPr lang="fi-FI"/>
          </a:p>
        </p:txBody>
      </p:sp>
      <p:sp>
        <p:nvSpPr>
          <p:cNvPr id="4" name="Päivämäärän paikkamerkki 3">
            <a:extLst>
              <a:ext uri="{FF2B5EF4-FFF2-40B4-BE49-F238E27FC236}">
                <a16:creationId xmlns:a16="http://schemas.microsoft.com/office/drawing/2014/main" id="{424E1588-9E6E-4A84-810E-6A616E8CD13B}"/>
              </a:ext>
            </a:extLst>
          </p:cNvPr>
          <p:cNvSpPr>
            <a:spLocks noGrp="1"/>
          </p:cNvSpPr>
          <p:nvPr>
            <p:ph type="dt" sz="half" idx="10"/>
          </p:nvPr>
        </p:nvSpPr>
        <p:spPr/>
        <p:txBody>
          <a:bodyPr/>
          <a:lstStyle>
            <a:lvl1pPr>
              <a:defRPr>
                <a:noFill/>
              </a:defRPr>
            </a:lvl1pPr>
          </a:lstStyle>
          <a:p>
            <a:fld id="{65B8F570-C6E3-40AD-9240-0169A65CCF60}" type="datetime1">
              <a:rPr lang="fi-FI" smtClean="0"/>
              <a:t>26.5.2024</a:t>
            </a:fld>
            <a:endParaRPr lang="fi-FI"/>
          </a:p>
        </p:txBody>
      </p:sp>
      <p:sp>
        <p:nvSpPr>
          <p:cNvPr id="5" name="Alatunnisteen paikkamerkki 4">
            <a:extLst>
              <a:ext uri="{FF2B5EF4-FFF2-40B4-BE49-F238E27FC236}">
                <a16:creationId xmlns:a16="http://schemas.microsoft.com/office/drawing/2014/main" id="{F2470115-13AF-4E2A-AD86-898C49862C5F}"/>
              </a:ext>
            </a:extLst>
          </p:cNvPr>
          <p:cNvSpPr>
            <a:spLocks noGrp="1"/>
          </p:cNvSpPr>
          <p:nvPr>
            <p:ph type="ftr" sz="quarter" idx="11"/>
          </p:nvPr>
        </p:nvSpPr>
        <p:spPr/>
        <p:txBody>
          <a:bodyPr/>
          <a:lstStyle>
            <a:lvl1pPr>
              <a:defRPr>
                <a:noFill/>
              </a:defRPr>
            </a:lvl1pPr>
          </a:lstStyle>
          <a:p>
            <a:r>
              <a:rPr lang="en-US"/>
              <a:t>This work © 2024 by Tapio Palvelut Oy is licensed under CC BY-SA 4.0 </a:t>
            </a:r>
            <a:endParaRPr lang="fi-FI"/>
          </a:p>
        </p:txBody>
      </p:sp>
      <p:grpSp>
        <p:nvGrpSpPr>
          <p:cNvPr id="13" name="Logo">
            <a:extLst>
              <a:ext uri="{FF2B5EF4-FFF2-40B4-BE49-F238E27FC236}">
                <a16:creationId xmlns:a16="http://schemas.microsoft.com/office/drawing/2014/main" id="{3C30A216-C7F8-42EB-967F-C42A5B6546E0}"/>
              </a:ext>
              <a:ext uri="{C183D7F6-B498-43B3-948B-1728B52AA6E4}">
                <adec:decorative xmlns:adec="http://schemas.microsoft.com/office/drawing/2017/decorative" val="1"/>
              </a:ext>
            </a:extLst>
          </p:cNvPr>
          <p:cNvGrpSpPr>
            <a:grpSpLocks noChangeAspect="1"/>
          </p:cNvGrpSpPr>
          <p:nvPr/>
        </p:nvGrpSpPr>
        <p:grpSpPr bwMode="black">
          <a:xfrm>
            <a:off x="9259944" y="5532891"/>
            <a:ext cx="2196000" cy="592921"/>
            <a:chOff x="10274400" y="6210000"/>
            <a:chExt cx="1492250" cy="402908"/>
          </a:xfrm>
          <a:solidFill>
            <a:srgbClr val="FFFFFF"/>
          </a:solidFill>
        </p:grpSpPr>
        <p:sp>
          <p:nvSpPr>
            <p:cNvPr id="14" name="Vapaamuotoinen: Muoto 13">
              <a:extLst>
                <a:ext uri="{FF2B5EF4-FFF2-40B4-BE49-F238E27FC236}">
                  <a16:creationId xmlns:a16="http://schemas.microsoft.com/office/drawing/2014/main" id="{EC11CF2F-5EEB-49C7-B657-CFB988898499}"/>
                </a:ext>
              </a:extLst>
            </p:cNvPr>
            <p:cNvSpPr/>
            <p:nvPr/>
          </p:nvSpPr>
          <p:spPr bwMode="black">
            <a:xfrm>
              <a:off x="11466195" y="6216751"/>
              <a:ext cx="301902" cy="392018"/>
            </a:xfrm>
            <a:custGeom>
              <a:avLst/>
              <a:gdLst>
                <a:gd name="connsiteX0" fmla="*/ 150227 w 301902"/>
                <a:gd name="connsiteY0" fmla="*/ 0 h 392018"/>
                <a:gd name="connsiteX1" fmla="*/ 126062 w 301902"/>
                <a:gd name="connsiteY1" fmla="*/ 55318 h 392018"/>
                <a:gd name="connsiteX2" fmla="*/ 126062 w 301902"/>
                <a:gd name="connsiteY2" fmla="*/ 170419 h 392018"/>
                <a:gd name="connsiteX3" fmla="*/ 96439 w 301902"/>
                <a:gd name="connsiteY3" fmla="*/ 105409 h 392018"/>
                <a:gd name="connsiteX4" fmla="*/ 69935 w 301902"/>
                <a:gd name="connsiteY4" fmla="*/ 165955 h 392018"/>
                <a:gd name="connsiteX5" fmla="*/ 101896 w 301902"/>
                <a:gd name="connsiteY5" fmla="*/ 235756 h 392018"/>
                <a:gd name="connsiteX6" fmla="*/ 52786 w 301902"/>
                <a:gd name="connsiteY6" fmla="*/ 205265 h 392018"/>
                <a:gd name="connsiteX7" fmla="*/ 33409 w 301902"/>
                <a:gd name="connsiteY7" fmla="*/ 249476 h 392018"/>
                <a:gd name="connsiteX8" fmla="*/ 80849 w 301902"/>
                <a:gd name="connsiteY8" fmla="*/ 278878 h 392018"/>
                <a:gd name="connsiteX9" fmla="*/ 20491 w 301902"/>
                <a:gd name="connsiteY9" fmla="*/ 278878 h 392018"/>
                <a:gd name="connsiteX10" fmla="*/ 0 w 301902"/>
                <a:gd name="connsiteY10" fmla="*/ 325811 h 392018"/>
                <a:gd name="connsiteX11" fmla="*/ 126062 w 301902"/>
                <a:gd name="connsiteY11" fmla="*/ 325811 h 392018"/>
                <a:gd name="connsiteX12" fmla="*/ 126062 w 301902"/>
                <a:gd name="connsiteY12" fmla="*/ 392019 h 392018"/>
                <a:gd name="connsiteX13" fmla="*/ 175729 w 301902"/>
                <a:gd name="connsiteY13" fmla="*/ 392019 h 392018"/>
                <a:gd name="connsiteX14" fmla="*/ 175729 w 301902"/>
                <a:gd name="connsiteY14" fmla="*/ 325811 h 392018"/>
                <a:gd name="connsiteX15" fmla="*/ 301902 w 301902"/>
                <a:gd name="connsiteY15" fmla="*/ 325811 h 392018"/>
                <a:gd name="connsiteX16" fmla="*/ 281300 w 301902"/>
                <a:gd name="connsiteY16" fmla="*/ 278878 h 392018"/>
                <a:gd name="connsiteX17" fmla="*/ 221054 w 301902"/>
                <a:gd name="connsiteY17" fmla="*/ 278878 h 392018"/>
                <a:gd name="connsiteX18" fmla="*/ 268494 w 301902"/>
                <a:gd name="connsiteY18" fmla="*/ 249476 h 392018"/>
                <a:gd name="connsiteX19" fmla="*/ 249117 w 301902"/>
                <a:gd name="connsiteY19" fmla="*/ 205265 h 392018"/>
                <a:gd name="connsiteX20" fmla="*/ 199895 w 301902"/>
                <a:gd name="connsiteY20" fmla="*/ 235756 h 392018"/>
                <a:gd name="connsiteX21" fmla="*/ 231967 w 301902"/>
                <a:gd name="connsiteY21" fmla="*/ 165955 h 392018"/>
                <a:gd name="connsiteX22" fmla="*/ 205463 w 301902"/>
                <a:gd name="connsiteY22" fmla="*/ 105409 h 392018"/>
                <a:gd name="connsiteX23" fmla="*/ 175729 w 301902"/>
                <a:gd name="connsiteY23" fmla="*/ 170419 h 392018"/>
                <a:gd name="connsiteX24" fmla="*/ 175729 w 301902"/>
                <a:gd name="connsiteY24" fmla="*/ 55318 h 392018"/>
                <a:gd name="connsiteX25" fmla="*/ 151675 w 301902"/>
                <a:gd name="connsiteY25" fmla="*/ 0 h 39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1902" h="392018">
                  <a:moveTo>
                    <a:pt x="150227" y="0"/>
                  </a:moveTo>
                  <a:lnTo>
                    <a:pt x="126062" y="55318"/>
                  </a:lnTo>
                  <a:lnTo>
                    <a:pt x="126062" y="170419"/>
                  </a:lnTo>
                  <a:lnTo>
                    <a:pt x="96439" y="105409"/>
                  </a:lnTo>
                  <a:lnTo>
                    <a:pt x="69935" y="165955"/>
                  </a:lnTo>
                  <a:lnTo>
                    <a:pt x="101896" y="235756"/>
                  </a:lnTo>
                  <a:lnTo>
                    <a:pt x="52786" y="205265"/>
                  </a:lnTo>
                  <a:lnTo>
                    <a:pt x="33409" y="249476"/>
                  </a:lnTo>
                  <a:lnTo>
                    <a:pt x="80849" y="278878"/>
                  </a:lnTo>
                  <a:lnTo>
                    <a:pt x="20491" y="278878"/>
                  </a:lnTo>
                  <a:lnTo>
                    <a:pt x="0" y="325811"/>
                  </a:lnTo>
                  <a:lnTo>
                    <a:pt x="126062" y="325811"/>
                  </a:lnTo>
                  <a:lnTo>
                    <a:pt x="126062" y="392019"/>
                  </a:lnTo>
                  <a:lnTo>
                    <a:pt x="175729" y="392019"/>
                  </a:lnTo>
                  <a:lnTo>
                    <a:pt x="175729" y="325811"/>
                  </a:lnTo>
                  <a:lnTo>
                    <a:pt x="301902" y="325811"/>
                  </a:lnTo>
                  <a:lnTo>
                    <a:pt x="281300" y="278878"/>
                  </a:lnTo>
                  <a:lnTo>
                    <a:pt x="221054" y="278878"/>
                  </a:lnTo>
                  <a:lnTo>
                    <a:pt x="268494" y="249476"/>
                  </a:lnTo>
                  <a:lnTo>
                    <a:pt x="249117" y="205265"/>
                  </a:lnTo>
                  <a:lnTo>
                    <a:pt x="199895" y="235756"/>
                  </a:lnTo>
                  <a:lnTo>
                    <a:pt x="231967" y="165955"/>
                  </a:lnTo>
                  <a:lnTo>
                    <a:pt x="205463" y="105409"/>
                  </a:lnTo>
                  <a:lnTo>
                    <a:pt x="175729" y="170419"/>
                  </a:lnTo>
                  <a:lnTo>
                    <a:pt x="175729" y="55318"/>
                  </a:lnTo>
                  <a:lnTo>
                    <a:pt x="151675" y="0"/>
                  </a:lnTo>
                  <a:close/>
                </a:path>
              </a:pathLst>
            </a:custGeom>
            <a:grpFill/>
            <a:ln w="11089" cap="flat">
              <a:noFill/>
              <a:prstDash val="solid"/>
              <a:miter/>
            </a:ln>
          </p:spPr>
          <p:txBody>
            <a:bodyPr rtlCol="0" anchor="ctr"/>
            <a:lstStyle/>
            <a:p>
              <a:endParaRPr lang="fi-FI"/>
            </a:p>
          </p:txBody>
        </p:sp>
        <p:grpSp>
          <p:nvGrpSpPr>
            <p:cNvPr id="15" name="Kuva 10">
              <a:extLst>
                <a:ext uri="{FF2B5EF4-FFF2-40B4-BE49-F238E27FC236}">
                  <a16:creationId xmlns:a16="http://schemas.microsoft.com/office/drawing/2014/main" id="{974D59E4-C489-4D86-9ADE-0A22503B24E7}"/>
                </a:ext>
              </a:extLst>
            </p:cNvPr>
            <p:cNvGrpSpPr/>
            <p:nvPr/>
          </p:nvGrpSpPr>
          <p:grpSpPr bwMode="black">
            <a:xfrm>
              <a:off x="10278854" y="6317762"/>
              <a:ext cx="1072638" cy="291633"/>
              <a:chOff x="10278854" y="6317762"/>
              <a:chExt cx="1072638" cy="291633"/>
            </a:xfrm>
            <a:grpFill/>
          </p:grpSpPr>
          <p:sp>
            <p:nvSpPr>
              <p:cNvPr id="16" name="Vapaamuotoinen: Muoto 15">
                <a:extLst>
                  <a:ext uri="{FF2B5EF4-FFF2-40B4-BE49-F238E27FC236}">
                    <a16:creationId xmlns:a16="http://schemas.microsoft.com/office/drawing/2014/main" id="{30BCBFC5-BEC8-4C97-9AE0-5C60F02304EC}"/>
                  </a:ext>
                </a:extLst>
              </p:cNvPr>
              <p:cNvSpPr/>
              <p:nvPr/>
            </p:nvSpPr>
            <p:spPr bwMode="black">
              <a:xfrm>
                <a:off x="11056272" y="6317762"/>
                <a:ext cx="295220" cy="291633"/>
              </a:xfrm>
              <a:custGeom>
                <a:avLst/>
                <a:gdLst>
                  <a:gd name="connsiteX0" fmla="*/ 295221 w 295220"/>
                  <a:gd name="connsiteY0" fmla="*/ 145634 h 291633"/>
                  <a:gd name="connsiteX1" fmla="*/ 293884 w 295220"/>
                  <a:gd name="connsiteY1" fmla="*/ 123093 h 291633"/>
                  <a:gd name="connsiteX2" fmla="*/ 292214 w 295220"/>
                  <a:gd name="connsiteY2" fmla="*/ 112312 h 291633"/>
                  <a:gd name="connsiteX3" fmla="*/ 289764 w 295220"/>
                  <a:gd name="connsiteY3" fmla="*/ 101859 h 291633"/>
                  <a:gd name="connsiteX4" fmla="*/ 282748 w 295220"/>
                  <a:gd name="connsiteY4" fmla="*/ 82149 h 291633"/>
                  <a:gd name="connsiteX5" fmla="*/ 276178 w 295220"/>
                  <a:gd name="connsiteY5" fmla="*/ 69190 h 291633"/>
                  <a:gd name="connsiteX6" fmla="*/ 270610 w 295220"/>
                  <a:gd name="connsiteY6" fmla="*/ 60479 h 291633"/>
                  <a:gd name="connsiteX7" fmla="*/ 264373 w 295220"/>
                  <a:gd name="connsiteY7" fmla="*/ 52094 h 291633"/>
                  <a:gd name="connsiteX8" fmla="*/ 255353 w 295220"/>
                  <a:gd name="connsiteY8" fmla="*/ 42076 h 291633"/>
                  <a:gd name="connsiteX9" fmla="*/ 254239 w 295220"/>
                  <a:gd name="connsiteY9" fmla="*/ 40987 h 291633"/>
                  <a:gd name="connsiteX10" fmla="*/ 253237 w 295220"/>
                  <a:gd name="connsiteY10" fmla="*/ 40116 h 291633"/>
                  <a:gd name="connsiteX11" fmla="*/ 252680 w 295220"/>
                  <a:gd name="connsiteY11" fmla="*/ 39571 h 291633"/>
                  <a:gd name="connsiteX12" fmla="*/ 252235 w 295220"/>
                  <a:gd name="connsiteY12" fmla="*/ 39027 h 291633"/>
                  <a:gd name="connsiteX13" fmla="*/ 250230 w 295220"/>
                  <a:gd name="connsiteY13" fmla="*/ 37284 h 291633"/>
                  <a:gd name="connsiteX14" fmla="*/ 247112 w 295220"/>
                  <a:gd name="connsiteY14" fmla="*/ 34562 h 291633"/>
                  <a:gd name="connsiteX15" fmla="*/ 243994 w 295220"/>
                  <a:gd name="connsiteY15" fmla="*/ 31949 h 291633"/>
                  <a:gd name="connsiteX16" fmla="*/ 239874 w 295220"/>
                  <a:gd name="connsiteY16" fmla="*/ 28682 h 291633"/>
                  <a:gd name="connsiteX17" fmla="*/ 235642 w 295220"/>
                  <a:gd name="connsiteY17" fmla="*/ 25633 h 291633"/>
                  <a:gd name="connsiteX18" fmla="*/ 231299 w 295220"/>
                  <a:gd name="connsiteY18" fmla="*/ 22802 h 291633"/>
                  <a:gd name="connsiteX19" fmla="*/ 226844 w 295220"/>
                  <a:gd name="connsiteY19" fmla="*/ 20079 h 291633"/>
                  <a:gd name="connsiteX20" fmla="*/ 219494 w 295220"/>
                  <a:gd name="connsiteY20" fmla="*/ 16050 h 291633"/>
                  <a:gd name="connsiteX21" fmla="*/ 210697 w 295220"/>
                  <a:gd name="connsiteY21" fmla="*/ 11912 h 291633"/>
                  <a:gd name="connsiteX22" fmla="*/ 200786 w 295220"/>
                  <a:gd name="connsiteY22" fmla="*/ 8210 h 291633"/>
                  <a:gd name="connsiteX23" fmla="*/ 180072 w 295220"/>
                  <a:gd name="connsiteY23" fmla="*/ 2874 h 291633"/>
                  <a:gd name="connsiteX24" fmla="*/ 158023 w 295220"/>
                  <a:gd name="connsiteY24" fmla="*/ 261 h 291633"/>
                  <a:gd name="connsiteX25" fmla="*/ 146552 w 295220"/>
                  <a:gd name="connsiteY25" fmla="*/ 43 h 291633"/>
                  <a:gd name="connsiteX26" fmla="*/ 134971 w 295220"/>
                  <a:gd name="connsiteY26" fmla="*/ 478 h 291633"/>
                  <a:gd name="connsiteX27" fmla="*/ 112921 w 295220"/>
                  <a:gd name="connsiteY27" fmla="*/ 3310 h 291633"/>
                  <a:gd name="connsiteX28" fmla="*/ 92208 w 295220"/>
                  <a:gd name="connsiteY28" fmla="*/ 8972 h 291633"/>
                  <a:gd name="connsiteX29" fmla="*/ 82408 w 295220"/>
                  <a:gd name="connsiteY29" fmla="*/ 12783 h 291633"/>
                  <a:gd name="connsiteX30" fmla="*/ 73053 w 295220"/>
                  <a:gd name="connsiteY30" fmla="*/ 17357 h 291633"/>
                  <a:gd name="connsiteX31" fmla="*/ 64033 w 295220"/>
                  <a:gd name="connsiteY31" fmla="*/ 22584 h 291633"/>
                  <a:gd name="connsiteX32" fmla="*/ 55458 w 295220"/>
                  <a:gd name="connsiteY32" fmla="*/ 28573 h 291633"/>
                  <a:gd name="connsiteX33" fmla="*/ 39645 w 295220"/>
                  <a:gd name="connsiteY33" fmla="*/ 42403 h 291633"/>
                  <a:gd name="connsiteX34" fmla="*/ 32629 w 295220"/>
                  <a:gd name="connsiteY34" fmla="*/ 50025 h 291633"/>
                  <a:gd name="connsiteX35" fmla="*/ 26170 w 295220"/>
                  <a:gd name="connsiteY35" fmla="*/ 58192 h 291633"/>
                  <a:gd name="connsiteX36" fmla="*/ 23275 w 295220"/>
                  <a:gd name="connsiteY36" fmla="*/ 62439 h 291633"/>
                  <a:gd name="connsiteX37" fmla="*/ 20491 w 295220"/>
                  <a:gd name="connsiteY37" fmla="*/ 66795 h 291633"/>
                  <a:gd name="connsiteX38" fmla="*/ 15479 w 295220"/>
                  <a:gd name="connsiteY38" fmla="*/ 75724 h 291633"/>
                  <a:gd name="connsiteX39" fmla="*/ 7573 w 295220"/>
                  <a:gd name="connsiteY39" fmla="*/ 94889 h 291633"/>
                  <a:gd name="connsiteX40" fmla="*/ 6014 w 295220"/>
                  <a:gd name="connsiteY40" fmla="*/ 99899 h 291633"/>
                  <a:gd name="connsiteX41" fmla="*/ 4677 w 295220"/>
                  <a:gd name="connsiteY41" fmla="*/ 105017 h 291633"/>
                  <a:gd name="connsiteX42" fmla="*/ 2450 w 295220"/>
                  <a:gd name="connsiteY42" fmla="*/ 115470 h 291633"/>
                  <a:gd name="connsiteX43" fmla="*/ 891 w 295220"/>
                  <a:gd name="connsiteY43" fmla="*/ 126469 h 291633"/>
                  <a:gd name="connsiteX44" fmla="*/ 111 w 295220"/>
                  <a:gd name="connsiteY44" fmla="*/ 137576 h 291633"/>
                  <a:gd name="connsiteX45" fmla="*/ 0 w 295220"/>
                  <a:gd name="connsiteY45" fmla="*/ 143238 h 291633"/>
                  <a:gd name="connsiteX46" fmla="*/ 0 w 295220"/>
                  <a:gd name="connsiteY46" fmla="*/ 149010 h 291633"/>
                  <a:gd name="connsiteX47" fmla="*/ 223 w 295220"/>
                  <a:gd name="connsiteY47" fmla="*/ 154672 h 291633"/>
                  <a:gd name="connsiteX48" fmla="*/ 557 w 295220"/>
                  <a:gd name="connsiteY48" fmla="*/ 160335 h 291633"/>
                  <a:gd name="connsiteX49" fmla="*/ 3675 w 295220"/>
                  <a:gd name="connsiteY49" fmla="*/ 182005 h 291633"/>
                  <a:gd name="connsiteX50" fmla="*/ 6348 w 295220"/>
                  <a:gd name="connsiteY50" fmla="*/ 192350 h 291633"/>
                  <a:gd name="connsiteX51" fmla="*/ 9689 w 295220"/>
                  <a:gd name="connsiteY51" fmla="*/ 202259 h 291633"/>
                  <a:gd name="connsiteX52" fmla="*/ 18486 w 295220"/>
                  <a:gd name="connsiteY52" fmla="*/ 220989 h 291633"/>
                  <a:gd name="connsiteX53" fmla="*/ 23943 w 295220"/>
                  <a:gd name="connsiteY53" fmla="*/ 229809 h 291633"/>
                  <a:gd name="connsiteX54" fmla="*/ 30068 w 295220"/>
                  <a:gd name="connsiteY54" fmla="*/ 238194 h 291633"/>
                  <a:gd name="connsiteX55" fmla="*/ 36861 w 295220"/>
                  <a:gd name="connsiteY55" fmla="*/ 246143 h 291633"/>
                  <a:gd name="connsiteX56" fmla="*/ 44322 w 295220"/>
                  <a:gd name="connsiteY56" fmla="*/ 253657 h 291633"/>
                  <a:gd name="connsiteX57" fmla="*/ 52229 w 295220"/>
                  <a:gd name="connsiteY57" fmla="*/ 260517 h 291633"/>
                  <a:gd name="connsiteX58" fmla="*/ 60581 w 295220"/>
                  <a:gd name="connsiteY58" fmla="*/ 266724 h 291633"/>
                  <a:gd name="connsiteX59" fmla="*/ 69379 w 295220"/>
                  <a:gd name="connsiteY59" fmla="*/ 272278 h 291633"/>
                  <a:gd name="connsiteX60" fmla="*/ 78510 w 295220"/>
                  <a:gd name="connsiteY60" fmla="*/ 277069 h 291633"/>
                  <a:gd name="connsiteX61" fmla="*/ 97999 w 295220"/>
                  <a:gd name="connsiteY61" fmla="*/ 284692 h 291633"/>
                  <a:gd name="connsiteX62" fmla="*/ 108355 w 295220"/>
                  <a:gd name="connsiteY62" fmla="*/ 287414 h 291633"/>
                  <a:gd name="connsiteX63" fmla="*/ 119046 w 295220"/>
                  <a:gd name="connsiteY63" fmla="*/ 289483 h 291633"/>
                  <a:gd name="connsiteX64" fmla="*/ 141541 w 295220"/>
                  <a:gd name="connsiteY64" fmla="*/ 291552 h 291633"/>
                  <a:gd name="connsiteX65" fmla="*/ 153011 w 295220"/>
                  <a:gd name="connsiteY65" fmla="*/ 291552 h 291633"/>
                  <a:gd name="connsiteX66" fmla="*/ 164482 w 295220"/>
                  <a:gd name="connsiteY66" fmla="*/ 290899 h 291633"/>
                  <a:gd name="connsiteX67" fmla="*/ 186197 w 295220"/>
                  <a:gd name="connsiteY67" fmla="*/ 287523 h 291633"/>
                  <a:gd name="connsiteX68" fmla="*/ 196554 w 295220"/>
                  <a:gd name="connsiteY68" fmla="*/ 284801 h 291633"/>
                  <a:gd name="connsiteX69" fmla="*/ 206576 w 295220"/>
                  <a:gd name="connsiteY69" fmla="*/ 281316 h 291633"/>
                  <a:gd name="connsiteX70" fmla="*/ 225397 w 295220"/>
                  <a:gd name="connsiteY70" fmla="*/ 272278 h 291633"/>
                  <a:gd name="connsiteX71" fmla="*/ 234194 w 295220"/>
                  <a:gd name="connsiteY71" fmla="*/ 266724 h 291633"/>
                  <a:gd name="connsiteX72" fmla="*/ 242658 w 295220"/>
                  <a:gd name="connsiteY72" fmla="*/ 260300 h 291633"/>
                  <a:gd name="connsiteX73" fmla="*/ 249673 w 295220"/>
                  <a:gd name="connsiteY73" fmla="*/ 254310 h 291633"/>
                  <a:gd name="connsiteX74" fmla="*/ 252346 w 295220"/>
                  <a:gd name="connsiteY74" fmla="*/ 251806 h 291633"/>
                  <a:gd name="connsiteX75" fmla="*/ 254239 w 295220"/>
                  <a:gd name="connsiteY75" fmla="*/ 249955 h 291633"/>
                  <a:gd name="connsiteX76" fmla="*/ 256132 w 295220"/>
                  <a:gd name="connsiteY76" fmla="*/ 248103 h 291633"/>
                  <a:gd name="connsiteX77" fmla="*/ 259585 w 295220"/>
                  <a:gd name="connsiteY77" fmla="*/ 244510 h 291633"/>
                  <a:gd name="connsiteX78" fmla="*/ 268939 w 295220"/>
                  <a:gd name="connsiteY78" fmla="*/ 233076 h 291633"/>
                  <a:gd name="connsiteX79" fmla="*/ 274730 w 295220"/>
                  <a:gd name="connsiteY79" fmla="*/ 224473 h 291633"/>
                  <a:gd name="connsiteX80" fmla="*/ 279741 w 295220"/>
                  <a:gd name="connsiteY80" fmla="*/ 215435 h 291633"/>
                  <a:gd name="connsiteX81" fmla="*/ 284084 w 295220"/>
                  <a:gd name="connsiteY81" fmla="*/ 206070 h 291633"/>
                  <a:gd name="connsiteX82" fmla="*/ 287648 w 295220"/>
                  <a:gd name="connsiteY82" fmla="*/ 196270 h 291633"/>
                  <a:gd name="connsiteX83" fmla="*/ 291546 w 295220"/>
                  <a:gd name="connsiteY83" fmla="*/ 181896 h 291633"/>
                  <a:gd name="connsiteX84" fmla="*/ 293884 w 295220"/>
                  <a:gd name="connsiteY84" fmla="*/ 168284 h 291633"/>
                  <a:gd name="connsiteX85" fmla="*/ 294886 w 295220"/>
                  <a:gd name="connsiteY85" fmla="*/ 157177 h 291633"/>
                  <a:gd name="connsiteX86" fmla="*/ 295221 w 295220"/>
                  <a:gd name="connsiteY86" fmla="*/ 145634 h 291633"/>
                  <a:gd name="connsiteX87" fmla="*/ 262591 w 295220"/>
                  <a:gd name="connsiteY87" fmla="*/ 160661 h 291633"/>
                  <a:gd name="connsiteX88" fmla="*/ 260921 w 295220"/>
                  <a:gd name="connsiteY88" fmla="*/ 172422 h 291633"/>
                  <a:gd name="connsiteX89" fmla="*/ 257469 w 295220"/>
                  <a:gd name="connsiteY89" fmla="*/ 185816 h 291633"/>
                  <a:gd name="connsiteX90" fmla="*/ 255130 w 295220"/>
                  <a:gd name="connsiteY90" fmla="*/ 192241 h 291633"/>
                  <a:gd name="connsiteX91" fmla="*/ 250119 w 295220"/>
                  <a:gd name="connsiteY91" fmla="*/ 203130 h 291633"/>
                  <a:gd name="connsiteX92" fmla="*/ 244217 w 295220"/>
                  <a:gd name="connsiteY92" fmla="*/ 212822 h 291633"/>
                  <a:gd name="connsiteX93" fmla="*/ 240319 w 295220"/>
                  <a:gd name="connsiteY93" fmla="*/ 218158 h 291633"/>
                  <a:gd name="connsiteX94" fmla="*/ 237869 w 295220"/>
                  <a:gd name="connsiteY94" fmla="*/ 221207 h 291633"/>
                  <a:gd name="connsiteX95" fmla="*/ 234194 w 295220"/>
                  <a:gd name="connsiteY95" fmla="*/ 225236 h 291633"/>
                  <a:gd name="connsiteX96" fmla="*/ 232524 w 295220"/>
                  <a:gd name="connsiteY96" fmla="*/ 226978 h 291633"/>
                  <a:gd name="connsiteX97" fmla="*/ 231410 w 295220"/>
                  <a:gd name="connsiteY97" fmla="*/ 228176 h 291633"/>
                  <a:gd name="connsiteX98" fmla="*/ 230185 w 295220"/>
                  <a:gd name="connsiteY98" fmla="*/ 229374 h 291633"/>
                  <a:gd name="connsiteX99" fmla="*/ 228626 w 295220"/>
                  <a:gd name="connsiteY99" fmla="*/ 230789 h 291633"/>
                  <a:gd name="connsiteX100" fmla="*/ 225174 w 295220"/>
                  <a:gd name="connsiteY100" fmla="*/ 233838 h 291633"/>
                  <a:gd name="connsiteX101" fmla="*/ 219940 w 295220"/>
                  <a:gd name="connsiteY101" fmla="*/ 237976 h 291633"/>
                  <a:gd name="connsiteX102" fmla="*/ 214483 w 295220"/>
                  <a:gd name="connsiteY102" fmla="*/ 241788 h 291633"/>
                  <a:gd name="connsiteX103" fmla="*/ 203681 w 295220"/>
                  <a:gd name="connsiteY103" fmla="*/ 247886 h 291633"/>
                  <a:gd name="connsiteX104" fmla="*/ 191320 w 295220"/>
                  <a:gd name="connsiteY104" fmla="*/ 253004 h 291633"/>
                  <a:gd name="connsiteX105" fmla="*/ 178068 w 295220"/>
                  <a:gd name="connsiteY105" fmla="*/ 256706 h 291633"/>
                  <a:gd name="connsiteX106" fmla="*/ 163925 w 295220"/>
                  <a:gd name="connsiteY106" fmla="*/ 258993 h 291633"/>
                  <a:gd name="connsiteX107" fmla="*/ 148891 w 295220"/>
                  <a:gd name="connsiteY107" fmla="*/ 259864 h 291633"/>
                  <a:gd name="connsiteX108" fmla="*/ 133746 w 295220"/>
                  <a:gd name="connsiteY108" fmla="*/ 259319 h 291633"/>
                  <a:gd name="connsiteX109" fmla="*/ 119491 w 295220"/>
                  <a:gd name="connsiteY109" fmla="*/ 257250 h 291633"/>
                  <a:gd name="connsiteX110" fmla="*/ 106239 w 295220"/>
                  <a:gd name="connsiteY110" fmla="*/ 253766 h 291633"/>
                  <a:gd name="connsiteX111" fmla="*/ 93767 w 295220"/>
                  <a:gd name="connsiteY111" fmla="*/ 248866 h 291633"/>
                  <a:gd name="connsiteX112" fmla="*/ 82185 w 295220"/>
                  <a:gd name="connsiteY112" fmla="*/ 242441 h 291633"/>
                  <a:gd name="connsiteX113" fmla="*/ 71383 w 295220"/>
                  <a:gd name="connsiteY113" fmla="*/ 234601 h 291633"/>
                  <a:gd name="connsiteX114" fmla="*/ 61472 w 295220"/>
                  <a:gd name="connsiteY114" fmla="*/ 225345 h 291633"/>
                  <a:gd name="connsiteX115" fmla="*/ 57017 w 295220"/>
                  <a:gd name="connsiteY115" fmla="*/ 220444 h 291633"/>
                  <a:gd name="connsiteX116" fmla="*/ 52897 w 295220"/>
                  <a:gd name="connsiteY116" fmla="*/ 215217 h 291633"/>
                  <a:gd name="connsiteX117" fmla="*/ 45770 w 295220"/>
                  <a:gd name="connsiteY117" fmla="*/ 204219 h 291633"/>
                  <a:gd name="connsiteX118" fmla="*/ 40090 w 295220"/>
                  <a:gd name="connsiteY118" fmla="*/ 192459 h 291633"/>
                  <a:gd name="connsiteX119" fmla="*/ 35859 w 295220"/>
                  <a:gd name="connsiteY119" fmla="*/ 179827 h 291633"/>
                  <a:gd name="connsiteX120" fmla="*/ 33075 w 295220"/>
                  <a:gd name="connsiteY120" fmla="*/ 166215 h 291633"/>
                  <a:gd name="connsiteX121" fmla="*/ 31738 w 295220"/>
                  <a:gd name="connsiteY121" fmla="*/ 151732 h 291633"/>
                  <a:gd name="connsiteX122" fmla="*/ 31627 w 295220"/>
                  <a:gd name="connsiteY122" fmla="*/ 144218 h 291633"/>
                  <a:gd name="connsiteX123" fmla="*/ 31850 w 295220"/>
                  <a:gd name="connsiteY123" fmla="*/ 136705 h 291633"/>
                  <a:gd name="connsiteX124" fmla="*/ 33520 w 295220"/>
                  <a:gd name="connsiteY124" fmla="*/ 122331 h 291633"/>
                  <a:gd name="connsiteX125" fmla="*/ 36638 w 295220"/>
                  <a:gd name="connsiteY125" fmla="*/ 108937 h 291633"/>
                  <a:gd name="connsiteX126" fmla="*/ 41204 w 295220"/>
                  <a:gd name="connsiteY126" fmla="*/ 96414 h 291633"/>
                  <a:gd name="connsiteX127" fmla="*/ 47217 w 295220"/>
                  <a:gd name="connsiteY127" fmla="*/ 84653 h 291633"/>
                  <a:gd name="connsiteX128" fmla="*/ 54679 w 295220"/>
                  <a:gd name="connsiteY128" fmla="*/ 73764 h 291633"/>
                  <a:gd name="connsiteX129" fmla="*/ 63699 w 295220"/>
                  <a:gd name="connsiteY129" fmla="*/ 63637 h 291633"/>
                  <a:gd name="connsiteX130" fmla="*/ 73833 w 295220"/>
                  <a:gd name="connsiteY130" fmla="*/ 54599 h 291633"/>
                  <a:gd name="connsiteX131" fmla="*/ 84746 w 295220"/>
                  <a:gd name="connsiteY131" fmla="*/ 47085 h 291633"/>
                  <a:gd name="connsiteX132" fmla="*/ 96439 w 295220"/>
                  <a:gd name="connsiteY132" fmla="*/ 40987 h 291633"/>
                  <a:gd name="connsiteX133" fmla="*/ 108912 w 295220"/>
                  <a:gd name="connsiteY133" fmla="*/ 36304 h 291633"/>
                  <a:gd name="connsiteX134" fmla="*/ 122275 w 295220"/>
                  <a:gd name="connsiteY134" fmla="*/ 33038 h 291633"/>
                  <a:gd name="connsiteX135" fmla="*/ 136641 w 295220"/>
                  <a:gd name="connsiteY135" fmla="*/ 31295 h 291633"/>
                  <a:gd name="connsiteX136" fmla="*/ 144214 w 295220"/>
                  <a:gd name="connsiteY136" fmla="*/ 30969 h 291633"/>
                  <a:gd name="connsiteX137" fmla="*/ 151786 w 295220"/>
                  <a:gd name="connsiteY137" fmla="*/ 30969 h 291633"/>
                  <a:gd name="connsiteX138" fmla="*/ 166597 w 295220"/>
                  <a:gd name="connsiteY138" fmla="*/ 32166 h 291633"/>
                  <a:gd name="connsiteX139" fmla="*/ 180518 w 295220"/>
                  <a:gd name="connsiteY139" fmla="*/ 34780 h 291633"/>
                  <a:gd name="connsiteX140" fmla="*/ 193547 w 295220"/>
                  <a:gd name="connsiteY140" fmla="*/ 38809 h 291633"/>
                  <a:gd name="connsiteX141" fmla="*/ 205686 w 295220"/>
                  <a:gd name="connsiteY141" fmla="*/ 44363 h 291633"/>
                  <a:gd name="connsiteX142" fmla="*/ 217044 w 295220"/>
                  <a:gd name="connsiteY142" fmla="*/ 51332 h 291633"/>
                  <a:gd name="connsiteX143" fmla="*/ 227512 w 295220"/>
                  <a:gd name="connsiteY143" fmla="*/ 59717 h 291633"/>
                  <a:gd name="connsiteX144" fmla="*/ 232412 w 295220"/>
                  <a:gd name="connsiteY144" fmla="*/ 64399 h 291633"/>
                  <a:gd name="connsiteX145" fmla="*/ 236978 w 295220"/>
                  <a:gd name="connsiteY145" fmla="*/ 69299 h 291633"/>
                  <a:gd name="connsiteX146" fmla="*/ 244885 w 295220"/>
                  <a:gd name="connsiteY146" fmla="*/ 79862 h 291633"/>
                  <a:gd name="connsiteX147" fmla="*/ 251455 w 295220"/>
                  <a:gd name="connsiteY147" fmla="*/ 91187 h 291633"/>
                  <a:gd name="connsiteX148" fmla="*/ 256578 w 295220"/>
                  <a:gd name="connsiteY148" fmla="*/ 103383 h 291633"/>
                  <a:gd name="connsiteX149" fmla="*/ 260253 w 295220"/>
                  <a:gd name="connsiteY149" fmla="*/ 116450 h 291633"/>
                  <a:gd name="connsiteX150" fmla="*/ 262369 w 295220"/>
                  <a:gd name="connsiteY150" fmla="*/ 130498 h 291633"/>
                  <a:gd name="connsiteX151" fmla="*/ 263148 w 295220"/>
                  <a:gd name="connsiteY151" fmla="*/ 145416 h 291633"/>
                  <a:gd name="connsiteX152" fmla="*/ 262591 w 295220"/>
                  <a:gd name="connsiteY152" fmla="*/ 160661 h 29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295220" h="291633">
                    <a:moveTo>
                      <a:pt x="295221" y="145634"/>
                    </a:moveTo>
                    <a:cubicBezTo>
                      <a:pt x="295221" y="138120"/>
                      <a:pt x="294775" y="130607"/>
                      <a:pt x="293884" y="123093"/>
                    </a:cubicBezTo>
                    <a:cubicBezTo>
                      <a:pt x="293439" y="119500"/>
                      <a:pt x="292882" y="115906"/>
                      <a:pt x="292214" y="112312"/>
                    </a:cubicBezTo>
                    <a:cubicBezTo>
                      <a:pt x="291546" y="108828"/>
                      <a:pt x="290766" y="105343"/>
                      <a:pt x="289764" y="101859"/>
                    </a:cubicBezTo>
                    <a:cubicBezTo>
                      <a:pt x="287871" y="95107"/>
                      <a:pt x="285643" y="88465"/>
                      <a:pt x="282748" y="82149"/>
                    </a:cubicBezTo>
                    <a:cubicBezTo>
                      <a:pt x="280855" y="77684"/>
                      <a:pt x="278628" y="73328"/>
                      <a:pt x="276178" y="69190"/>
                    </a:cubicBezTo>
                    <a:cubicBezTo>
                      <a:pt x="274396" y="66250"/>
                      <a:pt x="272614" y="63310"/>
                      <a:pt x="270610" y="60479"/>
                    </a:cubicBezTo>
                    <a:cubicBezTo>
                      <a:pt x="268605" y="57648"/>
                      <a:pt x="266601" y="54816"/>
                      <a:pt x="264373" y="52094"/>
                    </a:cubicBezTo>
                    <a:cubicBezTo>
                      <a:pt x="261589" y="48609"/>
                      <a:pt x="258471" y="45234"/>
                      <a:pt x="255353" y="42076"/>
                    </a:cubicBezTo>
                    <a:cubicBezTo>
                      <a:pt x="255019" y="41749"/>
                      <a:pt x="254573" y="41314"/>
                      <a:pt x="254239" y="40987"/>
                    </a:cubicBezTo>
                    <a:cubicBezTo>
                      <a:pt x="253905" y="40660"/>
                      <a:pt x="253571" y="40334"/>
                      <a:pt x="253237" y="40116"/>
                    </a:cubicBezTo>
                    <a:cubicBezTo>
                      <a:pt x="253014" y="39898"/>
                      <a:pt x="252903" y="39789"/>
                      <a:pt x="252680" y="39571"/>
                    </a:cubicBezTo>
                    <a:cubicBezTo>
                      <a:pt x="252569" y="39462"/>
                      <a:pt x="252346" y="39245"/>
                      <a:pt x="252235" y="39027"/>
                    </a:cubicBezTo>
                    <a:cubicBezTo>
                      <a:pt x="251567" y="38482"/>
                      <a:pt x="250898" y="37829"/>
                      <a:pt x="250230" y="37284"/>
                    </a:cubicBezTo>
                    <a:cubicBezTo>
                      <a:pt x="249228" y="36413"/>
                      <a:pt x="248226" y="35433"/>
                      <a:pt x="247112" y="34562"/>
                    </a:cubicBezTo>
                    <a:cubicBezTo>
                      <a:pt x="246110" y="33691"/>
                      <a:pt x="245108" y="32820"/>
                      <a:pt x="243994" y="31949"/>
                    </a:cubicBezTo>
                    <a:cubicBezTo>
                      <a:pt x="242658" y="30860"/>
                      <a:pt x="241321" y="29771"/>
                      <a:pt x="239874" y="28682"/>
                    </a:cubicBezTo>
                    <a:cubicBezTo>
                      <a:pt x="238537" y="27593"/>
                      <a:pt x="237090" y="26613"/>
                      <a:pt x="235642" y="25633"/>
                    </a:cubicBezTo>
                    <a:cubicBezTo>
                      <a:pt x="234194" y="24653"/>
                      <a:pt x="232858" y="23673"/>
                      <a:pt x="231299" y="22802"/>
                    </a:cubicBezTo>
                    <a:cubicBezTo>
                      <a:pt x="229851" y="21822"/>
                      <a:pt x="228292" y="20950"/>
                      <a:pt x="226844" y="20079"/>
                    </a:cubicBezTo>
                    <a:cubicBezTo>
                      <a:pt x="224394" y="18664"/>
                      <a:pt x="221944" y="17357"/>
                      <a:pt x="219494" y="16050"/>
                    </a:cubicBezTo>
                    <a:cubicBezTo>
                      <a:pt x="216599" y="14526"/>
                      <a:pt x="213592" y="13219"/>
                      <a:pt x="210697" y="11912"/>
                    </a:cubicBezTo>
                    <a:cubicBezTo>
                      <a:pt x="207467" y="10497"/>
                      <a:pt x="204238" y="9299"/>
                      <a:pt x="200786" y="8210"/>
                    </a:cubicBezTo>
                    <a:cubicBezTo>
                      <a:pt x="194104" y="5923"/>
                      <a:pt x="187199" y="4181"/>
                      <a:pt x="180072" y="2874"/>
                    </a:cubicBezTo>
                    <a:cubicBezTo>
                      <a:pt x="172834" y="1458"/>
                      <a:pt x="165372" y="696"/>
                      <a:pt x="158023" y="261"/>
                    </a:cubicBezTo>
                    <a:cubicBezTo>
                      <a:pt x="154236" y="43"/>
                      <a:pt x="150339" y="-66"/>
                      <a:pt x="146552" y="43"/>
                    </a:cubicBezTo>
                    <a:cubicBezTo>
                      <a:pt x="142655" y="43"/>
                      <a:pt x="138868" y="152"/>
                      <a:pt x="134971" y="478"/>
                    </a:cubicBezTo>
                    <a:cubicBezTo>
                      <a:pt x="127509" y="914"/>
                      <a:pt x="120160" y="1894"/>
                      <a:pt x="112921" y="3310"/>
                    </a:cubicBezTo>
                    <a:cubicBezTo>
                      <a:pt x="105905" y="4725"/>
                      <a:pt x="99001" y="6576"/>
                      <a:pt x="92208" y="8972"/>
                    </a:cubicBezTo>
                    <a:cubicBezTo>
                      <a:pt x="88867" y="10061"/>
                      <a:pt x="85637" y="11368"/>
                      <a:pt x="82408" y="12783"/>
                    </a:cubicBezTo>
                    <a:cubicBezTo>
                      <a:pt x="79290" y="14199"/>
                      <a:pt x="76060" y="15723"/>
                      <a:pt x="73053" y="17357"/>
                    </a:cubicBezTo>
                    <a:cubicBezTo>
                      <a:pt x="69935" y="18990"/>
                      <a:pt x="66929" y="20733"/>
                      <a:pt x="64033" y="22584"/>
                    </a:cubicBezTo>
                    <a:cubicBezTo>
                      <a:pt x="61138" y="24435"/>
                      <a:pt x="58242" y="26395"/>
                      <a:pt x="55458" y="28573"/>
                    </a:cubicBezTo>
                    <a:cubicBezTo>
                      <a:pt x="49890" y="32820"/>
                      <a:pt x="44545" y="37393"/>
                      <a:pt x="39645" y="42403"/>
                    </a:cubicBezTo>
                    <a:cubicBezTo>
                      <a:pt x="37195" y="44907"/>
                      <a:pt x="34856" y="47412"/>
                      <a:pt x="32629" y="50025"/>
                    </a:cubicBezTo>
                    <a:cubicBezTo>
                      <a:pt x="30402" y="52639"/>
                      <a:pt x="28286" y="55361"/>
                      <a:pt x="26170" y="58192"/>
                    </a:cubicBezTo>
                    <a:cubicBezTo>
                      <a:pt x="25168" y="59608"/>
                      <a:pt x="24166" y="61023"/>
                      <a:pt x="23275" y="62439"/>
                    </a:cubicBezTo>
                    <a:cubicBezTo>
                      <a:pt x="22384" y="63855"/>
                      <a:pt x="21381" y="65379"/>
                      <a:pt x="20491" y="66795"/>
                    </a:cubicBezTo>
                    <a:cubicBezTo>
                      <a:pt x="18709" y="69735"/>
                      <a:pt x="17038" y="72675"/>
                      <a:pt x="15479" y="75724"/>
                    </a:cubicBezTo>
                    <a:cubicBezTo>
                      <a:pt x="12361" y="81931"/>
                      <a:pt x="9689" y="88356"/>
                      <a:pt x="7573" y="94889"/>
                    </a:cubicBezTo>
                    <a:cubicBezTo>
                      <a:pt x="7016" y="96523"/>
                      <a:pt x="6459" y="98265"/>
                      <a:pt x="6014" y="99899"/>
                    </a:cubicBezTo>
                    <a:cubicBezTo>
                      <a:pt x="5568" y="101641"/>
                      <a:pt x="5123" y="103274"/>
                      <a:pt x="4677" y="105017"/>
                    </a:cubicBezTo>
                    <a:cubicBezTo>
                      <a:pt x="3786" y="108501"/>
                      <a:pt x="3118" y="111986"/>
                      <a:pt x="2450" y="115470"/>
                    </a:cubicBezTo>
                    <a:cubicBezTo>
                      <a:pt x="1782" y="119173"/>
                      <a:pt x="1336" y="122766"/>
                      <a:pt x="891" y="126469"/>
                    </a:cubicBezTo>
                    <a:cubicBezTo>
                      <a:pt x="557" y="130171"/>
                      <a:pt x="223" y="133874"/>
                      <a:pt x="111" y="137576"/>
                    </a:cubicBezTo>
                    <a:cubicBezTo>
                      <a:pt x="0" y="139536"/>
                      <a:pt x="0" y="141387"/>
                      <a:pt x="0" y="143238"/>
                    </a:cubicBezTo>
                    <a:cubicBezTo>
                      <a:pt x="0" y="145198"/>
                      <a:pt x="0" y="147050"/>
                      <a:pt x="0" y="149010"/>
                    </a:cubicBezTo>
                    <a:cubicBezTo>
                      <a:pt x="0" y="150861"/>
                      <a:pt x="111" y="152821"/>
                      <a:pt x="223" y="154672"/>
                    </a:cubicBezTo>
                    <a:cubicBezTo>
                      <a:pt x="334" y="156632"/>
                      <a:pt x="445" y="158484"/>
                      <a:pt x="557" y="160335"/>
                    </a:cubicBezTo>
                    <a:cubicBezTo>
                      <a:pt x="1114" y="167631"/>
                      <a:pt x="2116" y="174818"/>
                      <a:pt x="3675" y="182005"/>
                    </a:cubicBezTo>
                    <a:cubicBezTo>
                      <a:pt x="4454" y="185489"/>
                      <a:pt x="5345" y="188974"/>
                      <a:pt x="6348" y="192350"/>
                    </a:cubicBezTo>
                    <a:cubicBezTo>
                      <a:pt x="7350" y="195725"/>
                      <a:pt x="8464" y="198992"/>
                      <a:pt x="9689" y="202259"/>
                    </a:cubicBezTo>
                    <a:cubicBezTo>
                      <a:pt x="12138" y="208684"/>
                      <a:pt x="15034" y="215000"/>
                      <a:pt x="18486" y="220989"/>
                    </a:cubicBezTo>
                    <a:cubicBezTo>
                      <a:pt x="20156" y="224038"/>
                      <a:pt x="22050" y="226978"/>
                      <a:pt x="23943" y="229809"/>
                    </a:cubicBezTo>
                    <a:cubicBezTo>
                      <a:pt x="25836" y="232640"/>
                      <a:pt x="27952" y="235472"/>
                      <a:pt x="30068" y="238194"/>
                    </a:cubicBezTo>
                    <a:cubicBezTo>
                      <a:pt x="32295" y="240916"/>
                      <a:pt x="34522" y="243639"/>
                      <a:pt x="36861" y="246143"/>
                    </a:cubicBezTo>
                    <a:cubicBezTo>
                      <a:pt x="39199" y="248757"/>
                      <a:pt x="41761" y="251261"/>
                      <a:pt x="44322" y="253657"/>
                    </a:cubicBezTo>
                    <a:cubicBezTo>
                      <a:pt x="46883" y="256053"/>
                      <a:pt x="49556" y="258339"/>
                      <a:pt x="52229" y="260517"/>
                    </a:cubicBezTo>
                    <a:cubicBezTo>
                      <a:pt x="54901" y="262695"/>
                      <a:pt x="57685" y="264764"/>
                      <a:pt x="60581" y="266724"/>
                    </a:cubicBezTo>
                    <a:cubicBezTo>
                      <a:pt x="63476" y="268684"/>
                      <a:pt x="66372" y="270536"/>
                      <a:pt x="69379" y="272278"/>
                    </a:cubicBezTo>
                    <a:cubicBezTo>
                      <a:pt x="72385" y="274020"/>
                      <a:pt x="75503" y="275654"/>
                      <a:pt x="78510" y="277069"/>
                    </a:cubicBezTo>
                    <a:cubicBezTo>
                      <a:pt x="84746" y="280118"/>
                      <a:pt x="91317" y="282623"/>
                      <a:pt x="97999" y="284692"/>
                    </a:cubicBezTo>
                    <a:cubicBezTo>
                      <a:pt x="101451" y="285672"/>
                      <a:pt x="104903" y="286652"/>
                      <a:pt x="108355" y="287414"/>
                    </a:cubicBezTo>
                    <a:cubicBezTo>
                      <a:pt x="111807" y="288176"/>
                      <a:pt x="115482" y="288939"/>
                      <a:pt x="119046" y="289483"/>
                    </a:cubicBezTo>
                    <a:cubicBezTo>
                      <a:pt x="126507" y="290681"/>
                      <a:pt x="133968" y="291334"/>
                      <a:pt x="141541" y="291552"/>
                    </a:cubicBezTo>
                    <a:cubicBezTo>
                      <a:pt x="145327" y="291661"/>
                      <a:pt x="149225" y="291661"/>
                      <a:pt x="153011" y="291552"/>
                    </a:cubicBezTo>
                    <a:cubicBezTo>
                      <a:pt x="156909" y="291443"/>
                      <a:pt x="160695" y="291225"/>
                      <a:pt x="164482" y="290899"/>
                    </a:cubicBezTo>
                    <a:cubicBezTo>
                      <a:pt x="171831" y="290245"/>
                      <a:pt x="179070" y="289156"/>
                      <a:pt x="186197" y="287523"/>
                    </a:cubicBezTo>
                    <a:cubicBezTo>
                      <a:pt x="189649" y="286761"/>
                      <a:pt x="193102" y="285781"/>
                      <a:pt x="196554" y="284801"/>
                    </a:cubicBezTo>
                    <a:cubicBezTo>
                      <a:pt x="199895" y="283712"/>
                      <a:pt x="203236" y="282623"/>
                      <a:pt x="206576" y="281316"/>
                    </a:cubicBezTo>
                    <a:cubicBezTo>
                      <a:pt x="213035" y="278812"/>
                      <a:pt x="219383" y="275762"/>
                      <a:pt x="225397" y="272278"/>
                    </a:cubicBezTo>
                    <a:cubicBezTo>
                      <a:pt x="228403" y="270536"/>
                      <a:pt x="231410" y="268684"/>
                      <a:pt x="234194" y="266724"/>
                    </a:cubicBezTo>
                    <a:cubicBezTo>
                      <a:pt x="237201" y="264546"/>
                      <a:pt x="239985" y="262477"/>
                      <a:pt x="242658" y="260300"/>
                    </a:cubicBezTo>
                    <a:cubicBezTo>
                      <a:pt x="245108" y="258339"/>
                      <a:pt x="247446" y="256379"/>
                      <a:pt x="249673" y="254310"/>
                    </a:cubicBezTo>
                    <a:cubicBezTo>
                      <a:pt x="250564" y="253439"/>
                      <a:pt x="251455" y="252677"/>
                      <a:pt x="252346" y="251806"/>
                    </a:cubicBezTo>
                    <a:cubicBezTo>
                      <a:pt x="253014" y="251261"/>
                      <a:pt x="253571" y="250608"/>
                      <a:pt x="254239" y="249955"/>
                    </a:cubicBezTo>
                    <a:cubicBezTo>
                      <a:pt x="254907" y="249301"/>
                      <a:pt x="255464" y="248757"/>
                      <a:pt x="256132" y="248103"/>
                    </a:cubicBezTo>
                    <a:cubicBezTo>
                      <a:pt x="257246" y="246906"/>
                      <a:pt x="258471" y="245708"/>
                      <a:pt x="259585" y="244510"/>
                    </a:cubicBezTo>
                    <a:cubicBezTo>
                      <a:pt x="262926" y="240916"/>
                      <a:pt x="266044" y="236996"/>
                      <a:pt x="268939" y="233076"/>
                    </a:cubicBezTo>
                    <a:cubicBezTo>
                      <a:pt x="270944" y="230245"/>
                      <a:pt x="272837" y="227414"/>
                      <a:pt x="274730" y="224473"/>
                    </a:cubicBezTo>
                    <a:cubicBezTo>
                      <a:pt x="276512" y="221533"/>
                      <a:pt x="278182" y="218484"/>
                      <a:pt x="279741" y="215435"/>
                    </a:cubicBezTo>
                    <a:cubicBezTo>
                      <a:pt x="281300" y="212386"/>
                      <a:pt x="282748" y="209228"/>
                      <a:pt x="284084" y="206070"/>
                    </a:cubicBezTo>
                    <a:cubicBezTo>
                      <a:pt x="285421" y="202803"/>
                      <a:pt x="286646" y="199646"/>
                      <a:pt x="287648" y="196270"/>
                    </a:cubicBezTo>
                    <a:cubicBezTo>
                      <a:pt x="289207" y="191478"/>
                      <a:pt x="290543" y="186687"/>
                      <a:pt x="291546" y="181896"/>
                    </a:cubicBezTo>
                    <a:cubicBezTo>
                      <a:pt x="292548" y="177431"/>
                      <a:pt x="293327" y="172858"/>
                      <a:pt x="293884" y="168284"/>
                    </a:cubicBezTo>
                    <a:cubicBezTo>
                      <a:pt x="294330" y="164582"/>
                      <a:pt x="294664" y="160879"/>
                      <a:pt x="294886" y="157177"/>
                    </a:cubicBezTo>
                    <a:cubicBezTo>
                      <a:pt x="295109" y="153257"/>
                      <a:pt x="295221" y="149445"/>
                      <a:pt x="295221" y="145634"/>
                    </a:cubicBezTo>
                    <a:moveTo>
                      <a:pt x="262591" y="160661"/>
                    </a:moveTo>
                    <a:cubicBezTo>
                      <a:pt x="262257" y="164582"/>
                      <a:pt x="261701" y="168611"/>
                      <a:pt x="260921" y="172422"/>
                    </a:cubicBezTo>
                    <a:cubicBezTo>
                      <a:pt x="260030" y="176887"/>
                      <a:pt x="258917" y="181351"/>
                      <a:pt x="257469" y="185816"/>
                    </a:cubicBezTo>
                    <a:cubicBezTo>
                      <a:pt x="256801" y="187994"/>
                      <a:pt x="256021" y="190063"/>
                      <a:pt x="255130" y="192241"/>
                    </a:cubicBezTo>
                    <a:cubicBezTo>
                      <a:pt x="253682" y="195943"/>
                      <a:pt x="252012" y="199537"/>
                      <a:pt x="250119" y="203130"/>
                    </a:cubicBezTo>
                    <a:cubicBezTo>
                      <a:pt x="248337" y="206506"/>
                      <a:pt x="246333" y="209664"/>
                      <a:pt x="244217" y="212822"/>
                    </a:cubicBezTo>
                    <a:cubicBezTo>
                      <a:pt x="242992" y="214673"/>
                      <a:pt x="241655" y="216415"/>
                      <a:pt x="240319" y="218158"/>
                    </a:cubicBezTo>
                    <a:cubicBezTo>
                      <a:pt x="239540" y="219138"/>
                      <a:pt x="238649" y="220227"/>
                      <a:pt x="237869" y="221207"/>
                    </a:cubicBezTo>
                    <a:cubicBezTo>
                      <a:pt x="236644" y="222622"/>
                      <a:pt x="235419" y="224038"/>
                      <a:pt x="234194" y="225236"/>
                    </a:cubicBezTo>
                    <a:cubicBezTo>
                      <a:pt x="233637" y="225780"/>
                      <a:pt x="233081" y="226433"/>
                      <a:pt x="232524" y="226978"/>
                    </a:cubicBezTo>
                    <a:cubicBezTo>
                      <a:pt x="232190" y="227414"/>
                      <a:pt x="231744" y="227740"/>
                      <a:pt x="231410" y="228176"/>
                    </a:cubicBezTo>
                    <a:cubicBezTo>
                      <a:pt x="230965" y="228611"/>
                      <a:pt x="230631" y="228938"/>
                      <a:pt x="230185" y="229374"/>
                    </a:cubicBezTo>
                    <a:cubicBezTo>
                      <a:pt x="229740" y="229809"/>
                      <a:pt x="229183" y="230245"/>
                      <a:pt x="228626" y="230789"/>
                    </a:cubicBezTo>
                    <a:cubicBezTo>
                      <a:pt x="227512" y="231878"/>
                      <a:pt x="226287" y="232858"/>
                      <a:pt x="225174" y="233838"/>
                    </a:cubicBezTo>
                    <a:cubicBezTo>
                      <a:pt x="223503" y="235254"/>
                      <a:pt x="221722" y="236669"/>
                      <a:pt x="219940" y="237976"/>
                    </a:cubicBezTo>
                    <a:cubicBezTo>
                      <a:pt x="218158" y="239283"/>
                      <a:pt x="216376" y="240590"/>
                      <a:pt x="214483" y="241788"/>
                    </a:cubicBezTo>
                    <a:cubicBezTo>
                      <a:pt x="211031" y="243965"/>
                      <a:pt x="207356" y="246034"/>
                      <a:pt x="203681" y="247886"/>
                    </a:cubicBezTo>
                    <a:cubicBezTo>
                      <a:pt x="199672" y="249846"/>
                      <a:pt x="195552" y="251588"/>
                      <a:pt x="191320" y="253004"/>
                    </a:cubicBezTo>
                    <a:cubicBezTo>
                      <a:pt x="186977" y="254528"/>
                      <a:pt x="182634" y="255726"/>
                      <a:pt x="178068" y="256706"/>
                    </a:cubicBezTo>
                    <a:cubicBezTo>
                      <a:pt x="173391" y="257686"/>
                      <a:pt x="168713" y="258448"/>
                      <a:pt x="163925" y="258993"/>
                    </a:cubicBezTo>
                    <a:cubicBezTo>
                      <a:pt x="158914" y="259537"/>
                      <a:pt x="153902" y="259864"/>
                      <a:pt x="148891" y="259864"/>
                    </a:cubicBezTo>
                    <a:cubicBezTo>
                      <a:pt x="143880" y="259864"/>
                      <a:pt x="138757" y="259755"/>
                      <a:pt x="133746" y="259319"/>
                    </a:cubicBezTo>
                    <a:cubicBezTo>
                      <a:pt x="128957" y="258884"/>
                      <a:pt x="124280" y="258231"/>
                      <a:pt x="119491" y="257250"/>
                    </a:cubicBezTo>
                    <a:cubicBezTo>
                      <a:pt x="115037" y="256379"/>
                      <a:pt x="110582" y="255182"/>
                      <a:pt x="106239" y="253766"/>
                    </a:cubicBezTo>
                    <a:cubicBezTo>
                      <a:pt x="102008" y="252350"/>
                      <a:pt x="97887" y="250717"/>
                      <a:pt x="93767" y="248866"/>
                    </a:cubicBezTo>
                    <a:cubicBezTo>
                      <a:pt x="89869" y="246906"/>
                      <a:pt x="85971" y="244837"/>
                      <a:pt x="82185" y="242441"/>
                    </a:cubicBezTo>
                    <a:cubicBezTo>
                      <a:pt x="78399" y="240045"/>
                      <a:pt x="74835" y="237432"/>
                      <a:pt x="71383" y="234601"/>
                    </a:cubicBezTo>
                    <a:cubicBezTo>
                      <a:pt x="67931" y="231660"/>
                      <a:pt x="64590" y="228611"/>
                      <a:pt x="61472" y="225345"/>
                    </a:cubicBezTo>
                    <a:cubicBezTo>
                      <a:pt x="59913" y="223711"/>
                      <a:pt x="58465" y="222078"/>
                      <a:pt x="57017" y="220444"/>
                    </a:cubicBezTo>
                    <a:cubicBezTo>
                      <a:pt x="55570" y="218811"/>
                      <a:pt x="54233" y="217069"/>
                      <a:pt x="52897" y="215217"/>
                    </a:cubicBezTo>
                    <a:cubicBezTo>
                      <a:pt x="50336" y="211733"/>
                      <a:pt x="47886" y="208030"/>
                      <a:pt x="45770" y="204219"/>
                    </a:cubicBezTo>
                    <a:cubicBezTo>
                      <a:pt x="43654" y="200408"/>
                      <a:pt x="41761" y="196488"/>
                      <a:pt x="40090" y="192459"/>
                    </a:cubicBezTo>
                    <a:cubicBezTo>
                      <a:pt x="38420" y="188321"/>
                      <a:pt x="37084" y="184074"/>
                      <a:pt x="35859" y="179827"/>
                    </a:cubicBezTo>
                    <a:cubicBezTo>
                      <a:pt x="34634" y="175362"/>
                      <a:pt x="33743" y="170789"/>
                      <a:pt x="33075" y="166215"/>
                    </a:cubicBezTo>
                    <a:cubicBezTo>
                      <a:pt x="32406" y="161424"/>
                      <a:pt x="31961" y="156523"/>
                      <a:pt x="31738" y="151732"/>
                    </a:cubicBezTo>
                    <a:cubicBezTo>
                      <a:pt x="31627" y="149228"/>
                      <a:pt x="31627" y="146723"/>
                      <a:pt x="31627" y="144218"/>
                    </a:cubicBezTo>
                    <a:cubicBezTo>
                      <a:pt x="31627" y="141714"/>
                      <a:pt x="31738" y="139209"/>
                      <a:pt x="31850" y="136705"/>
                    </a:cubicBezTo>
                    <a:cubicBezTo>
                      <a:pt x="32184" y="131913"/>
                      <a:pt x="32629" y="127122"/>
                      <a:pt x="33520" y="122331"/>
                    </a:cubicBezTo>
                    <a:cubicBezTo>
                      <a:pt x="34299" y="117866"/>
                      <a:pt x="35302" y="113401"/>
                      <a:pt x="36638" y="108937"/>
                    </a:cubicBezTo>
                    <a:cubicBezTo>
                      <a:pt x="37863" y="104690"/>
                      <a:pt x="39422" y="100443"/>
                      <a:pt x="41204" y="96414"/>
                    </a:cubicBezTo>
                    <a:cubicBezTo>
                      <a:pt x="42986" y="92385"/>
                      <a:pt x="44990" y="88465"/>
                      <a:pt x="47217" y="84653"/>
                    </a:cubicBezTo>
                    <a:cubicBezTo>
                      <a:pt x="49445" y="80842"/>
                      <a:pt x="52006" y="77249"/>
                      <a:pt x="54679" y="73764"/>
                    </a:cubicBezTo>
                    <a:cubicBezTo>
                      <a:pt x="57463" y="70170"/>
                      <a:pt x="60470" y="66795"/>
                      <a:pt x="63699" y="63637"/>
                    </a:cubicBezTo>
                    <a:cubicBezTo>
                      <a:pt x="66817" y="60479"/>
                      <a:pt x="70269" y="57430"/>
                      <a:pt x="73833" y="54599"/>
                    </a:cubicBezTo>
                    <a:cubicBezTo>
                      <a:pt x="77285" y="51876"/>
                      <a:pt x="80960" y="49372"/>
                      <a:pt x="84746" y="47085"/>
                    </a:cubicBezTo>
                    <a:cubicBezTo>
                      <a:pt x="88533" y="44798"/>
                      <a:pt x="92430" y="42729"/>
                      <a:pt x="96439" y="40987"/>
                    </a:cubicBezTo>
                    <a:cubicBezTo>
                      <a:pt x="100560" y="39136"/>
                      <a:pt x="104680" y="37611"/>
                      <a:pt x="108912" y="36304"/>
                    </a:cubicBezTo>
                    <a:cubicBezTo>
                      <a:pt x="113366" y="34998"/>
                      <a:pt x="117821" y="33909"/>
                      <a:pt x="122275" y="33038"/>
                    </a:cubicBezTo>
                    <a:cubicBezTo>
                      <a:pt x="127064" y="32166"/>
                      <a:pt x="131853" y="31622"/>
                      <a:pt x="136641" y="31295"/>
                    </a:cubicBezTo>
                    <a:cubicBezTo>
                      <a:pt x="139091" y="31186"/>
                      <a:pt x="141652" y="31078"/>
                      <a:pt x="144214" y="30969"/>
                    </a:cubicBezTo>
                    <a:cubicBezTo>
                      <a:pt x="146775" y="30969"/>
                      <a:pt x="149336" y="30969"/>
                      <a:pt x="151786" y="30969"/>
                    </a:cubicBezTo>
                    <a:cubicBezTo>
                      <a:pt x="156798" y="31078"/>
                      <a:pt x="161698" y="31513"/>
                      <a:pt x="166597" y="32166"/>
                    </a:cubicBezTo>
                    <a:cubicBezTo>
                      <a:pt x="171275" y="32820"/>
                      <a:pt x="175952" y="33691"/>
                      <a:pt x="180518" y="34780"/>
                    </a:cubicBezTo>
                    <a:cubicBezTo>
                      <a:pt x="184972" y="35869"/>
                      <a:pt x="189315" y="37284"/>
                      <a:pt x="193547" y="38809"/>
                    </a:cubicBezTo>
                    <a:cubicBezTo>
                      <a:pt x="197667" y="40442"/>
                      <a:pt x="201788" y="42294"/>
                      <a:pt x="205686" y="44363"/>
                    </a:cubicBezTo>
                    <a:cubicBezTo>
                      <a:pt x="209583" y="46432"/>
                      <a:pt x="213370" y="48718"/>
                      <a:pt x="217044" y="51332"/>
                    </a:cubicBezTo>
                    <a:cubicBezTo>
                      <a:pt x="220719" y="53945"/>
                      <a:pt x="224172" y="56777"/>
                      <a:pt x="227512" y="59717"/>
                    </a:cubicBezTo>
                    <a:cubicBezTo>
                      <a:pt x="229183" y="61241"/>
                      <a:pt x="230853" y="62766"/>
                      <a:pt x="232412" y="64399"/>
                    </a:cubicBezTo>
                    <a:cubicBezTo>
                      <a:pt x="233971" y="66033"/>
                      <a:pt x="235531" y="67666"/>
                      <a:pt x="236978" y="69299"/>
                    </a:cubicBezTo>
                    <a:cubicBezTo>
                      <a:pt x="239874" y="72675"/>
                      <a:pt x="242546" y="76160"/>
                      <a:pt x="244885" y="79862"/>
                    </a:cubicBezTo>
                    <a:cubicBezTo>
                      <a:pt x="247335" y="83456"/>
                      <a:pt x="249562" y="87267"/>
                      <a:pt x="251455" y="91187"/>
                    </a:cubicBezTo>
                    <a:cubicBezTo>
                      <a:pt x="253348" y="95107"/>
                      <a:pt x="255130" y="99245"/>
                      <a:pt x="256578" y="103383"/>
                    </a:cubicBezTo>
                    <a:cubicBezTo>
                      <a:pt x="258026" y="107630"/>
                      <a:pt x="259251" y="112095"/>
                      <a:pt x="260253" y="116450"/>
                    </a:cubicBezTo>
                    <a:cubicBezTo>
                      <a:pt x="261255" y="121024"/>
                      <a:pt x="261923" y="125706"/>
                      <a:pt x="262369" y="130498"/>
                    </a:cubicBezTo>
                    <a:cubicBezTo>
                      <a:pt x="262926" y="135507"/>
                      <a:pt x="263148" y="140407"/>
                      <a:pt x="263148" y="145416"/>
                    </a:cubicBezTo>
                    <a:cubicBezTo>
                      <a:pt x="263371" y="150643"/>
                      <a:pt x="263148" y="155652"/>
                      <a:pt x="262591" y="160661"/>
                    </a:cubicBezTo>
                  </a:path>
                </a:pathLst>
              </a:custGeom>
              <a:grpFill/>
              <a:ln w="11089" cap="flat">
                <a:noFill/>
                <a:prstDash val="solid"/>
                <a:miter/>
              </a:ln>
            </p:spPr>
            <p:txBody>
              <a:bodyPr rtlCol="0" anchor="ctr"/>
              <a:lstStyle/>
              <a:p>
                <a:endParaRPr lang="fi-FI"/>
              </a:p>
            </p:txBody>
          </p:sp>
          <p:sp>
            <p:nvSpPr>
              <p:cNvPr id="17" name="Vapaamuotoinen: Muoto 16">
                <a:extLst>
                  <a:ext uri="{FF2B5EF4-FFF2-40B4-BE49-F238E27FC236}">
                    <a16:creationId xmlns:a16="http://schemas.microsoft.com/office/drawing/2014/main" id="{1CFCE4EB-3D0D-439E-8E17-0679078793AD}"/>
                  </a:ext>
                </a:extLst>
              </p:cNvPr>
              <p:cNvSpPr/>
              <p:nvPr/>
            </p:nvSpPr>
            <p:spPr bwMode="black">
              <a:xfrm>
                <a:off x="10972862" y="6318240"/>
                <a:ext cx="32851" cy="290311"/>
              </a:xfrm>
              <a:custGeom>
                <a:avLst/>
                <a:gdLst>
                  <a:gd name="connsiteX0" fmla="*/ 334 w 32851"/>
                  <a:gd name="connsiteY0" fmla="*/ 290312 h 290311"/>
                  <a:gd name="connsiteX1" fmla="*/ 32518 w 32851"/>
                  <a:gd name="connsiteY1" fmla="*/ 290312 h 290311"/>
                  <a:gd name="connsiteX2" fmla="*/ 32852 w 32851"/>
                  <a:gd name="connsiteY2" fmla="*/ 145156 h 290311"/>
                  <a:gd name="connsiteX3" fmla="*/ 32518 w 32851"/>
                  <a:gd name="connsiteY3" fmla="*/ 0 h 290311"/>
                  <a:gd name="connsiteX4" fmla="*/ 334 w 32851"/>
                  <a:gd name="connsiteY4" fmla="*/ 0 h 290311"/>
                  <a:gd name="connsiteX5" fmla="*/ 0 w 32851"/>
                  <a:gd name="connsiteY5" fmla="*/ 145156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51" h="290311">
                    <a:moveTo>
                      <a:pt x="334" y="290312"/>
                    </a:moveTo>
                    <a:lnTo>
                      <a:pt x="32518" y="290312"/>
                    </a:lnTo>
                    <a:lnTo>
                      <a:pt x="32852" y="145156"/>
                    </a:lnTo>
                    <a:lnTo>
                      <a:pt x="32518" y="0"/>
                    </a:lnTo>
                    <a:lnTo>
                      <a:pt x="334" y="0"/>
                    </a:lnTo>
                    <a:lnTo>
                      <a:pt x="0" y="145156"/>
                    </a:lnTo>
                    <a:close/>
                  </a:path>
                </a:pathLst>
              </a:custGeom>
              <a:grpFill/>
              <a:ln w="11089" cap="flat">
                <a:noFill/>
                <a:prstDash val="solid"/>
                <a:miter/>
              </a:ln>
            </p:spPr>
            <p:txBody>
              <a:bodyPr rtlCol="0" anchor="ctr"/>
              <a:lstStyle/>
              <a:p>
                <a:endParaRPr lang="fi-FI"/>
              </a:p>
            </p:txBody>
          </p:sp>
          <p:sp>
            <p:nvSpPr>
              <p:cNvPr id="18" name="Vapaamuotoinen: Muoto 17">
                <a:extLst>
                  <a:ext uri="{FF2B5EF4-FFF2-40B4-BE49-F238E27FC236}">
                    <a16:creationId xmlns:a16="http://schemas.microsoft.com/office/drawing/2014/main" id="{7E684B79-731C-4085-BE6A-B6E739C7F912}"/>
                  </a:ext>
                </a:extLst>
              </p:cNvPr>
              <p:cNvSpPr/>
              <p:nvPr/>
            </p:nvSpPr>
            <p:spPr bwMode="black">
              <a:xfrm>
                <a:off x="10278854" y="6318240"/>
                <a:ext cx="202567" cy="290311"/>
              </a:xfrm>
              <a:custGeom>
                <a:avLst/>
                <a:gdLst>
                  <a:gd name="connsiteX0" fmla="*/ 0 w 202567"/>
                  <a:gd name="connsiteY0" fmla="*/ 0 h 290311"/>
                  <a:gd name="connsiteX1" fmla="*/ 0 w 202567"/>
                  <a:gd name="connsiteY1" fmla="*/ 32233 h 290311"/>
                  <a:gd name="connsiteX2" fmla="*/ 85081 w 202567"/>
                  <a:gd name="connsiteY2" fmla="*/ 32233 h 290311"/>
                  <a:gd name="connsiteX3" fmla="*/ 84746 w 202567"/>
                  <a:gd name="connsiteY3" fmla="*/ 161163 h 290311"/>
                  <a:gd name="connsiteX4" fmla="*/ 85081 w 202567"/>
                  <a:gd name="connsiteY4" fmla="*/ 290312 h 290311"/>
                  <a:gd name="connsiteX5" fmla="*/ 117710 w 202567"/>
                  <a:gd name="connsiteY5" fmla="*/ 290312 h 290311"/>
                  <a:gd name="connsiteX6" fmla="*/ 117932 w 202567"/>
                  <a:gd name="connsiteY6" fmla="*/ 161163 h 290311"/>
                  <a:gd name="connsiteX7" fmla="*/ 117710 w 202567"/>
                  <a:gd name="connsiteY7" fmla="*/ 32233 h 290311"/>
                  <a:gd name="connsiteX8" fmla="*/ 202567 w 202567"/>
                  <a:gd name="connsiteY8" fmla="*/ 32233 h 290311"/>
                  <a:gd name="connsiteX9" fmla="*/ 202567 w 202567"/>
                  <a:gd name="connsiteY9" fmla="*/ 0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567" h="290311">
                    <a:moveTo>
                      <a:pt x="0" y="0"/>
                    </a:moveTo>
                    <a:lnTo>
                      <a:pt x="0" y="32233"/>
                    </a:lnTo>
                    <a:lnTo>
                      <a:pt x="85081" y="32233"/>
                    </a:lnTo>
                    <a:lnTo>
                      <a:pt x="84746" y="161163"/>
                    </a:lnTo>
                    <a:lnTo>
                      <a:pt x="85081" y="290312"/>
                    </a:lnTo>
                    <a:lnTo>
                      <a:pt x="117710" y="290312"/>
                    </a:lnTo>
                    <a:lnTo>
                      <a:pt x="117932" y="161163"/>
                    </a:lnTo>
                    <a:lnTo>
                      <a:pt x="117710" y="32233"/>
                    </a:lnTo>
                    <a:lnTo>
                      <a:pt x="202567" y="32233"/>
                    </a:lnTo>
                    <a:lnTo>
                      <a:pt x="202567" y="0"/>
                    </a:lnTo>
                    <a:close/>
                  </a:path>
                </a:pathLst>
              </a:custGeom>
              <a:grpFill/>
              <a:ln w="11089" cap="flat">
                <a:noFill/>
                <a:prstDash val="solid"/>
                <a:miter/>
              </a:ln>
            </p:spPr>
            <p:txBody>
              <a:bodyPr rtlCol="0" anchor="ctr"/>
              <a:lstStyle/>
              <a:p>
                <a:endParaRPr lang="fi-FI"/>
              </a:p>
            </p:txBody>
          </p:sp>
          <p:sp>
            <p:nvSpPr>
              <p:cNvPr id="19" name="Vapaamuotoinen: Muoto 18">
                <a:extLst>
                  <a:ext uri="{FF2B5EF4-FFF2-40B4-BE49-F238E27FC236}">
                    <a16:creationId xmlns:a16="http://schemas.microsoft.com/office/drawing/2014/main" id="{57443CA3-1F18-4A94-86F4-FEE32CBEC292}"/>
                  </a:ext>
                </a:extLst>
              </p:cNvPr>
              <p:cNvSpPr/>
              <p:nvPr/>
            </p:nvSpPr>
            <p:spPr bwMode="black">
              <a:xfrm>
                <a:off x="10763359" y="6317810"/>
                <a:ext cx="159501" cy="291546"/>
              </a:xfrm>
              <a:custGeom>
                <a:avLst/>
                <a:gdLst>
                  <a:gd name="connsiteX0" fmla="*/ 126872 w 159501"/>
                  <a:gd name="connsiteY0" fmla="*/ 76547 h 291546"/>
                  <a:gd name="connsiteX1" fmla="*/ 126427 w 159501"/>
                  <a:gd name="connsiteY1" fmla="*/ 69251 h 291546"/>
                  <a:gd name="connsiteX2" fmla="*/ 125536 w 159501"/>
                  <a:gd name="connsiteY2" fmla="*/ 64460 h 291546"/>
                  <a:gd name="connsiteX3" fmla="*/ 124645 w 159501"/>
                  <a:gd name="connsiteY3" fmla="*/ 61302 h 291546"/>
                  <a:gd name="connsiteX4" fmla="*/ 123532 w 159501"/>
                  <a:gd name="connsiteY4" fmla="*/ 58362 h 291546"/>
                  <a:gd name="connsiteX5" fmla="*/ 120525 w 159501"/>
                  <a:gd name="connsiteY5" fmla="*/ 52917 h 291546"/>
                  <a:gd name="connsiteX6" fmla="*/ 116516 w 159501"/>
                  <a:gd name="connsiteY6" fmla="*/ 47908 h 291546"/>
                  <a:gd name="connsiteX7" fmla="*/ 113843 w 159501"/>
                  <a:gd name="connsiteY7" fmla="*/ 45404 h 291546"/>
                  <a:gd name="connsiteX8" fmla="*/ 112507 w 159501"/>
                  <a:gd name="connsiteY8" fmla="*/ 44315 h 291546"/>
                  <a:gd name="connsiteX9" fmla="*/ 111839 w 159501"/>
                  <a:gd name="connsiteY9" fmla="*/ 43770 h 291546"/>
                  <a:gd name="connsiteX10" fmla="*/ 111282 w 159501"/>
                  <a:gd name="connsiteY10" fmla="*/ 43226 h 291546"/>
                  <a:gd name="connsiteX11" fmla="*/ 109611 w 159501"/>
                  <a:gd name="connsiteY11" fmla="*/ 42028 h 291546"/>
                  <a:gd name="connsiteX12" fmla="*/ 106493 w 159501"/>
                  <a:gd name="connsiteY12" fmla="*/ 40068 h 291546"/>
                  <a:gd name="connsiteX13" fmla="*/ 105157 w 159501"/>
                  <a:gd name="connsiteY13" fmla="*/ 39305 h 291546"/>
                  <a:gd name="connsiteX14" fmla="*/ 100591 w 159501"/>
                  <a:gd name="connsiteY14" fmla="*/ 37128 h 291546"/>
                  <a:gd name="connsiteX15" fmla="*/ 95914 w 159501"/>
                  <a:gd name="connsiteY15" fmla="*/ 35494 h 291546"/>
                  <a:gd name="connsiteX16" fmla="*/ 92462 w 159501"/>
                  <a:gd name="connsiteY16" fmla="*/ 34623 h 291546"/>
                  <a:gd name="connsiteX17" fmla="*/ 88898 w 159501"/>
                  <a:gd name="connsiteY17" fmla="*/ 33861 h 291546"/>
                  <a:gd name="connsiteX18" fmla="*/ 83553 w 159501"/>
                  <a:gd name="connsiteY18" fmla="*/ 33098 h 291546"/>
                  <a:gd name="connsiteX19" fmla="*/ 79544 w 159501"/>
                  <a:gd name="connsiteY19" fmla="*/ 32881 h 291546"/>
                  <a:gd name="connsiteX20" fmla="*/ 75535 w 159501"/>
                  <a:gd name="connsiteY20" fmla="*/ 32772 h 291546"/>
                  <a:gd name="connsiteX21" fmla="*/ 32215 w 159501"/>
                  <a:gd name="connsiteY21" fmla="*/ 32772 h 291546"/>
                  <a:gd name="connsiteX22" fmla="*/ 32215 w 159501"/>
                  <a:gd name="connsiteY22" fmla="*/ 121738 h 291546"/>
                  <a:gd name="connsiteX23" fmla="*/ 75423 w 159501"/>
                  <a:gd name="connsiteY23" fmla="*/ 121738 h 291546"/>
                  <a:gd name="connsiteX24" fmla="*/ 86448 w 159501"/>
                  <a:gd name="connsiteY24" fmla="*/ 120976 h 291546"/>
                  <a:gd name="connsiteX25" fmla="*/ 96248 w 159501"/>
                  <a:gd name="connsiteY25" fmla="*/ 118689 h 291546"/>
                  <a:gd name="connsiteX26" fmla="*/ 104934 w 159501"/>
                  <a:gd name="connsiteY26" fmla="*/ 114987 h 291546"/>
                  <a:gd name="connsiteX27" fmla="*/ 112618 w 159501"/>
                  <a:gd name="connsiteY27" fmla="*/ 109869 h 291546"/>
                  <a:gd name="connsiteX28" fmla="*/ 115514 w 159501"/>
                  <a:gd name="connsiteY28" fmla="*/ 107146 h 291546"/>
                  <a:gd name="connsiteX29" fmla="*/ 118075 w 159501"/>
                  <a:gd name="connsiteY29" fmla="*/ 104206 h 291546"/>
                  <a:gd name="connsiteX30" fmla="*/ 120302 w 159501"/>
                  <a:gd name="connsiteY30" fmla="*/ 101157 h 291546"/>
                  <a:gd name="connsiteX31" fmla="*/ 122195 w 159501"/>
                  <a:gd name="connsiteY31" fmla="*/ 97782 h 291546"/>
                  <a:gd name="connsiteX32" fmla="*/ 124979 w 159501"/>
                  <a:gd name="connsiteY32" fmla="*/ 90377 h 291546"/>
                  <a:gd name="connsiteX33" fmla="*/ 125982 w 159501"/>
                  <a:gd name="connsiteY33" fmla="*/ 85694 h 291546"/>
                  <a:gd name="connsiteX34" fmla="*/ 126872 w 159501"/>
                  <a:gd name="connsiteY34" fmla="*/ 76547 h 291546"/>
                  <a:gd name="connsiteX35" fmla="*/ 98809 w 159501"/>
                  <a:gd name="connsiteY35" fmla="*/ 151249 h 291546"/>
                  <a:gd name="connsiteX36" fmla="*/ 42126 w 159501"/>
                  <a:gd name="connsiteY36" fmla="*/ 153862 h 291546"/>
                  <a:gd name="connsiteX37" fmla="*/ 32215 w 159501"/>
                  <a:gd name="connsiteY37" fmla="*/ 156040 h 291546"/>
                  <a:gd name="connsiteX38" fmla="*/ 32215 w 159501"/>
                  <a:gd name="connsiteY38" fmla="*/ 168018 h 291546"/>
                  <a:gd name="connsiteX39" fmla="*/ 32215 w 159501"/>
                  <a:gd name="connsiteY39" fmla="*/ 191866 h 291546"/>
                  <a:gd name="connsiteX40" fmla="*/ 32215 w 159501"/>
                  <a:gd name="connsiteY40" fmla="*/ 243591 h 291546"/>
                  <a:gd name="connsiteX41" fmla="*/ 32215 w 159501"/>
                  <a:gd name="connsiteY41" fmla="*/ 269508 h 291546"/>
                  <a:gd name="connsiteX42" fmla="*/ 32215 w 159501"/>
                  <a:gd name="connsiteY42" fmla="*/ 282466 h 291546"/>
                  <a:gd name="connsiteX43" fmla="*/ 32215 w 159501"/>
                  <a:gd name="connsiteY43" fmla="*/ 289000 h 291546"/>
                  <a:gd name="connsiteX44" fmla="*/ 27538 w 159501"/>
                  <a:gd name="connsiteY44" fmla="*/ 290851 h 291546"/>
                  <a:gd name="connsiteX45" fmla="*/ 7604 w 159501"/>
                  <a:gd name="connsiteY45" fmla="*/ 290851 h 291546"/>
                  <a:gd name="connsiteX46" fmla="*/ 31 w 159501"/>
                  <a:gd name="connsiteY46" fmla="*/ 288564 h 291546"/>
                  <a:gd name="connsiteX47" fmla="*/ 31 w 159501"/>
                  <a:gd name="connsiteY47" fmla="*/ 285079 h 291546"/>
                  <a:gd name="connsiteX48" fmla="*/ 31 w 159501"/>
                  <a:gd name="connsiteY48" fmla="*/ 274626 h 291546"/>
                  <a:gd name="connsiteX49" fmla="*/ 31 w 159501"/>
                  <a:gd name="connsiteY49" fmla="*/ 214516 h 291546"/>
                  <a:gd name="connsiteX50" fmla="*/ 143 w 159501"/>
                  <a:gd name="connsiteY50" fmla="*/ 7944 h 291546"/>
                  <a:gd name="connsiteX51" fmla="*/ 143 w 159501"/>
                  <a:gd name="connsiteY51" fmla="*/ 1846 h 291546"/>
                  <a:gd name="connsiteX52" fmla="*/ 5042 w 159501"/>
                  <a:gd name="connsiteY52" fmla="*/ 539 h 291546"/>
                  <a:gd name="connsiteX53" fmla="*/ 17404 w 159501"/>
                  <a:gd name="connsiteY53" fmla="*/ 539 h 291546"/>
                  <a:gd name="connsiteX54" fmla="*/ 42126 w 159501"/>
                  <a:gd name="connsiteY54" fmla="*/ 539 h 291546"/>
                  <a:gd name="connsiteX55" fmla="*/ 98141 w 159501"/>
                  <a:gd name="connsiteY55" fmla="*/ 2826 h 291546"/>
                  <a:gd name="connsiteX56" fmla="*/ 159501 w 159501"/>
                  <a:gd name="connsiteY56" fmla="*/ 76656 h 291546"/>
                  <a:gd name="connsiteX57" fmla="*/ 98809 w 159501"/>
                  <a:gd name="connsiteY57" fmla="*/ 151249 h 29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59501" h="291546">
                    <a:moveTo>
                      <a:pt x="126872" y="76547"/>
                    </a:moveTo>
                    <a:cubicBezTo>
                      <a:pt x="126872" y="74043"/>
                      <a:pt x="126761" y="71647"/>
                      <a:pt x="126427" y="69251"/>
                    </a:cubicBezTo>
                    <a:cubicBezTo>
                      <a:pt x="126204" y="67618"/>
                      <a:pt x="125870" y="65985"/>
                      <a:pt x="125536" y="64460"/>
                    </a:cubicBezTo>
                    <a:cubicBezTo>
                      <a:pt x="125313" y="63371"/>
                      <a:pt x="124979" y="62282"/>
                      <a:pt x="124645" y="61302"/>
                    </a:cubicBezTo>
                    <a:cubicBezTo>
                      <a:pt x="124311" y="60322"/>
                      <a:pt x="123866" y="59342"/>
                      <a:pt x="123532" y="58362"/>
                    </a:cubicBezTo>
                    <a:cubicBezTo>
                      <a:pt x="122752" y="56402"/>
                      <a:pt x="121638" y="54551"/>
                      <a:pt x="120525" y="52917"/>
                    </a:cubicBezTo>
                    <a:cubicBezTo>
                      <a:pt x="119300" y="51175"/>
                      <a:pt x="117963" y="49433"/>
                      <a:pt x="116516" y="47908"/>
                    </a:cubicBezTo>
                    <a:cubicBezTo>
                      <a:pt x="115625" y="47037"/>
                      <a:pt x="114734" y="46166"/>
                      <a:pt x="113843" y="45404"/>
                    </a:cubicBezTo>
                    <a:cubicBezTo>
                      <a:pt x="113398" y="44968"/>
                      <a:pt x="112952" y="44641"/>
                      <a:pt x="112507" y="44315"/>
                    </a:cubicBezTo>
                    <a:cubicBezTo>
                      <a:pt x="112284" y="44097"/>
                      <a:pt x="112061" y="43988"/>
                      <a:pt x="111839" y="43770"/>
                    </a:cubicBezTo>
                    <a:cubicBezTo>
                      <a:pt x="111616" y="43661"/>
                      <a:pt x="111504" y="43443"/>
                      <a:pt x="111282" y="43226"/>
                    </a:cubicBezTo>
                    <a:cubicBezTo>
                      <a:pt x="110725" y="42790"/>
                      <a:pt x="110168" y="42354"/>
                      <a:pt x="109611" y="42028"/>
                    </a:cubicBezTo>
                    <a:cubicBezTo>
                      <a:pt x="108609" y="41266"/>
                      <a:pt x="107607" y="40612"/>
                      <a:pt x="106493" y="40068"/>
                    </a:cubicBezTo>
                    <a:cubicBezTo>
                      <a:pt x="106048" y="39850"/>
                      <a:pt x="105602" y="39523"/>
                      <a:pt x="105157" y="39305"/>
                    </a:cubicBezTo>
                    <a:cubicBezTo>
                      <a:pt x="103709" y="38543"/>
                      <a:pt x="102150" y="37781"/>
                      <a:pt x="100591" y="37128"/>
                    </a:cubicBezTo>
                    <a:cubicBezTo>
                      <a:pt x="99032" y="36474"/>
                      <a:pt x="97584" y="36039"/>
                      <a:pt x="95914" y="35494"/>
                    </a:cubicBezTo>
                    <a:cubicBezTo>
                      <a:pt x="94800" y="35167"/>
                      <a:pt x="93575" y="34841"/>
                      <a:pt x="92462" y="34623"/>
                    </a:cubicBezTo>
                    <a:cubicBezTo>
                      <a:pt x="91237" y="34405"/>
                      <a:pt x="90123" y="34079"/>
                      <a:pt x="88898" y="33861"/>
                    </a:cubicBezTo>
                    <a:cubicBezTo>
                      <a:pt x="87116" y="33534"/>
                      <a:pt x="85334" y="33316"/>
                      <a:pt x="83553" y="33098"/>
                    </a:cubicBezTo>
                    <a:cubicBezTo>
                      <a:pt x="82216" y="32990"/>
                      <a:pt x="80880" y="32881"/>
                      <a:pt x="79544" y="32881"/>
                    </a:cubicBezTo>
                    <a:cubicBezTo>
                      <a:pt x="78207" y="32881"/>
                      <a:pt x="76871" y="32772"/>
                      <a:pt x="75535" y="32772"/>
                    </a:cubicBezTo>
                    <a:lnTo>
                      <a:pt x="32215" y="32772"/>
                    </a:lnTo>
                    <a:lnTo>
                      <a:pt x="32215" y="121738"/>
                    </a:lnTo>
                    <a:lnTo>
                      <a:pt x="75423" y="121738"/>
                    </a:lnTo>
                    <a:cubicBezTo>
                      <a:pt x="79098" y="121738"/>
                      <a:pt x="82773" y="121520"/>
                      <a:pt x="86448" y="120976"/>
                    </a:cubicBezTo>
                    <a:cubicBezTo>
                      <a:pt x="89789" y="120432"/>
                      <a:pt x="93018" y="119778"/>
                      <a:pt x="96248" y="118689"/>
                    </a:cubicBezTo>
                    <a:cubicBezTo>
                      <a:pt x="99255" y="117709"/>
                      <a:pt x="102150" y="116511"/>
                      <a:pt x="104934" y="114987"/>
                    </a:cubicBezTo>
                    <a:cubicBezTo>
                      <a:pt x="107607" y="113571"/>
                      <a:pt x="110168" y="111829"/>
                      <a:pt x="112618" y="109869"/>
                    </a:cubicBezTo>
                    <a:cubicBezTo>
                      <a:pt x="113620" y="108998"/>
                      <a:pt x="114623" y="108127"/>
                      <a:pt x="115514" y="107146"/>
                    </a:cubicBezTo>
                    <a:cubicBezTo>
                      <a:pt x="116404" y="106275"/>
                      <a:pt x="117295" y="105295"/>
                      <a:pt x="118075" y="104206"/>
                    </a:cubicBezTo>
                    <a:cubicBezTo>
                      <a:pt x="118854" y="103226"/>
                      <a:pt x="119634" y="102246"/>
                      <a:pt x="120302" y="101157"/>
                    </a:cubicBezTo>
                    <a:cubicBezTo>
                      <a:pt x="120970" y="100068"/>
                      <a:pt x="121638" y="98979"/>
                      <a:pt x="122195" y="97782"/>
                    </a:cubicBezTo>
                    <a:cubicBezTo>
                      <a:pt x="123309" y="95386"/>
                      <a:pt x="124311" y="92990"/>
                      <a:pt x="124979" y="90377"/>
                    </a:cubicBezTo>
                    <a:cubicBezTo>
                      <a:pt x="125425" y="88852"/>
                      <a:pt x="125759" y="87219"/>
                      <a:pt x="125982" y="85694"/>
                    </a:cubicBezTo>
                    <a:cubicBezTo>
                      <a:pt x="126650" y="82536"/>
                      <a:pt x="126872" y="79487"/>
                      <a:pt x="126872" y="76547"/>
                    </a:cubicBezTo>
                    <a:moveTo>
                      <a:pt x="98809" y="151249"/>
                    </a:moveTo>
                    <a:cubicBezTo>
                      <a:pt x="79766" y="155822"/>
                      <a:pt x="61058" y="153862"/>
                      <a:pt x="42126" y="153862"/>
                    </a:cubicBezTo>
                    <a:cubicBezTo>
                      <a:pt x="39899" y="153862"/>
                      <a:pt x="32215" y="151902"/>
                      <a:pt x="32215" y="156040"/>
                    </a:cubicBezTo>
                    <a:lnTo>
                      <a:pt x="32215" y="168018"/>
                    </a:lnTo>
                    <a:lnTo>
                      <a:pt x="32215" y="191866"/>
                    </a:lnTo>
                    <a:lnTo>
                      <a:pt x="32215" y="243591"/>
                    </a:lnTo>
                    <a:lnTo>
                      <a:pt x="32215" y="269508"/>
                    </a:lnTo>
                    <a:lnTo>
                      <a:pt x="32215" y="282466"/>
                    </a:lnTo>
                    <a:lnTo>
                      <a:pt x="32215" y="289000"/>
                    </a:lnTo>
                    <a:cubicBezTo>
                      <a:pt x="32215" y="292049"/>
                      <a:pt x="29431" y="290851"/>
                      <a:pt x="27538" y="290851"/>
                    </a:cubicBezTo>
                    <a:lnTo>
                      <a:pt x="7604" y="290851"/>
                    </a:lnTo>
                    <a:cubicBezTo>
                      <a:pt x="4708" y="290851"/>
                      <a:pt x="31" y="293464"/>
                      <a:pt x="31" y="288564"/>
                    </a:cubicBezTo>
                    <a:lnTo>
                      <a:pt x="31" y="285079"/>
                    </a:lnTo>
                    <a:cubicBezTo>
                      <a:pt x="31" y="281595"/>
                      <a:pt x="31" y="278110"/>
                      <a:pt x="31" y="274626"/>
                    </a:cubicBezTo>
                    <a:cubicBezTo>
                      <a:pt x="31" y="254589"/>
                      <a:pt x="31" y="234553"/>
                      <a:pt x="31" y="214516"/>
                    </a:cubicBezTo>
                    <a:cubicBezTo>
                      <a:pt x="-80" y="145695"/>
                      <a:pt x="143" y="76874"/>
                      <a:pt x="143" y="7944"/>
                    </a:cubicBezTo>
                    <a:lnTo>
                      <a:pt x="143" y="1846"/>
                    </a:lnTo>
                    <a:cubicBezTo>
                      <a:pt x="143" y="-1312"/>
                      <a:pt x="3261" y="539"/>
                      <a:pt x="5042" y="539"/>
                    </a:cubicBezTo>
                    <a:lnTo>
                      <a:pt x="17404" y="539"/>
                    </a:lnTo>
                    <a:lnTo>
                      <a:pt x="42126" y="539"/>
                    </a:lnTo>
                    <a:cubicBezTo>
                      <a:pt x="60835" y="539"/>
                      <a:pt x="79321" y="-1312"/>
                      <a:pt x="98141" y="2826"/>
                    </a:cubicBezTo>
                    <a:cubicBezTo>
                      <a:pt x="136561" y="11320"/>
                      <a:pt x="159501" y="37672"/>
                      <a:pt x="159501" y="76656"/>
                    </a:cubicBezTo>
                    <a:cubicBezTo>
                      <a:pt x="159390" y="113789"/>
                      <a:pt x="135559" y="142428"/>
                      <a:pt x="98809" y="151249"/>
                    </a:cubicBezTo>
                  </a:path>
                </a:pathLst>
              </a:custGeom>
              <a:grpFill/>
              <a:ln w="11089" cap="flat">
                <a:noFill/>
                <a:prstDash val="solid"/>
                <a:miter/>
              </a:ln>
            </p:spPr>
            <p:txBody>
              <a:bodyPr rtlCol="0" anchor="ctr"/>
              <a:lstStyle/>
              <a:p>
                <a:endParaRPr lang="fi-FI"/>
              </a:p>
            </p:txBody>
          </p:sp>
          <p:sp>
            <p:nvSpPr>
              <p:cNvPr id="20" name="Vapaamuotoinen: Muoto 19">
                <a:extLst>
                  <a:ext uri="{FF2B5EF4-FFF2-40B4-BE49-F238E27FC236}">
                    <a16:creationId xmlns:a16="http://schemas.microsoft.com/office/drawing/2014/main" id="{434B4746-318A-4BD9-BEF3-36C90F5D931D}"/>
                  </a:ext>
                </a:extLst>
              </p:cNvPr>
              <p:cNvSpPr/>
              <p:nvPr/>
            </p:nvSpPr>
            <p:spPr bwMode="black">
              <a:xfrm>
                <a:off x="10472624" y="6318240"/>
                <a:ext cx="245775" cy="290311"/>
              </a:xfrm>
              <a:custGeom>
                <a:avLst/>
                <a:gdLst>
                  <a:gd name="connsiteX0" fmla="*/ 172054 w 245775"/>
                  <a:gd name="connsiteY0" fmla="*/ 204176 h 290311"/>
                  <a:gd name="connsiteX1" fmla="*/ 122610 w 245775"/>
                  <a:gd name="connsiteY1" fmla="*/ 77750 h 290311"/>
                  <a:gd name="connsiteX2" fmla="*/ 73165 w 245775"/>
                  <a:gd name="connsiteY2" fmla="*/ 204176 h 290311"/>
                  <a:gd name="connsiteX3" fmla="*/ 172054 w 245775"/>
                  <a:gd name="connsiteY3" fmla="*/ 204176 h 290311"/>
                  <a:gd name="connsiteX4" fmla="*/ 206131 w 245775"/>
                  <a:gd name="connsiteY4" fmla="*/ 290312 h 290311"/>
                  <a:gd name="connsiteX5" fmla="*/ 183190 w 245775"/>
                  <a:gd name="connsiteY5" fmla="*/ 231618 h 290311"/>
                  <a:gd name="connsiteX6" fmla="*/ 62474 w 245775"/>
                  <a:gd name="connsiteY6" fmla="*/ 231618 h 290311"/>
                  <a:gd name="connsiteX7" fmla="*/ 39534 w 245775"/>
                  <a:gd name="connsiteY7" fmla="*/ 290312 h 290311"/>
                  <a:gd name="connsiteX8" fmla="*/ 0 w 245775"/>
                  <a:gd name="connsiteY8" fmla="*/ 290312 h 290311"/>
                  <a:gd name="connsiteX9" fmla="*/ 122721 w 245775"/>
                  <a:gd name="connsiteY9" fmla="*/ 0 h 290311"/>
                  <a:gd name="connsiteX10" fmla="*/ 245776 w 245775"/>
                  <a:gd name="connsiteY10" fmla="*/ 290312 h 290311"/>
                  <a:gd name="connsiteX11" fmla="*/ 206131 w 245775"/>
                  <a:gd name="connsiteY11" fmla="*/ 290312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5775" h="290311">
                    <a:moveTo>
                      <a:pt x="172054" y="204176"/>
                    </a:moveTo>
                    <a:lnTo>
                      <a:pt x="122610" y="77750"/>
                    </a:lnTo>
                    <a:lnTo>
                      <a:pt x="73165" y="204176"/>
                    </a:lnTo>
                    <a:lnTo>
                      <a:pt x="172054" y="204176"/>
                    </a:lnTo>
                    <a:close/>
                    <a:moveTo>
                      <a:pt x="206131" y="290312"/>
                    </a:moveTo>
                    <a:lnTo>
                      <a:pt x="183190" y="231618"/>
                    </a:lnTo>
                    <a:lnTo>
                      <a:pt x="62474" y="231618"/>
                    </a:lnTo>
                    <a:lnTo>
                      <a:pt x="39534" y="290312"/>
                    </a:lnTo>
                    <a:lnTo>
                      <a:pt x="0" y="290312"/>
                    </a:lnTo>
                    <a:lnTo>
                      <a:pt x="122721" y="0"/>
                    </a:lnTo>
                    <a:lnTo>
                      <a:pt x="245776" y="290312"/>
                    </a:lnTo>
                    <a:lnTo>
                      <a:pt x="206131" y="290312"/>
                    </a:lnTo>
                    <a:close/>
                  </a:path>
                </a:pathLst>
              </a:custGeom>
              <a:grpFill/>
              <a:ln w="11089" cap="flat">
                <a:noFill/>
                <a:prstDash val="solid"/>
                <a:miter/>
              </a:ln>
            </p:spPr>
            <p:txBody>
              <a:bodyPr rtlCol="0" anchor="ctr"/>
              <a:lstStyle/>
              <a:p>
                <a:endParaRPr lang="fi-FI"/>
              </a:p>
            </p:txBody>
          </p:sp>
        </p:grpSp>
      </p:grpSp>
    </p:spTree>
    <p:extLst>
      <p:ext uri="{BB962C8B-B14F-4D97-AF65-F5344CB8AC3E}">
        <p14:creationId xmlns:p14="http://schemas.microsoft.com/office/powerpoint/2010/main" val="546094326"/>
      </p:ext>
    </p:extLst>
  </p:cSld>
  <p:clrMapOvr>
    <a:masterClrMapping/>
  </p:clrMapOvr>
  <p:extLst>
    <p:ext uri="{DCECCB84-F9BA-43D5-87BE-67443E8EF086}">
      <p15:sldGuideLst xmlns:p15="http://schemas.microsoft.com/office/powerpoint/2012/main">
        <p15:guide id="1" orient="horz" pos="27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Otsikkodia 1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Otsikko 21">
            <a:extLst>
              <a:ext uri="{FF2B5EF4-FFF2-40B4-BE49-F238E27FC236}">
                <a16:creationId xmlns:a16="http://schemas.microsoft.com/office/drawing/2014/main" id="{42627C78-F857-4C35-B9DE-F8E8F893A8C6}"/>
              </a:ext>
            </a:extLst>
          </p:cNvPr>
          <p:cNvSpPr>
            <a:spLocks noGrp="1"/>
          </p:cNvSpPr>
          <p:nvPr>
            <p:ph type="title"/>
          </p:nvPr>
        </p:nvSpPr>
        <p:spPr>
          <a:xfrm>
            <a:off x="576000" y="3909750"/>
            <a:ext cx="8280000" cy="1224000"/>
          </a:xfrm>
        </p:spPr>
        <p:txBody>
          <a:bodyPr/>
          <a:lstStyle>
            <a:lvl1pPr>
              <a:defRPr>
                <a:solidFill>
                  <a:schemeClr val="bg1"/>
                </a:solidFill>
              </a:defRPr>
            </a:lvl1pPr>
          </a:lstStyle>
          <a:p>
            <a:r>
              <a:rPr lang="fi-FI"/>
              <a:t>Muokkaa ots. perustyyl. napsautt.</a:t>
            </a:r>
            <a:endParaRPr lang="fi-FI" dirty="0"/>
          </a:p>
        </p:txBody>
      </p:sp>
      <p:sp>
        <p:nvSpPr>
          <p:cNvPr id="8" name="Alaotsikko">
            <a:extLst>
              <a:ext uri="{FF2B5EF4-FFF2-40B4-BE49-F238E27FC236}">
                <a16:creationId xmlns:a16="http://schemas.microsoft.com/office/drawing/2014/main" id="{E91DDF1F-FE89-4603-A3BF-EF6D77121761}"/>
              </a:ext>
            </a:extLst>
          </p:cNvPr>
          <p:cNvSpPr>
            <a:spLocks noGrp="1"/>
          </p:cNvSpPr>
          <p:nvPr>
            <p:ph type="subTitle" idx="1"/>
          </p:nvPr>
        </p:nvSpPr>
        <p:spPr>
          <a:xfrm>
            <a:off x="576000" y="5229000"/>
            <a:ext cx="8280000" cy="1241006"/>
          </a:xfrm>
        </p:spPr>
        <p:txBody>
          <a:bodyPr/>
          <a:lstStyle>
            <a:lvl1pPr marL="0" indent="0" algn="l">
              <a:lnSpc>
                <a:spcPct val="90000"/>
              </a:lnSpc>
              <a:spcBef>
                <a:spcPts val="0"/>
              </a:spcBef>
              <a:buNone/>
              <a:defRPr sz="26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sp>
        <p:nvSpPr>
          <p:cNvPr id="6" name="Dian numeron paikkamerkki 5">
            <a:extLst>
              <a:ext uri="{FF2B5EF4-FFF2-40B4-BE49-F238E27FC236}">
                <a16:creationId xmlns:a16="http://schemas.microsoft.com/office/drawing/2014/main" id="{ABE89B99-CB50-4721-8EC5-09E308DE349D}"/>
              </a:ext>
            </a:extLst>
          </p:cNvPr>
          <p:cNvSpPr>
            <a:spLocks noGrp="1"/>
          </p:cNvSpPr>
          <p:nvPr>
            <p:ph type="sldNum" sz="quarter" idx="12"/>
          </p:nvPr>
        </p:nvSpPr>
        <p:spPr/>
        <p:txBody>
          <a:bodyPr/>
          <a:lstStyle>
            <a:lvl1pPr>
              <a:defRPr>
                <a:noFill/>
              </a:defRPr>
            </a:lvl1pPr>
          </a:lstStyle>
          <a:p>
            <a:fld id="{2020BB7A-7565-440A-AF71-226D618FE89D}" type="slidenum">
              <a:rPr lang="fi-FI" smtClean="0"/>
              <a:t>‹#›</a:t>
            </a:fld>
            <a:endParaRPr lang="fi-FI"/>
          </a:p>
        </p:txBody>
      </p:sp>
      <p:sp>
        <p:nvSpPr>
          <p:cNvPr id="4" name="Päivämäärän paikkamerkki 3">
            <a:extLst>
              <a:ext uri="{FF2B5EF4-FFF2-40B4-BE49-F238E27FC236}">
                <a16:creationId xmlns:a16="http://schemas.microsoft.com/office/drawing/2014/main" id="{424E1588-9E6E-4A84-810E-6A616E8CD13B}"/>
              </a:ext>
            </a:extLst>
          </p:cNvPr>
          <p:cNvSpPr>
            <a:spLocks noGrp="1"/>
          </p:cNvSpPr>
          <p:nvPr>
            <p:ph type="dt" sz="half" idx="10"/>
          </p:nvPr>
        </p:nvSpPr>
        <p:spPr/>
        <p:txBody>
          <a:bodyPr/>
          <a:lstStyle>
            <a:lvl1pPr>
              <a:defRPr>
                <a:noFill/>
              </a:defRPr>
            </a:lvl1pPr>
          </a:lstStyle>
          <a:p>
            <a:fld id="{CF4334D6-9184-450E-85FB-156E9BF7D35B}" type="datetime1">
              <a:rPr lang="fi-FI" smtClean="0"/>
              <a:t>26.5.2024</a:t>
            </a:fld>
            <a:endParaRPr lang="fi-FI"/>
          </a:p>
        </p:txBody>
      </p:sp>
      <p:sp>
        <p:nvSpPr>
          <p:cNvPr id="5" name="Alatunnisteen paikkamerkki 4">
            <a:extLst>
              <a:ext uri="{FF2B5EF4-FFF2-40B4-BE49-F238E27FC236}">
                <a16:creationId xmlns:a16="http://schemas.microsoft.com/office/drawing/2014/main" id="{F2470115-13AF-4E2A-AD86-898C49862C5F}"/>
              </a:ext>
            </a:extLst>
          </p:cNvPr>
          <p:cNvSpPr>
            <a:spLocks noGrp="1"/>
          </p:cNvSpPr>
          <p:nvPr>
            <p:ph type="ftr" sz="quarter" idx="11"/>
          </p:nvPr>
        </p:nvSpPr>
        <p:spPr/>
        <p:txBody>
          <a:bodyPr/>
          <a:lstStyle>
            <a:lvl1pPr>
              <a:defRPr>
                <a:noFill/>
              </a:defRPr>
            </a:lvl1pPr>
          </a:lstStyle>
          <a:p>
            <a:r>
              <a:rPr lang="en-US"/>
              <a:t>This work © 2024 by Tapio Palvelut Oy is licensed under CC BY-SA 4.0 </a:t>
            </a:r>
            <a:endParaRPr lang="fi-FI"/>
          </a:p>
        </p:txBody>
      </p:sp>
      <p:grpSp>
        <p:nvGrpSpPr>
          <p:cNvPr id="13" name="Logo">
            <a:extLst>
              <a:ext uri="{FF2B5EF4-FFF2-40B4-BE49-F238E27FC236}">
                <a16:creationId xmlns:a16="http://schemas.microsoft.com/office/drawing/2014/main" id="{3C30A216-C7F8-42EB-967F-C42A5B6546E0}"/>
              </a:ext>
              <a:ext uri="{C183D7F6-B498-43B3-948B-1728B52AA6E4}">
                <adec:decorative xmlns:adec="http://schemas.microsoft.com/office/drawing/2017/decorative" val="1"/>
              </a:ext>
            </a:extLst>
          </p:cNvPr>
          <p:cNvGrpSpPr>
            <a:grpSpLocks noChangeAspect="1"/>
          </p:cNvGrpSpPr>
          <p:nvPr/>
        </p:nvGrpSpPr>
        <p:grpSpPr bwMode="black">
          <a:xfrm>
            <a:off x="9259944" y="5532891"/>
            <a:ext cx="2196000" cy="592921"/>
            <a:chOff x="10274400" y="6210000"/>
            <a:chExt cx="1492250" cy="402908"/>
          </a:xfrm>
          <a:solidFill>
            <a:srgbClr val="FFFFFF"/>
          </a:solidFill>
        </p:grpSpPr>
        <p:sp>
          <p:nvSpPr>
            <p:cNvPr id="14" name="Vapaamuotoinen: Muoto 13">
              <a:extLst>
                <a:ext uri="{FF2B5EF4-FFF2-40B4-BE49-F238E27FC236}">
                  <a16:creationId xmlns:a16="http://schemas.microsoft.com/office/drawing/2014/main" id="{EC11CF2F-5EEB-49C7-B657-CFB988898499}"/>
                </a:ext>
              </a:extLst>
            </p:cNvPr>
            <p:cNvSpPr/>
            <p:nvPr/>
          </p:nvSpPr>
          <p:spPr bwMode="black">
            <a:xfrm>
              <a:off x="11466195" y="6216751"/>
              <a:ext cx="301902" cy="392018"/>
            </a:xfrm>
            <a:custGeom>
              <a:avLst/>
              <a:gdLst>
                <a:gd name="connsiteX0" fmla="*/ 150227 w 301902"/>
                <a:gd name="connsiteY0" fmla="*/ 0 h 392018"/>
                <a:gd name="connsiteX1" fmla="*/ 126062 w 301902"/>
                <a:gd name="connsiteY1" fmla="*/ 55318 h 392018"/>
                <a:gd name="connsiteX2" fmla="*/ 126062 w 301902"/>
                <a:gd name="connsiteY2" fmla="*/ 170419 h 392018"/>
                <a:gd name="connsiteX3" fmla="*/ 96439 w 301902"/>
                <a:gd name="connsiteY3" fmla="*/ 105409 h 392018"/>
                <a:gd name="connsiteX4" fmla="*/ 69935 w 301902"/>
                <a:gd name="connsiteY4" fmla="*/ 165955 h 392018"/>
                <a:gd name="connsiteX5" fmla="*/ 101896 w 301902"/>
                <a:gd name="connsiteY5" fmla="*/ 235756 h 392018"/>
                <a:gd name="connsiteX6" fmla="*/ 52786 w 301902"/>
                <a:gd name="connsiteY6" fmla="*/ 205265 h 392018"/>
                <a:gd name="connsiteX7" fmla="*/ 33409 w 301902"/>
                <a:gd name="connsiteY7" fmla="*/ 249476 h 392018"/>
                <a:gd name="connsiteX8" fmla="*/ 80849 w 301902"/>
                <a:gd name="connsiteY8" fmla="*/ 278878 h 392018"/>
                <a:gd name="connsiteX9" fmla="*/ 20491 w 301902"/>
                <a:gd name="connsiteY9" fmla="*/ 278878 h 392018"/>
                <a:gd name="connsiteX10" fmla="*/ 0 w 301902"/>
                <a:gd name="connsiteY10" fmla="*/ 325811 h 392018"/>
                <a:gd name="connsiteX11" fmla="*/ 126062 w 301902"/>
                <a:gd name="connsiteY11" fmla="*/ 325811 h 392018"/>
                <a:gd name="connsiteX12" fmla="*/ 126062 w 301902"/>
                <a:gd name="connsiteY12" fmla="*/ 392019 h 392018"/>
                <a:gd name="connsiteX13" fmla="*/ 175729 w 301902"/>
                <a:gd name="connsiteY13" fmla="*/ 392019 h 392018"/>
                <a:gd name="connsiteX14" fmla="*/ 175729 w 301902"/>
                <a:gd name="connsiteY14" fmla="*/ 325811 h 392018"/>
                <a:gd name="connsiteX15" fmla="*/ 301902 w 301902"/>
                <a:gd name="connsiteY15" fmla="*/ 325811 h 392018"/>
                <a:gd name="connsiteX16" fmla="*/ 281300 w 301902"/>
                <a:gd name="connsiteY16" fmla="*/ 278878 h 392018"/>
                <a:gd name="connsiteX17" fmla="*/ 221054 w 301902"/>
                <a:gd name="connsiteY17" fmla="*/ 278878 h 392018"/>
                <a:gd name="connsiteX18" fmla="*/ 268494 w 301902"/>
                <a:gd name="connsiteY18" fmla="*/ 249476 h 392018"/>
                <a:gd name="connsiteX19" fmla="*/ 249117 w 301902"/>
                <a:gd name="connsiteY19" fmla="*/ 205265 h 392018"/>
                <a:gd name="connsiteX20" fmla="*/ 199895 w 301902"/>
                <a:gd name="connsiteY20" fmla="*/ 235756 h 392018"/>
                <a:gd name="connsiteX21" fmla="*/ 231967 w 301902"/>
                <a:gd name="connsiteY21" fmla="*/ 165955 h 392018"/>
                <a:gd name="connsiteX22" fmla="*/ 205463 w 301902"/>
                <a:gd name="connsiteY22" fmla="*/ 105409 h 392018"/>
                <a:gd name="connsiteX23" fmla="*/ 175729 w 301902"/>
                <a:gd name="connsiteY23" fmla="*/ 170419 h 392018"/>
                <a:gd name="connsiteX24" fmla="*/ 175729 w 301902"/>
                <a:gd name="connsiteY24" fmla="*/ 55318 h 392018"/>
                <a:gd name="connsiteX25" fmla="*/ 151675 w 301902"/>
                <a:gd name="connsiteY25" fmla="*/ 0 h 39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1902" h="392018">
                  <a:moveTo>
                    <a:pt x="150227" y="0"/>
                  </a:moveTo>
                  <a:lnTo>
                    <a:pt x="126062" y="55318"/>
                  </a:lnTo>
                  <a:lnTo>
                    <a:pt x="126062" y="170419"/>
                  </a:lnTo>
                  <a:lnTo>
                    <a:pt x="96439" y="105409"/>
                  </a:lnTo>
                  <a:lnTo>
                    <a:pt x="69935" y="165955"/>
                  </a:lnTo>
                  <a:lnTo>
                    <a:pt x="101896" y="235756"/>
                  </a:lnTo>
                  <a:lnTo>
                    <a:pt x="52786" y="205265"/>
                  </a:lnTo>
                  <a:lnTo>
                    <a:pt x="33409" y="249476"/>
                  </a:lnTo>
                  <a:lnTo>
                    <a:pt x="80849" y="278878"/>
                  </a:lnTo>
                  <a:lnTo>
                    <a:pt x="20491" y="278878"/>
                  </a:lnTo>
                  <a:lnTo>
                    <a:pt x="0" y="325811"/>
                  </a:lnTo>
                  <a:lnTo>
                    <a:pt x="126062" y="325811"/>
                  </a:lnTo>
                  <a:lnTo>
                    <a:pt x="126062" y="392019"/>
                  </a:lnTo>
                  <a:lnTo>
                    <a:pt x="175729" y="392019"/>
                  </a:lnTo>
                  <a:lnTo>
                    <a:pt x="175729" y="325811"/>
                  </a:lnTo>
                  <a:lnTo>
                    <a:pt x="301902" y="325811"/>
                  </a:lnTo>
                  <a:lnTo>
                    <a:pt x="281300" y="278878"/>
                  </a:lnTo>
                  <a:lnTo>
                    <a:pt x="221054" y="278878"/>
                  </a:lnTo>
                  <a:lnTo>
                    <a:pt x="268494" y="249476"/>
                  </a:lnTo>
                  <a:lnTo>
                    <a:pt x="249117" y="205265"/>
                  </a:lnTo>
                  <a:lnTo>
                    <a:pt x="199895" y="235756"/>
                  </a:lnTo>
                  <a:lnTo>
                    <a:pt x="231967" y="165955"/>
                  </a:lnTo>
                  <a:lnTo>
                    <a:pt x="205463" y="105409"/>
                  </a:lnTo>
                  <a:lnTo>
                    <a:pt x="175729" y="170419"/>
                  </a:lnTo>
                  <a:lnTo>
                    <a:pt x="175729" y="55318"/>
                  </a:lnTo>
                  <a:lnTo>
                    <a:pt x="151675" y="0"/>
                  </a:lnTo>
                  <a:close/>
                </a:path>
              </a:pathLst>
            </a:custGeom>
            <a:grpFill/>
            <a:ln w="11089" cap="flat">
              <a:noFill/>
              <a:prstDash val="solid"/>
              <a:miter/>
            </a:ln>
          </p:spPr>
          <p:txBody>
            <a:bodyPr rtlCol="0" anchor="ctr"/>
            <a:lstStyle/>
            <a:p>
              <a:endParaRPr lang="fi-FI"/>
            </a:p>
          </p:txBody>
        </p:sp>
        <p:grpSp>
          <p:nvGrpSpPr>
            <p:cNvPr id="15" name="Kuva 10">
              <a:extLst>
                <a:ext uri="{FF2B5EF4-FFF2-40B4-BE49-F238E27FC236}">
                  <a16:creationId xmlns:a16="http://schemas.microsoft.com/office/drawing/2014/main" id="{974D59E4-C489-4D86-9ADE-0A22503B24E7}"/>
                </a:ext>
              </a:extLst>
            </p:cNvPr>
            <p:cNvGrpSpPr/>
            <p:nvPr/>
          </p:nvGrpSpPr>
          <p:grpSpPr bwMode="black">
            <a:xfrm>
              <a:off x="10278854" y="6317762"/>
              <a:ext cx="1072638" cy="291633"/>
              <a:chOff x="10278854" y="6317762"/>
              <a:chExt cx="1072638" cy="291633"/>
            </a:xfrm>
            <a:grpFill/>
          </p:grpSpPr>
          <p:sp>
            <p:nvSpPr>
              <p:cNvPr id="16" name="Vapaamuotoinen: Muoto 15">
                <a:extLst>
                  <a:ext uri="{FF2B5EF4-FFF2-40B4-BE49-F238E27FC236}">
                    <a16:creationId xmlns:a16="http://schemas.microsoft.com/office/drawing/2014/main" id="{30BCBFC5-BEC8-4C97-9AE0-5C60F02304EC}"/>
                  </a:ext>
                </a:extLst>
              </p:cNvPr>
              <p:cNvSpPr/>
              <p:nvPr/>
            </p:nvSpPr>
            <p:spPr bwMode="black">
              <a:xfrm>
                <a:off x="11056272" y="6317762"/>
                <a:ext cx="295220" cy="291633"/>
              </a:xfrm>
              <a:custGeom>
                <a:avLst/>
                <a:gdLst>
                  <a:gd name="connsiteX0" fmla="*/ 295221 w 295220"/>
                  <a:gd name="connsiteY0" fmla="*/ 145634 h 291633"/>
                  <a:gd name="connsiteX1" fmla="*/ 293884 w 295220"/>
                  <a:gd name="connsiteY1" fmla="*/ 123093 h 291633"/>
                  <a:gd name="connsiteX2" fmla="*/ 292214 w 295220"/>
                  <a:gd name="connsiteY2" fmla="*/ 112312 h 291633"/>
                  <a:gd name="connsiteX3" fmla="*/ 289764 w 295220"/>
                  <a:gd name="connsiteY3" fmla="*/ 101859 h 291633"/>
                  <a:gd name="connsiteX4" fmla="*/ 282748 w 295220"/>
                  <a:gd name="connsiteY4" fmla="*/ 82149 h 291633"/>
                  <a:gd name="connsiteX5" fmla="*/ 276178 w 295220"/>
                  <a:gd name="connsiteY5" fmla="*/ 69190 h 291633"/>
                  <a:gd name="connsiteX6" fmla="*/ 270610 w 295220"/>
                  <a:gd name="connsiteY6" fmla="*/ 60479 h 291633"/>
                  <a:gd name="connsiteX7" fmla="*/ 264373 w 295220"/>
                  <a:gd name="connsiteY7" fmla="*/ 52094 h 291633"/>
                  <a:gd name="connsiteX8" fmla="*/ 255353 w 295220"/>
                  <a:gd name="connsiteY8" fmla="*/ 42076 h 291633"/>
                  <a:gd name="connsiteX9" fmla="*/ 254239 w 295220"/>
                  <a:gd name="connsiteY9" fmla="*/ 40987 h 291633"/>
                  <a:gd name="connsiteX10" fmla="*/ 253237 w 295220"/>
                  <a:gd name="connsiteY10" fmla="*/ 40116 h 291633"/>
                  <a:gd name="connsiteX11" fmla="*/ 252680 w 295220"/>
                  <a:gd name="connsiteY11" fmla="*/ 39571 h 291633"/>
                  <a:gd name="connsiteX12" fmla="*/ 252235 w 295220"/>
                  <a:gd name="connsiteY12" fmla="*/ 39027 h 291633"/>
                  <a:gd name="connsiteX13" fmla="*/ 250230 w 295220"/>
                  <a:gd name="connsiteY13" fmla="*/ 37284 h 291633"/>
                  <a:gd name="connsiteX14" fmla="*/ 247112 w 295220"/>
                  <a:gd name="connsiteY14" fmla="*/ 34562 h 291633"/>
                  <a:gd name="connsiteX15" fmla="*/ 243994 w 295220"/>
                  <a:gd name="connsiteY15" fmla="*/ 31949 h 291633"/>
                  <a:gd name="connsiteX16" fmla="*/ 239874 w 295220"/>
                  <a:gd name="connsiteY16" fmla="*/ 28682 h 291633"/>
                  <a:gd name="connsiteX17" fmla="*/ 235642 w 295220"/>
                  <a:gd name="connsiteY17" fmla="*/ 25633 h 291633"/>
                  <a:gd name="connsiteX18" fmla="*/ 231299 w 295220"/>
                  <a:gd name="connsiteY18" fmla="*/ 22802 h 291633"/>
                  <a:gd name="connsiteX19" fmla="*/ 226844 w 295220"/>
                  <a:gd name="connsiteY19" fmla="*/ 20079 h 291633"/>
                  <a:gd name="connsiteX20" fmla="*/ 219494 w 295220"/>
                  <a:gd name="connsiteY20" fmla="*/ 16050 h 291633"/>
                  <a:gd name="connsiteX21" fmla="*/ 210697 w 295220"/>
                  <a:gd name="connsiteY21" fmla="*/ 11912 h 291633"/>
                  <a:gd name="connsiteX22" fmla="*/ 200786 w 295220"/>
                  <a:gd name="connsiteY22" fmla="*/ 8210 h 291633"/>
                  <a:gd name="connsiteX23" fmla="*/ 180072 w 295220"/>
                  <a:gd name="connsiteY23" fmla="*/ 2874 h 291633"/>
                  <a:gd name="connsiteX24" fmla="*/ 158023 w 295220"/>
                  <a:gd name="connsiteY24" fmla="*/ 261 h 291633"/>
                  <a:gd name="connsiteX25" fmla="*/ 146552 w 295220"/>
                  <a:gd name="connsiteY25" fmla="*/ 43 h 291633"/>
                  <a:gd name="connsiteX26" fmla="*/ 134971 w 295220"/>
                  <a:gd name="connsiteY26" fmla="*/ 478 h 291633"/>
                  <a:gd name="connsiteX27" fmla="*/ 112921 w 295220"/>
                  <a:gd name="connsiteY27" fmla="*/ 3310 h 291633"/>
                  <a:gd name="connsiteX28" fmla="*/ 92208 w 295220"/>
                  <a:gd name="connsiteY28" fmla="*/ 8972 h 291633"/>
                  <a:gd name="connsiteX29" fmla="*/ 82408 w 295220"/>
                  <a:gd name="connsiteY29" fmla="*/ 12783 h 291633"/>
                  <a:gd name="connsiteX30" fmla="*/ 73053 w 295220"/>
                  <a:gd name="connsiteY30" fmla="*/ 17357 h 291633"/>
                  <a:gd name="connsiteX31" fmla="*/ 64033 w 295220"/>
                  <a:gd name="connsiteY31" fmla="*/ 22584 h 291633"/>
                  <a:gd name="connsiteX32" fmla="*/ 55458 w 295220"/>
                  <a:gd name="connsiteY32" fmla="*/ 28573 h 291633"/>
                  <a:gd name="connsiteX33" fmla="*/ 39645 w 295220"/>
                  <a:gd name="connsiteY33" fmla="*/ 42403 h 291633"/>
                  <a:gd name="connsiteX34" fmla="*/ 32629 w 295220"/>
                  <a:gd name="connsiteY34" fmla="*/ 50025 h 291633"/>
                  <a:gd name="connsiteX35" fmla="*/ 26170 w 295220"/>
                  <a:gd name="connsiteY35" fmla="*/ 58192 h 291633"/>
                  <a:gd name="connsiteX36" fmla="*/ 23275 w 295220"/>
                  <a:gd name="connsiteY36" fmla="*/ 62439 h 291633"/>
                  <a:gd name="connsiteX37" fmla="*/ 20491 w 295220"/>
                  <a:gd name="connsiteY37" fmla="*/ 66795 h 291633"/>
                  <a:gd name="connsiteX38" fmla="*/ 15479 w 295220"/>
                  <a:gd name="connsiteY38" fmla="*/ 75724 h 291633"/>
                  <a:gd name="connsiteX39" fmla="*/ 7573 w 295220"/>
                  <a:gd name="connsiteY39" fmla="*/ 94889 h 291633"/>
                  <a:gd name="connsiteX40" fmla="*/ 6014 w 295220"/>
                  <a:gd name="connsiteY40" fmla="*/ 99899 h 291633"/>
                  <a:gd name="connsiteX41" fmla="*/ 4677 w 295220"/>
                  <a:gd name="connsiteY41" fmla="*/ 105017 h 291633"/>
                  <a:gd name="connsiteX42" fmla="*/ 2450 w 295220"/>
                  <a:gd name="connsiteY42" fmla="*/ 115470 h 291633"/>
                  <a:gd name="connsiteX43" fmla="*/ 891 w 295220"/>
                  <a:gd name="connsiteY43" fmla="*/ 126469 h 291633"/>
                  <a:gd name="connsiteX44" fmla="*/ 111 w 295220"/>
                  <a:gd name="connsiteY44" fmla="*/ 137576 h 291633"/>
                  <a:gd name="connsiteX45" fmla="*/ 0 w 295220"/>
                  <a:gd name="connsiteY45" fmla="*/ 143238 h 291633"/>
                  <a:gd name="connsiteX46" fmla="*/ 0 w 295220"/>
                  <a:gd name="connsiteY46" fmla="*/ 149010 h 291633"/>
                  <a:gd name="connsiteX47" fmla="*/ 223 w 295220"/>
                  <a:gd name="connsiteY47" fmla="*/ 154672 h 291633"/>
                  <a:gd name="connsiteX48" fmla="*/ 557 w 295220"/>
                  <a:gd name="connsiteY48" fmla="*/ 160335 h 291633"/>
                  <a:gd name="connsiteX49" fmla="*/ 3675 w 295220"/>
                  <a:gd name="connsiteY49" fmla="*/ 182005 h 291633"/>
                  <a:gd name="connsiteX50" fmla="*/ 6348 w 295220"/>
                  <a:gd name="connsiteY50" fmla="*/ 192350 h 291633"/>
                  <a:gd name="connsiteX51" fmla="*/ 9689 w 295220"/>
                  <a:gd name="connsiteY51" fmla="*/ 202259 h 291633"/>
                  <a:gd name="connsiteX52" fmla="*/ 18486 w 295220"/>
                  <a:gd name="connsiteY52" fmla="*/ 220989 h 291633"/>
                  <a:gd name="connsiteX53" fmla="*/ 23943 w 295220"/>
                  <a:gd name="connsiteY53" fmla="*/ 229809 h 291633"/>
                  <a:gd name="connsiteX54" fmla="*/ 30068 w 295220"/>
                  <a:gd name="connsiteY54" fmla="*/ 238194 h 291633"/>
                  <a:gd name="connsiteX55" fmla="*/ 36861 w 295220"/>
                  <a:gd name="connsiteY55" fmla="*/ 246143 h 291633"/>
                  <a:gd name="connsiteX56" fmla="*/ 44322 w 295220"/>
                  <a:gd name="connsiteY56" fmla="*/ 253657 h 291633"/>
                  <a:gd name="connsiteX57" fmla="*/ 52229 w 295220"/>
                  <a:gd name="connsiteY57" fmla="*/ 260517 h 291633"/>
                  <a:gd name="connsiteX58" fmla="*/ 60581 w 295220"/>
                  <a:gd name="connsiteY58" fmla="*/ 266724 h 291633"/>
                  <a:gd name="connsiteX59" fmla="*/ 69379 w 295220"/>
                  <a:gd name="connsiteY59" fmla="*/ 272278 h 291633"/>
                  <a:gd name="connsiteX60" fmla="*/ 78510 w 295220"/>
                  <a:gd name="connsiteY60" fmla="*/ 277069 h 291633"/>
                  <a:gd name="connsiteX61" fmla="*/ 97999 w 295220"/>
                  <a:gd name="connsiteY61" fmla="*/ 284692 h 291633"/>
                  <a:gd name="connsiteX62" fmla="*/ 108355 w 295220"/>
                  <a:gd name="connsiteY62" fmla="*/ 287414 h 291633"/>
                  <a:gd name="connsiteX63" fmla="*/ 119046 w 295220"/>
                  <a:gd name="connsiteY63" fmla="*/ 289483 h 291633"/>
                  <a:gd name="connsiteX64" fmla="*/ 141541 w 295220"/>
                  <a:gd name="connsiteY64" fmla="*/ 291552 h 291633"/>
                  <a:gd name="connsiteX65" fmla="*/ 153011 w 295220"/>
                  <a:gd name="connsiteY65" fmla="*/ 291552 h 291633"/>
                  <a:gd name="connsiteX66" fmla="*/ 164482 w 295220"/>
                  <a:gd name="connsiteY66" fmla="*/ 290899 h 291633"/>
                  <a:gd name="connsiteX67" fmla="*/ 186197 w 295220"/>
                  <a:gd name="connsiteY67" fmla="*/ 287523 h 291633"/>
                  <a:gd name="connsiteX68" fmla="*/ 196554 w 295220"/>
                  <a:gd name="connsiteY68" fmla="*/ 284801 h 291633"/>
                  <a:gd name="connsiteX69" fmla="*/ 206576 w 295220"/>
                  <a:gd name="connsiteY69" fmla="*/ 281316 h 291633"/>
                  <a:gd name="connsiteX70" fmla="*/ 225397 w 295220"/>
                  <a:gd name="connsiteY70" fmla="*/ 272278 h 291633"/>
                  <a:gd name="connsiteX71" fmla="*/ 234194 w 295220"/>
                  <a:gd name="connsiteY71" fmla="*/ 266724 h 291633"/>
                  <a:gd name="connsiteX72" fmla="*/ 242658 w 295220"/>
                  <a:gd name="connsiteY72" fmla="*/ 260300 h 291633"/>
                  <a:gd name="connsiteX73" fmla="*/ 249673 w 295220"/>
                  <a:gd name="connsiteY73" fmla="*/ 254310 h 291633"/>
                  <a:gd name="connsiteX74" fmla="*/ 252346 w 295220"/>
                  <a:gd name="connsiteY74" fmla="*/ 251806 h 291633"/>
                  <a:gd name="connsiteX75" fmla="*/ 254239 w 295220"/>
                  <a:gd name="connsiteY75" fmla="*/ 249955 h 291633"/>
                  <a:gd name="connsiteX76" fmla="*/ 256132 w 295220"/>
                  <a:gd name="connsiteY76" fmla="*/ 248103 h 291633"/>
                  <a:gd name="connsiteX77" fmla="*/ 259585 w 295220"/>
                  <a:gd name="connsiteY77" fmla="*/ 244510 h 291633"/>
                  <a:gd name="connsiteX78" fmla="*/ 268939 w 295220"/>
                  <a:gd name="connsiteY78" fmla="*/ 233076 h 291633"/>
                  <a:gd name="connsiteX79" fmla="*/ 274730 w 295220"/>
                  <a:gd name="connsiteY79" fmla="*/ 224473 h 291633"/>
                  <a:gd name="connsiteX80" fmla="*/ 279741 w 295220"/>
                  <a:gd name="connsiteY80" fmla="*/ 215435 h 291633"/>
                  <a:gd name="connsiteX81" fmla="*/ 284084 w 295220"/>
                  <a:gd name="connsiteY81" fmla="*/ 206070 h 291633"/>
                  <a:gd name="connsiteX82" fmla="*/ 287648 w 295220"/>
                  <a:gd name="connsiteY82" fmla="*/ 196270 h 291633"/>
                  <a:gd name="connsiteX83" fmla="*/ 291546 w 295220"/>
                  <a:gd name="connsiteY83" fmla="*/ 181896 h 291633"/>
                  <a:gd name="connsiteX84" fmla="*/ 293884 w 295220"/>
                  <a:gd name="connsiteY84" fmla="*/ 168284 h 291633"/>
                  <a:gd name="connsiteX85" fmla="*/ 294886 w 295220"/>
                  <a:gd name="connsiteY85" fmla="*/ 157177 h 291633"/>
                  <a:gd name="connsiteX86" fmla="*/ 295221 w 295220"/>
                  <a:gd name="connsiteY86" fmla="*/ 145634 h 291633"/>
                  <a:gd name="connsiteX87" fmla="*/ 262591 w 295220"/>
                  <a:gd name="connsiteY87" fmla="*/ 160661 h 291633"/>
                  <a:gd name="connsiteX88" fmla="*/ 260921 w 295220"/>
                  <a:gd name="connsiteY88" fmla="*/ 172422 h 291633"/>
                  <a:gd name="connsiteX89" fmla="*/ 257469 w 295220"/>
                  <a:gd name="connsiteY89" fmla="*/ 185816 h 291633"/>
                  <a:gd name="connsiteX90" fmla="*/ 255130 w 295220"/>
                  <a:gd name="connsiteY90" fmla="*/ 192241 h 291633"/>
                  <a:gd name="connsiteX91" fmla="*/ 250119 w 295220"/>
                  <a:gd name="connsiteY91" fmla="*/ 203130 h 291633"/>
                  <a:gd name="connsiteX92" fmla="*/ 244217 w 295220"/>
                  <a:gd name="connsiteY92" fmla="*/ 212822 h 291633"/>
                  <a:gd name="connsiteX93" fmla="*/ 240319 w 295220"/>
                  <a:gd name="connsiteY93" fmla="*/ 218158 h 291633"/>
                  <a:gd name="connsiteX94" fmla="*/ 237869 w 295220"/>
                  <a:gd name="connsiteY94" fmla="*/ 221207 h 291633"/>
                  <a:gd name="connsiteX95" fmla="*/ 234194 w 295220"/>
                  <a:gd name="connsiteY95" fmla="*/ 225236 h 291633"/>
                  <a:gd name="connsiteX96" fmla="*/ 232524 w 295220"/>
                  <a:gd name="connsiteY96" fmla="*/ 226978 h 291633"/>
                  <a:gd name="connsiteX97" fmla="*/ 231410 w 295220"/>
                  <a:gd name="connsiteY97" fmla="*/ 228176 h 291633"/>
                  <a:gd name="connsiteX98" fmla="*/ 230185 w 295220"/>
                  <a:gd name="connsiteY98" fmla="*/ 229374 h 291633"/>
                  <a:gd name="connsiteX99" fmla="*/ 228626 w 295220"/>
                  <a:gd name="connsiteY99" fmla="*/ 230789 h 291633"/>
                  <a:gd name="connsiteX100" fmla="*/ 225174 w 295220"/>
                  <a:gd name="connsiteY100" fmla="*/ 233838 h 291633"/>
                  <a:gd name="connsiteX101" fmla="*/ 219940 w 295220"/>
                  <a:gd name="connsiteY101" fmla="*/ 237976 h 291633"/>
                  <a:gd name="connsiteX102" fmla="*/ 214483 w 295220"/>
                  <a:gd name="connsiteY102" fmla="*/ 241788 h 291633"/>
                  <a:gd name="connsiteX103" fmla="*/ 203681 w 295220"/>
                  <a:gd name="connsiteY103" fmla="*/ 247886 h 291633"/>
                  <a:gd name="connsiteX104" fmla="*/ 191320 w 295220"/>
                  <a:gd name="connsiteY104" fmla="*/ 253004 h 291633"/>
                  <a:gd name="connsiteX105" fmla="*/ 178068 w 295220"/>
                  <a:gd name="connsiteY105" fmla="*/ 256706 h 291633"/>
                  <a:gd name="connsiteX106" fmla="*/ 163925 w 295220"/>
                  <a:gd name="connsiteY106" fmla="*/ 258993 h 291633"/>
                  <a:gd name="connsiteX107" fmla="*/ 148891 w 295220"/>
                  <a:gd name="connsiteY107" fmla="*/ 259864 h 291633"/>
                  <a:gd name="connsiteX108" fmla="*/ 133746 w 295220"/>
                  <a:gd name="connsiteY108" fmla="*/ 259319 h 291633"/>
                  <a:gd name="connsiteX109" fmla="*/ 119491 w 295220"/>
                  <a:gd name="connsiteY109" fmla="*/ 257250 h 291633"/>
                  <a:gd name="connsiteX110" fmla="*/ 106239 w 295220"/>
                  <a:gd name="connsiteY110" fmla="*/ 253766 h 291633"/>
                  <a:gd name="connsiteX111" fmla="*/ 93767 w 295220"/>
                  <a:gd name="connsiteY111" fmla="*/ 248866 h 291633"/>
                  <a:gd name="connsiteX112" fmla="*/ 82185 w 295220"/>
                  <a:gd name="connsiteY112" fmla="*/ 242441 h 291633"/>
                  <a:gd name="connsiteX113" fmla="*/ 71383 w 295220"/>
                  <a:gd name="connsiteY113" fmla="*/ 234601 h 291633"/>
                  <a:gd name="connsiteX114" fmla="*/ 61472 w 295220"/>
                  <a:gd name="connsiteY114" fmla="*/ 225345 h 291633"/>
                  <a:gd name="connsiteX115" fmla="*/ 57017 w 295220"/>
                  <a:gd name="connsiteY115" fmla="*/ 220444 h 291633"/>
                  <a:gd name="connsiteX116" fmla="*/ 52897 w 295220"/>
                  <a:gd name="connsiteY116" fmla="*/ 215217 h 291633"/>
                  <a:gd name="connsiteX117" fmla="*/ 45770 w 295220"/>
                  <a:gd name="connsiteY117" fmla="*/ 204219 h 291633"/>
                  <a:gd name="connsiteX118" fmla="*/ 40090 w 295220"/>
                  <a:gd name="connsiteY118" fmla="*/ 192459 h 291633"/>
                  <a:gd name="connsiteX119" fmla="*/ 35859 w 295220"/>
                  <a:gd name="connsiteY119" fmla="*/ 179827 h 291633"/>
                  <a:gd name="connsiteX120" fmla="*/ 33075 w 295220"/>
                  <a:gd name="connsiteY120" fmla="*/ 166215 h 291633"/>
                  <a:gd name="connsiteX121" fmla="*/ 31738 w 295220"/>
                  <a:gd name="connsiteY121" fmla="*/ 151732 h 291633"/>
                  <a:gd name="connsiteX122" fmla="*/ 31627 w 295220"/>
                  <a:gd name="connsiteY122" fmla="*/ 144218 h 291633"/>
                  <a:gd name="connsiteX123" fmla="*/ 31850 w 295220"/>
                  <a:gd name="connsiteY123" fmla="*/ 136705 h 291633"/>
                  <a:gd name="connsiteX124" fmla="*/ 33520 w 295220"/>
                  <a:gd name="connsiteY124" fmla="*/ 122331 h 291633"/>
                  <a:gd name="connsiteX125" fmla="*/ 36638 w 295220"/>
                  <a:gd name="connsiteY125" fmla="*/ 108937 h 291633"/>
                  <a:gd name="connsiteX126" fmla="*/ 41204 w 295220"/>
                  <a:gd name="connsiteY126" fmla="*/ 96414 h 291633"/>
                  <a:gd name="connsiteX127" fmla="*/ 47217 w 295220"/>
                  <a:gd name="connsiteY127" fmla="*/ 84653 h 291633"/>
                  <a:gd name="connsiteX128" fmla="*/ 54679 w 295220"/>
                  <a:gd name="connsiteY128" fmla="*/ 73764 h 291633"/>
                  <a:gd name="connsiteX129" fmla="*/ 63699 w 295220"/>
                  <a:gd name="connsiteY129" fmla="*/ 63637 h 291633"/>
                  <a:gd name="connsiteX130" fmla="*/ 73833 w 295220"/>
                  <a:gd name="connsiteY130" fmla="*/ 54599 h 291633"/>
                  <a:gd name="connsiteX131" fmla="*/ 84746 w 295220"/>
                  <a:gd name="connsiteY131" fmla="*/ 47085 h 291633"/>
                  <a:gd name="connsiteX132" fmla="*/ 96439 w 295220"/>
                  <a:gd name="connsiteY132" fmla="*/ 40987 h 291633"/>
                  <a:gd name="connsiteX133" fmla="*/ 108912 w 295220"/>
                  <a:gd name="connsiteY133" fmla="*/ 36304 h 291633"/>
                  <a:gd name="connsiteX134" fmla="*/ 122275 w 295220"/>
                  <a:gd name="connsiteY134" fmla="*/ 33038 h 291633"/>
                  <a:gd name="connsiteX135" fmla="*/ 136641 w 295220"/>
                  <a:gd name="connsiteY135" fmla="*/ 31295 h 291633"/>
                  <a:gd name="connsiteX136" fmla="*/ 144214 w 295220"/>
                  <a:gd name="connsiteY136" fmla="*/ 30969 h 291633"/>
                  <a:gd name="connsiteX137" fmla="*/ 151786 w 295220"/>
                  <a:gd name="connsiteY137" fmla="*/ 30969 h 291633"/>
                  <a:gd name="connsiteX138" fmla="*/ 166597 w 295220"/>
                  <a:gd name="connsiteY138" fmla="*/ 32166 h 291633"/>
                  <a:gd name="connsiteX139" fmla="*/ 180518 w 295220"/>
                  <a:gd name="connsiteY139" fmla="*/ 34780 h 291633"/>
                  <a:gd name="connsiteX140" fmla="*/ 193547 w 295220"/>
                  <a:gd name="connsiteY140" fmla="*/ 38809 h 291633"/>
                  <a:gd name="connsiteX141" fmla="*/ 205686 w 295220"/>
                  <a:gd name="connsiteY141" fmla="*/ 44363 h 291633"/>
                  <a:gd name="connsiteX142" fmla="*/ 217044 w 295220"/>
                  <a:gd name="connsiteY142" fmla="*/ 51332 h 291633"/>
                  <a:gd name="connsiteX143" fmla="*/ 227512 w 295220"/>
                  <a:gd name="connsiteY143" fmla="*/ 59717 h 291633"/>
                  <a:gd name="connsiteX144" fmla="*/ 232412 w 295220"/>
                  <a:gd name="connsiteY144" fmla="*/ 64399 h 291633"/>
                  <a:gd name="connsiteX145" fmla="*/ 236978 w 295220"/>
                  <a:gd name="connsiteY145" fmla="*/ 69299 h 291633"/>
                  <a:gd name="connsiteX146" fmla="*/ 244885 w 295220"/>
                  <a:gd name="connsiteY146" fmla="*/ 79862 h 291633"/>
                  <a:gd name="connsiteX147" fmla="*/ 251455 w 295220"/>
                  <a:gd name="connsiteY147" fmla="*/ 91187 h 291633"/>
                  <a:gd name="connsiteX148" fmla="*/ 256578 w 295220"/>
                  <a:gd name="connsiteY148" fmla="*/ 103383 h 291633"/>
                  <a:gd name="connsiteX149" fmla="*/ 260253 w 295220"/>
                  <a:gd name="connsiteY149" fmla="*/ 116450 h 291633"/>
                  <a:gd name="connsiteX150" fmla="*/ 262369 w 295220"/>
                  <a:gd name="connsiteY150" fmla="*/ 130498 h 291633"/>
                  <a:gd name="connsiteX151" fmla="*/ 263148 w 295220"/>
                  <a:gd name="connsiteY151" fmla="*/ 145416 h 291633"/>
                  <a:gd name="connsiteX152" fmla="*/ 262591 w 295220"/>
                  <a:gd name="connsiteY152" fmla="*/ 160661 h 29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295220" h="291633">
                    <a:moveTo>
                      <a:pt x="295221" y="145634"/>
                    </a:moveTo>
                    <a:cubicBezTo>
                      <a:pt x="295221" y="138120"/>
                      <a:pt x="294775" y="130607"/>
                      <a:pt x="293884" y="123093"/>
                    </a:cubicBezTo>
                    <a:cubicBezTo>
                      <a:pt x="293439" y="119500"/>
                      <a:pt x="292882" y="115906"/>
                      <a:pt x="292214" y="112312"/>
                    </a:cubicBezTo>
                    <a:cubicBezTo>
                      <a:pt x="291546" y="108828"/>
                      <a:pt x="290766" y="105343"/>
                      <a:pt x="289764" y="101859"/>
                    </a:cubicBezTo>
                    <a:cubicBezTo>
                      <a:pt x="287871" y="95107"/>
                      <a:pt x="285643" y="88465"/>
                      <a:pt x="282748" y="82149"/>
                    </a:cubicBezTo>
                    <a:cubicBezTo>
                      <a:pt x="280855" y="77684"/>
                      <a:pt x="278628" y="73328"/>
                      <a:pt x="276178" y="69190"/>
                    </a:cubicBezTo>
                    <a:cubicBezTo>
                      <a:pt x="274396" y="66250"/>
                      <a:pt x="272614" y="63310"/>
                      <a:pt x="270610" y="60479"/>
                    </a:cubicBezTo>
                    <a:cubicBezTo>
                      <a:pt x="268605" y="57648"/>
                      <a:pt x="266601" y="54816"/>
                      <a:pt x="264373" y="52094"/>
                    </a:cubicBezTo>
                    <a:cubicBezTo>
                      <a:pt x="261589" y="48609"/>
                      <a:pt x="258471" y="45234"/>
                      <a:pt x="255353" y="42076"/>
                    </a:cubicBezTo>
                    <a:cubicBezTo>
                      <a:pt x="255019" y="41749"/>
                      <a:pt x="254573" y="41314"/>
                      <a:pt x="254239" y="40987"/>
                    </a:cubicBezTo>
                    <a:cubicBezTo>
                      <a:pt x="253905" y="40660"/>
                      <a:pt x="253571" y="40334"/>
                      <a:pt x="253237" y="40116"/>
                    </a:cubicBezTo>
                    <a:cubicBezTo>
                      <a:pt x="253014" y="39898"/>
                      <a:pt x="252903" y="39789"/>
                      <a:pt x="252680" y="39571"/>
                    </a:cubicBezTo>
                    <a:cubicBezTo>
                      <a:pt x="252569" y="39462"/>
                      <a:pt x="252346" y="39245"/>
                      <a:pt x="252235" y="39027"/>
                    </a:cubicBezTo>
                    <a:cubicBezTo>
                      <a:pt x="251567" y="38482"/>
                      <a:pt x="250898" y="37829"/>
                      <a:pt x="250230" y="37284"/>
                    </a:cubicBezTo>
                    <a:cubicBezTo>
                      <a:pt x="249228" y="36413"/>
                      <a:pt x="248226" y="35433"/>
                      <a:pt x="247112" y="34562"/>
                    </a:cubicBezTo>
                    <a:cubicBezTo>
                      <a:pt x="246110" y="33691"/>
                      <a:pt x="245108" y="32820"/>
                      <a:pt x="243994" y="31949"/>
                    </a:cubicBezTo>
                    <a:cubicBezTo>
                      <a:pt x="242658" y="30860"/>
                      <a:pt x="241321" y="29771"/>
                      <a:pt x="239874" y="28682"/>
                    </a:cubicBezTo>
                    <a:cubicBezTo>
                      <a:pt x="238537" y="27593"/>
                      <a:pt x="237090" y="26613"/>
                      <a:pt x="235642" y="25633"/>
                    </a:cubicBezTo>
                    <a:cubicBezTo>
                      <a:pt x="234194" y="24653"/>
                      <a:pt x="232858" y="23673"/>
                      <a:pt x="231299" y="22802"/>
                    </a:cubicBezTo>
                    <a:cubicBezTo>
                      <a:pt x="229851" y="21822"/>
                      <a:pt x="228292" y="20950"/>
                      <a:pt x="226844" y="20079"/>
                    </a:cubicBezTo>
                    <a:cubicBezTo>
                      <a:pt x="224394" y="18664"/>
                      <a:pt x="221944" y="17357"/>
                      <a:pt x="219494" y="16050"/>
                    </a:cubicBezTo>
                    <a:cubicBezTo>
                      <a:pt x="216599" y="14526"/>
                      <a:pt x="213592" y="13219"/>
                      <a:pt x="210697" y="11912"/>
                    </a:cubicBezTo>
                    <a:cubicBezTo>
                      <a:pt x="207467" y="10497"/>
                      <a:pt x="204238" y="9299"/>
                      <a:pt x="200786" y="8210"/>
                    </a:cubicBezTo>
                    <a:cubicBezTo>
                      <a:pt x="194104" y="5923"/>
                      <a:pt x="187199" y="4181"/>
                      <a:pt x="180072" y="2874"/>
                    </a:cubicBezTo>
                    <a:cubicBezTo>
                      <a:pt x="172834" y="1458"/>
                      <a:pt x="165372" y="696"/>
                      <a:pt x="158023" y="261"/>
                    </a:cubicBezTo>
                    <a:cubicBezTo>
                      <a:pt x="154236" y="43"/>
                      <a:pt x="150339" y="-66"/>
                      <a:pt x="146552" y="43"/>
                    </a:cubicBezTo>
                    <a:cubicBezTo>
                      <a:pt x="142655" y="43"/>
                      <a:pt x="138868" y="152"/>
                      <a:pt x="134971" y="478"/>
                    </a:cubicBezTo>
                    <a:cubicBezTo>
                      <a:pt x="127509" y="914"/>
                      <a:pt x="120160" y="1894"/>
                      <a:pt x="112921" y="3310"/>
                    </a:cubicBezTo>
                    <a:cubicBezTo>
                      <a:pt x="105905" y="4725"/>
                      <a:pt x="99001" y="6576"/>
                      <a:pt x="92208" y="8972"/>
                    </a:cubicBezTo>
                    <a:cubicBezTo>
                      <a:pt x="88867" y="10061"/>
                      <a:pt x="85637" y="11368"/>
                      <a:pt x="82408" y="12783"/>
                    </a:cubicBezTo>
                    <a:cubicBezTo>
                      <a:pt x="79290" y="14199"/>
                      <a:pt x="76060" y="15723"/>
                      <a:pt x="73053" y="17357"/>
                    </a:cubicBezTo>
                    <a:cubicBezTo>
                      <a:pt x="69935" y="18990"/>
                      <a:pt x="66929" y="20733"/>
                      <a:pt x="64033" y="22584"/>
                    </a:cubicBezTo>
                    <a:cubicBezTo>
                      <a:pt x="61138" y="24435"/>
                      <a:pt x="58242" y="26395"/>
                      <a:pt x="55458" y="28573"/>
                    </a:cubicBezTo>
                    <a:cubicBezTo>
                      <a:pt x="49890" y="32820"/>
                      <a:pt x="44545" y="37393"/>
                      <a:pt x="39645" y="42403"/>
                    </a:cubicBezTo>
                    <a:cubicBezTo>
                      <a:pt x="37195" y="44907"/>
                      <a:pt x="34856" y="47412"/>
                      <a:pt x="32629" y="50025"/>
                    </a:cubicBezTo>
                    <a:cubicBezTo>
                      <a:pt x="30402" y="52639"/>
                      <a:pt x="28286" y="55361"/>
                      <a:pt x="26170" y="58192"/>
                    </a:cubicBezTo>
                    <a:cubicBezTo>
                      <a:pt x="25168" y="59608"/>
                      <a:pt x="24166" y="61023"/>
                      <a:pt x="23275" y="62439"/>
                    </a:cubicBezTo>
                    <a:cubicBezTo>
                      <a:pt x="22384" y="63855"/>
                      <a:pt x="21381" y="65379"/>
                      <a:pt x="20491" y="66795"/>
                    </a:cubicBezTo>
                    <a:cubicBezTo>
                      <a:pt x="18709" y="69735"/>
                      <a:pt x="17038" y="72675"/>
                      <a:pt x="15479" y="75724"/>
                    </a:cubicBezTo>
                    <a:cubicBezTo>
                      <a:pt x="12361" y="81931"/>
                      <a:pt x="9689" y="88356"/>
                      <a:pt x="7573" y="94889"/>
                    </a:cubicBezTo>
                    <a:cubicBezTo>
                      <a:pt x="7016" y="96523"/>
                      <a:pt x="6459" y="98265"/>
                      <a:pt x="6014" y="99899"/>
                    </a:cubicBezTo>
                    <a:cubicBezTo>
                      <a:pt x="5568" y="101641"/>
                      <a:pt x="5123" y="103274"/>
                      <a:pt x="4677" y="105017"/>
                    </a:cubicBezTo>
                    <a:cubicBezTo>
                      <a:pt x="3786" y="108501"/>
                      <a:pt x="3118" y="111986"/>
                      <a:pt x="2450" y="115470"/>
                    </a:cubicBezTo>
                    <a:cubicBezTo>
                      <a:pt x="1782" y="119173"/>
                      <a:pt x="1336" y="122766"/>
                      <a:pt x="891" y="126469"/>
                    </a:cubicBezTo>
                    <a:cubicBezTo>
                      <a:pt x="557" y="130171"/>
                      <a:pt x="223" y="133874"/>
                      <a:pt x="111" y="137576"/>
                    </a:cubicBezTo>
                    <a:cubicBezTo>
                      <a:pt x="0" y="139536"/>
                      <a:pt x="0" y="141387"/>
                      <a:pt x="0" y="143238"/>
                    </a:cubicBezTo>
                    <a:cubicBezTo>
                      <a:pt x="0" y="145198"/>
                      <a:pt x="0" y="147050"/>
                      <a:pt x="0" y="149010"/>
                    </a:cubicBezTo>
                    <a:cubicBezTo>
                      <a:pt x="0" y="150861"/>
                      <a:pt x="111" y="152821"/>
                      <a:pt x="223" y="154672"/>
                    </a:cubicBezTo>
                    <a:cubicBezTo>
                      <a:pt x="334" y="156632"/>
                      <a:pt x="445" y="158484"/>
                      <a:pt x="557" y="160335"/>
                    </a:cubicBezTo>
                    <a:cubicBezTo>
                      <a:pt x="1114" y="167631"/>
                      <a:pt x="2116" y="174818"/>
                      <a:pt x="3675" y="182005"/>
                    </a:cubicBezTo>
                    <a:cubicBezTo>
                      <a:pt x="4454" y="185489"/>
                      <a:pt x="5345" y="188974"/>
                      <a:pt x="6348" y="192350"/>
                    </a:cubicBezTo>
                    <a:cubicBezTo>
                      <a:pt x="7350" y="195725"/>
                      <a:pt x="8464" y="198992"/>
                      <a:pt x="9689" y="202259"/>
                    </a:cubicBezTo>
                    <a:cubicBezTo>
                      <a:pt x="12138" y="208684"/>
                      <a:pt x="15034" y="215000"/>
                      <a:pt x="18486" y="220989"/>
                    </a:cubicBezTo>
                    <a:cubicBezTo>
                      <a:pt x="20156" y="224038"/>
                      <a:pt x="22050" y="226978"/>
                      <a:pt x="23943" y="229809"/>
                    </a:cubicBezTo>
                    <a:cubicBezTo>
                      <a:pt x="25836" y="232640"/>
                      <a:pt x="27952" y="235472"/>
                      <a:pt x="30068" y="238194"/>
                    </a:cubicBezTo>
                    <a:cubicBezTo>
                      <a:pt x="32295" y="240916"/>
                      <a:pt x="34522" y="243639"/>
                      <a:pt x="36861" y="246143"/>
                    </a:cubicBezTo>
                    <a:cubicBezTo>
                      <a:pt x="39199" y="248757"/>
                      <a:pt x="41761" y="251261"/>
                      <a:pt x="44322" y="253657"/>
                    </a:cubicBezTo>
                    <a:cubicBezTo>
                      <a:pt x="46883" y="256053"/>
                      <a:pt x="49556" y="258339"/>
                      <a:pt x="52229" y="260517"/>
                    </a:cubicBezTo>
                    <a:cubicBezTo>
                      <a:pt x="54901" y="262695"/>
                      <a:pt x="57685" y="264764"/>
                      <a:pt x="60581" y="266724"/>
                    </a:cubicBezTo>
                    <a:cubicBezTo>
                      <a:pt x="63476" y="268684"/>
                      <a:pt x="66372" y="270536"/>
                      <a:pt x="69379" y="272278"/>
                    </a:cubicBezTo>
                    <a:cubicBezTo>
                      <a:pt x="72385" y="274020"/>
                      <a:pt x="75503" y="275654"/>
                      <a:pt x="78510" y="277069"/>
                    </a:cubicBezTo>
                    <a:cubicBezTo>
                      <a:pt x="84746" y="280118"/>
                      <a:pt x="91317" y="282623"/>
                      <a:pt x="97999" y="284692"/>
                    </a:cubicBezTo>
                    <a:cubicBezTo>
                      <a:pt x="101451" y="285672"/>
                      <a:pt x="104903" y="286652"/>
                      <a:pt x="108355" y="287414"/>
                    </a:cubicBezTo>
                    <a:cubicBezTo>
                      <a:pt x="111807" y="288176"/>
                      <a:pt x="115482" y="288939"/>
                      <a:pt x="119046" y="289483"/>
                    </a:cubicBezTo>
                    <a:cubicBezTo>
                      <a:pt x="126507" y="290681"/>
                      <a:pt x="133968" y="291334"/>
                      <a:pt x="141541" y="291552"/>
                    </a:cubicBezTo>
                    <a:cubicBezTo>
                      <a:pt x="145327" y="291661"/>
                      <a:pt x="149225" y="291661"/>
                      <a:pt x="153011" y="291552"/>
                    </a:cubicBezTo>
                    <a:cubicBezTo>
                      <a:pt x="156909" y="291443"/>
                      <a:pt x="160695" y="291225"/>
                      <a:pt x="164482" y="290899"/>
                    </a:cubicBezTo>
                    <a:cubicBezTo>
                      <a:pt x="171831" y="290245"/>
                      <a:pt x="179070" y="289156"/>
                      <a:pt x="186197" y="287523"/>
                    </a:cubicBezTo>
                    <a:cubicBezTo>
                      <a:pt x="189649" y="286761"/>
                      <a:pt x="193102" y="285781"/>
                      <a:pt x="196554" y="284801"/>
                    </a:cubicBezTo>
                    <a:cubicBezTo>
                      <a:pt x="199895" y="283712"/>
                      <a:pt x="203236" y="282623"/>
                      <a:pt x="206576" y="281316"/>
                    </a:cubicBezTo>
                    <a:cubicBezTo>
                      <a:pt x="213035" y="278812"/>
                      <a:pt x="219383" y="275762"/>
                      <a:pt x="225397" y="272278"/>
                    </a:cubicBezTo>
                    <a:cubicBezTo>
                      <a:pt x="228403" y="270536"/>
                      <a:pt x="231410" y="268684"/>
                      <a:pt x="234194" y="266724"/>
                    </a:cubicBezTo>
                    <a:cubicBezTo>
                      <a:pt x="237201" y="264546"/>
                      <a:pt x="239985" y="262477"/>
                      <a:pt x="242658" y="260300"/>
                    </a:cubicBezTo>
                    <a:cubicBezTo>
                      <a:pt x="245108" y="258339"/>
                      <a:pt x="247446" y="256379"/>
                      <a:pt x="249673" y="254310"/>
                    </a:cubicBezTo>
                    <a:cubicBezTo>
                      <a:pt x="250564" y="253439"/>
                      <a:pt x="251455" y="252677"/>
                      <a:pt x="252346" y="251806"/>
                    </a:cubicBezTo>
                    <a:cubicBezTo>
                      <a:pt x="253014" y="251261"/>
                      <a:pt x="253571" y="250608"/>
                      <a:pt x="254239" y="249955"/>
                    </a:cubicBezTo>
                    <a:cubicBezTo>
                      <a:pt x="254907" y="249301"/>
                      <a:pt x="255464" y="248757"/>
                      <a:pt x="256132" y="248103"/>
                    </a:cubicBezTo>
                    <a:cubicBezTo>
                      <a:pt x="257246" y="246906"/>
                      <a:pt x="258471" y="245708"/>
                      <a:pt x="259585" y="244510"/>
                    </a:cubicBezTo>
                    <a:cubicBezTo>
                      <a:pt x="262926" y="240916"/>
                      <a:pt x="266044" y="236996"/>
                      <a:pt x="268939" y="233076"/>
                    </a:cubicBezTo>
                    <a:cubicBezTo>
                      <a:pt x="270944" y="230245"/>
                      <a:pt x="272837" y="227414"/>
                      <a:pt x="274730" y="224473"/>
                    </a:cubicBezTo>
                    <a:cubicBezTo>
                      <a:pt x="276512" y="221533"/>
                      <a:pt x="278182" y="218484"/>
                      <a:pt x="279741" y="215435"/>
                    </a:cubicBezTo>
                    <a:cubicBezTo>
                      <a:pt x="281300" y="212386"/>
                      <a:pt x="282748" y="209228"/>
                      <a:pt x="284084" y="206070"/>
                    </a:cubicBezTo>
                    <a:cubicBezTo>
                      <a:pt x="285421" y="202803"/>
                      <a:pt x="286646" y="199646"/>
                      <a:pt x="287648" y="196270"/>
                    </a:cubicBezTo>
                    <a:cubicBezTo>
                      <a:pt x="289207" y="191478"/>
                      <a:pt x="290543" y="186687"/>
                      <a:pt x="291546" y="181896"/>
                    </a:cubicBezTo>
                    <a:cubicBezTo>
                      <a:pt x="292548" y="177431"/>
                      <a:pt x="293327" y="172858"/>
                      <a:pt x="293884" y="168284"/>
                    </a:cubicBezTo>
                    <a:cubicBezTo>
                      <a:pt x="294330" y="164582"/>
                      <a:pt x="294664" y="160879"/>
                      <a:pt x="294886" y="157177"/>
                    </a:cubicBezTo>
                    <a:cubicBezTo>
                      <a:pt x="295109" y="153257"/>
                      <a:pt x="295221" y="149445"/>
                      <a:pt x="295221" y="145634"/>
                    </a:cubicBezTo>
                    <a:moveTo>
                      <a:pt x="262591" y="160661"/>
                    </a:moveTo>
                    <a:cubicBezTo>
                      <a:pt x="262257" y="164582"/>
                      <a:pt x="261701" y="168611"/>
                      <a:pt x="260921" y="172422"/>
                    </a:cubicBezTo>
                    <a:cubicBezTo>
                      <a:pt x="260030" y="176887"/>
                      <a:pt x="258917" y="181351"/>
                      <a:pt x="257469" y="185816"/>
                    </a:cubicBezTo>
                    <a:cubicBezTo>
                      <a:pt x="256801" y="187994"/>
                      <a:pt x="256021" y="190063"/>
                      <a:pt x="255130" y="192241"/>
                    </a:cubicBezTo>
                    <a:cubicBezTo>
                      <a:pt x="253682" y="195943"/>
                      <a:pt x="252012" y="199537"/>
                      <a:pt x="250119" y="203130"/>
                    </a:cubicBezTo>
                    <a:cubicBezTo>
                      <a:pt x="248337" y="206506"/>
                      <a:pt x="246333" y="209664"/>
                      <a:pt x="244217" y="212822"/>
                    </a:cubicBezTo>
                    <a:cubicBezTo>
                      <a:pt x="242992" y="214673"/>
                      <a:pt x="241655" y="216415"/>
                      <a:pt x="240319" y="218158"/>
                    </a:cubicBezTo>
                    <a:cubicBezTo>
                      <a:pt x="239540" y="219138"/>
                      <a:pt x="238649" y="220227"/>
                      <a:pt x="237869" y="221207"/>
                    </a:cubicBezTo>
                    <a:cubicBezTo>
                      <a:pt x="236644" y="222622"/>
                      <a:pt x="235419" y="224038"/>
                      <a:pt x="234194" y="225236"/>
                    </a:cubicBezTo>
                    <a:cubicBezTo>
                      <a:pt x="233637" y="225780"/>
                      <a:pt x="233081" y="226433"/>
                      <a:pt x="232524" y="226978"/>
                    </a:cubicBezTo>
                    <a:cubicBezTo>
                      <a:pt x="232190" y="227414"/>
                      <a:pt x="231744" y="227740"/>
                      <a:pt x="231410" y="228176"/>
                    </a:cubicBezTo>
                    <a:cubicBezTo>
                      <a:pt x="230965" y="228611"/>
                      <a:pt x="230631" y="228938"/>
                      <a:pt x="230185" y="229374"/>
                    </a:cubicBezTo>
                    <a:cubicBezTo>
                      <a:pt x="229740" y="229809"/>
                      <a:pt x="229183" y="230245"/>
                      <a:pt x="228626" y="230789"/>
                    </a:cubicBezTo>
                    <a:cubicBezTo>
                      <a:pt x="227512" y="231878"/>
                      <a:pt x="226287" y="232858"/>
                      <a:pt x="225174" y="233838"/>
                    </a:cubicBezTo>
                    <a:cubicBezTo>
                      <a:pt x="223503" y="235254"/>
                      <a:pt x="221722" y="236669"/>
                      <a:pt x="219940" y="237976"/>
                    </a:cubicBezTo>
                    <a:cubicBezTo>
                      <a:pt x="218158" y="239283"/>
                      <a:pt x="216376" y="240590"/>
                      <a:pt x="214483" y="241788"/>
                    </a:cubicBezTo>
                    <a:cubicBezTo>
                      <a:pt x="211031" y="243965"/>
                      <a:pt x="207356" y="246034"/>
                      <a:pt x="203681" y="247886"/>
                    </a:cubicBezTo>
                    <a:cubicBezTo>
                      <a:pt x="199672" y="249846"/>
                      <a:pt x="195552" y="251588"/>
                      <a:pt x="191320" y="253004"/>
                    </a:cubicBezTo>
                    <a:cubicBezTo>
                      <a:pt x="186977" y="254528"/>
                      <a:pt x="182634" y="255726"/>
                      <a:pt x="178068" y="256706"/>
                    </a:cubicBezTo>
                    <a:cubicBezTo>
                      <a:pt x="173391" y="257686"/>
                      <a:pt x="168713" y="258448"/>
                      <a:pt x="163925" y="258993"/>
                    </a:cubicBezTo>
                    <a:cubicBezTo>
                      <a:pt x="158914" y="259537"/>
                      <a:pt x="153902" y="259864"/>
                      <a:pt x="148891" y="259864"/>
                    </a:cubicBezTo>
                    <a:cubicBezTo>
                      <a:pt x="143880" y="259864"/>
                      <a:pt x="138757" y="259755"/>
                      <a:pt x="133746" y="259319"/>
                    </a:cubicBezTo>
                    <a:cubicBezTo>
                      <a:pt x="128957" y="258884"/>
                      <a:pt x="124280" y="258231"/>
                      <a:pt x="119491" y="257250"/>
                    </a:cubicBezTo>
                    <a:cubicBezTo>
                      <a:pt x="115037" y="256379"/>
                      <a:pt x="110582" y="255182"/>
                      <a:pt x="106239" y="253766"/>
                    </a:cubicBezTo>
                    <a:cubicBezTo>
                      <a:pt x="102008" y="252350"/>
                      <a:pt x="97887" y="250717"/>
                      <a:pt x="93767" y="248866"/>
                    </a:cubicBezTo>
                    <a:cubicBezTo>
                      <a:pt x="89869" y="246906"/>
                      <a:pt x="85971" y="244837"/>
                      <a:pt x="82185" y="242441"/>
                    </a:cubicBezTo>
                    <a:cubicBezTo>
                      <a:pt x="78399" y="240045"/>
                      <a:pt x="74835" y="237432"/>
                      <a:pt x="71383" y="234601"/>
                    </a:cubicBezTo>
                    <a:cubicBezTo>
                      <a:pt x="67931" y="231660"/>
                      <a:pt x="64590" y="228611"/>
                      <a:pt x="61472" y="225345"/>
                    </a:cubicBezTo>
                    <a:cubicBezTo>
                      <a:pt x="59913" y="223711"/>
                      <a:pt x="58465" y="222078"/>
                      <a:pt x="57017" y="220444"/>
                    </a:cubicBezTo>
                    <a:cubicBezTo>
                      <a:pt x="55570" y="218811"/>
                      <a:pt x="54233" y="217069"/>
                      <a:pt x="52897" y="215217"/>
                    </a:cubicBezTo>
                    <a:cubicBezTo>
                      <a:pt x="50336" y="211733"/>
                      <a:pt x="47886" y="208030"/>
                      <a:pt x="45770" y="204219"/>
                    </a:cubicBezTo>
                    <a:cubicBezTo>
                      <a:pt x="43654" y="200408"/>
                      <a:pt x="41761" y="196488"/>
                      <a:pt x="40090" y="192459"/>
                    </a:cubicBezTo>
                    <a:cubicBezTo>
                      <a:pt x="38420" y="188321"/>
                      <a:pt x="37084" y="184074"/>
                      <a:pt x="35859" y="179827"/>
                    </a:cubicBezTo>
                    <a:cubicBezTo>
                      <a:pt x="34634" y="175362"/>
                      <a:pt x="33743" y="170789"/>
                      <a:pt x="33075" y="166215"/>
                    </a:cubicBezTo>
                    <a:cubicBezTo>
                      <a:pt x="32406" y="161424"/>
                      <a:pt x="31961" y="156523"/>
                      <a:pt x="31738" y="151732"/>
                    </a:cubicBezTo>
                    <a:cubicBezTo>
                      <a:pt x="31627" y="149228"/>
                      <a:pt x="31627" y="146723"/>
                      <a:pt x="31627" y="144218"/>
                    </a:cubicBezTo>
                    <a:cubicBezTo>
                      <a:pt x="31627" y="141714"/>
                      <a:pt x="31738" y="139209"/>
                      <a:pt x="31850" y="136705"/>
                    </a:cubicBezTo>
                    <a:cubicBezTo>
                      <a:pt x="32184" y="131913"/>
                      <a:pt x="32629" y="127122"/>
                      <a:pt x="33520" y="122331"/>
                    </a:cubicBezTo>
                    <a:cubicBezTo>
                      <a:pt x="34299" y="117866"/>
                      <a:pt x="35302" y="113401"/>
                      <a:pt x="36638" y="108937"/>
                    </a:cubicBezTo>
                    <a:cubicBezTo>
                      <a:pt x="37863" y="104690"/>
                      <a:pt x="39422" y="100443"/>
                      <a:pt x="41204" y="96414"/>
                    </a:cubicBezTo>
                    <a:cubicBezTo>
                      <a:pt x="42986" y="92385"/>
                      <a:pt x="44990" y="88465"/>
                      <a:pt x="47217" y="84653"/>
                    </a:cubicBezTo>
                    <a:cubicBezTo>
                      <a:pt x="49445" y="80842"/>
                      <a:pt x="52006" y="77249"/>
                      <a:pt x="54679" y="73764"/>
                    </a:cubicBezTo>
                    <a:cubicBezTo>
                      <a:pt x="57463" y="70170"/>
                      <a:pt x="60470" y="66795"/>
                      <a:pt x="63699" y="63637"/>
                    </a:cubicBezTo>
                    <a:cubicBezTo>
                      <a:pt x="66817" y="60479"/>
                      <a:pt x="70269" y="57430"/>
                      <a:pt x="73833" y="54599"/>
                    </a:cubicBezTo>
                    <a:cubicBezTo>
                      <a:pt x="77285" y="51876"/>
                      <a:pt x="80960" y="49372"/>
                      <a:pt x="84746" y="47085"/>
                    </a:cubicBezTo>
                    <a:cubicBezTo>
                      <a:pt x="88533" y="44798"/>
                      <a:pt x="92430" y="42729"/>
                      <a:pt x="96439" y="40987"/>
                    </a:cubicBezTo>
                    <a:cubicBezTo>
                      <a:pt x="100560" y="39136"/>
                      <a:pt x="104680" y="37611"/>
                      <a:pt x="108912" y="36304"/>
                    </a:cubicBezTo>
                    <a:cubicBezTo>
                      <a:pt x="113366" y="34998"/>
                      <a:pt x="117821" y="33909"/>
                      <a:pt x="122275" y="33038"/>
                    </a:cubicBezTo>
                    <a:cubicBezTo>
                      <a:pt x="127064" y="32166"/>
                      <a:pt x="131853" y="31622"/>
                      <a:pt x="136641" y="31295"/>
                    </a:cubicBezTo>
                    <a:cubicBezTo>
                      <a:pt x="139091" y="31186"/>
                      <a:pt x="141652" y="31078"/>
                      <a:pt x="144214" y="30969"/>
                    </a:cubicBezTo>
                    <a:cubicBezTo>
                      <a:pt x="146775" y="30969"/>
                      <a:pt x="149336" y="30969"/>
                      <a:pt x="151786" y="30969"/>
                    </a:cubicBezTo>
                    <a:cubicBezTo>
                      <a:pt x="156798" y="31078"/>
                      <a:pt x="161698" y="31513"/>
                      <a:pt x="166597" y="32166"/>
                    </a:cubicBezTo>
                    <a:cubicBezTo>
                      <a:pt x="171275" y="32820"/>
                      <a:pt x="175952" y="33691"/>
                      <a:pt x="180518" y="34780"/>
                    </a:cubicBezTo>
                    <a:cubicBezTo>
                      <a:pt x="184972" y="35869"/>
                      <a:pt x="189315" y="37284"/>
                      <a:pt x="193547" y="38809"/>
                    </a:cubicBezTo>
                    <a:cubicBezTo>
                      <a:pt x="197667" y="40442"/>
                      <a:pt x="201788" y="42294"/>
                      <a:pt x="205686" y="44363"/>
                    </a:cubicBezTo>
                    <a:cubicBezTo>
                      <a:pt x="209583" y="46432"/>
                      <a:pt x="213370" y="48718"/>
                      <a:pt x="217044" y="51332"/>
                    </a:cubicBezTo>
                    <a:cubicBezTo>
                      <a:pt x="220719" y="53945"/>
                      <a:pt x="224172" y="56777"/>
                      <a:pt x="227512" y="59717"/>
                    </a:cubicBezTo>
                    <a:cubicBezTo>
                      <a:pt x="229183" y="61241"/>
                      <a:pt x="230853" y="62766"/>
                      <a:pt x="232412" y="64399"/>
                    </a:cubicBezTo>
                    <a:cubicBezTo>
                      <a:pt x="233971" y="66033"/>
                      <a:pt x="235531" y="67666"/>
                      <a:pt x="236978" y="69299"/>
                    </a:cubicBezTo>
                    <a:cubicBezTo>
                      <a:pt x="239874" y="72675"/>
                      <a:pt x="242546" y="76160"/>
                      <a:pt x="244885" y="79862"/>
                    </a:cubicBezTo>
                    <a:cubicBezTo>
                      <a:pt x="247335" y="83456"/>
                      <a:pt x="249562" y="87267"/>
                      <a:pt x="251455" y="91187"/>
                    </a:cubicBezTo>
                    <a:cubicBezTo>
                      <a:pt x="253348" y="95107"/>
                      <a:pt x="255130" y="99245"/>
                      <a:pt x="256578" y="103383"/>
                    </a:cubicBezTo>
                    <a:cubicBezTo>
                      <a:pt x="258026" y="107630"/>
                      <a:pt x="259251" y="112095"/>
                      <a:pt x="260253" y="116450"/>
                    </a:cubicBezTo>
                    <a:cubicBezTo>
                      <a:pt x="261255" y="121024"/>
                      <a:pt x="261923" y="125706"/>
                      <a:pt x="262369" y="130498"/>
                    </a:cubicBezTo>
                    <a:cubicBezTo>
                      <a:pt x="262926" y="135507"/>
                      <a:pt x="263148" y="140407"/>
                      <a:pt x="263148" y="145416"/>
                    </a:cubicBezTo>
                    <a:cubicBezTo>
                      <a:pt x="263371" y="150643"/>
                      <a:pt x="263148" y="155652"/>
                      <a:pt x="262591" y="160661"/>
                    </a:cubicBezTo>
                  </a:path>
                </a:pathLst>
              </a:custGeom>
              <a:grpFill/>
              <a:ln w="11089" cap="flat">
                <a:noFill/>
                <a:prstDash val="solid"/>
                <a:miter/>
              </a:ln>
            </p:spPr>
            <p:txBody>
              <a:bodyPr rtlCol="0" anchor="ctr"/>
              <a:lstStyle/>
              <a:p>
                <a:endParaRPr lang="fi-FI"/>
              </a:p>
            </p:txBody>
          </p:sp>
          <p:sp>
            <p:nvSpPr>
              <p:cNvPr id="17" name="Vapaamuotoinen: Muoto 16">
                <a:extLst>
                  <a:ext uri="{FF2B5EF4-FFF2-40B4-BE49-F238E27FC236}">
                    <a16:creationId xmlns:a16="http://schemas.microsoft.com/office/drawing/2014/main" id="{1CFCE4EB-3D0D-439E-8E17-0679078793AD}"/>
                  </a:ext>
                </a:extLst>
              </p:cNvPr>
              <p:cNvSpPr/>
              <p:nvPr/>
            </p:nvSpPr>
            <p:spPr bwMode="black">
              <a:xfrm>
                <a:off x="10972862" y="6318240"/>
                <a:ext cx="32851" cy="290311"/>
              </a:xfrm>
              <a:custGeom>
                <a:avLst/>
                <a:gdLst>
                  <a:gd name="connsiteX0" fmla="*/ 334 w 32851"/>
                  <a:gd name="connsiteY0" fmla="*/ 290312 h 290311"/>
                  <a:gd name="connsiteX1" fmla="*/ 32518 w 32851"/>
                  <a:gd name="connsiteY1" fmla="*/ 290312 h 290311"/>
                  <a:gd name="connsiteX2" fmla="*/ 32852 w 32851"/>
                  <a:gd name="connsiteY2" fmla="*/ 145156 h 290311"/>
                  <a:gd name="connsiteX3" fmla="*/ 32518 w 32851"/>
                  <a:gd name="connsiteY3" fmla="*/ 0 h 290311"/>
                  <a:gd name="connsiteX4" fmla="*/ 334 w 32851"/>
                  <a:gd name="connsiteY4" fmla="*/ 0 h 290311"/>
                  <a:gd name="connsiteX5" fmla="*/ 0 w 32851"/>
                  <a:gd name="connsiteY5" fmla="*/ 145156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51" h="290311">
                    <a:moveTo>
                      <a:pt x="334" y="290312"/>
                    </a:moveTo>
                    <a:lnTo>
                      <a:pt x="32518" y="290312"/>
                    </a:lnTo>
                    <a:lnTo>
                      <a:pt x="32852" y="145156"/>
                    </a:lnTo>
                    <a:lnTo>
                      <a:pt x="32518" y="0"/>
                    </a:lnTo>
                    <a:lnTo>
                      <a:pt x="334" y="0"/>
                    </a:lnTo>
                    <a:lnTo>
                      <a:pt x="0" y="145156"/>
                    </a:lnTo>
                    <a:close/>
                  </a:path>
                </a:pathLst>
              </a:custGeom>
              <a:grpFill/>
              <a:ln w="11089" cap="flat">
                <a:noFill/>
                <a:prstDash val="solid"/>
                <a:miter/>
              </a:ln>
            </p:spPr>
            <p:txBody>
              <a:bodyPr rtlCol="0" anchor="ctr"/>
              <a:lstStyle/>
              <a:p>
                <a:endParaRPr lang="fi-FI"/>
              </a:p>
            </p:txBody>
          </p:sp>
          <p:sp>
            <p:nvSpPr>
              <p:cNvPr id="18" name="Vapaamuotoinen: Muoto 17">
                <a:extLst>
                  <a:ext uri="{FF2B5EF4-FFF2-40B4-BE49-F238E27FC236}">
                    <a16:creationId xmlns:a16="http://schemas.microsoft.com/office/drawing/2014/main" id="{7E684B79-731C-4085-BE6A-B6E739C7F912}"/>
                  </a:ext>
                </a:extLst>
              </p:cNvPr>
              <p:cNvSpPr/>
              <p:nvPr/>
            </p:nvSpPr>
            <p:spPr bwMode="black">
              <a:xfrm>
                <a:off x="10278854" y="6318240"/>
                <a:ext cx="202567" cy="290311"/>
              </a:xfrm>
              <a:custGeom>
                <a:avLst/>
                <a:gdLst>
                  <a:gd name="connsiteX0" fmla="*/ 0 w 202567"/>
                  <a:gd name="connsiteY0" fmla="*/ 0 h 290311"/>
                  <a:gd name="connsiteX1" fmla="*/ 0 w 202567"/>
                  <a:gd name="connsiteY1" fmla="*/ 32233 h 290311"/>
                  <a:gd name="connsiteX2" fmla="*/ 85081 w 202567"/>
                  <a:gd name="connsiteY2" fmla="*/ 32233 h 290311"/>
                  <a:gd name="connsiteX3" fmla="*/ 84746 w 202567"/>
                  <a:gd name="connsiteY3" fmla="*/ 161163 h 290311"/>
                  <a:gd name="connsiteX4" fmla="*/ 85081 w 202567"/>
                  <a:gd name="connsiteY4" fmla="*/ 290312 h 290311"/>
                  <a:gd name="connsiteX5" fmla="*/ 117710 w 202567"/>
                  <a:gd name="connsiteY5" fmla="*/ 290312 h 290311"/>
                  <a:gd name="connsiteX6" fmla="*/ 117932 w 202567"/>
                  <a:gd name="connsiteY6" fmla="*/ 161163 h 290311"/>
                  <a:gd name="connsiteX7" fmla="*/ 117710 w 202567"/>
                  <a:gd name="connsiteY7" fmla="*/ 32233 h 290311"/>
                  <a:gd name="connsiteX8" fmla="*/ 202567 w 202567"/>
                  <a:gd name="connsiteY8" fmla="*/ 32233 h 290311"/>
                  <a:gd name="connsiteX9" fmla="*/ 202567 w 202567"/>
                  <a:gd name="connsiteY9" fmla="*/ 0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567" h="290311">
                    <a:moveTo>
                      <a:pt x="0" y="0"/>
                    </a:moveTo>
                    <a:lnTo>
                      <a:pt x="0" y="32233"/>
                    </a:lnTo>
                    <a:lnTo>
                      <a:pt x="85081" y="32233"/>
                    </a:lnTo>
                    <a:lnTo>
                      <a:pt x="84746" y="161163"/>
                    </a:lnTo>
                    <a:lnTo>
                      <a:pt x="85081" y="290312"/>
                    </a:lnTo>
                    <a:lnTo>
                      <a:pt x="117710" y="290312"/>
                    </a:lnTo>
                    <a:lnTo>
                      <a:pt x="117932" y="161163"/>
                    </a:lnTo>
                    <a:lnTo>
                      <a:pt x="117710" y="32233"/>
                    </a:lnTo>
                    <a:lnTo>
                      <a:pt x="202567" y="32233"/>
                    </a:lnTo>
                    <a:lnTo>
                      <a:pt x="202567" y="0"/>
                    </a:lnTo>
                    <a:close/>
                  </a:path>
                </a:pathLst>
              </a:custGeom>
              <a:grpFill/>
              <a:ln w="11089" cap="flat">
                <a:noFill/>
                <a:prstDash val="solid"/>
                <a:miter/>
              </a:ln>
            </p:spPr>
            <p:txBody>
              <a:bodyPr rtlCol="0" anchor="ctr"/>
              <a:lstStyle/>
              <a:p>
                <a:endParaRPr lang="fi-FI"/>
              </a:p>
            </p:txBody>
          </p:sp>
          <p:sp>
            <p:nvSpPr>
              <p:cNvPr id="19" name="Vapaamuotoinen: Muoto 18">
                <a:extLst>
                  <a:ext uri="{FF2B5EF4-FFF2-40B4-BE49-F238E27FC236}">
                    <a16:creationId xmlns:a16="http://schemas.microsoft.com/office/drawing/2014/main" id="{57443CA3-1F18-4A94-86F4-FEE32CBEC292}"/>
                  </a:ext>
                </a:extLst>
              </p:cNvPr>
              <p:cNvSpPr/>
              <p:nvPr/>
            </p:nvSpPr>
            <p:spPr bwMode="black">
              <a:xfrm>
                <a:off x="10763359" y="6317810"/>
                <a:ext cx="159501" cy="291546"/>
              </a:xfrm>
              <a:custGeom>
                <a:avLst/>
                <a:gdLst>
                  <a:gd name="connsiteX0" fmla="*/ 126872 w 159501"/>
                  <a:gd name="connsiteY0" fmla="*/ 76547 h 291546"/>
                  <a:gd name="connsiteX1" fmla="*/ 126427 w 159501"/>
                  <a:gd name="connsiteY1" fmla="*/ 69251 h 291546"/>
                  <a:gd name="connsiteX2" fmla="*/ 125536 w 159501"/>
                  <a:gd name="connsiteY2" fmla="*/ 64460 h 291546"/>
                  <a:gd name="connsiteX3" fmla="*/ 124645 w 159501"/>
                  <a:gd name="connsiteY3" fmla="*/ 61302 h 291546"/>
                  <a:gd name="connsiteX4" fmla="*/ 123532 w 159501"/>
                  <a:gd name="connsiteY4" fmla="*/ 58362 h 291546"/>
                  <a:gd name="connsiteX5" fmla="*/ 120525 w 159501"/>
                  <a:gd name="connsiteY5" fmla="*/ 52917 h 291546"/>
                  <a:gd name="connsiteX6" fmla="*/ 116516 w 159501"/>
                  <a:gd name="connsiteY6" fmla="*/ 47908 h 291546"/>
                  <a:gd name="connsiteX7" fmla="*/ 113843 w 159501"/>
                  <a:gd name="connsiteY7" fmla="*/ 45404 h 291546"/>
                  <a:gd name="connsiteX8" fmla="*/ 112507 w 159501"/>
                  <a:gd name="connsiteY8" fmla="*/ 44315 h 291546"/>
                  <a:gd name="connsiteX9" fmla="*/ 111839 w 159501"/>
                  <a:gd name="connsiteY9" fmla="*/ 43770 h 291546"/>
                  <a:gd name="connsiteX10" fmla="*/ 111282 w 159501"/>
                  <a:gd name="connsiteY10" fmla="*/ 43226 h 291546"/>
                  <a:gd name="connsiteX11" fmla="*/ 109611 w 159501"/>
                  <a:gd name="connsiteY11" fmla="*/ 42028 h 291546"/>
                  <a:gd name="connsiteX12" fmla="*/ 106493 w 159501"/>
                  <a:gd name="connsiteY12" fmla="*/ 40068 h 291546"/>
                  <a:gd name="connsiteX13" fmla="*/ 105157 w 159501"/>
                  <a:gd name="connsiteY13" fmla="*/ 39305 h 291546"/>
                  <a:gd name="connsiteX14" fmla="*/ 100591 w 159501"/>
                  <a:gd name="connsiteY14" fmla="*/ 37128 h 291546"/>
                  <a:gd name="connsiteX15" fmla="*/ 95914 w 159501"/>
                  <a:gd name="connsiteY15" fmla="*/ 35494 h 291546"/>
                  <a:gd name="connsiteX16" fmla="*/ 92462 w 159501"/>
                  <a:gd name="connsiteY16" fmla="*/ 34623 h 291546"/>
                  <a:gd name="connsiteX17" fmla="*/ 88898 w 159501"/>
                  <a:gd name="connsiteY17" fmla="*/ 33861 h 291546"/>
                  <a:gd name="connsiteX18" fmla="*/ 83553 w 159501"/>
                  <a:gd name="connsiteY18" fmla="*/ 33098 h 291546"/>
                  <a:gd name="connsiteX19" fmla="*/ 79544 w 159501"/>
                  <a:gd name="connsiteY19" fmla="*/ 32881 h 291546"/>
                  <a:gd name="connsiteX20" fmla="*/ 75535 w 159501"/>
                  <a:gd name="connsiteY20" fmla="*/ 32772 h 291546"/>
                  <a:gd name="connsiteX21" fmla="*/ 32215 w 159501"/>
                  <a:gd name="connsiteY21" fmla="*/ 32772 h 291546"/>
                  <a:gd name="connsiteX22" fmla="*/ 32215 w 159501"/>
                  <a:gd name="connsiteY22" fmla="*/ 121738 h 291546"/>
                  <a:gd name="connsiteX23" fmla="*/ 75423 w 159501"/>
                  <a:gd name="connsiteY23" fmla="*/ 121738 h 291546"/>
                  <a:gd name="connsiteX24" fmla="*/ 86448 w 159501"/>
                  <a:gd name="connsiteY24" fmla="*/ 120976 h 291546"/>
                  <a:gd name="connsiteX25" fmla="*/ 96248 w 159501"/>
                  <a:gd name="connsiteY25" fmla="*/ 118689 h 291546"/>
                  <a:gd name="connsiteX26" fmla="*/ 104934 w 159501"/>
                  <a:gd name="connsiteY26" fmla="*/ 114987 h 291546"/>
                  <a:gd name="connsiteX27" fmla="*/ 112618 w 159501"/>
                  <a:gd name="connsiteY27" fmla="*/ 109869 h 291546"/>
                  <a:gd name="connsiteX28" fmla="*/ 115514 w 159501"/>
                  <a:gd name="connsiteY28" fmla="*/ 107146 h 291546"/>
                  <a:gd name="connsiteX29" fmla="*/ 118075 w 159501"/>
                  <a:gd name="connsiteY29" fmla="*/ 104206 h 291546"/>
                  <a:gd name="connsiteX30" fmla="*/ 120302 w 159501"/>
                  <a:gd name="connsiteY30" fmla="*/ 101157 h 291546"/>
                  <a:gd name="connsiteX31" fmla="*/ 122195 w 159501"/>
                  <a:gd name="connsiteY31" fmla="*/ 97782 h 291546"/>
                  <a:gd name="connsiteX32" fmla="*/ 124979 w 159501"/>
                  <a:gd name="connsiteY32" fmla="*/ 90377 h 291546"/>
                  <a:gd name="connsiteX33" fmla="*/ 125982 w 159501"/>
                  <a:gd name="connsiteY33" fmla="*/ 85694 h 291546"/>
                  <a:gd name="connsiteX34" fmla="*/ 126872 w 159501"/>
                  <a:gd name="connsiteY34" fmla="*/ 76547 h 291546"/>
                  <a:gd name="connsiteX35" fmla="*/ 98809 w 159501"/>
                  <a:gd name="connsiteY35" fmla="*/ 151249 h 291546"/>
                  <a:gd name="connsiteX36" fmla="*/ 42126 w 159501"/>
                  <a:gd name="connsiteY36" fmla="*/ 153862 h 291546"/>
                  <a:gd name="connsiteX37" fmla="*/ 32215 w 159501"/>
                  <a:gd name="connsiteY37" fmla="*/ 156040 h 291546"/>
                  <a:gd name="connsiteX38" fmla="*/ 32215 w 159501"/>
                  <a:gd name="connsiteY38" fmla="*/ 168018 h 291546"/>
                  <a:gd name="connsiteX39" fmla="*/ 32215 w 159501"/>
                  <a:gd name="connsiteY39" fmla="*/ 191866 h 291546"/>
                  <a:gd name="connsiteX40" fmla="*/ 32215 w 159501"/>
                  <a:gd name="connsiteY40" fmla="*/ 243591 h 291546"/>
                  <a:gd name="connsiteX41" fmla="*/ 32215 w 159501"/>
                  <a:gd name="connsiteY41" fmla="*/ 269508 h 291546"/>
                  <a:gd name="connsiteX42" fmla="*/ 32215 w 159501"/>
                  <a:gd name="connsiteY42" fmla="*/ 282466 h 291546"/>
                  <a:gd name="connsiteX43" fmla="*/ 32215 w 159501"/>
                  <a:gd name="connsiteY43" fmla="*/ 289000 h 291546"/>
                  <a:gd name="connsiteX44" fmla="*/ 27538 w 159501"/>
                  <a:gd name="connsiteY44" fmla="*/ 290851 h 291546"/>
                  <a:gd name="connsiteX45" fmla="*/ 7604 w 159501"/>
                  <a:gd name="connsiteY45" fmla="*/ 290851 h 291546"/>
                  <a:gd name="connsiteX46" fmla="*/ 31 w 159501"/>
                  <a:gd name="connsiteY46" fmla="*/ 288564 h 291546"/>
                  <a:gd name="connsiteX47" fmla="*/ 31 w 159501"/>
                  <a:gd name="connsiteY47" fmla="*/ 285079 h 291546"/>
                  <a:gd name="connsiteX48" fmla="*/ 31 w 159501"/>
                  <a:gd name="connsiteY48" fmla="*/ 274626 h 291546"/>
                  <a:gd name="connsiteX49" fmla="*/ 31 w 159501"/>
                  <a:gd name="connsiteY49" fmla="*/ 214516 h 291546"/>
                  <a:gd name="connsiteX50" fmla="*/ 143 w 159501"/>
                  <a:gd name="connsiteY50" fmla="*/ 7944 h 291546"/>
                  <a:gd name="connsiteX51" fmla="*/ 143 w 159501"/>
                  <a:gd name="connsiteY51" fmla="*/ 1846 h 291546"/>
                  <a:gd name="connsiteX52" fmla="*/ 5042 w 159501"/>
                  <a:gd name="connsiteY52" fmla="*/ 539 h 291546"/>
                  <a:gd name="connsiteX53" fmla="*/ 17404 w 159501"/>
                  <a:gd name="connsiteY53" fmla="*/ 539 h 291546"/>
                  <a:gd name="connsiteX54" fmla="*/ 42126 w 159501"/>
                  <a:gd name="connsiteY54" fmla="*/ 539 h 291546"/>
                  <a:gd name="connsiteX55" fmla="*/ 98141 w 159501"/>
                  <a:gd name="connsiteY55" fmla="*/ 2826 h 291546"/>
                  <a:gd name="connsiteX56" fmla="*/ 159501 w 159501"/>
                  <a:gd name="connsiteY56" fmla="*/ 76656 h 291546"/>
                  <a:gd name="connsiteX57" fmla="*/ 98809 w 159501"/>
                  <a:gd name="connsiteY57" fmla="*/ 151249 h 29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59501" h="291546">
                    <a:moveTo>
                      <a:pt x="126872" y="76547"/>
                    </a:moveTo>
                    <a:cubicBezTo>
                      <a:pt x="126872" y="74043"/>
                      <a:pt x="126761" y="71647"/>
                      <a:pt x="126427" y="69251"/>
                    </a:cubicBezTo>
                    <a:cubicBezTo>
                      <a:pt x="126204" y="67618"/>
                      <a:pt x="125870" y="65985"/>
                      <a:pt x="125536" y="64460"/>
                    </a:cubicBezTo>
                    <a:cubicBezTo>
                      <a:pt x="125313" y="63371"/>
                      <a:pt x="124979" y="62282"/>
                      <a:pt x="124645" y="61302"/>
                    </a:cubicBezTo>
                    <a:cubicBezTo>
                      <a:pt x="124311" y="60322"/>
                      <a:pt x="123866" y="59342"/>
                      <a:pt x="123532" y="58362"/>
                    </a:cubicBezTo>
                    <a:cubicBezTo>
                      <a:pt x="122752" y="56402"/>
                      <a:pt x="121638" y="54551"/>
                      <a:pt x="120525" y="52917"/>
                    </a:cubicBezTo>
                    <a:cubicBezTo>
                      <a:pt x="119300" y="51175"/>
                      <a:pt x="117963" y="49433"/>
                      <a:pt x="116516" y="47908"/>
                    </a:cubicBezTo>
                    <a:cubicBezTo>
                      <a:pt x="115625" y="47037"/>
                      <a:pt x="114734" y="46166"/>
                      <a:pt x="113843" y="45404"/>
                    </a:cubicBezTo>
                    <a:cubicBezTo>
                      <a:pt x="113398" y="44968"/>
                      <a:pt x="112952" y="44641"/>
                      <a:pt x="112507" y="44315"/>
                    </a:cubicBezTo>
                    <a:cubicBezTo>
                      <a:pt x="112284" y="44097"/>
                      <a:pt x="112061" y="43988"/>
                      <a:pt x="111839" y="43770"/>
                    </a:cubicBezTo>
                    <a:cubicBezTo>
                      <a:pt x="111616" y="43661"/>
                      <a:pt x="111504" y="43443"/>
                      <a:pt x="111282" y="43226"/>
                    </a:cubicBezTo>
                    <a:cubicBezTo>
                      <a:pt x="110725" y="42790"/>
                      <a:pt x="110168" y="42354"/>
                      <a:pt x="109611" y="42028"/>
                    </a:cubicBezTo>
                    <a:cubicBezTo>
                      <a:pt x="108609" y="41266"/>
                      <a:pt x="107607" y="40612"/>
                      <a:pt x="106493" y="40068"/>
                    </a:cubicBezTo>
                    <a:cubicBezTo>
                      <a:pt x="106048" y="39850"/>
                      <a:pt x="105602" y="39523"/>
                      <a:pt x="105157" y="39305"/>
                    </a:cubicBezTo>
                    <a:cubicBezTo>
                      <a:pt x="103709" y="38543"/>
                      <a:pt x="102150" y="37781"/>
                      <a:pt x="100591" y="37128"/>
                    </a:cubicBezTo>
                    <a:cubicBezTo>
                      <a:pt x="99032" y="36474"/>
                      <a:pt x="97584" y="36039"/>
                      <a:pt x="95914" y="35494"/>
                    </a:cubicBezTo>
                    <a:cubicBezTo>
                      <a:pt x="94800" y="35167"/>
                      <a:pt x="93575" y="34841"/>
                      <a:pt x="92462" y="34623"/>
                    </a:cubicBezTo>
                    <a:cubicBezTo>
                      <a:pt x="91237" y="34405"/>
                      <a:pt x="90123" y="34079"/>
                      <a:pt x="88898" y="33861"/>
                    </a:cubicBezTo>
                    <a:cubicBezTo>
                      <a:pt x="87116" y="33534"/>
                      <a:pt x="85334" y="33316"/>
                      <a:pt x="83553" y="33098"/>
                    </a:cubicBezTo>
                    <a:cubicBezTo>
                      <a:pt x="82216" y="32990"/>
                      <a:pt x="80880" y="32881"/>
                      <a:pt x="79544" y="32881"/>
                    </a:cubicBezTo>
                    <a:cubicBezTo>
                      <a:pt x="78207" y="32881"/>
                      <a:pt x="76871" y="32772"/>
                      <a:pt x="75535" y="32772"/>
                    </a:cubicBezTo>
                    <a:lnTo>
                      <a:pt x="32215" y="32772"/>
                    </a:lnTo>
                    <a:lnTo>
                      <a:pt x="32215" y="121738"/>
                    </a:lnTo>
                    <a:lnTo>
                      <a:pt x="75423" y="121738"/>
                    </a:lnTo>
                    <a:cubicBezTo>
                      <a:pt x="79098" y="121738"/>
                      <a:pt x="82773" y="121520"/>
                      <a:pt x="86448" y="120976"/>
                    </a:cubicBezTo>
                    <a:cubicBezTo>
                      <a:pt x="89789" y="120432"/>
                      <a:pt x="93018" y="119778"/>
                      <a:pt x="96248" y="118689"/>
                    </a:cubicBezTo>
                    <a:cubicBezTo>
                      <a:pt x="99255" y="117709"/>
                      <a:pt x="102150" y="116511"/>
                      <a:pt x="104934" y="114987"/>
                    </a:cubicBezTo>
                    <a:cubicBezTo>
                      <a:pt x="107607" y="113571"/>
                      <a:pt x="110168" y="111829"/>
                      <a:pt x="112618" y="109869"/>
                    </a:cubicBezTo>
                    <a:cubicBezTo>
                      <a:pt x="113620" y="108998"/>
                      <a:pt x="114623" y="108127"/>
                      <a:pt x="115514" y="107146"/>
                    </a:cubicBezTo>
                    <a:cubicBezTo>
                      <a:pt x="116404" y="106275"/>
                      <a:pt x="117295" y="105295"/>
                      <a:pt x="118075" y="104206"/>
                    </a:cubicBezTo>
                    <a:cubicBezTo>
                      <a:pt x="118854" y="103226"/>
                      <a:pt x="119634" y="102246"/>
                      <a:pt x="120302" y="101157"/>
                    </a:cubicBezTo>
                    <a:cubicBezTo>
                      <a:pt x="120970" y="100068"/>
                      <a:pt x="121638" y="98979"/>
                      <a:pt x="122195" y="97782"/>
                    </a:cubicBezTo>
                    <a:cubicBezTo>
                      <a:pt x="123309" y="95386"/>
                      <a:pt x="124311" y="92990"/>
                      <a:pt x="124979" y="90377"/>
                    </a:cubicBezTo>
                    <a:cubicBezTo>
                      <a:pt x="125425" y="88852"/>
                      <a:pt x="125759" y="87219"/>
                      <a:pt x="125982" y="85694"/>
                    </a:cubicBezTo>
                    <a:cubicBezTo>
                      <a:pt x="126650" y="82536"/>
                      <a:pt x="126872" y="79487"/>
                      <a:pt x="126872" y="76547"/>
                    </a:cubicBezTo>
                    <a:moveTo>
                      <a:pt x="98809" y="151249"/>
                    </a:moveTo>
                    <a:cubicBezTo>
                      <a:pt x="79766" y="155822"/>
                      <a:pt x="61058" y="153862"/>
                      <a:pt x="42126" y="153862"/>
                    </a:cubicBezTo>
                    <a:cubicBezTo>
                      <a:pt x="39899" y="153862"/>
                      <a:pt x="32215" y="151902"/>
                      <a:pt x="32215" y="156040"/>
                    </a:cubicBezTo>
                    <a:lnTo>
                      <a:pt x="32215" y="168018"/>
                    </a:lnTo>
                    <a:lnTo>
                      <a:pt x="32215" y="191866"/>
                    </a:lnTo>
                    <a:lnTo>
                      <a:pt x="32215" y="243591"/>
                    </a:lnTo>
                    <a:lnTo>
                      <a:pt x="32215" y="269508"/>
                    </a:lnTo>
                    <a:lnTo>
                      <a:pt x="32215" y="282466"/>
                    </a:lnTo>
                    <a:lnTo>
                      <a:pt x="32215" y="289000"/>
                    </a:lnTo>
                    <a:cubicBezTo>
                      <a:pt x="32215" y="292049"/>
                      <a:pt x="29431" y="290851"/>
                      <a:pt x="27538" y="290851"/>
                    </a:cubicBezTo>
                    <a:lnTo>
                      <a:pt x="7604" y="290851"/>
                    </a:lnTo>
                    <a:cubicBezTo>
                      <a:pt x="4708" y="290851"/>
                      <a:pt x="31" y="293464"/>
                      <a:pt x="31" y="288564"/>
                    </a:cubicBezTo>
                    <a:lnTo>
                      <a:pt x="31" y="285079"/>
                    </a:lnTo>
                    <a:cubicBezTo>
                      <a:pt x="31" y="281595"/>
                      <a:pt x="31" y="278110"/>
                      <a:pt x="31" y="274626"/>
                    </a:cubicBezTo>
                    <a:cubicBezTo>
                      <a:pt x="31" y="254589"/>
                      <a:pt x="31" y="234553"/>
                      <a:pt x="31" y="214516"/>
                    </a:cubicBezTo>
                    <a:cubicBezTo>
                      <a:pt x="-80" y="145695"/>
                      <a:pt x="143" y="76874"/>
                      <a:pt x="143" y="7944"/>
                    </a:cubicBezTo>
                    <a:lnTo>
                      <a:pt x="143" y="1846"/>
                    </a:lnTo>
                    <a:cubicBezTo>
                      <a:pt x="143" y="-1312"/>
                      <a:pt x="3261" y="539"/>
                      <a:pt x="5042" y="539"/>
                    </a:cubicBezTo>
                    <a:lnTo>
                      <a:pt x="17404" y="539"/>
                    </a:lnTo>
                    <a:lnTo>
                      <a:pt x="42126" y="539"/>
                    </a:lnTo>
                    <a:cubicBezTo>
                      <a:pt x="60835" y="539"/>
                      <a:pt x="79321" y="-1312"/>
                      <a:pt x="98141" y="2826"/>
                    </a:cubicBezTo>
                    <a:cubicBezTo>
                      <a:pt x="136561" y="11320"/>
                      <a:pt x="159501" y="37672"/>
                      <a:pt x="159501" y="76656"/>
                    </a:cubicBezTo>
                    <a:cubicBezTo>
                      <a:pt x="159390" y="113789"/>
                      <a:pt x="135559" y="142428"/>
                      <a:pt x="98809" y="151249"/>
                    </a:cubicBezTo>
                  </a:path>
                </a:pathLst>
              </a:custGeom>
              <a:grpFill/>
              <a:ln w="11089" cap="flat">
                <a:noFill/>
                <a:prstDash val="solid"/>
                <a:miter/>
              </a:ln>
            </p:spPr>
            <p:txBody>
              <a:bodyPr rtlCol="0" anchor="ctr"/>
              <a:lstStyle/>
              <a:p>
                <a:endParaRPr lang="fi-FI"/>
              </a:p>
            </p:txBody>
          </p:sp>
          <p:sp>
            <p:nvSpPr>
              <p:cNvPr id="20" name="Vapaamuotoinen: Muoto 19">
                <a:extLst>
                  <a:ext uri="{FF2B5EF4-FFF2-40B4-BE49-F238E27FC236}">
                    <a16:creationId xmlns:a16="http://schemas.microsoft.com/office/drawing/2014/main" id="{434B4746-318A-4BD9-BEF3-36C90F5D931D}"/>
                  </a:ext>
                </a:extLst>
              </p:cNvPr>
              <p:cNvSpPr/>
              <p:nvPr/>
            </p:nvSpPr>
            <p:spPr bwMode="black">
              <a:xfrm>
                <a:off x="10472624" y="6318240"/>
                <a:ext cx="245775" cy="290311"/>
              </a:xfrm>
              <a:custGeom>
                <a:avLst/>
                <a:gdLst>
                  <a:gd name="connsiteX0" fmla="*/ 172054 w 245775"/>
                  <a:gd name="connsiteY0" fmla="*/ 204176 h 290311"/>
                  <a:gd name="connsiteX1" fmla="*/ 122610 w 245775"/>
                  <a:gd name="connsiteY1" fmla="*/ 77750 h 290311"/>
                  <a:gd name="connsiteX2" fmla="*/ 73165 w 245775"/>
                  <a:gd name="connsiteY2" fmla="*/ 204176 h 290311"/>
                  <a:gd name="connsiteX3" fmla="*/ 172054 w 245775"/>
                  <a:gd name="connsiteY3" fmla="*/ 204176 h 290311"/>
                  <a:gd name="connsiteX4" fmla="*/ 206131 w 245775"/>
                  <a:gd name="connsiteY4" fmla="*/ 290312 h 290311"/>
                  <a:gd name="connsiteX5" fmla="*/ 183190 w 245775"/>
                  <a:gd name="connsiteY5" fmla="*/ 231618 h 290311"/>
                  <a:gd name="connsiteX6" fmla="*/ 62474 w 245775"/>
                  <a:gd name="connsiteY6" fmla="*/ 231618 h 290311"/>
                  <a:gd name="connsiteX7" fmla="*/ 39534 w 245775"/>
                  <a:gd name="connsiteY7" fmla="*/ 290312 h 290311"/>
                  <a:gd name="connsiteX8" fmla="*/ 0 w 245775"/>
                  <a:gd name="connsiteY8" fmla="*/ 290312 h 290311"/>
                  <a:gd name="connsiteX9" fmla="*/ 122721 w 245775"/>
                  <a:gd name="connsiteY9" fmla="*/ 0 h 290311"/>
                  <a:gd name="connsiteX10" fmla="*/ 245776 w 245775"/>
                  <a:gd name="connsiteY10" fmla="*/ 290312 h 290311"/>
                  <a:gd name="connsiteX11" fmla="*/ 206131 w 245775"/>
                  <a:gd name="connsiteY11" fmla="*/ 290312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5775" h="290311">
                    <a:moveTo>
                      <a:pt x="172054" y="204176"/>
                    </a:moveTo>
                    <a:lnTo>
                      <a:pt x="122610" y="77750"/>
                    </a:lnTo>
                    <a:lnTo>
                      <a:pt x="73165" y="204176"/>
                    </a:lnTo>
                    <a:lnTo>
                      <a:pt x="172054" y="204176"/>
                    </a:lnTo>
                    <a:close/>
                    <a:moveTo>
                      <a:pt x="206131" y="290312"/>
                    </a:moveTo>
                    <a:lnTo>
                      <a:pt x="183190" y="231618"/>
                    </a:lnTo>
                    <a:lnTo>
                      <a:pt x="62474" y="231618"/>
                    </a:lnTo>
                    <a:lnTo>
                      <a:pt x="39534" y="290312"/>
                    </a:lnTo>
                    <a:lnTo>
                      <a:pt x="0" y="290312"/>
                    </a:lnTo>
                    <a:lnTo>
                      <a:pt x="122721" y="0"/>
                    </a:lnTo>
                    <a:lnTo>
                      <a:pt x="245776" y="290312"/>
                    </a:lnTo>
                    <a:lnTo>
                      <a:pt x="206131" y="290312"/>
                    </a:lnTo>
                    <a:close/>
                  </a:path>
                </a:pathLst>
              </a:custGeom>
              <a:grpFill/>
              <a:ln w="11089" cap="flat">
                <a:noFill/>
                <a:prstDash val="solid"/>
                <a:miter/>
              </a:ln>
            </p:spPr>
            <p:txBody>
              <a:bodyPr rtlCol="0" anchor="ctr"/>
              <a:lstStyle/>
              <a:p>
                <a:endParaRPr lang="fi-FI"/>
              </a:p>
            </p:txBody>
          </p:sp>
        </p:grpSp>
      </p:grpSp>
    </p:spTree>
    <p:extLst>
      <p:ext uri="{BB962C8B-B14F-4D97-AF65-F5344CB8AC3E}">
        <p14:creationId xmlns:p14="http://schemas.microsoft.com/office/powerpoint/2010/main" val="396635946"/>
      </p:ext>
    </p:extLst>
  </p:cSld>
  <p:clrMapOvr>
    <a:masterClrMapping/>
  </p:clrMapOvr>
  <p:extLst>
    <p:ext uri="{DCECCB84-F9BA-43D5-87BE-67443E8EF086}">
      <p15:sldGuideLst xmlns:p15="http://schemas.microsoft.com/office/powerpoint/2012/main">
        <p15:guide id="1" orient="horz" pos="27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938E6AC-1A7F-41A6-9E29-5893B5D67F8F}"/>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1CC45E42-5407-4C55-BE0C-C7D5E9427945}"/>
              </a:ext>
            </a:extLst>
          </p:cNvPr>
          <p:cNvSpPr>
            <a:spLocks noGrp="1"/>
          </p:cNvSpPr>
          <p:nvPr>
            <p:ph type="dt" sz="half" idx="10"/>
          </p:nvPr>
        </p:nvSpPr>
        <p:spPr/>
        <p:txBody>
          <a:bodyPr/>
          <a:lstStyle/>
          <a:p>
            <a:fld id="{FBCFD006-1754-4226-A25B-1641E6E098A7}" type="datetime1">
              <a:rPr lang="fi-FI" smtClean="0"/>
              <a:t>26.5.2024</a:t>
            </a:fld>
            <a:endParaRPr lang="fi-FI"/>
          </a:p>
        </p:txBody>
      </p:sp>
      <p:sp>
        <p:nvSpPr>
          <p:cNvPr id="4" name="Alatunnisteen paikkamerkki 3">
            <a:extLst>
              <a:ext uri="{FF2B5EF4-FFF2-40B4-BE49-F238E27FC236}">
                <a16:creationId xmlns:a16="http://schemas.microsoft.com/office/drawing/2014/main" id="{8B86B85F-D18E-4416-BC71-BCEFAD48EF7F}"/>
              </a:ext>
            </a:extLst>
          </p:cNvPr>
          <p:cNvSpPr>
            <a:spLocks noGrp="1"/>
          </p:cNvSpPr>
          <p:nvPr>
            <p:ph type="ftr" sz="quarter" idx="11"/>
          </p:nvPr>
        </p:nvSpPr>
        <p:spPr/>
        <p:txBody>
          <a:bodyPr/>
          <a:lstStyle/>
          <a:p>
            <a:r>
              <a:rPr lang="en-US"/>
              <a:t>This work © 2024 by Tapio Palvelut Oy is licensed under CC BY-SA 4.0 </a:t>
            </a:r>
            <a:endParaRPr lang="fi-FI"/>
          </a:p>
        </p:txBody>
      </p:sp>
      <p:sp>
        <p:nvSpPr>
          <p:cNvPr id="5" name="Dian numeron paikkamerkki 4">
            <a:extLst>
              <a:ext uri="{FF2B5EF4-FFF2-40B4-BE49-F238E27FC236}">
                <a16:creationId xmlns:a16="http://schemas.microsoft.com/office/drawing/2014/main" id="{66ACC11A-E694-410D-8DE6-943FBCA4B619}"/>
              </a:ext>
            </a:extLst>
          </p:cNvPr>
          <p:cNvSpPr>
            <a:spLocks noGrp="1"/>
          </p:cNvSpPr>
          <p:nvPr>
            <p:ph type="sldNum" sz="quarter" idx="12"/>
          </p:nvPr>
        </p:nvSpPr>
        <p:spPr/>
        <p:txBody>
          <a:bodyPr/>
          <a:lstStyle/>
          <a:p>
            <a:fld id="{2020BB7A-7565-440A-AF71-226D618FE89D}" type="slidenum">
              <a:rPr lang="fi-FI" smtClean="0"/>
              <a:t>‹#›</a:t>
            </a:fld>
            <a:endParaRPr lang="fi-FI"/>
          </a:p>
        </p:txBody>
      </p:sp>
    </p:spTree>
    <p:extLst>
      <p:ext uri="{BB962C8B-B14F-4D97-AF65-F5344CB8AC3E}">
        <p14:creationId xmlns:p14="http://schemas.microsoft.com/office/powerpoint/2010/main" val="42734964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Osan ylätunnis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kstin paikkamerkki 2">
            <a:extLst>
              <a:ext uri="{FF2B5EF4-FFF2-40B4-BE49-F238E27FC236}">
                <a16:creationId xmlns:a16="http://schemas.microsoft.com/office/drawing/2014/main" id="{094127B6-E750-4A8F-8440-D43E9CBCD2DE}"/>
              </a:ext>
            </a:extLst>
          </p:cNvPr>
          <p:cNvSpPr>
            <a:spLocks noGrp="1"/>
          </p:cNvSpPr>
          <p:nvPr>
            <p:ph type="body" idx="1"/>
          </p:nvPr>
        </p:nvSpPr>
        <p:spPr>
          <a:xfrm>
            <a:off x="576000" y="1679746"/>
            <a:ext cx="3886255" cy="3189254"/>
          </a:xfrm>
        </p:spPr>
        <p:txBody>
          <a:bodyPr/>
          <a:lstStyle>
            <a:lvl1pPr marL="0" indent="0">
              <a:buNone/>
              <a:defRPr sz="26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2" name="Otsikko 1">
            <a:extLst>
              <a:ext uri="{FF2B5EF4-FFF2-40B4-BE49-F238E27FC236}">
                <a16:creationId xmlns:a16="http://schemas.microsoft.com/office/drawing/2014/main" id="{EBE1AEEB-19B8-42D8-9E01-6E6ADE4DA243}"/>
              </a:ext>
            </a:extLst>
          </p:cNvPr>
          <p:cNvSpPr>
            <a:spLocks noGrp="1"/>
          </p:cNvSpPr>
          <p:nvPr>
            <p:ph type="title"/>
          </p:nvPr>
        </p:nvSpPr>
        <p:spPr>
          <a:xfrm>
            <a:off x="576000" y="517525"/>
            <a:ext cx="3888000" cy="1224000"/>
          </a:xfrm>
        </p:spPr>
        <p:txBody>
          <a:bodyPr/>
          <a:lstStyle>
            <a:lvl1pPr>
              <a:defRPr sz="3000">
                <a:solidFill>
                  <a:schemeClr val="bg1"/>
                </a:solidFill>
              </a:defRPr>
            </a:lvl1pPr>
          </a:lstStyle>
          <a:p>
            <a:r>
              <a:rPr lang="fi-FI"/>
              <a:t>Muokkaa ots. perustyyl. napsautt.</a:t>
            </a:r>
            <a:endParaRPr lang="fi-FI" dirty="0"/>
          </a:p>
        </p:txBody>
      </p:sp>
      <p:sp>
        <p:nvSpPr>
          <p:cNvPr id="6" name="Dian numeron paikkamerkki 5">
            <a:extLst>
              <a:ext uri="{FF2B5EF4-FFF2-40B4-BE49-F238E27FC236}">
                <a16:creationId xmlns:a16="http://schemas.microsoft.com/office/drawing/2014/main" id="{5DA63EC5-D6E9-421C-AE09-097548F240AA}"/>
              </a:ext>
            </a:extLst>
          </p:cNvPr>
          <p:cNvSpPr>
            <a:spLocks noGrp="1"/>
          </p:cNvSpPr>
          <p:nvPr>
            <p:ph type="sldNum" sz="quarter" idx="12"/>
          </p:nvPr>
        </p:nvSpPr>
        <p:spPr/>
        <p:txBody>
          <a:bodyPr/>
          <a:lstStyle>
            <a:lvl1pPr>
              <a:defRPr>
                <a:noFill/>
              </a:defRPr>
            </a:lvl1pPr>
          </a:lstStyle>
          <a:p>
            <a:fld id="{2020BB7A-7565-440A-AF71-226D618FE89D}" type="slidenum">
              <a:rPr lang="fi-FI" smtClean="0"/>
              <a:t>‹#›</a:t>
            </a:fld>
            <a:endParaRPr lang="fi-FI"/>
          </a:p>
        </p:txBody>
      </p:sp>
      <p:sp>
        <p:nvSpPr>
          <p:cNvPr id="4" name="Päivämäärän paikkamerkki 3">
            <a:extLst>
              <a:ext uri="{FF2B5EF4-FFF2-40B4-BE49-F238E27FC236}">
                <a16:creationId xmlns:a16="http://schemas.microsoft.com/office/drawing/2014/main" id="{53E57E64-5A65-4399-8290-C5D9428B7803}"/>
              </a:ext>
            </a:extLst>
          </p:cNvPr>
          <p:cNvSpPr>
            <a:spLocks noGrp="1"/>
          </p:cNvSpPr>
          <p:nvPr>
            <p:ph type="dt" sz="half" idx="10"/>
          </p:nvPr>
        </p:nvSpPr>
        <p:spPr/>
        <p:txBody>
          <a:bodyPr/>
          <a:lstStyle>
            <a:lvl1pPr>
              <a:defRPr>
                <a:noFill/>
              </a:defRPr>
            </a:lvl1pPr>
          </a:lstStyle>
          <a:p>
            <a:fld id="{68A9272C-8900-4ACC-BB37-744CC8E3C988}" type="datetime1">
              <a:rPr lang="fi-FI" smtClean="0"/>
              <a:t>26.5.2024</a:t>
            </a:fld>
            <a:endParaRPr lang="fi-FI"/>
          </a:p>
        </p:txBody>
      </p:sp>
      <p:sp>
        <p:nvSpPr>
          <p:cNvPr id="5" name="Alatunnisteen paikkamerkki 4">
            <a:extLst>
              <a:ext uri="{FF2B5EF4-FFF2-40B4-BE49-F238E27FC236}">
                <a16:creationId xmlns:a16="http://schemas.microsoft.com/office/drawing/2014/main" id="{0EE8986A-8C30-47DA-B65F-2B0FDF01E09F}"/>
              </a:ext>
            </a:extLst>
          </p:cNvPr>
          <p:cNvSpPr>
            <a:spLocks noGrp="1"/>
          </p:cNvSpPr>
          <p:nvPr>
            <p:ph type="ftr" sz="quarter" idx="11"/>
          </p:nvPr>
        </p:nvSpPr>
        <p:spPr/>
        <p:txBody>
          <a:bodyPr/>
          <a:lstStyle>
            <a:lvl1pPr>
              <a:defRPr>
                <a:noFill/>
              </a:defRPr>
            </a:lvl1pPr>
          </a:lstStyle>
          <a:p>
            <a:r>
              <a:rPr lang="en-US"/>
              <a:t>This work © 2024 by Tapio Palvelut Oy is licensed under CC BY-SA 4.0 </a:t>
            </a:r>
            <a:endParaRPr lang="fi-FI"/>
          </a:p>
        </p:txBody>
      </p:sp>
      <p:grpSp>
        <p:nvGrpSpPr>
          <p:cNvPr id="12" name="Logo">
            <a:extLst>
              <a:ext uri="{FF2B5EF4-FFF2-40B4-BE49-F238E27FC236}">
                <a16:creationId xmlns:a16="http://schemas.microsoft.com/office/drawing/2014/main" id="{C0A25FE7-D55A-47B3-86F8-1A2D9FB043F3}"/>
              </a:ext>
              <a:ext uri="{C183D7F6-B498-43B3-948B-1728B52AA6E4}">
                <adec:decorative xmlns:adec="http://schemas.microsoft.com/office/drawing/2017/decorative" val="1"/>
              </a:ext>
            </a:extLst>
          </p:cNvPr>
          <p:cNvGrpSpPr>
            <a:grpSpLocks noChangeAspect="1"/>
          </p:cNvGrpSpPr>
          <p:nvPr/>
        </p:nvGrpSpPr>
        <p:grpSpPr bwMode="black">
          <a:xfrm>
            <a:off x="726961" y="5668710"/>
            <a:ext cx="1494000" cy="403380"/>
            <a:chOff x="10274400" y="6210000"/>
            <a:chExt cx="1492250" cy="402908"/>
          </a:xfrm>
          <a:solidFill>
            <a:srgbClr val="FFFFFF"/>
          </a:solidFill>
        </p:grpSpPr>
        <p:sp>
          <p:nvSpPr>
            <p:cNvPr id="13" name="Vapaamuotoinen: Muoto 12">
              <a:extLst>
                <a:ext uri="{FF2B5EF4-FFF2-40B4-BE49-F238E27FC236}">
                  <a16:creationId xmlns:a16="http://schemas.microsoft.com/office/drawing/2014/main" id="{71141F11-8826-4A00-9971-BA34D90976E4}"/>
                </a:ext>
              </a:extLst>
            </p:cNvPr>
            <p:cNvSpPr/>
            <p:nvPr/>
          </p:nvSpPr>
          <p:spPr bwMode="black">
            <a:xfrm>
              <a:off x="11466195" y="6216751"/>
              <a:ext cx="301902" cy="392018"/>
            </a:xfrm>
            <a:custGeom>
              <a:avLst/>
              <a:gdLst>
                <a:gd name="connsiteX0" fmla="*/ 150227 w 301902"/>
                <a:gd name="connsiteY0" fmla="*/ 0 h 392018"/>
                <a:gd name="connsiteX1" fmla="*/ 126062 w 301902"/>
                <a:gd name="connsiteY1" fmla="*/ 55318 h 392018"/>
                <a:gd name="connsiteX2" fmla="*/ 126062 w 301902"/>
                <a:gd name="connsiteY2" fmla="*/ 170419 h 392018"/>
                <a:gd name="connsiteX3" fmla="*/ 96439 w 301902"/>
                <a:gd name="connsiteY3" fmla="*/ 105409 h 392018"/>
                <a:gd name="connsiteX4" fmla="*/ 69935 w 301902"/>
                <a:gd name="connsiteY4" fmla="*/ 165955 h 392018"/>
                <a:gd name="connsiteX5" fmla="*/ 101896 w 301902"/>
                <a:gd name="connsiteY5" fmla="*/ 235756 h 392018"/>
                <a:gd name="connsiteX6" fmla="*/ 52786 w 301902"/>
                <a:gd name="connsiteY6" fmla="*/ 205265 h 392018"/>
                <a:gd name="connsiteX7" fmla="*/ 33409 w 301902"/>
                <a:gd name="connsiteY7" fmla="*/ 249476 h 392018"/>
                <a:gd name="connsiteX8" fmla="*/ 80849 w 301902"/>
                <a:gd name="connsiteY8" fmla="*/ 278878 h 392018"/>
                <a:gd name="connsiteX9" fmla="*/ 20491 w 301902"/>
                <a:gd name="connsiteY9" fmla="*/ 278878 h 392018"/>
                <a:gd name="connsiteX10" fmla="*/ 0 w 301902"/>
                <a:gd name="connsiteY10" fmla="*/ 325811 h 392018"/>
                <a:gd name="connsiteX11" fmla="*/ 126062 w 301902"/>
                <a:gd name="connsiteY11" fmla="*/ 325811 h 392018"/>
                <a:gd name="connsiteX12" fmla="*/ 126062 w 301902"/>
                <a:gd name="connsiteY12" fmla="*/ 392019 h 392018"/>
                <a:gd name="connsiteX13" fmla="*/ 175729 w 301902"/>
                <a:gd name="connsiteY13" fmla="*/ 392019 h 392018"/>
                <a:gd name="connsiteX14" fmla="*/ 175729 w 301902"/>
                <a:gd name="connsiteY14" fmla="*/ 325811 h 392018"/>
                <a:gd name="connsiteX15" fmla="*/ 301902 w 301902"/>
                <a:gd name="connsiteY15" fmla="*/ 325811 h 392018"/>
                <a:gd name="connsiteX16" fmla="*/ 281300 w 301902"/>
                <a:gd name="connsiteY16" fmla="*/ 278878 h 392018"/>
                <a:gd name="connsiteX17" fmla="*/ 221054 w 301902"/>
                <a:gd name="connsiteY17" fmla="*/ 278878 h 392018"/>
                <a:gd name="connsiteX18" fmla="*/ 268494 w 301902"/>
                <a:gd name="connsiteY18" fmla="*/ 249476 h 392018"/>
                <a:gd name="connsiteX19" fmla="*/ 249117 w 301902"/>
                <a:gd name="connsiteY19" fmla="*/ 205265 h 392018"/>
                <a:gd name="connsiteX20" fmla="*/ 199895 w 301902"/>
                <a:gd name="connsiteY20" fmla="*/ 235756 h 392018"/>
                <a:gd name="connsiteX21" fmla="*/ 231967 w 301902"/>
                <a:gd name="connsiteY21" fmla="*/ 165955 h 392018"/>
                <a:gd name="connsiteX22" fmla="*/ 205463 w 301902"/>
                <a:gd name="connsiteY22" fmla="*/ 105409 h 392018"/>
                <a:gd name="connsiteX23" fmla="*/ 175729 w 301902"/>
                <a:gd name="connsiteY23" fmla="*/ 170419 h 392018"/>
                <a:gd name="connsiteX24" fmla="*/ 175729 w 301902"/>
                <a:gd name="connsiteY24" fmla="*/ 55318 h 392018"/>
                <a:gd name="connsiteX25" fmla="*/ 151675 w 301902"/>
                <a:gd name="connsiteY25" fmla="*/ 0 h 39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1902" h="392018">
                  <a:moveTo>
                    <a:pt x="150227" y="0"/>
                  </a:moveTo>
                  <a:lnTo>
                    <a:pt x="126062" y="55318"/>
                  </a:lnTo>
                  <a:lnTo>
                    <a:pt x="126062" y="170419"/>
                  </a:lnTo>
                  <a:lnTo>
                    <a:pt x="96439" y="105409"/>
                  </a:lnTo>
                  <a:lnTo>
                    <a:pt x="69935" y="165955"/>
                  </a:lnTo>
                  <a:lnTo>
                    <a:pt x="101896" y="235756"/>
                  </a:lnTo>
                  <a:lnTo>
                    <a:pt x="52786" y="205265"/>
                  </a:lnTo>
                  <a:lnTo>
                    <a:pt x="33409" y="249476"/>
                  </a:lnTo>
                  <a:lnTo>
                    <a:pt x="80849" y="278878"/>
                  </a:lnTo>
                  <a:lnTo>
                    <a:pt x="20491" y="278878"/>
                  </a:lnTo>
                  <a:lnTo>
                    <a:pt x="0" y="325811"/>
                  </a:lnTo>
                  <a:lnTo>
                    <a:pt x="126062" y="325811"/>
                  </a:lnTo>
                  <a:lnTo>
                    <a:pt x="126062" y="392019"/>
                  </a:lnTo>
                  <a:lnTo>
                    <a:pt x="175729" y="392019"/>
                  </a:lnTo>
                  <a:lnTo>
                    <a:pt x="175729" y="325811"/>
                  </a:lnTo>
                  <a:lnTo>
                    <a:pt x="301902" y="325811"/>
                  </a:lnTo>
                  <a:lnTo>
                    <a:pt x="281300" y="278878"/>
                  </a:lnTo>
                  <a:lnTo>
                    <a:pt x="221054" y="278878"/>
                  </a:lnTo>
                  <a:lnTo>
                    <a:pt x="268494" y="249476"/>
                  </a:lnTo>
                  <a:lnTo>
                    <a:pt x="249117" y="205265"/>
                  </a:lnTo>
                  <a:lnTo>
                    <a:pt x="199895" y="235756"/>
                  </a:lnTo>
                  <a:lnTo>
                    <a:pt x="231967" y="165955"/>
                  </a:lnTo>
                  <a:lnTo>
                    <a:pt x="205463" y="105409"/>
                  </a:lnTo>
                  <a:lnTo>
                    <a:pt x="175729" y="170419"/>
                  </a:lnTo>
                  <a:lnTo>
                    <a:pt x="175729" y="55318"/>
                  </a:lnTo>
                  <a:lnTo>
                    <a:pt x="151675" y="0"/>
                  </a:lnTo>
                  <a:close/>
                </a:path>
              </a:pathLst>
            </a:custGeom>
            <a:grpFill/>
            <a:ln w="11089" cap="flat">
              <a:noFill/>
              <a:prstDash val="solid"/>
              <a:miter/>
            </a:ln>
          </p:spPr>
          <p:txBody>
            <a:bodyPr rtlCol="0" anchor="ctr"/>
            <a:lstStyle/>
            <a:p>
              <a:endParaRPr lang="fi-FI"/>
            </a:p>
          </p:txBody>
        </p:sp>
        <p:grpSp>
          <p:nvGrpSpPr>
            <p:cNvPr id="14" name="Kuva 10">
              <a:extLst>
                <a:ext uri="{FF2B5EF4-FFF2-40B4-BE49-F238E27FC236}">
                  <a16:creationId xmlns:a16="http://schemas.microsoft.com/office/drawing/2014/main" id="{651BDE23-7876-40B9-B1BB-EC6D60F60096}"/>
                </a:ext>
              </a:extLst>
            </p:cNvPr>
            <p:cNvGrpSpPr/>
            <p:nvPr/>
          </p:nvGrpSpPr>
          <p:grpSpPr bwMode="black">
            <a:xfrm>
              <a:off x="10278854" y="6317762"/>
              <a:ext cx="1072638" cy="291633"/>
              <a:chOff x="10278854" y="6317762"/>
              <a:chExt cx="1072638" cy="291633"/>
            </a:xfrm>
            <a:grpFill/>
          </p:grpSpPr>
          <p:sp>
            <p:nvSpPr>
              <p:cNvPr id="15" name="Vapaamuotoinen: Muoto 14">
                <a:extLst>
                  <a:ext uri="{FF2B5EF4-FFF2-40B4-BE49-F238E27FC236}">
                    <a16:creationId xmlns:a16="http://schemas.microsoft.com/office/drawing/2014/main" id="{661D8A0C-38FA-4871-A231-AC252264CE8B}"/>
                  </a:ext>
                </a:extLst>
              </p:cNvPr>
              <p:cNvSpPr/>
              <p:nvPr/>
            </p:nvSpPr>
            <p:spPr bwMode="black">
              <a:xfrm>
                <a:off x="11056272" y="6317762"/>
                <a:ext cx="295220" cy="291633"/>
              </a:xfrm>
              <a:custGeom>
                <a:avLst/>
                <a:gdLst>
                  <a:gd name="connsiteX0" fmla="*/ 295221 w 295220"/>
                  <a:gd name="connsiteY0" fmla="*/ 145634 h 291633"/>
                  <a:gd name="connsiteX1" fmla="*/ 293884 w 295220"/>
                  <a:gd name="connsiteY1" fmla="*/ 123093 h 291633"/>
                  <a:gd name="connsiteX2" fmla="*/ 292214 w 295220"/>
                  <a:gd name="connsiteY2" fmla="*/ 112312 h 291633"/>
                  <a:gd name="connsiteX3" fmla="*/ 289764 w 295220"/>
                  <a:gd name="connsiteY3" fmla="*/ 101859 h 291633"/>
                  <a:gd name="connsiteX4" fmla="*/ 282748 w 295220"/>
                  <a:gd name="connsiteY4" fmla="*/ 82149 h 291633"/>
                  <a:gd name="connsiteX5" fmla="*/ 276178 w 295220"/>
                  <a:gd name="connsiteY5" fmla="*/ 69190 h 291633"/>
                  <a:gd name="connsiteX6" fmla="*/ 270610 w 295220"/>
                  <a:gd name="connsiteY6" fmla="*/ 60479 h 291633"/>
                  <a:gd name="connsiteX7" fmla="*/ 264373 w 295220"/>
                  <a:gd name="connsiteY7" fmla="*/ 52094 h 291633"/>
                  <a:gd name="connsiteX8" fmla="*/ 255353 w 295220"/>
                  <a:gd name="connsiteY8" fmla="*/ 42076 h 291633"/>
                  <a:gd name="connsiteX9" fmla="*/ 254239 w 295220"/>
                  <a:gd name="connsiteY9" fmla="*/ 40987 h 291633"/>
                  <a:gd name="connsiteX10" fmla="*/ 253237 w 295220"/>
                  <a:gd name="connsiteY10" fmla="*/ 40116 h 291633"/>
                  <a:gd name="connsiteX11" fmla="*/ 252680 w 295220"/>
                  <a:gd name="connsiteY11" fmla="*/ 39571 h 291633"/>
                  <a:gd name="connsiteX12" fmla="*/ 252235 w 295220"/>
                  <a:gd name="connsiteY12" fmla="*/ 39027 h 291633"/>
                  <a:gd name="connsiteX13" fmla="*/ 250230 w 295220"/>
                  <a:gd name="connsiteY13" fmla="*/ 37284 h 291633"/>
                  <a:gd name="connsiteX14" fmla="*/ 247112 w 295220"/>
                  <a:gd name="connsiteY14" fmla="*/ 34562 h 291633"/>
                  <a:gd name="connsiteX15" fmla="*/ 243994 w 295220"/>
                  <a:gd name="connsiteY15" fmla="*/ 31949 h 291633"/>
                  <a:gd name="connsiteX16" fmla="*/ 239874 w 295220"/>
                  <a:gd name="connsiteY16" fmla="*/ 28682 h 291633"/>
                  <a:gd name="connsiteX17" fmla="*/ 235642 w 295220"/>
                  <a:gd name="connsiteY17" fmla="*/ 25633 h 291633"/>
                  <a:gd name="connsiteX18" fmla="*/ 231299 w 295220"/>
                  <a:gd name="connsiteY18" fmla="*/ 22802 h 291633"/>
                  <a:gd name="connsiteX19" fmla="*/ 226844 w 295220"/>
                  <a:gd name="connsiteY19" fmla="*/ 20079 h 291633"/>
                  <a:gd name="connsiteX20" fmla="*/ 219494 w 295220"/>
                  <a:gd name="connsiteY20" fmla="*/ 16050 h 291633"/>
                  <a:gd name="connsiteX21" fmla="*/ 210697 w 295220"/>
                  <a:gd name="connsiteY21" fmla="*/ 11912 h 291633"/>
                  <a:gd name="connsiteX22" fmla="*/ 200786 w 295220"/>
                  <a:gd name="connsiteY22" fmla="*/ 8210 h 291633"/>
                  <a:gd name="connsiteX23" fmla="*/ 180072 w 295220"/>
                  <a:gd name="connsiteY23" fmla="*/ 2874 h 291633"/>
                  <a:gd name="connsiteX24" fmla="*/ 158023 w 295220"/>
                  <a:gd name="connsiteY24" fmla="*/ 261 h 291633"/>
                  <a:gd name="connsiteX25" fmla="*/ 146552 w 295220"/>
                  <a:gd name="connsiteY25" fmla="*/ 43 h 291633"/>
                  <a:gd name="connsiteX26" fmla="*/ 134971 w 295220"/>
                  <a:gd name="connsiteY26" fmla="*/ 478 h 291633"/>
                  <a:gd name="connsiteX27" fmla="*/ 112921 w 295220"/>
                  <a:gd name="connsiteY27" fmla="*/ 3310 h 291633"/>
                  <a:gd name="connsiteX28" fmla="*/ 92208 w 295220"/>
                  <a:gd name="connsiteY28" fmla="*/ 8972 h 291633"/>
                  <a:gd name="connsiteX29" fmla="*/ 82408 w 295220"/>
                  <a:gd name="connsiteY29" fmla="*/ 12783 h 291633"/>
                  <a:gd name="connsiteX30" fmla="*/ 73053 w 295220"/>
                  <a:gd name="connsiteY30" fmla="*/ 17357 h 291633"/>
                  <a:gd name="connsiteX31" fmla="*/ 64033 w 295220"/>
                  <a:gd name="connsiteY31" fmla="*/ 22584 h 291633"/>
                  <a:gd name="connsiteX32" fmla="*/ 55458 w 295220"/>
                  <a:gd name="connsiteY32" fmla="*/ 28573 h 291633"/>
                  <a:gd name="connsiteX33" fmla="*/ 39645 w 295220"/>
                  <a:gd name="connsiteY33" fmla="*/ 42403 h 291633"/>
                  <a:gd name="connsiteX34" fmla="*/ 32629 w 295220"/>
                  <a:gd name="connsiteY34" fmla="*/ 50025 h 291633"/>
                  <a:gd name="connsiteX35" fmla="*/ 26170 w 295220"/>
                  <a:gd name="connsiteY35" fmla="*/ 58192 h 291633"/>
                  <a:gd name="connsiteX36" fmla="*/ 23275 w 295220"/>
                  <a:gd name="connsiteY36" fmla="*/ 62439 h 291633"/>
                  <a:gd name="connsiteX37" fmla="*/ 20491 w 295220"/>
                  <a:gd name="connsiteY37" fmla="*/ 66795 h 291633"/>
                  <a:gd name="connsiteX38" fmla="*/ 15479 w 295220"/>
                  <a:gd name="connsiteY38" fmla="*/ 75724 h 291633"/>
                  <a:gd name="connsiteX39" fmla="*/ 7573 w 295220"/>
                  <a:gd name="connsiteY39" fmla="*/ 94889 h 291633"/>
                  <a:gd name="connsiteX40" fmla="*/ 6014 w 295220"/>
                  <a:gd name="connsiteY40" fmla="*/ 99899 h 291633"/>
                  <a:gd name="connsiteX41" fmla="*/ 4677 w 295220"/>
                  <a:gd name="connsiteY41" fmla="*/ 105017 h 291633"/>
                  <a:gd name="connsiteX42" fmla="*/ 2450 w 295220"/>
                  <a:gd name="connsiteY42" fmla="*/ 115470 h 291633"/>
                  <a:gd name="connsiteX43" fmla="*/ 891 w 295220"/>
                  <a:gd name="connsiteY43" fmla="*/ 126469 h 291633"/>
                  <a:gd name="connsiteX44" fmla="*/ 111 w 295220"/>
                  <a:gd name="connsiteY44" fmla="*/ 137576 h 291633"/>
                  <a:gd name="connsiteX45" fmla="*/ 0 w 295220"/>
                  <a:gd name="connsiteY45" fmla="*/ 143238 h 291633"/>
                  <a:gd name="connsiteX46" fmla="*/ 0 w 295220"/>
                  <a:gd name="connsiteY46" fmla="*/ 149010 h 291633"/>
                  <a:gd name="connsiteX47" fmla="*/ 223 w 295220"/>
                  <a:gd name="connsiteY47" fmla="*/ 154672 h 291633"/>
                  <a:gd name="connsiteX48" fmla="*/ 557 w 295220"/>
                  <a:gd name="connsiteY48" fmla="*/ 160335 h 291633"/>
                  <a:gd name="connsiteX49" fmla="*/ 3675 w 295220"/>
                  <a:gd name="connsiteY49" fmla="*/ 182005 h 291633"/>
                  <a:gd name="connsiteX50" fmla="*/ 6348 w 295220"/>
                  <a:gd name="connsiteY50" fmla="*/ 192350 h 291633"/>
                  <a:gd name="connsiteX51" fmla="*/ 9689 w 295220"/>
                  <a:gd name="connsiteY51" fmla="*/ 202259 h 291633"/>
                  <a:gd name="connsiteX52" fmla="*/ 18486 w 295220"/>
                  <a:gd name="connsiteY52" fmla="*/ 220989 h 291633"/>
                  <a:gd name="connsiteX53" fmla="*/ 23943 w 295220"/>
                  <a:gd name="connsiteY53" fmla="*/ 229809 h 291633"/>
                  <a:gd name="connsiteX54" fmla="*/ 30068 w 295220"/>
                  <a:gd name="connsiteY54" fmla="*/ 238194 h 291633"/>
                  <a:gd name="connsiteX55" fmla="*/ 36861 w 295220"/>
                  <a:gd name="connsiteY55" fmla="*/ 246143 h 291633"/>
                  <a:gd name="connsiteX56" fmla="*/ 44322 w 295220"/>
                  <a:gd name="connsiteY56" fmla="*/ 253657 h 291633"/>
                  <a:gd name="connsiteX57" fmla="*/ 52229 w 295220"/>
                  <a:gd name="connsiteY57" fmla="*/ 260517 h 291633"/>
                  <a:gd name="connsiteX58" fmla="*/ 60581 w 295220"/>
                  <a:gd name="connsiteY58" fmla="*/ 266724 h 291633"/>
                  <a:gd name="connsiteX59" fmla="*/ 69379 w 295220"/>
                  <a:gd name="connsiteY59" fmla="*/ 272278 h 291633"/>
                  <a:gd name="connsiteX60" fmla="*/ 78510 w 295220"/>
                  <a:gd name="connsiteY60" fmla="*/ 277069 h 291633"/>
                  <a:gd name="connsiteX61" fmla="*/ 97999 w 295220"/>
                  <a:gd name="connsiteY61" fmla="*/ 284692 h 291633"/>
                  <a:gd name="connsiteX62" fmla="*/ 108355 w 295220"/>
                  <a:gd name="connsiteY62" fmla="*/ 287414 h 291633"/>
                  <a:gd name="connsiteX63" fmla="*/ 119046 w 295220"/>
                  <a:gd name="connsiteY63" fmla="*/ 289483 h 291633"/>
                  <a:gd name="connsiteX64" fmla="*/ 141541 w 295220"/>
                  <a:gd name="connsiteY64" fmla="*/ 291552 h 291633"/>
                  <a:gd name="connsiteX65" fmla="*/ 153011 w 295220"/>
                  <a:gd name="connsiteY65" fmla="*/ 291552 h 291633"/>
                  <a:gd name="connsiteX66" fmla="*/ 164482 w 295220"/>
                  <a:gd name="connsiteY66" fmla="*/ 290899 h 291633"/>
                  <a:gd name="connsiteX67" fmla="*/ 186197 w 295220"/>
                  <a:gd name="connsiteY67" fmla="*/ 287523 h 291633"/>
                  <a:gd name="connsiteX68" fmla="*/ 196554 w 295220"/>
                  <a:gd name="connsiteY68" fmla="*/ 284801 h 291633"/>
                  <a:gd name="connsiteX69" fmla="*/ 206576 w 295220"/>
                  <a:gd name="connsiteY69" fmla="*/ 281316 h 291633"/>
                  <a:gd name="connsiteX70" fmla="*/ 225397 w 295220"/>
                  <a:gd name="connsiteY70" fmla="*/ 272278 h 291633"/>
                  <a:gd name="connsiteX71" fmla="*/ 234194 w 295220"/>
                  <a:gd name="connsiteY71" fmla="*/ 266724 h 291633"/>
                  <a:gd name="connsiteX72" fmla="*/ 242658 w 295220"/>
                  <a:gd name="connsiteY72" fmla="*/ 260300 h 291633"/>
                  <a:gd name="connsiteX73" fmla="*/ 249673 w 295220"/>
                  <a:gd name="connsiteY73" fmla="*/ 254310 h 291633"/>
                  <a:gd name="connsiteX74" fmla="*/ 252346 w 295220"/>
                  <a:gd name="connsiteY74" fmla="*/ 251806 h 291633"/>
                  <a:gd name="connsiteX75" fmla="*/ 254239 w 295220"/>
                  <a:gd name="connsiteY75" fmla="*/ 249955 h 291633"/>
                  <a:gd name="connsiteX76" fmla="*/ 256132 w 295220"/>
                  <a:gd name="connsiteY76" fmla="*/ 248103 h 291633"/>
                  <a:gd name="connsiteX77" fmla="*/ 259585 w 295220"/>
                  <a:gd name="connsiteY77" fmla="*/ 244510 h 291633"/>
                  <a:gd name="connsiteX78" fmla="*/ 268939 w 295220"/>
                  <a:gd name="connsiteY78" fmla="*/ 233076 h 291633"/>
                  <a:gd name="connsiteX79" fmla="*/ 274730 w 295220"/>
                  <a:gd name="connsiteY79" fmla="*/ 224473 h 291633"/>
                  <a:gd name="connsiteX80" fmla="*/ 279741 w 295220"/>
                  <a:gd name="connsiteY80" fmla="*/ 215435 h 291633"/>
                  <a:gd name="connsiteX81" fmla="*/ 284084 w 295220"/>
                  <a:gd name="connsiteY81" fmla="*/ 206070 h 291633"/>
                  <a:gd name="connsiteX82" fmla="*/ 287648 w 295220"/>
                  <a:gd name="connsiteY82" fmla="*/ 196270 h 291633"/>
                  <a:gd name="connsiteX83" fmla="*/ 291546 w 295220"/>
                  <a:gd name="connsiteY83" fmla="*/ 181896 h 291633"/>
                  <a:gd name="connsiteX84" fmla="*/ 293884 w 295220"/>
                  <a:gd name="connsiteY84" fmla="*/ 168284 h 291633"/>
                  <a:gd name="connsiteX85" fmla="*/ 294886 w 295220"/>
                  <a:gd name="connsiteY85" fmla="*/ 157177 h 291633"/>
                  <a:gd name="connsiteX86" fmla="*/ 295221 w 295220"/>
                  <a:gd name="connsiteY86" fmla="*/ 145634 h 291633"/>
                  <a:gd name="connsiteX87" fmla="*/ 262591 w 295220"/>
                  <a:gd name="connsiteY87" fmla="*/ 160661 h 291633"/>
                  <a:gd name="connsiteX88" fmla="*/ 260921 w 295220"/>
                  <a:gd name="connsiteY88" fmla="*/ 172422 h 291633"/>
                  <a:gd name="connsiteX89" fmla="*/ 257469 w 295220"/>
                  <a:gd name="connsiteY89" fmla="*/ 185816 h 291633"/>
                  <a:gd name="connsiteX90" fmla="*/ 255130 w 295220"/>
                  <a:gd name="connsiteY90" fmla="*/ 192241 h 291633"/>
                  <a:gd name="connsiteX91" fmla="*/ 250119 w 295220"/>
                  <a:gd name="connsiteY91" fmla="*/ 203130 h 291633"/>
                  <a:gd name="connsiteX92" fmla="*/ 244217 w 295220"/>
                  <a:gd name="connsiteY92" fmla="*/ 212822 h 291633"/>
                  <a:gd name="connsiteX93" fmla="*/ 240319 w 295220"/>
                  <a:gd name="connsiteY93" fmla="*/ 218158 h 291633"/>
                  <a:gd name="connsiteX94" fmla="*/ 237869 w 295220"/>
                  <a:gd name="connsiteY94" fmla="*/ 221207 h 291633"/>
                  <a:gd name="connsiteX95" fmla="*/ 234194 w 295220"/>
                  <a:gd name="connsiteY95" fmla="*/ 225236 h 291633"/>
                  <a:gd name="connsiteX96" fmla="*/ 232524 w 295220"/>
                  <a:gd name="connsiteY96" fmla="*/ 226978 h 291633"/>
                  <a:gd name="connsiteX97" fmla="*/ 231410 w 295220"/>
                  <a:gd name="connsiteY97" fmla="*/ 228176 h 291633"/>
                  <a:gd name="connsiteX98" fmla="*/ 230185 w 295220"/>
                  <a:gd name="connsiteY98" fmla="*/ 229374 h 291633"/>
                  <a:gd name="connsiteX99" fmla="*/ 228626 w 295220"/>
                  <a:gd name="connsiteY99" fmla="*/ 230789 h 291633"/>
                  <a:gd name="connsiteX100" fmla="*/ 225174 w 295220"/>
                  <a:gd name="connsiteY100" fmla="*/ 233838 h 291633"/>
                  <a:gd name="connsiteX101" fmla="*/ 219940 w 295220"/>
                  <a:gd name="connsiteY101" fmla="*/ 237976 h 291633"/>
                  <a:gd name="connsiteX102" fmla="*/ 214483 w 295220"/>
                  <a:gd name="connsiteY102" fmla="*/ 241788 h 291633"/>
                  <a:gd name="connsiteX103" fmla="*/ 203681 w 295220"/>
                  <a:gd name="connsiteY103" fmla="*/ 247886 h 291633"/>
                  <a:gd name="connsiteX104" fmla="*/ 191320 w 295220"/>
                  <a:gd name="connsiteY104" fmla="*/ 253004 h 291633"/>
                  <a:gd name="connsiteX105" fmla="*/ 178068 w 295220"/>
                  <a:gd name="connsiteY105" fmla="*/ 256706 h 291633"/>
                  <a:gd name="connsiteX106" fmla="*/ 163925 w 295220"/>
                  <a:gd name="connsiteY106" fmla="*/ 258993 h 291633"/>
                  <a:gd name="connsiteX107" fmla="*/ 148891 w 295220"/>
                  <a:gd name="connsiteY107" fmla="*/ 259864 h 291633"/>
                  <a:gd name="connsiteX108" fmla="*/ 133746 w 295220"/>
                  <a:gd name="connsiteY108" fmla="*/ 259319 h 291633"/>
                  <a:gd name="connsiteX109" fmla="*/ 119491 w 295220"/>
                  <a:gd name="connsiteY109" fmla="*/ 257250 h 291633"/>
                  <a:gd name="connsiteX110" fmla="*/ 106239 w 295220"/>
                  <a:gd name="connsiteY110" fmla="*/ 253766 h 291633"/>
                  <a:gd name="connsiteX111" fmla="*/ 93767 w 295220"/>
                  <a:gd name="connsiteY111" fmla="*/ 248866 h 291633"/>
                  <a:gd name="connsiteX112" fmla="*/ 82185 w 295220"/>
                  <a:gd name="connsiteY112" fmla="*/ 242441 h 291633"/>
                  <a:gd name="connsiteX113" fmla="*/ 71383 w 295220"/>
                  <a:gd name="connsiteY113" fmla="*/ 234601 h 291633"/>
                  <a:gd name="connsiteX114" fmla="*/ 61472 w 295220"/>
                  <a:gd name="connsiteY114" fmla="*/ 225345 h 291633"/>
                  <a:gd name="connsiteX115" fmla="*/ 57017 w 295220"/>
                  <a:gd name="connsiteY115" fmla="*/ 220444 h 291633"/>
                  <a:gd name="connsiteX116" fmla="*/ 52897 w 295220"/>
                  <a:gd name="connsiteY116" fmla="*/ 215217 h 291633"/>
                  <a:gd name="connsiteX117" fmla="*/ 45770 w 295220"/>
                  <a:gd name="connsiteY117" fmla="*/ 204219 h 291633"/>
                  <a:gd name="connsiteX118" fmla="*/ 40090 w 295220"/>
                  <a:gd name="connsiteY118" fmla="*/ 192459 h 291633"/>
                  <a:gd name="connsiteX119" fmla="*/ 35859 w 295220"/>
                  <a:gd name="connsiteY119" fmla="*/ 179827 h 291633"/>
                  <a:gd name="connsiteX120" fmla="*/ 33075 w 295220"/>
                  <a:gd name="connsiteY120" fmla="*/ 166215 h 291633"/>
                  <a:gd name="connsiteX121" fmla="*/ 31738 w 295220"/>
                  <a:gd name="connsiteY121" fmla="*/ 151732 h 291633"/>
                  <a:gd name="connsiteX122" fmla="*/ 31627 w 295220"/>
                  <a:gd name="connsiteY122" fmla="*/ 144218 h 291633"/>
                  <a:gd name="connsiteX123" fmla="*/ 31850 w 295220"/>
                  <a:gd name="connsiteY123" fmla="*/ 136705 h 291633"/>
                  <a:gd name="connsiteX124" fmla="*/ 33520 w 295220"/>
                  <a:gd name="connsiteY124" fmla="*/ 122331 h 291633"/>
                  <a:gd name="connsiteX125" fmla="*/ 36638 w 295220"/>
                  <a:gd name="connsiteY125" fmla="*/ 108937 h 291633"/>
                  <a:gd name="connsiteX126" fmla="*/ 41204 w 295220"/>
                  <a:gd name="connsiteY126" fmla="*/ 96414 h 291633"/>
                  <a:gd name="connsiteX127" fmla="*/ 47217 w 295220"/>
                  <a:gd name="connsiteY127" fmla="*/ 84653 h 291633"/>
                  <a:gd name="connsiteX128" fmla="*/ 54679 w 295220"/>
                  <a:gd name="connsiteY128" fmla="*/ 73764 h 291633"/>
                  <a:gd name="connsiteX129" fmla="*/ 63699 w 295220"/>
                  <a:gd name="connsiteY129" fmla="*/ 63637 h 291633"/>
                  <a:gd name="connsiteX130" fmla="*/ 73833 w 295220"/>
                  <a:gd name="connsiteY130" fmla="*/ 54599 h 291633"/>
                  <a:gd name="connsiteX131" fmla="*/ 84746 w 295220"/>
                  <a:gd name="connsiteY131" fmla="*/ 47085 h 291633"/>
                  <a:gd name="connsiteX132" fmla="*/ 96439 w 295220"/>
                  <a:gd name="connsiteY132" fmla="*/ 40987 h 291633"/>
                  <a:gd name="connsiteX133" fmla="*/ 108912 w 295220"/>
                  <a:gd name="connsiteY133" fmla="*/ 36304 h 291633"/>
                  <a:gd name="connsiteX134" fmla="*/ 122275 w 295220"/>
                  <a:gd name="connsiteY134" fmla="*/ 33038 h 291633"/>
                  <a:gd name="connsiteX135" fmla="*/ 136641 w 295220"/>
                  <a:gd name="connsiteY135" fmla="*/ 31295 h 291633"/>
                  <a:gd name="connsiteX136" fmla="*/ 144214 w 295220"/>
                  <a:gd name="connsiteY136" fmla="*/ 30969 h 291633"/>
                  <a:gd name="connsiteX137" fmla="*/ 151786 w 295220"/>
                  <a:gd name="connsiteY137" fmla="*/ 30969 h 291633"/>
                  <a:gd name="connsiteX138" fmla="*/ 166597 w 295220"/>
                  <a:gd name="connsiteY138" fmla="*/ 32166 h 291633"/>
                  <a:gd name="connsiteX139" fmla="*/ 180518 w 295220"/>
                  <a:gd name="connsiteY139" fmla="*/ 34780 h 291633"/>
                  <a:gd name="connsiteX140" fmla="*/ 193547 w 295220"/>
                  <a:gd name="connsiteY140" fmla="*/ 38809 h 291633"/>
                  <a:gd name="connsiteX141" fmla="*/ 205686 w 295220"/>
                  <a:gd name="connsiteY141" fmla="*/ 44363 h 291633"/>
                  <a:gd name="connsiteX142" fmla="*/ 217044 w 295220"/>
                  <a:gd name="connsiteY142" fmla="*/ 51332 h 291633"/>
                  <a:gd name="connsiteX143" fmla="*/ 227512 w 295220"/>
                  <a:gd name="connsiteY143" fmla="*/ 59717 h 291633"/>
                  <a:gd name="connsiteX144" fmla="*/ 232412 w 295220"/>
                  <a:gd name="connsiteY144" fmla="*/ 64399 h 291633"/>
                  <a:gd name="connsiteX145" fmla="*/ 236978 w 295220"/>
                  <a:gd name="connsiteY145" fmla="*/ 69299 h 291633"/>
                  <a:gd name="connsiteX146" fmla="*/ 244885 w 295220"/>
                  <a:gd name="connsiteY146" fmla="*/ 79862 h 291633"/>
                  <a:gd name="connsiteX147" fmla="*/ 251455 w 295220"/>
                  <a:gd name="connsiteY147" fmla="*/ 91187 h 291633"/>
                  <a:gd name="connsiteX148" fmla="*/ 256578 w 295220"/>
                  <a:gd name="connsiteY148" fmla="*/ 103383 h 291633"/>
                  <a:gd name="connsiteX149" fmla="*/ 260253 w 295220"/>
                  <a:gd name="connsiteY149" fmla="*/ 116450 h 291633"/>
                  <a:gd name="connsiteX150" fmla="*/ 262369 w 295220"/>
                  <a:gd name="connsiteY150" fmla="*/ 130498 h 291633"/>
                  <a:gd name="connsiteX151" fmla="*/ 263148 w 295220"/>
                  <a:gd name="connsiteY151" fmla="*/ 145416 h 291633"/>
                  <a:gd name="connsiteX152" fmla="*/ 262591 w 295220"/>
                  <a:gd name="connsiteY152" fmla="*/ 160661 h 29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295220" h="291633">
                    <a:moveTo>
                      <a:pt x="295221" y="145634"/>
                    </a:moveTo>
                    <a:cubicBezTo>
                      <a:pt x="295221" y="138120"/>
                      <a:pt x="294775" y="130607"/>
                      <a:pt x="293884" y="123093"/>
                    </a:cubicBezTo>
                    <a:cubicBezTo>
                      <a:pt x="293439" y="119500"/>
                      <a:pt x="292882" y="115906"/>
                      <a:pt x="292214" y="112312"/>
                    </a:cubicBezTo>
                    <a:cubicBezTo>
                      <a:pt x="291546" y="108828"/>
                      <a:pt x="290766" y="105343"/>
                      <a:pt x="289764" y="101859"/>
                    </a:cubicBezTo>
                    <a:cubicBezTo>
                      <a:pt x="287871" y="95107"/>
                      <a:pt x="285643" y="88465"/>
                      <a:pt x="282748" y="82149"/>
                    </a:cubicBezTo>
                    <a:cubicBezTo>
                      <a:pt x="280855" y="77684"/>
                      <a:pt x="278628" y="73328"/>
                      <a:pt x="276178" y="69190"/>
                    </a:cubicBezTo>
                    <a:cubicBezTo>
                      <a:pt x="274396" y="66250"/>
                      <a:pt x="272614" y="63310"/>
                      <a:pt x="270610" y="60479"/>
                    </a:cubicBezTo>
                    <a:cubicBezTo>
                      <a:pt x="268605" y="57648"/>
                      <a:pt x="266601" y="54816"/>
                      <a:pt x="264373" y="52094"/>
                    </a:cubicBezTo>
                    <a:cubicBezTo>
                      <a:pt x="261589" y="48609"/>
                      <a:pt x="258471" y="45234"/>
                      <a:pt x="255353" y="42076"/>
                    </a:cubicBezTo>
                    <a:cubicBezTo>
                      <a:pt x="255019" y="41749"/>
                      <a:pt x="254573" y="41314"/>
                      <a:pt x="254239" y="40987"/>
                    </a:cubicBezTo>
                    <a:cubicBezTo>
                      <a:pt x="253905" y="40660"/>
                      <a:pt x="253571" y="40334"/>
                      <a:pt x="253237" y="40116"/>
                    </a:cubicBezTo>
                    <a:cubicBezTo>
                      <a:pt x="253014" y="39898"/>
                      <a:pt x="252903" y="39789"/>
                      <a:pt x="252680" y="39571"/>
                    </a:cubicBezTo>
                    <a:cubicBezTo>
                      <a:pt x="252569" y="39462"/>
                      <a:pt x="252346" y="39245"/>
                      <a:pt x="252235" y="39027"/>
                    </a:cubicBezTo>
                    <a:cubicBezTo>
                      <a:pt x="251567" y="38482"/>
                      <a:pt x="250898" y="37829"/>
                      <a:pt x="250230" y="37284"/>
                    </a:cubicBezTo>
                    <a:cubicBezTo>
                      <a:pt x="249228" y="36413"/>
                      <a:pt x="248226" y="35433"/>
                      <a:pt x="247112" y="34562"/>
                    </a:cubicBezTo>
                    <a:cubicBezTo>
                      <a:pt x="246110" y="33691"/>
                      <a:pt x="245108" y="32820"/>
                      <a:pt x="243994" y="31949"/>
                    </a:cubicBezTo>
                    <a:cubicBezTo>
                      <a:pt x="242658" y="30860"/>
                      <a:pt x="241321" y="29771"/>
                      <a:pt x="239874" y="28682"/>
                    </a:cubicBezTo>
                    <a:cubicBezTo>
                      <a:pt x="238537" y="27593"/>
                      <a:pt x="237090" y="26613"/>
                      <a:pt x="235642" y="25633"/>
                    </a:cubicBezTo>
                    <a:cubicBezTo>
                      <a:pt x="234194" y="24653"/>
                      <a:pt x="232858" y="23673"/>
                      <a:pt x="231299" y="22802"/>
                    </a:cubicBezTo>
                    <a:cubicBezTo>
                      <a:pt x="229851" y="21822"/>
                      <a:pt x="228292" y="20950"/>
                      <a:pt x="226844" y="20079"/>
                    </a:cubicBezTo>
                    <a:cubicBezTo>
                      <a:pt x="224394" y="18664"/>
                      <a:pt x="221944" y="17357"/>
                      <a:pt x="219494" y="16050"/>
                    </a:cubicBezTo>
                    <a:cubicBezTo>
                      <a:pt x="216599" y="14526"/>
                      <a:pt x="213592" y="13219"/>
                      <a:pt x="210697" y="11912"/>
                    </a:cubicBezTo>
                    <a:cubicBezTo>
                      <a:pt x="207467" y="10497"/>
                      <a:pt x="204238" y="9299"/>
                      <a:pt x="200786" y="8210"/>
                    </a:cubicBezTo>
                    <a:cubicBezTo>
                      <a:pt x="194104" y="5923"/>
                      <a:pt x="187199" y="4181"/>
                      <a:pt x="180072" y="2874"/>
                    </a:cubicBezTo>
                    <a:cubicBezTo>
                      <a:pt x="172834" y="1458"/>
                      <a:pt x="165372" y="696"/>
                      <a:pt x="158023" y="261"/>
                    </a:cubicBezTo>
                    <a:cubicBezTo>
                      <a:pt x="154236" y="43"/>
                      <a:pt x="150339" y="-66"/>
                      <a:pt x="146552" y="43"/>
                    </a:cubicBezTo>
                    <a:cubicBezTo>
                      <a:pt x="142655" y="43"/>
                      <a:pt x="138868" y="152"/>
                      <a:pt x="134971" y="478"/>
                    </a:cubicBezTo>
                    <a:cubicBezTo>
                      <a:pt x="127509" y="914"/>
                      <a:pt x="120160" y="1894"/>
                      <a:pt x="112921" y="3310"/>
                    </a:cubicBezTo>
                    <a:cubicBezTo>
                      <a:pt x="105905" y="4725"/>
                      <a:pt x="99001" y="6576"/>
                      <a:pt x="92208" y="8972"/>
                    </a:cubicBezTo>
                    <a:cubicBezTo>
                      <a:pt x="88867" y="10061"/>
                      <a:pt x="85637" y="11368"/>
                      <a:pt x="82408" y="12783"/>
                    </a:cubicBezTo>
                    <a:cubicBezTo>
                      <a:pt x="79290" y="14199"/>
                      <a:pt x="76060" y="15723"/>
                      <a:pt x="73053" y="17357"/>
                    </a:cubicBezTo>
                    <a:cubicBezTo>
                      <a:pt x="69935" y="18990"/>
                      <a:pt x="66929" y="20733"/>
                      <a:pt x="64033" y="22584"/>
                    </a:cubicBezTo>
                    <a:cubicBezTo>
                      <a:pt x="61138" y="24435"/>
                      <a:pt x="58242" y="26395"/>
                      <a:pt x="55458" y="28573"/>
                    </a:cubicBezTo>
                    <a:cubicBezTo>
                      <a:pt x="49890" y="32820"/>
                      <a:pt x="44545" y="37393"/>
                      <a:pt x="39645" y="42403"/>
                    </a:cubicBezTo>
                    <a:cubicBezTo>
                      <a:pt x="37195" y="44907"/>
                      <a:pt x="34856" y="47412"/>
                      <a:pt x="32629" y="50025"/>
                    </a:cubicBezTo>
                    <a:cubicBezTo>
                      <a:pt x="30402" y="52639"/>
                      <a:pt x="28286" y="55361"/>
                      <a:pt x="26170" y="58192"/>
                    </a:cubicBezTo>
                    <a:cubicBezTo>
                      <a:pt x="25168" y="59608"/>
                      <a:pt x="24166" y="61023"/>
                      <a:pt x="23275" y="62439"/>
                    </a:cubicBezTo>
                    <a:cubicBezTo>
                      <a:pt x="22384" y="63855"/>
                      <a:pt x="21381" y="65379"/>
                      <a:pt x="20491" y="66795"/>
                    </a:cubicBezTo>
                    <a:cubicBezTo>
                      <a:pt x="18709" y="69735"/>
                      <a:pt x="17038" y="72675"/>
                      <a:pt x="15479" y="75724"/>
                    </a:cubicBezTo>
                    <a:cubicBezTo>
                      <a:pt x="12361" y="81931"/>
                      <a:pt x="9689" y="88356"/>
                      <a:pt x="7573" y="94889"/>
                    </a:cubicBezTo>
                    <a:cubicBezTo>
                      <a:pt x="7016" y="96523"/>
                      <a:pt x="6459" y="98265"/>
                      <a:pt x="6014" y="99899"/>
                    </a:cubicBezTo>
                    <a:cubicBezTo>
                      <a:pt x="5568" y="101641"/>
                      <a:pt x="5123" y="103274"/>
                      <a:pt x="4677" y="105017"/>
                    </a:cubicBezTo>
                    <a:cubicBezTo>
                      <a:pt x="3786" y="108501"/>
                      <a:pt x="3118" y="111986"/>
                      <a:pt x="2450" y="115470"/>
                    </a:cubicBezTo>
                    <a:cubicBezTo>
                      <a:pt x="1782" y="119173"/>
                      <a:pt x="1336" y="122766"/>
                      <a:pt x="891" y="126469"/>
                    </a:cubicBezTo>
                    <a:cubicBezTo>
                      <a:pt x="557" y="130171"/>
                      <a:pt x="223" y="133874"/>
                      <a:pt x="111" y="137576"/>
                    </a:cubicBezTo>
                    <a:cubicBezTo>
                      <a:pt x="0" y="139536"/>
                      <a:pt x="0" y="141387"/>
                      <a:pt x="0" y="143238"/>
                    </a:cubicBezTo>
                    <a:cubicBezTo>
                      <a:pt x="0" y="145198"/>
                      <a:pt x="0" y="147050"/>
                      <a:pt x="0" y="149010"/>
                    </a:cubicBezTo>
                    <a:cubicBezTo>
                      <a:pt x="0" y="150861"/>
                      <a:pt x="111" y="152821"/>
                      <a:pt x="223" y="154672"/>
                    </a:cubicBezTo>
                    <a:cubicBezTo>
                      <a:pt x="334" y="156632"/>
                      <a:pt x="445" y="158484"/>
                      <a:pt x="557" y="160335"/>
                    </a:cubicBezTo>
                    <a:cubicBezTo>
                      <a:pt x="1114" y="167631"/>
                      <a:pt x="2116" y="174818"/>
                      <a:pt x="3675" y="182005"/>
                    </a:cubicBezTo>
                    <a:cubicBezTo>
                      <a:pt x="4454" y="185489"/>
                      <a:pt x="5345" y="188974"/>
                      <a:pt x="6348" y="192350"/>
                    </a:cubicBezTo>
                    <a:cubicBezTo>
                      <a:pt x="7350" y="195725"/>
                      <a:pt x="8464" y="198992"/>
                      <a:pt x="9689" y="202259"/>
                    </a:cubicBezTo>
                    <a:cubicBezTo>
                      <a:pt x="12138" y="208684"/>
                      <a:pt x="15034" y="215000"/>
                      <a:pt x="18486" y="220989"/>
                    </a:cubicBezTo>
                    <a:cubicBezTo>
                      <a:pt x="20156" y="224038"/>
                      <a:pt x="22050" y="226978"/>
                      <a:pt x="23943" y="229809"/>
                    </a:cubicBezTo>
                    <a:cubicBezTo>
                      <a:pt x="25836" y="232640"/>
                      <a:pt x="27952" y="235472"/>
                      <a:pt x="30068" y="238194"/>
                    </a:cubicBezTo>
                    <a:cubicBezTo>
                      <a:pt x="32295" y="240916"/>
                      <a:pt x="34522" y="243639"/>
                      <a:pt x="36861" y="246143"/>
                    </a:cubicBezTo>
                    <a:cubicBezTo>
                      <a:pt x="39199" y="248757"/>
                      <a:pt x="41761" y="251261"/>
                      <a:pt x="44322" y="253657"/>
                    </a:cubicBezTo>
                    <a:cubicBezTo>
                      <a:pt x="46883" y="256053"/>
                      <a:pt x="49556" y="258339"/>
                      <a:pt x="52229" y="260517"/>
                    </a:cubicBezTo>
                    <a:cubicBezTo>
                      <a:pt x="54901" y="262695"/>
                      <a:pt x="57685" y="264764"/>
                      <a:pt x="60581" y="266724"/>
                    </a:cubicBezTo>
                    <a:cubicBezTo>
                      <a:pt x="63476" y="268684"/>
                      <a:pt x="66372" y="270536"/>
                      <a:pt x="69379" y="272278"/>
                    </a:cubicBezTo>
                    <a:cubicBezTo>
                      <a:pt x="72385" y="274020"/>
                      <a:pt x="75503" y="275654"/>
                      <a:pt x="78510" y="277069"/>
                    </a:cubicBezTo>
                    <a:cubicBezTo>
                      <a:pt x="84746" y="280118"/>
                      <a:pt x="91317" y="282623"/>
                      <a:pt x="97999" y="284692"/>
                    </a:cubicBezTo>
                    <a:cubicBezTo>
                      <a:pt x="101451" y="285672"/>
                      <a:pt x="104903" y="286652"/>
                      <a:pt x="108355" y="287414"/>
                    </a:cubicBezTo>
                    <a:cubicBezTo>
                      <a:pt x="111807" y="288176"/>
                      <a:pt x="115482" y="288939"/>
                      <a:pt x="119046" y="289483"/>
                    </a:cubicBezTo>
                    <a:cubicBezTo>
                      <a:pt x="126507" y="290681"/>
                      <a:pt x="133968" y="291334"/>
                      <a:pt x="141541" y="291552"/>
                    </a:cubicBezTo>
                    <a:cubicBezTo>
                      <a:pt x="145327" y="291661"/>
                      <a:pt x="149225" y="291661"/>
                      <a:pt x="153011" y="291552"/>
                    </a:cubicBezTo>
                    <a:cubicBezTo>
                      <a:pt x="156909" y="291443"/>
                      <a:pt x="160695" y="291225"/>
                      <a:pt x="164482" y="290899"/>
                    </a:cubicBezTo>
                    <a:cubicBezTo>
                      <a:pt x="171831" y="290245"/>
                      <a:pt x="179070" y="289156"/>
                      <a:pt x="186197" y="287523"/>
                    </a:cubicBezTo>
                    <a:cubicBezTo>
                      <a:pt x="189649" y="286761"/>
                      <a:pt x="193102" y="285781"/>
                      <a:pt x="196554" y="284801"/>
                    </a:cubicBezTo>
                    <a:cubicBezTo>
                      <a:pt x="199895" y="283712"/>
                      <a:pt x="203236" y="282623"/>
                      <a:pt x="206576" y="281316"/>
                    </a:cubicBezTo>
                    <a:cubicBezTo>
                      <a:pt x="213035" y="278812"/>
                      <a:pt x="219383" y="275762"/>
                      <a:pt x="225397" y="272278"/>
                    </a:cubicBezTo>
                    <a:cubicBezTo>
                      <a:pt x="228403" y="270536"/>
                      <a:pt x="231410" y="268684"/>
                      <a:pt x="234194" y="266724"/>
                    </a:cubicBezTo>
                    <a:cubicBezTo>
                      <a:pt x="237201" y="264546"/>
                      <a:pt x="239985" y="262477"/>
                      <a:pt x="242658" y="260300"/>
                    </a:cubicBezTo>
                    <a:cubicBezTo>
                      <a:pt x="245108" y="258339"/>
                      <a:pt x="247446" y="256379"/>
                      <a:pt x="249673" y="254310"/>
                    </a:cubicBezTo>
                    <a:cubicBezTo>
                      <a:pt x="250564" y="253439"/>
                      <a:pt x="251455" y="252677"/>
                      <a:pt x="252346" y="251806"/>
                    </a:cubicBezTo>
                    <a:cubicBezTo>
                      <a:pt x="253014" y="251261"/>
                      <a:pt x="253571" y="250608"/>
                      <a:pt x="254239" y="249955"/>
                    </a:cubicBezTo>
                    <a:cubicBezTo>
                      <a:pt x="254907" y="249301"/>
                      <a:pt x="255464" y="248757"/>
                      <a:pt x="256132" y="248103"/>
                    </a:cubicBezTo>
                    <a:cubicBezTo>
                      <a:pt x="257246" y="246906"/>
                      <a:pt x="258471" y="245708"/>
                      <a:pt x="259585" y="244510"/>
                    </a:cubicBezTo>
                    <a:cubicBezTo>
                      <a:pt x="262926" y="240916"/>
                      <a:pt x="266044" y="236996"/>
                      <a:pt x="268939" y="233076"/>
                    </a:cubicBezTo>
                    <a:cubicBezTo>
                      <a:pt x="270944" y="230245"/>
                      <a:pt x="272837" y="227414"/>
                      <a:pt x="274730" y="224473"/>
                    </a:cubicBezTo>
                    <a:cubicBezTo>
                      <a:pt x="276512" y="221533"/>
                      <a:pt x="278182" y="218484"/>
                      <a:pt x="279741" y="215435"/>
                    </a:cubicBezTo>
                    <a:cubicBezTo>
                      <a:pt x="281300" y="212386"/>
                      <a:pt x="282748" y="209228"/>
                      <a:pt x="284084" y="206070"/>
                    </a:cubicBezTo>
                    <a:cubicBezTo>
                      <a:pt x="285421" y="202803"/>
                      <a:pt x="286646" y="199646"/>
                      <a:pt x="287648" y="196270"/>
                    </a:cubicBezTo>
                    <a:cubicBezTo>
                      <a:pt x="289207" y="191478"/>
                      <a:pt x="290543" y="186687"/>
                      <a:pt x="291546" y="181896"/>
                    </a:cubicBezTo>
                    <a:cubicBezTo>
                      <a:pt x="292548" y="177431"/>
                      <a:pt x="293327" y="172858"/>
                      <a:pt x="293884" y="168284"/>
                    </a:cubicBezTo>
                    <a:cubicBezTo>
                      <a:pt x="294330" y="164582"/>
                      <a:pt x="294664" y="160879"/>
                      <a:pt x="294886" y="157177"/>
                    </a:cubicBezTo>
                    <a:cubicBezTo>
                      <a:pt x="295109" y="153257"/>
                      <a:pt x="295221" y="149445"/>
                      <a:pt x="295221" y="145634"/>
                    </a:cubicBezTo>
                    <a:moveTo>
                      <a:pt x="262591" y="160661"/>
                    </a:moveTo>
                    <a:cubicBezTo>
                      <a:pt x="262257" y="164582"/>
                      <a:pt x="261701" y="168611"/>
                      <a:pt x="260921" y="172422"/>
                    </a:cubicBezTo>
                    <a:cubicBezTo>
                      <a:pt x="260030" y="176887"/>
                      <a:pt x="258917" y="181351"/>
                      <a:pt x="257469" y="185816"/>
                    </a:cubicBezTo>
                    <a:cubicBezTo>
                      <a:pt x="256801" y="187994"/>
                      <a:pt x="256021" y="190063"/>
                      <a:pt x="255130" y="192241"/>
                    </a:cubicBezTo>
                    <a:cubicBezTo>
                      <a:pt x="253682" y="195943"/>
                      <a:pt x="252012" y="199537"/>
                      <a:pt x="250119" y="203130"/>
                    </a:cubicBezTo>
                    <a:cubicBezTo>
                      <a:pt x="248337" y="206506"/>
                      <a:pt x="246333" y="209664"/>
                      <a:pt x="244217" y="212822"/>
                    </a:cubicBezTo>
                    <a:cubicBezTo>
                      <a:pt x="242992" y="214673"/>
                      <a:pt x="241655" y="216415"/>
                      <a:pt x="240319" y="218158"/>
                    </a:cubicBezTo>
                    <a:cubicBezTo>
                      <a:pt x="239540" y="219138"/>
                      <a:pt x="238649" y="220227"/>
                      <a:pt x="237869" y="221207"/>
                    </a:cubicBezTo>
                    <a:cubicBezTo>
                      <a:pt x="236644" y="222622"/>
                      <a:pt x="235419" y="224038"/>
                      <a:pt x="234194" y="225236"/>
                    </a:cubicBezTo>
                    <a:cubicBezTo>
                      <a:pt x="233637" y="225780"/>
                      <a:pt x="233081" y="226433"/>
                      <a:pt x="232524" y="226978"/>
                    </a:cubicBezTo>
                    <a:cubicBezTo>
                      <a:pt x="232190" y="227414"/>
                      <a:pt x="231744" y="227740"/>
                      <a:pt x="231410" y="228176"/>
                    </a:cubicBezTo>
                    <a:cubicBezTo>
                      <a:pt x="230965" y="228611"/>
                      <a:pt x="230631" y="228938"/>
                      <a:pt x="230185" y="229374"/>
                    </a:cubicBezTo>
                    <a:cubicBezTo>
                      <a:pt x="229740" y="229809"/>
                      <a:pt x="229183" y="230245"/>
                      <a:pt x="228626" y="230789"/>
                    </a:cubicBezTo>
                    <a:cubicBezTo>
                      <a:pt x="227512" y="231878"/>
                      <a:pt x="226287" y="232858"/>
                      <a:pt x="225174" y="233838"/>
                    </a:cubicBezTo>
                    <a:cubicBezTo>
                      <a:pt x="223503" y="235254"/>
                      <a:pt x="221722" y="236669"/>
                      <a:pt x="219940" y="237976"/>
                    </a:cubicBezTo>
                    <a:cubicBezTo>
                      <a:pt x="218158" y="239283"/>
                      <a:pt x="216376" y="240590"/>
                      <a:pt x="214483" y="241788"/>
                    </a:cubicBezTo>
                    <a:cubicBezTo>
                      <a:pt x="211031" y="243965"/>
                      <a:pt x="207356" y="246034"/>
                      <a:pt x="203681" y="247886"/>
                    </a:cubicBezTo>
                    <a:cubicBezTo>
                      <a:pt x="199672" y="249846"/>
                      <a:pt x="195552" y="251588"/>
                      <a:pt x="191320" y="253004"/>
                    </a:cubicBezTo>
                    <a:cubicBezTo>
                      <a:pt x="186977" y="254528"/>
                      <a:pt x="182634" y="255726"/>
                      <a:pt x="178068" y="256706"/>
                    </a:cubicBezTo>
                    <a:cubicBezTo>
                      <a:pt x="173391" y="257686"/>
                      <a:pt x="168713" y="258448"/>
                      <a:pt x="163925" y="258993"/>
                    </a:cubicBezTo>
                    <a:cubicBezTo>
                      <a:pt x="158914" y="259537"/>
                      <a:pt x="153902" y="259864"/>
                      <a:pt x="148891" y="259864"/>
                    </a:cubicBezTo>
                    <a:cubicBezTo>
                      <a:pt x="143880" y="259864"/>
                      <a:pt x="138757" y="259755"/>
                      <a:pt x="133746" y="259319"/>
                    </a:cubicBezTo>
                    <a:cubicBezTo>
                      <a:pt x="128957" y="258884"/>
                      <a:pt x="124280" y="258231"/>
                      <a:pt x="119491" y="257250"/>
                    </a:cubicBezTo>
                    <a:cubicBezTo>
                      <a:pt x="115037" y="256379"/>
                      <a:pt x="110582" y="255182"/>
                      <a:pt x="106239" y="253766"/>
                    </a:cubicBezTo>
                    <a:cubicBezTo>
                      <a:pt x="102008" y="252350"/>
                      <a:pt x="97887" y="250717"/>
                      <a:pt x="93767" y="248866"/>
                    </a:cubicBezTo>
                    <a:cubicBezTo>
                      <a:pt x="89869" y="246906"/>
                      <a:pt x="85971" y="244837"/>
                      <a:pt x="82185" y="242441"/>
                    </a:cubicBezTo>
                    <a:cubicBezTo>
                      <a:pt x="78399" y="240045"/>
                      <a:pt x="74835" y="237432"/>
                      <a:pt x="71383" y="234601"/>
                    </a:cubicBezTo>
                    <a:cubicBezTo>
                      <a:pt x="67931" y="231660"/>
                      <a:pt x="64590" y="228611"/>
                      <a:pt x="61472" y="225345"/>
                    </a:cubicBezTo>
                    <a:cubicBezTo>
                      <a:pt x="59913" y="223711"/>
                      <a:pt x="58465" y="222078"/>
                      <a:pt x="57017" y="220444"/>
                    </a:cubicBezTo>
                    <a:cubicBezTo>
                      <a:pt x="55570" y="218811"/>
                      <a:pt x="54233" y="217069"/>
                      <a:pt x="52897" y="215217"/>
                    </a:cubicBezTo>
                    <a:cubicBezTo>
                      <a:pt x="50336" y="211733"/>
                      <a:pt x="47886" y="208030"/>
                      <a:pt x="45770" y="204219"/>
                    </a:cubicBezTo>
                    <a:cubicBezTo>
                      <a:pt x="43654" y="200408"/>
                      <a:pt x="41761" y="196488"/>
                      <a:pt x="40090" y="192459"/>
                    </a:cubicBezTo>
                    <a:cubicBezTo>
                      <a:pt x="38420" y="188321"/>
                      <a:pt x="37084" y="184074"/>
                      <a:pt x="35859" y="179827"/>
                    </a:cubicBezTo>
                    <a:cubicBezTo>
                      <a:pt x="34634" y="175362"/>
                      <a:pt x="33743" y="170789"/>
                      <a:pt x="33075" y="166215"/>
                    </a:cubicBezTo>
                    <a:cubicBezTo>
                      <a:pt x="32406" y="161424"/>
                      <a:pt x="31961" y="156523"/>
                      <a:pt x="31738" y="151732"/>
                    </a:cubicBezTo>
                    <a:cubicBezTo>
                      <a:pt x="31627" y="149228"/>
                      <a:pt x="31627" y="146723"/>
                      <a:pt x="31627" y="144218"/>
                    </a:cubicBezTo>
                    <a:cubicBezTo>
                      <a:pt x="31627" y="141714"/>
                      <a:pt x="31738" y="139209"/>
                      <a:pt x="31850" y="136705"/>
                    </a:cubicBezTo>
                    <a:cubicBezTo>
                      <a:pt x="32184" y="131913"/>
                      <a:pt x="32629" y="127122"/>
                      <a:pt x="33520" y="122331"/>
                    </a:cubicBezTo>
                    <a:cubicBezTo>
                      <a:pt x="34299" y="117866"/>
                      <a:pt x="35302" y="113401"/>
                      <a:pt x="36638" y="108937"/>
                    </a:cubicBezTo>
                    <a:cubicBezTo>
                      <a:pt x="37863" y="104690"/>
                      <a:pt x="39422" y="100443"/>
                      <a:pt x="41204" y="96414"/>
                    </a:cubicBezTo>
                    <a:cubicBezTo>
                      <a:pt x="42986" y="92385"/>
                      <a:pt x="44990" y="88465"/>
                      <a:pt x="47217" y="84653"/>
                    </a:cubicBezTo>
                    <a:cubicBezTo>
                      <a:pt x="49445" y="80842"/>
                      <a:pt x="52006" y="77249"/>
                      <a:pt x="54679" y="73764"/>
                    </a:cubicBezTo>
                    <a:cubicBezTo>
                      <a:pt x="57463" y="70170"/>
                      <a:pt x="60470" y="66795"/>
                      <a:pt x="63699" y="63637"/>
                    </a:cubicBezTo>
                    <a:cubicBezTo>
                      <a:pt x="66817" y="60479"/>
                      <a:pt x="70269" y="57430"/>
                      <a:pt x="73833" y="54599"/>
                    </a:cubicBezTo>
                    <a:cubicBezTo>
                      <a:pt x="77285" y="51876"/>
                      <a:pt x="80960" y="49372"/>
                      <a:pt x="84746" y="47085"/>
                    </a:cubicBezTo>
                    <a:cubicBezTo>
                      <a:pt x="88533" y="44798"/>
                      <a:pt x="92430" y="42729"/>
                      <a:pt x="96439" y="40987"/>
                    </a:cubicBezTo>
                    <a:cubicBezTo>
                      <a:pt x="100560" y="39136"/>
                      <a:pt x="104680" y="37611"/>
                      <a:pt x="108912" y="36304"/>
                    </a:cubicBezTo>
                    <a:cubicBezTo>
                      <a:pt x="113366" y="34998"/>
                      <a:pt x="117821" y="33909"/>
                      <a:pt x="122275" y="33038"/>
                    </a:cubicBezTo>
                    <a:cubicBezTo>
                      <a:pt x="127064" y="32166"/>
                      <a:pt x="131853" y="31622"/>
                      <a:pt x="136641" y="31295"/>
                    </a:cubicBezTo>
                    <a:cubicBezTo>
                      <a:pt x="139091" y="31186"/>
                      <a:pt x="141652" y="31078"/>
                      <a:pt x="144214" y="30969"/>
                    </a:cubicBezTo>
                    <a:cubicBezTo>
                      <a:pt x="146775" y="30969"/>
                      <a:pt x="149336" y="30969"/>
                      <a:pt x="151786" y="30969"/>
                    </a:cubicBezTo>
                    <a:cubicBezTo>
                      <a:pt x="156798" y="31078"/>
                      <a:pt x="161698" y="31513"/>
                      <a:pt x="166597" y="32166"/>
                    </a:cubicBezTo>
                    <a:cubicBezTo>
                      <a:pt x="171275" y="32820"/>
                      <a:pt x="175952" y="33691"/>
                      <a:pt x="180518" y="34780"/>
                    </a:cubicBezTo>
                    <a:cubicBezTo>
                      <a:pt x="184972" y="35869"/>
                      <a:pt x="189315" y="37284"/>
                      <a:pt x="193547" y="38809"/>
                    </a:cubicBezTo>
                    <a:cubicBezTo>
                      <a:pt x="197667" y="40442"/>
                      <a:pt x="201788" y="42294"/>
                      <a:pt x="205686" y="44363"/>
                    </a:cubicBezTo>
                    <a:cubicBezTo>
                      <a:pt x="209583" y="46432"/>
                      <a:pt x="213370" y="48718"/>
                      <a:pt x="217044" y="51332"/>
                    </a:cubicBezTo>
                    <a:cubicBezTo>
                      <a:pt x="220719" y="53945"/>
                      <a:pt x="224172" y="56777"/>
                      <a:pt x="227512" y="59717"/>
                    </a:cubicBezTo>
                    <a:cubicBezTo>
                      <a:pt x="229183" y="61241"/>
                      <a:pt x="230853" y="62766"/>
                      <a:pt x="232412" y="64399"/>
                    </a:cubicBezTo>
                    <a:cubicBezTo>
                      <a:pt x="233971" y="66033"/>
                      <a:pt x="235531" y="67666"/>
                      <a:pt x="236978" y="69299"/>
                    </a:cubicBezTo>
                    <a:cubicBezTo>
                      <a:pt x="239874" y="72675"/>
                      <a:pt x="242546" y="76160"/>
                      <a:pt x="244885" y="79862"/>
                    </a:cubicBezTo>
                    <a:cubicBezTo>
                      <a:pt x="247335" y="83456"/>
                      <a:pt x="249562" y="87267"/>
                      <a:pt x="251455" y="91187"/>
                    </a:cubicBezTo>
                    <a:cubicBezTo>
                      <a:pt x="253348" y="95107"/>
                      <a:pt x="255130" y="99245"/>
                      <a:pt x="256578" y="103383"/>
                    </a:cubicBezTo>
                    <a:cubicBezTo>
                      <a:pt x="258026" y="107630"/>
                      <a:pt x="259251" y="112095"/>
                      <a:pt x="260253" y="116450"/>
                    </a:cubicBezTo>
                    <a:cubicBezTo>
                      <a:pt x="261255" y="121024"/>
                      <a:pt x="261923" y="125706"/>
                      <a:pt x="262369" y="130498"/>
                    </a:cubicBezTo>
                    <a:cubicBezTo>
                      <a:pt x="262926" y="135507"/>
                      <a:pt x="263148" y="140407"/>
                      <a:pt x="263148" y="145416"/>
                    </a:cubicBezTo>
                    <a:cubicBezTo>
                      <a:pt x="263371" y="150643"/>
                      <a:pt x="263148" y="155652"/>
                      <a:pt x="262591" y="160661"/>
                    </a:cubicBezTo>
                  </a:path>
                </a:pathLst>
              </a:custGeom>
              <a:grpFill/>
              <a:ln w="11089" cap="flat">
                <a:noFill/>
                <a:prstDash val="solid"/>
                <a:miter/>
              </a:ln>
            </p:spPr>
            <p:txBody>
              <a:bodyPr rtlCol="0" anchor="ctr"/>
              <a:lstStyle/>
              <a:p>
                <a:endParaRPr lang="fi-FI"/>
              </a:p>
            </p:txBody>
          </p:sp>
          <p:sp>
            <p:nvSpPr>
              <p:cNvPr id="16" name="Vapaamuotoinen: Muoto 15">
                <a:extLst>
                  <a:ext uri="{FF2B5EF4-FFF2-40B4-BE49-F238E27FC236}">
                    <a16:creationId xmlns:a16="http://schemas.microsoft.com/office/drawing/2014/main" id="{8BFDF7F8-CE89-408B-AC52-6D95B4CE64B7}"/>
                  </a:ext>
                </a:extLst>
              </p:cNvPr>
              <p:cNvSpPr/>
              <p:nvPr/>
            </p:nvSpPr>
            <p:spPr bwMode="black">
              <a:xfrm>
                <a:off x="10972862" y="6318240"/>
                <a:ext cx="32851" cy="290311"/>
              </a:xfrm>
              <a:custGeom>
                <a:avLst/>
                <a:gdLst>
                  <a:gd name="connsiteX0" fmla="*/ 334 w 32851"/>
                  <a:gd name="connsiteY0" fmla="*/ 290312 h 290311"/>
                  <a:gd name="connsiteX1" fmla="*/ 32518 w 32851"/>
                  <a:gd name="connsiteY1" fmla="*/ 290312 h 290311"/>
                  <a:gd name="connsiteX2" fmla="*/ 32852 w 32851"/>
                  <a:gd name="connsiteY2" fmla="*/ 145156 h 290311"/>
                  <a:gd name="connsiteX3" fmla="*/ 32518 w 32851"/>
                  <a:gd name="connsiteY3" fmla="*/ 0 h 290311"/>
                  <a:gd name="connsiteX4" fmla="*/ 334 w 32851"/>
                  <a:gd name="connsiteY4" fmla="*/ 0 h 290311"/>
                  <a:gd name="connsiteX5" fmla="*/ 0 w 32851"/>
                  <a:gd name="connsiteY5" fmla="*/ 145156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51" h="290311">
                    <a:moveTo>
                      <a:pt x="334" y="290312"/>
                    </a:moveTo>
                    <a:lnTo>
                      <a:pt x="32518" y="290312"/>
                    </a:lnTo>
                    <a:lnTo>
                      <a:pt x="32852" y="145156"/>
                    </a:lnTo>
                    <a:lnTo>
                      <a:pt x="32518" y="0"/>
                    </a:lnTo>
                    <a:lnTo>
                      <a:pt x="334" y="0"/>
                    </a:lnTo>
                    <a:lnTo>
                      <a:pt x="0" y="145156"/>
                    </a:lnTo>
                    <a:close/>
                  </a:path>
                </a:pathLst>
              </a:custGeom>
              <a:grpFill/>
              <a:ln w="11089" cap="flat">
                <a:noFill/>
                <a:prstDash val="solid"/>
                <a:miter/>
              </a:ln>
            </p:spPr>
            <p:txBody>
              <a:bodyPr rtlCol="0" anchor="ctr"/>
              <a:lstStyle/>
              <a:p>
                <a:endParaRPr lang="fi-FI"/>
              </a:p>
            </p:txBody>
          </p:sp>
          <p:sp>
            <p:nvSpPr>
              <p:cNvPr id="17" name="Vapaamuotoinen: Muoto 16">
                <a:extLst>
                  <a:ext uri="{FF2B5EF4-FFF2-40B4-BE49-F238E27FC236}">
                    <a16:creationId xmlns:a16="http://schemas.microsoft.com/office/drawing/2014/main" id="{87E1F246-482F-4CA9-B52C-236AF55CD1F6}"/>
                  </a:ext>
                </a:extLst>
              </p:cNvPr>
              <p:cNvSpPr/>
              <p:nvPr/>
            </p:nvSpPr>
            <p:spPr bwMode="black">
              <a:xfrm>
                <a:off x="10278854" y="6318240"/>
                <a:ext cx="202567" cy="290311"/>
              </a:xfrm>
              <a:custGeom>
                <a:avLst/>
                <a:gdLst>
                  <a:gd name="connsiteX0" fmla="*/ 0 w 202567"/>
                  <a:gd name="connsiteY0" fmla="*/ 0 h 290311"/>
                  <a:gd name="connsiteX1" fmla="*/ 0 w 202567"/>
                  <a:gd name="connsiteY1" fmla="*/ 32233 h 290311"/>
                  <a:gd name="connsiteX2" fmla="*/ 85081 w 202567"/>
                  <a:gd name="connsiteY2" fmla="*/ 32233 h 290311"/>
                  <a:gd name="connsiteX3" fmla="*/ 84746 w 202567"/>
                  <a:gd name="connsiteY3" fmla="*/ 161163 h 290311"/>
                  <a:gd name="connsiteX4" fmla="*/ 85081 w 202567"/>
                  <a:gd name="connsiteY4" fmla="*/ 290312 h 290311"/>
                  <a:gd name="connsiteX5" fmla="*/ 117710 w 202567"/>
                  <a:gd name="connsiteY5" fmla="*/ 290312 h 290311"/>
                  <a:gd name="connsiteX6" fmla="*/ 117932 w 202567"/>
                  <a:gd name="connsiteY6" fmla="*/ 161163 h 290311"/>
                  <a:gd name="connsiteX7" fmla="*/ 117710 w 202567"/>
                  <a:gd name="connsiteY7" fmla="*/ 32233 h 290311"/>
                  <a:gd name="connsiteX8" fmla="*/ 202567 w 202567"/>
                  <a:gd name="connsiteY8" fmla="*/ 32233 h 290311"/>
                  <a:gd name="connsiteX9" fmla="*/ 202567 w 202567"/>
                  <a:gd name="connsiteY9" fmla="*/ 0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567" h="290311">
                    <a:moveTo>
                      <a:pt x="0" y="0"/>
                    </a:moveTo>
                    <a:lnTo>
                      <a:pt x="0" y="32233"/>
                    </a:lnTo>
                    <a:lnTo>
                      <a:pt x="85081" y="32233"/>
                    </a:lnTo>
                    <a:lnTo>
                      <a:pt x="84746" y="161163"/>
                    </a:lnTo>
                    <a:lnTo>
                      <a:pt x="85081" y="290312"/>
                    </a:lnTo>
                    <a:lnTo>
                      <a:pt x="117710" y="290312"/>
                    </a:lnTo>
                    <a:lnTo>
                      <a:pt x="117932" y="161163"/>
                    </a:lnTo>
                    <a:lnTo>
                      <a:pt x="117710" y="32233"/>
                    </a:lnTo>
                    <a:lnTo>
                      <a:pt x="202567" y="32233"/>
                    </a:lnTo>
                    <a:lnTo>
                      <a:pt x="202567" y="0"/>
                    </a:lnTo>
                    <a:close/>
                  </a:path>
                </a:pathLst>
              </a:custGeom>
              <a:grpFill/>
              <a:ln w="11089" cap="flat">
                <a:noFill/>
                <a:prstDash val="solid"/>
                <a:miter/>
              </a:ln>
            </p:spPr>
            <p:txBody>
              <a:bodyPr rtlCol="0" anchor="ctr"/>
              <a:lstStyle/>
              <a:p>
                <a:endParaRPr lang="fi-FI"/>
              </a:p>
            </p:txBody>
          </p:sp>
          <p:sp>
            <p:nvSpPr>
              <p:cNvPr id="18" name="Vapaamuotoinen: Muoto 17">
                <a:extLst>
                  <a:ext uri="{FF2B5EF4-FFF2-40B4-BE49-F238E27FC236}">
                    <a16:creationId xmlns:a16="http://schemas.microsoft.com/office/drawing/2014/main" id="{38CF3B7E-405C-4AF3-B04B-D67CCD8D9C9B}"/>
                  </a:ext>
                </a:extLst>
              </p:cNvPr>
              <p:cNvSpPr/>
              <p:nvPr/>
            </p:nvSpPr>
            <p:spPr bwMode="black">
              <a:xfrm>
                <a:off x="10763359" y="6317810"/>
                <a:ext cx="159501" cy="291546"/>
              </a:xfrm>
              <a:custGeom>
                <a:avLst/>
                <a:gdLst>
                  <a:gd name="connsiteX0" fmla="*/ 126872 w 159501"/>
                  <a:gd name="connsiteY0" fmla="*/ 76547 h 291546"/>
                  <a:gd name="connsiteX1" fmla="*/ 126427 w 159501"/>
                  <a:gd name="connsiteY1" fmla="*/ 69251 h 291546"/>
                  <a:gd name="connsiteX2" fmla="*/ 125536 w 159501"/>
                  <a:gd name="connsiteY2" fmla="*/ 64460 h 291546"/>
                  <a:gd name="connsiteX3" fmla="*/ 124645 w 159501"/>
                  <a:gd name="connsiteY3" fmla="*/ 61302 h 291546"/>
                  <a:gd name="connsiteX4" fmla="*/ 123532 w 159501"/>
                  <a:gd name="connsiteY4" fmla="*/ 58362 h 291546"/>
                  <a:gd name="connsiteX5" fmla="*/ 120525 w 159501"/>
                  <a:gd name="connsiteY5" fmla="*/ 52917 h 291546"/>
                  <a:gd name="connsiteX6" fmla="*/ 116516 w 159501"/>
                  <a:gd name="connsiteY6" fmla="*/ 47908 h 291546"/>
                  <a:gd name="connsiteX7" fmla="*/ 113843 w 159501"/>
                  <a:gd name="connsiteY7" fmla="*/ 45404 h 291546"/>
                  <a:gd name="connsiteX8" fmla="*/ 112507 w 159501"/>
                  <a:gd name="connsiteY8" fmla="*/ 44315 h 291546"/>
                  <a:gd name="connsiteX9" fmla="*/ 111839 w 159501"/>
                  <a:gd name="connsiteY9" fmla="*/ 43770 h 291546"/>
                  <a:gd name="connsiteX10" fmla="*/ 111282 w 159501"/>
                  <a:gd name="connsiteY10" fmla="*/ 43226 h 291546"/>
                  <a:gd name="connsiteX11" fmla="*/ 109611 w 159501"/>
                  <a:gd name="connsiteY11" fmla="*/ 42028 h 291546"/>
                  <a:gd name="connsiteX12" fmla="*/ 106493 w 159501"/>
                  <a:gd name="connsiteY12" fmla="*/ 40068 h 291546"/>
                  <a:gd name="connsiteX13" fmla="*/ 105157 w 159501"/>
                  <a:gd name="connsiteY13" fmla="*/ 39305 h 291546"/>
                  <a:gd name="connsiteX14" fmla="*/ 100591 w 159501"/>
                  <a:gd name="connsiteY14" fmla="*/ 37128 h 291546"/>
                  <a:gd name="connsiteX15" fmla="*/ 95914 w 159501"/>
                  <a:gd name="connsiteY15" fmla="*/ 35494 h 291546"/>
                  <a:gd name="connsiteX16" fmla="*/ 92462 w 159501"/>
                  <a:gd name="connsiteY16" fmla="*/ 34623 h 291546"/>
                  <a:gd name="connsiteX17" fmla="*/ 88898 w 159501"/>
                  <a:gd name="connsiteY17" fmla="*/ 33861 h 291546"/>
                  <a:gd name="connsiteX18" fmla="*/ 83553 w 159501"/>
                  <a:gd name="connsiteY18" fmla="*/ 33098 h 291546"/>
                  <a:gd name="connsiteX19" fmla="*/ 79544 w 159501"/>
                  <a:gd name="connsiteY19" fmla="*/ 32881 h 291546"/>
                  <a:gd name="connsiteX20" fmla="*/ 75535 w 159501"/>
                  <a:gd name="connsiteY20" fmla="*/ 32772 h 291546"/>
                  <a:gd name="connsiteX21" fmla="*/ 32215 w 159501"/>
                  <a:gd name="connsiteY21" fmla="*/ 32772 h 291546"/>
                  <a:gd name="connsiteX22" fmla="*/ 32215 w 159501"/>
                  <a:gd name="connsiteY22" fmla="*/ 121738 h 291546"/>
                  <a:gd name="connsiteX23" fmla="*/ 75423 w 159501"/>
                  <a:gd name="connsiteY23" fmla="*/ 121738 h 291546"/>
                  <a:gd name="connsiteX24" fmla="*/ 86448 w 159501"/>
                  <a:gd name="connsiteY24" fmla="*/ 120976 h 291546"/>
                  <a:gd name="connsiteX25" fmla="*/ 96248 w 159501"/>
                  <a:gd name="connsiteY25" fmla="*/ 118689 h 291546"/>
                  <a:gd name="connsiteX26" fmla="*/ 104934 w 159501"/>
                  <a:gd name="connsiteY26" fmla="*/ 114987 h 291546"/>
                  <a:gd name="connsiteX27" fmla="*/ 112618 w 159501"/>
                  <a:gd name="connsiteY27" fmla="*/ 109869 h 291546"/>
                  <a:gd name="connsiteX28" fmla="*/ 115514 w 159501"/>
                  <a:gd name="connsiteY28" fmla="*/ 107146 h 291546"/>
                  <a:gd name="connsiteX29" fmla="*/ 118075 w 159501"/>
                  <a:gd name="connsiteY29" fmla="*/ 104206 h 291546"/>
                  <a:gd name="connsiteX30" fmla="*/ 120302 w 159501"/>
                  <a:gd name="connsiteY30" fmla="*/ 101157 h 291546"/>
                  <a:gd name="connsiteX31" fmla="*/ 122195 w 159501"/>
                  <a:gd name="connsiteY31" fmla="*/ 97782 h 291546"/>
                  <a:gd name="connsiteX32" fmla="*/ 124979 w 159501"/>
                  <a:gd name="connsiteY32" fmla="*/ 90377 h 291546"/>
                  <a:gd name="connsiteX33" fmla="*/ 125982 w 159501"/>
                  <a:gd name="connsiteY33" fmla="*/ 85694 h 291546"/>
                  <a:gd name="connsiteX34" fmla="*/ 126872 w 159501"/>
                  <a:gd name="connsiteY34" fmla="*/ 76547 h 291546"/>
                  <a:gd name="connsiteX35" fmla="*/ 98809 w 159501"/>
                  <a:gd name="connsiteY35" fmla="*/ 151249 h 291546"/>
                  <a:gd name="connsiteX36" fmla="*/ 42126 w 159501"/>
                  <a:gd name="connsiteY36" fmla="*/ 153862 h 291546"/>
                  <a:gd name="connsiteX37" fmla="*/ 32215 w 159501"/>
                  <a:gd name="connsiteY37" fmla="*/ 156040 h 291546"/>
                  <a:gd name="connsiteX38" fmla="*/ 32215 w 159501"/>
                  <a:gd name="connsiteY38" fmla="*/ 168018 h 291546"/>
                  <a:gd name="connsiteX39" fmla="*/ 32215 w 159501"/>
                  <a:gd name="connsiteY39" fmla="*/ 191866 h 291546"/>
                  <a:gd name="connsiteX40" fmla="*/ 32215 w 159501"/>
                  <a:gd name="connsiteY40" fmla="*/ 243591 h 291546"/>
                  <a:gd name="connsiteX41" fmla="*/ 32215 w 159501"/>
                  <a:gd name="connsiteY41" fmla="*/ 269508 h 291546"/>
                  <a:gd name="connsiteX42" fmla="*/ 32215 w 159501"/>
                  <a:gd name="connsiteY42" fmla="*/ 282466 h 291546"/>
                  <a:gd name="connsiteX43" fmla="*/ 32215 w 159501"/>
                  <a:gd name="connsiteY43" fmla="*/ 289000 h 291546"/>
                  <a:gd name="connsiteX44" fmla="*/ 27538 w 159501"/>
                  <a:gd name="connsiteY44" fmla="*/ 290851 h 291546"/>
                  <a:gd name="connsiteX45" fmla="*/ 7604 w 159501"/>
                  <a:gd name="connsiteY45" fmla="*/ 290851 h 291546"/>
                  <a:gd name="connsiteX46" fmla="*/ 31 w 159501"/>
                  <a:gd name="connsiteY46" fmla="*/ 288564 h 291546"/>
                  <a:gd name="connsiteX47" fmla="*/ 31 w 159501"/>
                  <a:gd name="connsiteY47" fmla="*/ 285079 h 291546"/>
                  <a:gd name="connsiteX48" fmla="*/ 31 w 159501"/>
                  <a:gd name="connsiteY48" fmla="*/ 274626 h 291546"/>
                  <a:gd name="connsiteX49" fmla="*/ 31 w 159501"/>
                  <a:gd name="connsiteY49" fmla="*/ 214516 h 291546"/>
                  <a:gd name="connsiteX50" fmla="*/ 143 w 159501"/>
                  <a:gd name="connsiteY50" fmla="*/ 7944 h 291546"/>
                  <a:gd name="connsiteX51" fmla="*/ 143 w 159501"/>
                  <a:gd name="connsiteY51" fmla="*/ 1846 h 291546"/>
                  <a:gd name="connsiteX52" fmla="*/ 5042 w 159501"/>
                  <a:gd name="connsiteY52" fmla="*/ 539 h 291546"/>
                  <a:gd name="connsiteX53" fmla="*/ 17404 w 159501"/>
                  <a:gd name="connsiteY53" fmla="*/ 539 h 291546"/>
                  <a:gd name="connsiteX54" fmla="*/ 42126 w 159501"/>
                  <a:gd name="connsiteY54" fmla="*/ 539 h 291546"/>
                  <a:gd name="connsiteX55" fmla="*/ 98141 w 159501"/>
                  <a:gd name="connsiteY55" fmla="*/ 2826 h 291546"/>
                  <a:gd name="connsiteX56" fmla="*/ 159501 w 159501"/>
                  <a:gd name="connsiteY56" fmla="*/ 76656 h 291546"/>
                  <a:gd name="connsiteX57" fmla="*/ 98809 w 159501"/>
                  <a:gd name="connsiteY57" fmla="*/ 151249 h 29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59501" h="291546">
                    <a:moveTo>
                      <a:pt x="126872" y="76547"/>
                    </a:moveTo>
                    <a:cubicBezTo>
                      <a:pt x="126872" y="74043"/>
                      <a:pt x="126761" y="71647"/>
                      <a:pt x="126427" y="69251"/>
                    </a:cubicBezTo>
                    <a:cubicBezTo>
                      <a:pt x="126204" y="67618"/>
                      <a:pt x="125870" y="65985"/>
                      <a:pt x="125536" y="64460"/>
                    </a:cubicBezTo>
                    <a:cubicBezTo>
                      <a:pt x="125313" y="63371"/>
                      <a:pt x="124979" y="62282"/>
                      <a:pt x="124645" y="61302"/>
                    </a:cubicBezTo>
                    <a:cubicBezTo>
                      <a:pt x="124311" y="60322"/>
                      <a:pt x="123866" y="59342"/>
                      <a:pt x="123532" y="58362"/>
                    </a:cubicBezTo>
                    <a:cubicBezTo>
                      <a:pt x="122752" y="56402"/>
                      <a:pt x="121638" y="54551"/>
                      <a:pt x="120525" y="52917"/>
                    </a:cubicBezTo>
                    <a:cubicBezTo>
                      <a:pt x="119300" y="51175"/>
                      <a:pt x="117963" y="49433"/>
                      <a:pt x="116516" y="47908"/>
                    </a:cubicBezTo>
                    <a:cubicBezTo>
                      <a:pt x="115625" y="47037"/>
                      <a:pt x="114734" y="46166"/>
                      <a:pt x="113843" y="45404"/>
                    </a:cubicBezTo>
                    <a:cubicBezTo>
                      <a:pt x="113398" y="44968"/>
                      <a:pt x="112952" y="44641"/>
                      <a:pt x="112507" y="44315"/>
                    </a:cubicBezTo>
                    <a:cubicBezTo>
                      <a:pt x="112284" y="44097"/>
                      <a:pt x="112061" y="43988"/>
                      <a:pt x="111839" y="43770"/>
                    </a:cubicBezTo>
                    <a:cubicBezTo>
                      <a:pt x="111616" y="43661"/>
                      <a:pt x="111504" y="43443"/>
                      <a:pt x="111282" y="43226"/>
                    </a:cubicBezTo>
                    <a:cubicBezTo>
                      <a:pt x="110725" y="42790"/>
                      <a:pt x="110168" y="42354"/>
                      <a:pt x="109611" y="42028"/>
                    </a:cubicBezTo>
                    <a:cubicBezTo>
                      <a:pt x="108609" y="41266"/>
                      <a:pt x="107607" y="40612"/>
                      <a:pt x="106493" y="40068"/>
                    </a:cubicBezTo>
                    <a:cubicBezTo>
                      <a:pt x="106048" y="39850"/>
                      <a:pt x="105602" y="39523"/>
                      <a:pt x="105157" y="39305"/>
                    </a:cubicBezTo>
                    <a:cubicBezTo>
                      <a:pt x="103709" y="38543"/>
                      <a:pt x="102150" y="37781"/>
                      <a:pt x="100591" y="37128"/>
                    </a:cubicBezTo>
                    <a:cubicBezTo>
                      <a:pt x="99032" y="36474"/>
                      <a:pt x="97584" y="36039"/>
                      <a:pt x="95914" y="35494"/>
                    </a:cubicBezTo>
                    <a:cubicBezTo>
                      <a:pt x="94800" y="35167"/>
                      <a:pt x="93575" y="34841"/>
                      <a:pt x="92462" y="34623"/>
                    </a:cubicBezTo>
                    <a:cubicBezTo>
                      <a:pt x="91237" y="34405"/>
                      <a:pt x="90123" y="34079"/>
                      <a:pt x="88898" y="33861"/>
                    </a:cubicBezTo>
                    <a:cubicBezTo>
                      <a:pt x="87116" y="33534"/>
                      <a:pt x="85334" y="33316"/>
                      <a:pt x="83553" y="33098"/>
                    </a:cubicBezTo>
                    <a:cubicBezTo>
                      <a:pt x="82216" y="32990"/>
                      <a:pt x="80880" y="32881"/>
                      <a:pt x="79544" y="32881"/>
                    </a:cubicBezTo>
                    <a:cubicBezTo>
                      <a:pt x="78207" y="32881"/>
                      <a:pt x="76871" y="32772"/>
                      <a:pt x="75535" y="32772"/>
                    </a:cubicBezTo>
                    <a:lnTo>
                      <a:pt x="32215" y="32772"/>
                    </a:lnTo>
                    <a:lnTo>
                      <a:pt x="32215" y="121738"/>
                    </a:lnTo>
                    <a:lnTo>
                      <a:pt x="75423" y="121738"/>
                    </a:lnTo>
                    <a:cubicBezTo>
                      <a:pt x="79098" y="121738"/>
                      <a:pt x="82773" y="121520"/>
                      <a:pt x="86448" y="120976"/>
                    </a:cubicBezTo>
                    <a:cubicBezTo>
                      <a:pt x="89789" y="120432"/>
                      <a:pt x="93018" y="119778"/>
                      <a:pt x="96248" y="118689"/>
                    </a:cubicBezTo>
                    <a:cubicBezTo>
                      <a:pt x="99255" y="117709"/>
                      <a:pt x="102150" y="116511"/>
                      <a:pt x="104934" y="114987"/>
                    </a:cubicBezTo>
                    <a:cubicBezTo>
                      <a:pt x="107607" y="113571"/>
                      <a:pt x="110168" y="111829"/>
                      <a:pt x="112618" y="109869"/>
                    </a:cubicBezTo>
                    <a:cubicBezTo>
                      <a:pt x="113620" y="108998"/>
                      <a:pt x="114623" y="108127"/>
                      <a:pt x="115514" y="107146"/>
                    </a:cubicBezTo>
                    <a:cubicBezTo>
                      <a:pt x="116404" y="106275"/>
                      <a:pt x="117295" y="105295"/>
                      <a:pt x="118075" y="104206"/>
                    </a:cubicBezTo>
                    <a:cubicBezTo>
                      <a:pt x="118854" y="103226"/>
                      <a:pt x="119634" y="102246"/>
                      <a:pt x="120302" y="101157"/>
                    </a:cubicBezTo>
                    <a:cubicBezTo>
                      <a:pt x="120970" y="100068"/>
                      <a:pt x="121638" y="98979"/>
                      <a:pt x="122195" y="97782"/>
                    </a:cubicBezTo>
                    <a:cubicBezTo>
                      <a:pt x="123309" y="95386"/>
                      <a:pt x="124311" y="92990"/>
                      <a:pt x="124979" y="90377"/>
                    </a:cubicBezTo>
                    <a:cubicBezTo>
                      <a:pt x="125425" y="88852"/>
                      <a:pt x="125759" y="87219"/>
                      <a:pt x="125982" y="85694"/>
                    </a:cubicBezTo>
                    <a:cubicBezTo>
                      <a:pt x="126650" y="82536"/>
                      <a:pt x="126872" y="79487"/>
                      <a:pt x="126872" y="76547"/>
                    </a:cubicBezTo>
                    <a:moveTo>
                      <a:pt x="98809" y="151249"/>
                    </a:moveTo>
                    <a:cubicBezTo>
                      <a:pt x="79766" y="155822"/>
                      <a:pt x="61058" y="153862"/>
                      <a:pt x="42126" y="153862"/>
                    </a:cubicBezTo>
                    <a:cubicBezTo>
                      <a:pt x="39899" y="153862"/>
                      <a:pt x="32215" y="151902"/>
                      <a:pt x="32215" y="156040"/>
                    </a:cubicBezTo>
                    <a:lnTo>
                      <a:pt x="32215" y="168018"/>
                    </a:lnTo>
                    <a:lnTo>
                      <a:pt x="32215" y="191866"/>
                    </a:lnTo>
                    <a:lnTo>
                      <a:pt x="32215" y="243591"/>
                    </a:lnTo>
                    <a:lnTo>
                      <a:pt x="32215" y="269508"/>
                    </a:lnTo>
                    <a:lnTo>
                      <a:pt x="32215" y="282466"/>
                    </a:lnTo>
                    <a:lnTo>
                      <a:pt x="32215" y="289000"/>
                    </a:lnTo>
                    <a:cubicBezTo>
                      <a:pt x="32215" y="292049"/>
                      <a:pt x="29431" y="290851"/>
                      <a:pt x="27538" y="290851"/>
                    </a:cubicBezTo>
                    <a:lnTo>
                      <a:pt x="7604" y="290851"/>
                    </a:lnTo>
                    <a:cubicBezTo>
                      <a:pt x="4708" y="290851"/>
                      <a:pt x="31" y="293464"/>
                      <a:pt x="31" y="288564"/>
                    </a:cubicBezTo>
                    <a:lnTo>
                      <a:pt x="31" y="285079"/>
                    </a:lnTo>
                    <a:cubicBezTo>
                      <a:pt x="31" y="281595"/>
                      <a:pt x="31" y="278110"/>
                      <a:pt x="31" y="274626"/>
                    </a:cubicBezTo>
                    <a:cubicBezTo>
                      <a:pt x="31" y="254589"/>
                      <a:pt x="31" y="234553"/>
                      <a:pt x="31" y="214516"/>
                    </a:cubicBezTo>
                    <a:cubicBezTo>
                      <a:pt x="-80" y="145695"/>
                      <a:pt x="143" y="76874"/>
                      <a:pt x="143" y="7944"/>
                    </a:cubicBezTo>
                    <a:lnTo>
                      <a:pt x="143" y="1846"/>
                    </a:lnTo>
                    <a:cubicBezTo>
                      <a:pt x="143" y="-1312"/>
                      <a:pt x="3261" y="539"/>
                      <a:pt x="5042" y="539"/>
                    </a:cubicBezTo>
                    <a:lnTo>
                      <a:pt x="17404" y="539"/>
                    </a:lnTo>
                    <a:lnTo>
                      <a:pt x="42126" y="539"/>
                    </a:lnTo>
                    <a:cubicBezTo>
                      <a:pt x="60835" y="539"/>
                      <a:pt x="79321" y="-1312"/>
                      <a:pt x="98141" y="2826"/>
                    </a:cubicBezTo>
                    <a:cubicBezTo>
                      <a:pt x="136561" y="11320"/>
                      <a:pt x="159501" y="37672"/>
                      <a:pt x="159501" y="76656"/>
                    </a:cubicBezTo>
                    <a:cubicBezTo>
                      <a:pt x="159390" y="113789"/>
                      <a:pt x="135559" y="142428"/>
                      <a:pt x="98809" y="151249"/>
                    </a:cubicBezTo>
                  </a:path>
                </a:pathLst>
              </a:custGeom>
              <a:grpFill/>
              <a:ln w="11089" cap="flat">
                <a:noFill/>
                <a:prstDash val="solid"/>
                <a:miter/>
              </a:ln>
            </p:spPr>
            <p:txBody>
              <a:bodyPr rtlCol="0" anchor="ctr"/>
              <a:lstStyle/>
              <a:p>
                <a:endParaRPr lang="fi-FI"/>
              </a:p>
            </p:txBody>
          </p:sp>
          <p:sp>
            <p:nvSpPr>
              <p:cNvPr id="19" name="Vapaamuotoinen: Muoto 18">
                <a:extLst>
                  <a:ext uri="{FF2B5EF4-FFF2-40B4-BE49-F238E27FC236}">
                    <a16:creationId xmlns:a16="http://schemas.microsoft.com/office/drawing/2014/main" id="{5A06AC93-9716-40D2-833D-8E6D70548E41}"/>
                  </a:ext>
                </a:extLst>
              </p:cNvPr>
              <p:cNvSpPr/>
              <p:nvPr/>
            </p:nvSpPr>
            <p:spPr bwMode="black">
              <a:xfrm>
                <a:off x="10472624" y="6318240"/>
                <a:ext cx="245775" cy="290311"/>
              </a:xfrm>
              <a:custGeom>
                <a:avLst/>
                <a:gdLst>
                  <a:gd name="connsiteX0" fmla="*/ 172054 w 245775"/>
                  <a:gd name="connsiteY0" fmla="*/ 204176 h 290311"/>
                  <a:gd name="connsiteX1" fmla="*/ 122610 w 245775"/>
                  <a:gd name="connsiteY1" fmla="*/ 77750 h 290311"/>
                  <a:gd name="connsiteX2" fmla="*/ 73165 w 245775"/>
                  <a:gd name="connsiteY2" fmla="*/ 204176 h 290311"/>
                  <a:gd name="connsiteX3" fmla="*/ 172054 w 245775"/>
                  <a:gd name="connsiteY3" fmla="*/ 204176 h 290311"/>
                  <a:gd name="connsiteX4" fmla="*/ 206131 w 245775"/>
                  <a:gd name="connsiteY4" fmla="*/ 290312 h 290311"/>
                  <a:gd name="connsiteX5" fmla="*/ 183190 w 245775"/>
                  <a:gd name="connsiteY5" fmla="*/ 231618 h 290311"/>
                  <a:gd name="connsiteX6" fmla="*/ 62474 w 245775"/>
                  <a:gd name="connsiteY6" fmla="*/ 231618 h 290311"/>
                  <a:gd name="connsiteX7" fmla="*/ 39534 w 245775"/>
                  <a:gd name="connsiteY7" fmla="*/ 290312 h 290311"/>
                  <a:gd name="connsiteX8" fmla="*/ 0 w 245775"/>
                  <a:gd name="connsiteY8" fmla="*/ 290312 h 290311"/>
                  <a:gd name="connsiteX9" fmla="*/ 122721 w 245775"/>
                  <a:gd name="connsiteY9" fmla="*/ 0 h 290311"/>
                  <a:gd name="connsiteX10" fmla="*/ 245776 w 245775"/>
                  <a:gd name="connsiteY10" fmla="*/ 290312 h 290311"/>
                  <a:gd name="connsiteX11" fmla="*/ 206131 w 245775"/>
                  <a:gd name="connsiteY11" fmla="*/ 290312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5775" h="290311">
                    <a:moveTo>
                      <a:pt x="172054" y="204176"/>
                    </a:moveTo>
                    <a:lnTo>
                      <a:pt x="122610" y="77750"/>
                    </a:lnTo>
                    <a:lnTo>
                      <a:pt x="73165" y="204176"/>
                    </a:lnTo>
                    <a:lnTo>
                      <a:pt x="172054" y="204176"/>
                    </a:lnTo>
                    <a:close/>
                    <a:moveTo>
                      <a:pt x="206131" y="290312"/>
                    </a:moveTo>
                    <a:lnTo>
                      <a:pt x="183190" y="231618"/>
                    </a:lnTo>
                    <a:lnTo>
                      <a:pt x="62474" y="231618"/>
                    </a:lnTo>
                    <a:lnTo>
                      <a:pt x="39534" y="290312"/>
                    </a:lnTo>
                    <a:lnTo>
                      <a:pt x="0" y="290312"/>
                    </a:lnTo>
                    <a:lnTo>
                      <a:pt x="122721" y="0"/>
                    </a:lnTo>
                    <a:lnTo>
                      <a:pt x="245776" y="290312"/>
                    </a:lnTo>
                    <a:lnTo>
                      <a:pt x="206131" y="290312"/>
                    </a:lnTo>
                    <a:close/>
                  </a:path>
                </a:pathLst>
              </a:custGeom>
              <a:grpFill/>
              <a:ln w="11089" cap="flat">
                <a:noFill/>
                <a:prstDash val="solid"/>
                <a:miter/>
              </a:ln>
            </p:spPr>
            <p:txBody>
              <a:bodyPr rtlCol="0" anchor="ctr"/>
              <a:lstStyle/>
              <a:p>
                <a:endParaRPr lang="fi-FI"/>
              </a:p>
            </p:txBody>
          </p:sp>
        </p:grpSp>
      </p:grpSp>
    </p:spTree>
    <p:extLst>
      <p:ext uri="{BB962C8B-B14F-4D97-AF65-F5344CB8AC3E}">
        <p14:creationId xmlns:p14="http://schemas.microsoft.com/office/powerpoint/2010/main" val="1620939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Osan ylätunnist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kstin paikkamerkki 2">
            <a:extLst>
              <a:ext uri="{FF2B5EF4-FFF2-40B4-BE49-F238E27FC236}">
                <a16:creationId xmlns:a16="http://schemas.microsoft.com/office/drawing/2014/main" id="{094127B6-E750-4A8F-8440-D43E9CBCD2DE}"/>
              </a:ext>
            </a:extLst>
          </p:cNvPr>
          <p:cNvSpPr>
            <a:spLocks noGrp="1"/>
          </p:cNvSpPr>
          <p:nvPr>
            <p:ph type="body" idx="1"/>
          </p:nvPr>
        </p:nvSpPr>
        <p:spPr>
          <a:xfrm>
            <a:off x="576000" y="1679746"/>
            <a:ext cx="3886255" cy="3189254"/>
          </a:xfrm>
        </p:spPr>
        <p:txBody>
          <a:bodyPr/>
          <a:lstStyle>
            <a:lvl1pPr marL="0" indent="0">
              <a:buNone/>
              <a:defRPr sz="26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2" name="Otsikko 1">
            <a:extLst>
              <a:ext uri="{FF2B5EF4-FFF2-40B4-BE49-F238E27FC236}">
                <a16:creationId xmlns:a16="http://schemas.microsoft.com/office/drawing/2014/main" id="{EBE1AEEB-19B8-42D8-9E01-6E6ADE4DA243}"/>
              </a:ext>
            </a:extLst>
          </p:cNvPr>
          <p:cNvSpPr>
            <a:spLocks noGrp="1"/>
          </p:cNvSpPr>
          <p:nvPr>
            <p:ph type="title"/>
          </p:nvPr>
        </p:nvSpPr>
        <p:spPr>
          <a:xfrm>
            <a:off x="576000" y="517525"/>
            <a:ext cx="3888000" cy="1224000"/>
          </a:xfrm>
        </p:spPr>
        <p:txBody>
          <a:bodyPr/>
          <a:lstStyle>
            <a:lvl1pPr>
              <a:defRPr sz="3000">
                <a:solidFill>
                  <a:schemeClr val="bg1"/>
                </a:solidFill>
              </a:defRPr>
            </a:lvl1pPr>
          </a:lstStyle>
          <a:p>
            <a:r>
              <a:rPr lang="fi-FI"/>
              <a:t>Muokkaa ots. perustyyl. napsautt.</a:t>
            </a:r>
            <a:endParaRPr lang="fi-FI" dirty="0"/>
          </a:p>
        </p:txBody>
      </p:sp>
      <p:sp>
        <p:nvSpPr>
          <p:cNvPr id="6" name="Dian numeron paikkamerkki 5">
            <a:extLst>
              <a:ext uri="{FF2B5EF4-FFF2-40B4-BE49-F238E27FC236}">
                <a16:creationId xmlns:a16="http://schemas.microsoft.com/office/drawing/2014/main" id="{5DA63EC5-D6E9-421C-AE09-097548F240AA}"/>
              </a:ext>
            </a:extLst>
          </p:cNvPr>
          <p:cNvSpPr>
            <a:spLocks noGrp="1"/>
          </p:cNvSpPr>
          <p:nvPr>
            <p:ph type="sldNum" sz="quarter" idx="12"/>
          </p:nvPr>
        </p:nvSpPr>
        <p:spPr/>
        <p:txBody>
          <a:bodyPr/>
          <a:lstStyle>
            <a:lvl1pPr>
              <a:defRPr>
                <a:noFill/>
              </a:defRPr>
            </a:lvl1pPr>
          </a:lstStyle>
          <a:p>
            <a:fld id="{2020BB7A-7565-440A-AF71-226D618FE89D}" type="slidenum">
              <a:rPr lang="fi-FI" smtClean="0"/>
              <a:t>‹#›</a:t>
            </a:fld>
            <a:endParaRPr lang="fi-FI"/>
          </a:p>
        </p:txBody>
      </p:sp>
      <p:sp>
        <p:nvSpPr>
          <p:cNvPr id="4" name="Päivämäärän paikkamerkki 3">
            <a:extLst>
              <a:ext uri="{FF2B5EF4-FFF2-40B4-BE49-F238E27FC236}">
                <a16:creationId xmlns:a16="http://schemas.microsoft.com/office/drawing/2014/main" id="{53E57E64-5A65-4399-8290-C5D9428B7803}"/>
              </a:ext>
            </a:extLst>
          </p:cNvPr>
          <p:cNvSpPr>
            <a:spLocks noGrp="1"/>
          </p:cNvSpPr>
          <p:nvPr>
            <p:ph type="dt" sz="half" idx="10"/>
          </p:nvPr>
        </p:nvSpPr>
        <p:spPr/>
        <p:txBody>
          <a:bodyPr/>
          <a:lstStyle>
            <a:lvl1pPr>
              <a:defRPr>
                <a:noFill/>
              </a:defRPr>
            </a:lvl1pPr>
          </a:lstStyle>
          <a:p>
            <a:fld id="{946CCA17-87A8-47A2-9B3F-5AA6F7589548}" type="datetime1">
              <a:rPr lang="fi-FI" smtClean="0"/>
              <a:t>26.5.2024</a:t>
            </a:fld>
            <a:endParaRPr lang="fi-FI"/>
          </a:p>
        </p:txBody>
      </p:sp>
      <p:sp>
        <p:nvSpPr>
          <p:cNvPr id="5" name="Alatunnisteen paikkamerkki 4">
            <a:extLst>
              <a:ext uri="{FF2B5EF4-FFF2-40B4-BE49-F238E27FC236}">
                <a16:creationId xmlns:a16="http://schemas.microsoft.com/office/drawing/2014/main" id="{0EE8986A-8C30-47DA-B65F-2B0FDF01E09F}"/>
              </a:ext>
            </a:extLst>
          </p:cNvPr>
          <p:cNvSpPr>
            <a:spLocks noGrp="1"/>
          </p:cNvSpPr>
          <p:nvPr>
            <p:ph type="ftr" sz="quarter" idx="11"/>
          </p:nvPr>
        </p:nvSpPr>
        <p:spPr/>
        <p:txBody>
          <a:bodyPr/>
          <a:lstStyle>
            <a:lvl1pPr>
              <a:defRPr>
                <a:noFill/>
              </a:defRPr>
            </a:lvl1pPr>
          </a:lstStyle>
          <a:p>
            <a:r>
              <a:rPr lang="en-US"/>
              <a:t>This work © 2024 by Tapio Palvelut Oy is licensed under CC BY-SA 4.0 </a:t>
            </a:r>
            <a:endParaRPr lang="fi-FI"/>
          </a:p>
        </p:txBody>
      </p:sp>
      <p:grpSp>
        <p:nvGrpSpPr>
          <p:cNvPr id="12" name="Logo">
            <a:extLst>
              <a:ext uri="{FF2B5EF4-FFF2-40B4-BE49-F238E27FC236}">
                <a16:creationId xmlns:a16="http://schemas.microsoft.com/office/drawing/2014/main" id="{C0A25FE7-D55A-47B3-86F8-1A2D9FB043F3}"/>
              </a:ext>
              <a:ext uri="{C183D7F6-B498-43B3-948B-1728B52AA6E4}">
                <adec:decorative xmlns:adec="http://schemas.microsoft.com/office/drawing/2017/decorative" val="1"/>
              </a:ext>
            </a:extLst>
          </p:cNvPr>
          <p:cNvGrpSpPr>
            <a:grpSpLocks noChangeAspect="1"/>
          </p:cNvGrpSpPr>
          <p:nvPr/>
        </p:nvGrpSpPr>
        <p:grpSpPr bwMode="black">
          <a:xfrm>
            <a:off x="726961" y="5668710"/>
            <a:ext cx="1494000" cy="403380"/>
            <a:chOff x="10274400" y="6210000"/>
            <a:chExt cx="1492250" cy="402908"/>
          </a:xfrm>
          <a:solidFill>
            <a:srgbClr val="FFFFFF"/>
          </a:solidFill>
        </p:grpSpPr>
        <p:sp>
          <p:nvSpPr>
            <p:cNvPr id="13" name="Vapaamuotoinen: Muoto 12">
              <a:extLst>
                <a:ext uri="{FF2B5EF4-FFF2-40B4-BE49-F238E27FC236}">
                  <a16:creationId xmlns:a16="http://schemas.microsoft.com/office/drawing/2014/main" id="{71141F11-8826-4A00-9971-BA34D90976E4}"/>
                </a:ext>
              </a:extLst>
            </p:cNvPr>
            <p:cNvSpPr/>
            <p:nvPr/>
          </p:nvSpPr>
          <p:spPr bwMode="black">
            <a:xfrm>
              <a:off x="11466195" y="6216751"/>
              <a:ext cx="301902" cy="392018"/>
            </a:xfrm>
            <a:custGeom>
              <a:avLst/>
              <a:gdLst>
                <a:gd name="connsiteX0" fmla="*/ 150227 w 301902"/>
                <a:gd name="connsiteY0" fmla="*/ 0 h 392018"/>
                <a:gd name="connsiteX1" fmla="*/ 126062 w 301902"/>
                <a:gd name="connsiteY1" fmla="*/ 55318 h 392018"/>
                <a:gd name="connsiteX2" fmla="*/ 126062 w 301902"/>
                <a:gd name="connsiteY2" fmla="*/ 170419 h 392018"/>
                <a:gd name="connsiteX3" fmla="*/ 96439 w 301902"/>
                <a:gd name="connsiteY3" fmla="*/ 105409 h 392018"/>
                <a:gd name="connsiteX4" fmla="*/ 69935 w 301902"/>
                <a:gd name="connsiteY4" fmla="*/ 165955 h 392018"/>
                <a:gd name="connsiteX5" fmla="*/ 101896 w 301902"/>
                <a:gd name="connsiteY5" fmla="*/ 235756 h 392018"/>
                <a:gd name="connsiteX6" fmla="*/ 52786 w 301902"/>
                <a:gd name="connsiteY6" fmla="*/ 205265 h 392018"/>
                <a:gd name="connsiteX7" fmla="*/ 33409 w 301902"/>
                <a:gd name="connsiteY7" fmla="*/ 249476 h 392018"/>
                <a:gd name="connsiteX8" fmla="*/ 80849 w 301902"/>
                <a:gd name="connsiteY8" fmla="*/ 278878 h 392018"/>
                <a:gd name="connsiteX9" fmla="*/ 20491 w 301902"/>
                <a:gd name="connsiteY9" fmla="*/ 278878 h 392018"/>
                <a:gd name="connsiteX10" fmla="*/ 0 w 301902"/>
                <a:gd name="connsiteY10" fmla="*/ 325811 h 392018"/>
                <a:gd name="connsiteX11" fmla="*/ 126062 w 301902"/>
                <a:gd name="connsiteY11" fmla="*/ 325811 h 392018"/>
                <a:gd name="connsiteX12" fmla="*/ 126062 w 301902"/>
                <a:gd name="connsiteY12" fmla="*/ 392019 h 392018"/>
                <a:gd name="connsiteX13" fmla="*/ 175729 w 301902"/>
                <a:gd name="connsiteY13" fmla="*/ 392019 h 392018"/>
                <a:gd name="connsiteX14" fmla="*/ 175729 w 301902"/>
                <a:gd name="connsiteY14" fmla="*/ 325811 h 392018"/>
                <a:gd name="connsiteX15" fmla="*/ 301902 w 301902"/>
                <a:gd name="connsiteY15" fmla="*/ 325811 h 392018"/>
                <a:gd name="connsiteX16" fmla="*/ 281300 w 301902"/>
                <a:gd name="connsiteY16" fmla="*/ 278878 h 392018"/>
                <a:gd name="connsiteX17" fmla="*/ 221054 w 301902"/>
                <a:gd name="connsiteY17" fmla="*/ 278878 h 392018"/>
                <a:gd name="connsiteX18" fmla="*/ 268494 w 301902"/>
                <a:gd name="connsiteY18" fmla="*/ 249476 h 392018"/>
                <a:gd name="connsiteX19" fmla="*/ 249117 w 301902"/>
                <a:gd name="connsiteY19" fmla="*/ 205265 h 392018"/>
                <a:gd name="connsiteX20" fmla="*/ 199895 w 301902"/>
                <a:gd name="connsiteY20" fmla="*/ 235756 h 392018"/>
                <a:gd name="connsiteX21" fmla="*/ 231967 w 301902"/>
                <a:gd name="connsiteY21" fmla="*/ 165955 h 392018"/>
                <a:gd name="connsiteX22" fmla="*/ 205463 w 301902"/>
                <a:gd name="connsiteY22" fmla="*/ 105409 h 392018"/>
                <a:gd name="connsiteX23" fmla="*/ 175729 w 301902"/>
                <a:gd name="connsiteY23" fmla="*/ 170419 h 392018"/>
                <a:gd name="connsiteX24" fmla="*/ 175729 w 301902"/>
                <a:gd name="connsiteY24" fmla="*/ 55318 h 392018"/>
                <a:gd name="connsiteX25" fmla="*/ 151675 w 301902"/>
                <a:gd name="connsiteY25" fmla="*/ 0 h 39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1902" h="392018">
                  <a:moveTo>
                    <a:pt x="150227" y="0"/>
                  </a:moveTo>
                  <a:lnTo>
                    <a:pt x="126062" y="55318"/>
                  </a:lnTo>
                  <a:lnTo>
                    <a:pt x="126062" y="170419"/>
                  </a:lnTo>
                  <a:lnTo>
                    <a:pt x="96439" y="105409"/>
                  </a:lnTo>
                  <a:lnTo>
                    <a:pt x="69935" y="165955"/>
                  </a:lnTo>
                  <a:lnTo>
                    <a:pt x="101896" y="235756"/>
                  </a:lnTo>
                  <a:lnTo>
                    <a:pt x="52786" y="205265"/>
                  </a:lnTo>
                  <a:lnTo>
                    <a:pt x="33409" y="249476"/>
                  </a:lnTo>
                  <a:lnTo>
                    <a:pt x="80849" y="278878"/>
                  </a:lnTo>
                  <a:lnTo>
                    <a:pt x="20491" y="278878"/>
                  </a:lnTo>
                  <a:lnTo>
                    <a:pt x="0" y="325811"/>
                  </a:lnTo>
                  <a:lnTo>
                    <a:pt x="126062" y="325811"/>
                  </a:lnTo>
                  <a:lnTo>
                    <a:pt x="126062" y="392019"/>
                  </a:lnTo>
                  <a:lnTo>
                    <a:pt x="175729" y="392019"/>
                  </a:lnTo>
                  <a:lnTo>
                    <a:pt x="175729" y="325811"/>
                  </a:lnTo>
                  <a:lnTo>
                    <a:pt x="301902" y="325811"/>
                  </a:lnTo>
                  <a:lnTo>
                    <a:pt x="281300" y="278878"/>
                  </a:lnTo>
                  <a:lnTo>
                    <a:pt x="221054" y="278878"/>
                  </a:lnTo>
                  <a:lnTo>
                    <a:pt x="268494" y="249476"/>
                  </a:lnTo>
                  <a:lnTo>
                    <a:pt x="249117" y="205265"/>
                  </a:lnTo>
                  <a:lnTo>
                    <a:pt x="199895" y="235756"/>
                  </a:lnTo>
                  <a:lnTo>
                    <a:pt x="231967" y="165955"/>
                  </a:lnTo>
                  <a:lnTo>
                    <a:pt x="205463" y="105409"/>
                  </a:lnTo>
                  <a:lnTo>
                    <a:pt x="175729" y="170419"/>
                  </a:lnTo>
                  <a:lnTo>
                    <a:pt x="175729" y="55318"/>
                  </a:lnTo>
                  <a:lnTo>
                    <a:pt x="151675" y="0"/>
                  </a:lnTo>
                  <a:close/>
                </a:path>
              </a:pathLst>
            </a:custGeom>
            <a:grpFill/>
            <a:ln w="11089" cap="flat">
              <a:noFill/>
              <a:prstDash val="solid"/>
              <a:miter/>
            </a:ln>
          </p:spPr>
          <p:txBody>
            <a:bodyPr rtlCol="0" anchor="ctr"/>
            <a:lstStyle/>
            <a:p>
              <a:endParaRPr lang="fi-FI"/>
            </a:p>
          </p:txBody>
        </p:sp>
        <p:grpSp>
          <p:nvGrpSpPr>
            <p:cNvPr id="14" name="Kuva 10">
              <a:extLst>
                <a:ext uri="{FF2B5EF4-FFF2-40B4-BE49-F238E27FC236}">
                  <a16:creationId xmlns:a16="http://schemas.microsoft.com/office/drawing/2014/main" id="{651BDE23-7876-40B9-B1BB-EC6D60F60096}"/>
                </a:ext>
              </a:extLst>
            </p:cNvPr>
            <p:cNvGrpSpPr/>
            <p:nvPr/>
          </p:nvGrpSpPr>
          <p:grpSpPr bwMode="black">
            <a:xfrm>
              <a:off x="10278854" y="6317762"/>
              <a:ext cx="1072638" cy="291633"/>
              <a:chOff x="10278854" y="6317762"/>
              <a:chExt cx="1072638" cy="291633"/>
            </a:xfrm>
            <a:grpFill/>
          </p:grpSpPr>
          <p:sp>
            <p:nvSpPr>
              <p:cNvPr id="15" name="Vapaamuotoinen: Muoto 14">
                <a:extLst>
                  <a:ext uri="{FF2B5EF4-FFF2-40B4-BE49-F238E27FC236}">
                    <a16:creationId xmlns:a16="http://schemas.microsoft.com/office/drawing/2014/main" id="{661D8A0C-38FA-4871-A231-AC252264CE8B}"/>
                  </a:ext>
                </a:extLst>
              </p:cNvPr>
              <p:cNvSpPr/>
              <p:nvPr/>
            </p:nvSpPr>
            <p:spPr bwMode="black">
              <a:xfrm>
                <a:off x="11056272" y="6317762"/>
                <a:ext cx="295220" cy="291633"/>
              </a:xfrm>
              <a:custGeom>
                <a:avLst/>
                <a:gdLst>
                  <a:gd name="connsiteX0" fmla="*/ 295221 w 295220"/>
                  <a:gd name="connsiteY0" fmla="*/ 145634 h 291633"/>
                  <a:gd name="connsiteX1" fmla="*/ 293884 w 295220"/>
                  <a:gd name="connsiteY1" fmla="*/ 123093 h 291633"/>
                  <a:gd name="connsiteX2" fmla="*/ 292214 w 295220"/>
                  <a:gd name="connsiteY2" fmla="*/ 112312 h 291633"/>
                  <a:gd name="connsiteX3" fmla="*/ 289764 w 295220"/>
                  <a:gd name="connsiteY3" fmla="*/ 101859 h 291633"/>
                  <a:gd name="connsiteX4" fmla="*/ 282748 w 295220"/>
                  <a:gd name="connsiteY4" fmla="*/ 82149 h 291633"/>
                  <a:gd name="connsiteX5" fmla="*/ 276178 w 295220"/>
                  <a:gd name="connsiteY5" fmla="*/ 69190 h 291633"/>
                  <a:gd name="connsiteX6" fmla="*/ 270610 w 295220"/>
                  <a:gd name="connsiteY6" fmla="*/ 60479 h 291633"/>
                  <a:gd name="connsiteX7" fmla="*/ 264373 w 295220"/>
                  <a:gd name="connsiteY7" fmla="*/ 52094 h 291633"/>
                  <a:gd name="connsiteX8" fmla="*/ 255353 w 295220"/>
                  <a:gd name="connsiteY8" fmla="*/ 42076 h 291633"/>
                  <a:gd name="connsiteX9" fmla="*/ 254239 w 295220"/>
                  <a:gd name="connsiteY9" fmla="*/ 40987 h 291633"/>
                  <a:gd name="connsiteX10" fmla="*/ 253237 w 295220"/>
                  <a:gd name="connsiteY10" fmla="*/ 40116 h 291633"/>
                  <a:gd name="connsiteX11" fmla="*/ 252680 w 295220"/>
                  <a:gd name="connsiteY11" fmla="*/ 39571 h 291633"/>
                  <a:gd name="connsiteX12" fmla="*/ 252235 w 295220"/>
                  <a:gd name="connsiteY12" fmla="*/ 39027 h 291633"/>
                  <a:gd name="connsiteX13" fmla="*/ 250230 w 295220"/>
                  <a:gd name="connsiteY13" fmla="*/ 37284 h 291633"/>
                  <a:gd name="connsiteX14" fmla="*/ 247112 w 295220"/>
                  <a:gd name="connsiteY14" fmla="*/ 34562 h 291633"/>
                  <a:gd name="connsiteX15" fmla="*/ 243994 w 295220"/>
                  <a:gd name="connsiteY15" fmla="*/ 31949 h 291633"/>
                  <a:gd name="connsiteX16" fmla="*/ 239874 w 295220"/>
                  <a:gd name="connsiteY16" fmla="*/ 28682 h 291633"/>
                  <a:gd name="connsiteX17" fmla="*/ 235642 w 295220"/>
                  <a:gd name="connsiteY17" fmla="*/ 25633 h 291633"/>
                  <a:gd name="connsiteX18" fmla="*/ 231299 w 295220"/>
                  <a:gd name="connsiteY18" fmla="*/ 22802 h 291633"/>
                  <a:gd name="connsiteX19" fmla="*/ 226844 w 295220"/>
                  <a:gd name="connsiteY19" fmla="*/ 20079 h 291633"/>
                  <a:gd name="connsiteX20" fmla="*/ 219494 w 295220"/>
                  <a:gd name="connsiteY20" fmla="*/ 16050 h 291633"/>
                  <a:gd name="connsiteX21" fmla="*/ 210697 w 295220"/>
                  <a:gd name="connsiteY21" fmla="*/ 11912 h 291633"/>
                  <a:gd name="connsiteX22" fmla="*/ 200786 w 295220"/>
                  <a:gd name="connsiteY22" fmla="*/ 8210 h 291633"/>
                  <a:gd name="connsiteX23" fmla="*/ 180072 w 295220"/>
                  <a:gd name="connsiteY23" fmla="*/ 2874 h 291633"/>
                  <a:gd name="connsiteX24" fmla="*/ 158023 w 295220"/>
                  <a:gd name="connsiteY24" fmla="*/ 261 h 291633"/>
                  <a:gd name="connsiteX25" fmla="*/ 146552 w 295220"/>
                  <a:gd name="connsiteY25" fmla="*/ 43 h 291633"/>
                  <a:gd name="connsiteX26" fmla="*/ 134971 w 295220"/>
                  <a:gd name="connsiteY26" fmla="*/ 478 h 291633"/>
                  <a:gd name="connsiteX27" fmla="*/ 112921 w 295220"/>
                  <a:gd name="connsiteY27" fmla="*/ 3310 h 291633"/>
                  <a:gd name="connsiteX28" fmla="*/ 92208 w 295220"/>
                  <a:gd name="connsiteY28" fmla="*/ 8972 h 291633"/>
                  <a:gd name="connsiteX29" fmla="*/ 82408 w 295220"/>
                  <a:gd name="connsiteY29" fmla="*/ 12783 h 291633"/>
                  <a:gd name="connsiteX30" fmla="*/ 73053 w 295220"/>
                  <a:gd name="connsiteY30" fmla="*/ 17357 h 291633"/>
                  <a:gd name="connsiteX31" fmla="*/ 64033 w 295220"/>
                  <a:gd name="connsiteY31" fmla="*/ 22584 h 291633"/>
                  <a:gd name="connsiteX32" fmla="*/ 55458 w 295220"/>
                  <a:gd name="connsiteY32" fmla="*/ 28573 h 291633"/>
                  <a:gd name="connsiteX33" fmla="*/ 39645 w 295220"/>
                  <a:gd name="connsiteY33" fmla="*/ 42403 h 291633"/>
                  <a:gd name="connsiteX34" fmla="*/ 32629 w 295220"/>
                  <a:gd name="connsiteY34" fmla="*/ 50025 h 291633"/>
                  <a:gd name="connsiteX35" fmla="*/ 26170 w 295220"/>
                  <a:gd name="connsiteY35" fmla="*/ 58192 h 291633"/>
                  <a:gd name="connsiteX36" fmla="*/ 23275 w 295220"/>
                  <a:gd name="connsiteY36" fmla="*/ 62439 h 291633"/>
                  <a:gd name="connsiteX37" fmla="*/ 20491 w 295220"/>
                  <a:gd name="connsiteY37" fmla="*/ 66795 h 291633"/>
                  <a:gd name="connsiteX38" fmla="*/ 15479 w 295220"/>
                  <a:gd name="connsiteY38" fmla="*/ 75724 h 291633"/>
                  <a:gd name="connsiteX39" fmla="*/ 7573 w 295220"/>
                  <a:gd name="connsiteY39" fmla="*/ 94889 h 291633"/>
                  <a:gd name="connsiteX40" fmla="*/ 6014 w 295220"/>
                  <a:gd name="connsiteY40" fmla="*/ 99899 h 291633"/>
                  <a:gd name="connsiteX41" fmla="*/ 4677 w 295220"/>
                  <a:gd name="connsiteY41" fmla="*/ 105017 h 291633"/>
                  <a:gd name="connsiteX42" fmla="*/ 2450 w 295220"/>
                  <a:gd name="connsiteY42" fmla="*/ 115470 h 291633"/>
                  <a:gd name="connsiteX43" fmla="*/ 891 w 295220"/>
                  <a:gd name="connsiteY43" fmla="*/ 126469 h 291633"/>
                  <a:gd name="connsiteX44" fmla="*/ 111 w 295220"/>
                  <a:gd name="connsiteY44" fmla="*/ 137576 h 291633"/>
                  <a:gd name="connsiteX45" fmla="*/ 0 w 295220"/>
                  <a:gd name="connsiteY45" fmla="*/ 143238 h 291633"/>
                  <a:gd name="connsiteX46" fmla="*/ 0 w 295220"/>
                  <a:gd name="connsiteY46" fmla="*/ 149010 h 291633"/>
                  <a:gd name="connsiteX47" fmla="*/ 223 w 295220"/>
                  <a:gd name="connsiteY47" fmla="*/ 154672 h 291633"/>
                  <a:gd name="connsiteX48" fmla="*/ 557 w 295220"/>
                  <a:gd name="connsiteY48" fmla="*/ 160335 h 291633"/>
                  <a:gd name="connsiteX49" fmla="*/ 3675 w 295220"/>
                  <a:gd name="connsiteY49" fmla="*/ 182005 h 291633"/>
                  <a:gd name="connsiteX50" fmla="*/ 6348 w 295220"/>
                  <a:gd name="connsiteY50" fmla="*/ 192350 h 291633"/>
                  <a:gd name="connsiteX51" fmla="*/ 9689 w 295220"/>
                  <a:gd name="connsiteY51" fmla="*/ 202259 h 291633"/>
                  <a:gd name="connsiteX52" fmla="*/ 18486 w 295220"/>
                  <a:gd name="connsiteY52" fmla="*/ 220989 h 291633"/>
                  <a:gd name="connsiteX53" fmla="*/ 23943 w 295220"/>
                  <a:gd name="connsiteY53" fmla="*/ 229809 h 291633"/>
                  <a:gd name="connsiteX54" fmla="*/ 30068 w 295220"/>
                  <a:gd name="connsiteY54" fmla="*/ 238194 h 291633"/>
                  <a:gd name="connsiteX55" fmla="*/ 36861 w 295220"/>
                  <a:gd name="connsiteY55" fmla="*/ 246143 h 291633"/>
                  <a:gd name="connsiteX56" fmla="*/ 44322 w 295220"/>
                  <a:gd name="connsiteY56" fmla="*/ 253657 h 291633"/>
                  <a:gd name="connsiteX57" fmla="*/ 52229 w 295220"/>
                  <a:gd name="connsiteY57" fmla="*/ 260517 h 291633"/>
                  <a:gd name="connsiteX58" fmla="*/ 60581 w 295220"/>
                  <a:gd name="connsiteY58" fmla="*/ 266724 h 291633"/>
                  <a:gd name="connsiteX59" fmla="*/ 69379 w 295220"/>
                  <a:gd name="connsiteY59" fmla="*/ 272278 h 291633"/>
                  <a:gd name="connsiteX60" fmla="*/ 78510 w 295220"/>
                  <a:gd name="connsiteY60" fmla="*/ 277069 h 291633"/>
                  <a:gd name="connsiteX61" fmla="*/ 97999 w 295220"/>
                  <a:gd name="connsiteY61" fmla="*/ 284692 h 291633"/>
                  <a:gd name="connsiteX62" fmla="*/ 108355 w 295220"/>
                  <a:gd name="connsiteY62" fmla="*/ 287414 h 291633"/>
                  <a:gd name="connsiteX63" fmla="*/ 119046 w 295220"/>
                  <a:gd name="connsiteY63" fmla="*/ 289483 h 291633"/>
                  <a:gd name="connsiteX64" fmla="*/ 141541 w 295220"/>
                  <a:gd name="connsiteY64" fmla="*/ 291552 h 291633"/>
                  <a:gd name="connsiteX65" fmla="*/ 153011 w 295220"/>
                  <a:gd name="connsiteY65" fmla="*/ 291552 h 291633"/>
                  <a:gd name="connsiteX66" fmla="*/ 164482 w 295220"/>
                  <a:gd name="connsiteY66" fmla="*/ 290899 h 291633"/>
                  <a:gd name="connsiteX67" fmla="*/ 186197 w 295220"/>
                  <a:gd name="connsiteY67" fmla="*/ 287523 h 291633"/>
                  <a:gd name="connsiteX68" fmla="*/ 196554 w 295220"/>
                  <a:gd name="connsiteY68" fmla="*/ 284801 h 291633"/>
                  <a:gd name="connsiteX69" fmla="*/ 206576 w 295220"/>
                  <a:gd name="connsiteY69" fmla="*/ 281316 h 291633"/>
                  <a:gd name="connsiteX70" fmla="*/ 225397 w 295220"/>
                  <a:gd name="connsiteY70" fmla="*/ 272278 h 291633"/>
                  <a:gd name="connsiteX71" fmla="*/ 234194 w 295220"/>
                  <a:gd name="connsiteY71" fmla="*/ 266724 h 291633"/>
                  <a:gd name="connsiteX72" fmla="*/ 242658 w 295220"/>
                  <a:gd name="connsiteY72" fmla="*/ 260300 h 291633"/>
                  <a:gd name="connsiteX73" fmla="*/ 249673 w 295220"/>
                  <a:gd name="connsiteY73" fmla="*/ 254310 h 291633"/>
                  <a:gd name="connsiteX74" fmla="*/ 252346 w 295220"/>
                  <a:gd name="connsiteY74" fmla="*/ 251806 h 291633"/>
                  <a:gd name="connsiteX75" fmla="*/ 254239 w 295220"/>
                  <a:gd name="connsiteY75" fmla="*/ 249955 h 291633"/>
                  <a:gd name="connsiteX76" fmla="*/ 256132 w 295220"/>
                  <a:gd name="connsiteY76" fmla="*/ 248103 h 291633"/>
                  <a:gd name="connsiteX77" fmla="*/ 259585 w 295220"/>
                  <a:gd name="connsiteY77" fmla="*/ 244510 h 291633"/>
                  <a:gd name="connsiteX78" fmla="*/ 268939 w 295220"/>
                  <a:gd name="connsiteY78" fmla="*/ 233076 h 291633"/>
                  <a:gd name="connsiteX79" fmla="*/ 274730 w 295220"/>
                  <a:gd name="connsiteY79" fmla="*/ 224473 h 291633"/>
                  <a:gd name="connsiteX80" fmla="*/ 279741 w 295220"/>
                  <a:gd name="connsiteY80" fmla="*/ 215435 h 291633"/>
                  <a:gd name="connsiteX81" fmla="*/ 284084 w 295220"/>
                  <a:gd name="connsiteY81" fmla="*/ 206070 h 291633"/>
                  <a:gd name="connsiteX82" fmla="*/ 287648 w 295220"/>
                  <a:gd name="connsiteY82" fmla="*/ 196270 h 291633"/>
                  <a:gd name="connsiteX83" fmla="*/ 291546 w 295220"/>
                  <a:gd name="connsiteY83" fmla="*/ 181896 h 291633"/>
                  <a:gd name="connsiteX84" fmla="*/ 293884 w 295220"/>
                  <a:gd name="connsiteY84" fmla="*/ 168284 h 291633"/>
                  <a:gd name="connsiteX85" fmla="*/ 294886 w 295220"/>
                  <a:gd name="connsiteY85" fmla="*/ 157177 h 291633"/>
                  <a:gd name="connsiteX86" fmla="*/ 295221 w 295220"/>
                  <a:gd name="connsiteY86" fmla="*/ 145634 h 291633"/>
                  <a:gd name="connsiteX87" fmla="*/ 262591 w 295220"/>
                  <a:gd name="connsiteY87" fmla="*/ 160661 h 291633"/>
                  <a:gd name="connsiteX88" fmla="*/ 260921 w 295220"/>
                  <a:gd name="connsiteY88" fmla="*/ 172422 h 291633"/>
                  <a:gd name="connsiteX89" fmla="*/ 257469 w 295220"/>
                  <a:gd name="connsiteY89" fmla="*/ 185816 h 291633"/>
                  <a:gd name="connsiteX90" fmla="*/ 255130 w 295220"/>
                  <a:gd name="connsiteY90" fmla="*/ 192241 h 291633"/>
                  <a:gd name="connsiteX91" fmla="*/ 250119 w 295220"/>
                  <a:gd name="connsiteY91" fmla="*/ 203130 h 291633"/>
                  <a:gd name="connsiteX92" fmla="*/ 244217 w 295220"/>
                  <a:gd name="connsiteY92" fmla="*/ 212822 h 291633"/>
                  <a:gd name="connsiteX93" fmla="*/ 240319 w 295220"/>
                  <a:gd name="connsiteY93" fmla="*/ 218158 h 291633"/>
                  <a:gd name="connsiteX94" fmla="*/ 237869 w 295220"/>
                  <a:gd name="connsiteY94" fmla="*/ 221207 h 291633"/>
                  <a:gd name="connsiteX95" fmla="*/ 234194 w 295220"/>
                  <a:gd name="connsiteY95" fmla="*/ 225236 h 291633"/>
                  <a:gd name="connsiteX96" fmla="*/ 232524 w 295220"/>
                  <a:gd name="connsiteY96" fmla="*/ 226978 h 291633"/>
                  <a:gd name="connsiteX97" fmla="*/ 231410 w 295220"/>
                  <a:gd name="connsiteY97" fmla="*/ 228176 h 291633"/>
                  <a:gd name="connsiteX98" fmla="*/ 230185 w 295220"/>
                  <a:gd name="connsiteY98" fmla="*/ 229374 h 291633"/>
                  <a:gd name="connsiteX99" fmla="*/ 228626 w 295220"/>
                  <a:gd name="connsiteY99" fmla="*/ 230789 h 291633"/>
                  <a:gd name="connsiteX100" fmla="*/ 225174 w 295220"/>
                  <a:gd name="connsiteY100" fmla="*/ 233838 h 291633"/>
                  <a:gd name="connsiteX101" fmla="*/ 219940 w 295220"/>
                  <a:gd name="connsiteY101" fmla="*/ 237976 h 291633"/>
                  <a:gd name="connsiteX102" fmla="*/ 214483 w 295220"/>
                  <a:gd name="connsiteY102" fmla="*/ 241788 h 291633"/>
                  <a:gd name="connsiteX103" fmla="*/ 203681 w 295220"/>
                  <a:gd name="connsiteY103" fmla="*/ 247886 h 291633"/>
                  <a:gd name="connsiteX104" fmla="*/ 191320 w 295220"/>
                  <a:gd name="connsiteY104" fmla="*/ 253004 h 291633"/>
                  <a:gd name="connsiteX105" fmla="*/ 178068 w 295220"/>
                  <a:gd name="connsiteY105" fmla="*/ 256706 h 291633"/>
                  <a:gd name="connsiteX106" fmla="*/ 163925 w 295220"/>
                  <a:gd name="connsiteY106" fmla="*/ 258993 h 291633"/>
                  <a:gd name="connsiteX107" fmla="*/ 148891 w 295220"/>
                  <a:gd name="connsiteY107" fmla="*/ 259864 h 291633"/>
                  <a:gd name="connsiteX108" fmla="*/ 133746 w 295220"/>
                  <a:gd name="connsiteY108" fmla="*/ 259319 h 291633"/>
                  <a:gd name="connsiteX109" fmla="*/ 119491 w 295220"/>
                  <a:gd name="connsiteY109" fmla="*/ 257250 h 291633"/>
                  <a:gd name="connsiteX110" fmla="*/ 106239 w 295220"/>
                  <a:gd name="connsiteY110" fmla="*/ 253766 h 291633"/>
                  <a:gd name="connsiteX111" fmla="*/ 93767 w 295220"/>
                  <a:gd name="connsiteY111" fmla="*/ 248866 h 291633"/>
                  <a:gd name="connsiteX112" fmla="*/ 82185 w 295220"/>
                  <a:gd name="connsiteY112" fmla="*/ 242441 h 291633"/>
                  <a:gd name="connsiteX113" fmla="*/ 71383 w 295220"/>
                  <a:gd name="connsiteY113" fmla="*/ 234601 h 291633"/>
                  <a:gd name="connsiteX114" fmla="*/ 61472 w 295220"/>
                  <a:gd name="connsiteY114" fmla="*/ 225345 h 291633"/>
                  <a:gd name="connsiteX115" fmla="*/ 57017 w 295220"/>
                  <a:gd name="connsiteY115" fmla="*/ 220444 h 291633"/>
                  <a:gd name="connsiteX116" fmla="*/ 52897 w 295220"/>
                  <a:gd name="connsiteY116" fmla="*/ 215217 h 291633"/>
                  <a:gd name="connsiteX117" fmla="*/ 45770 w 295220"/>
                  <a:gd name="connsiteY117" fmla="*/ 204219 h 291633"/>
                  <a:gd name="connsiteX118" fmla="*/ 40090 w 295220"/>
                  <a:gd name="connsiteY118" fmla="*/ 192459 h 291633"/>
                  <a:gd name="connsiteX119" fmla="*/ 35859 w 295220"/>
                  <a:gd name="connsiteY119" fmla="*/ 179827 h 291633"/>
                  <a:gd name="connsiteX120" fmla="*/ 33075 w 295220"/>
                  <a:gd name="connsiteY120" fmla="*/ 166215 h 291633"/>
                  <a:gd name="connsiteX121" fmla="*/ 31738 w 295220"/>
                  <a:gd name="connsiteY121" fmla="*/ 151732 h 291633"/>
                  <a:gd name="connsiteX122" fmla="*/ 31627 w 295220"/>
                  <a:gd name="connsiteY122" fmla="*/ 144218 h 291633"/>
                  <a:gd name="connsiteX123" fmla="*/ 31850 w 295220"/>
                  <a:gd name="connsiteY123" fmla="*/ 136705 h 291633"/>
                  <a:gd name="connsiteX124" fmla="*/ 33520 w 295220"/>
                  <a:gd name="connsiteY124" fmla="*/ 122331 h 291633"/>
                  <a:gd name="connsiteX125" fmla="*/ 36638 w 295220"/>
                  <a:gd name="connsiteY125" fmla="*/ 108937 h 291633"/>
                  <a:gd name="connsiteX126" fmla="*/ 41204 w 295220"/>
                  <a:gd name="connsiteY126" fmla="*/ 96414 h 291633"/>
                  <a:gd name="connsiteX127" fmla="*/ 47217 w 295220"/>
                  <a:gd name="connsiteY127" fmla="*/ 84653 h 291633"/>
                  <a:gd name="connsiteX128" fmla="*/ 54679 w 295220"/>
                  <a:gd name="connsiteY128" fmla="*/ 73764 h 291633"/>
                  <a:gd name="connsiteX129" fmla="*/ 63699 w 295220"/>
                  <a:gd name="connsiteY129" fmla="*/ 63637 h 291633"/>
                  <a:gd name="connsiteX130" fmla="*/ 73833 w 295220"/>
                  <a:gd name="connsiteY130" fmla="*/ 54599 h 291633"/>
                  <a:gd name="connsiteX131" fmla="*/ 84746 w 295220"/>
                  <a:gd name="connsiteY131" fmla="*/ 47085 h 291633"/>
                  <a:gd name="connsiteX132" fmla="*/ 96439 w 295220"/>
                  <a:gd name="connsiteY132" fmla="*/ 40987 h 291633"/>
                  <a:gd name="connsiteX133" fmla="*/ 108912 w 295220"/>
                  <a:gd name="connsiteY133" fmla="*/ 36304 h 291633"/>
                  <a:gd name="connsiteX134" fmla="*/ 122275 w 295220"/>
                  <a:gd name="connsiteY134" fmla="*/ 33038 h 291633"/>
                  <a:gd name="connsiteX135" fmla="*/ 136641 w 295220"/>
                  <a:gd name="connsiteY135" fmla="*/ 31295 h 291633"/>
                  <a:gd name="connsiteX136" fmla="*/ 144214 w 295220"/>
                  <a:gd name="connsiteY136" fmla="*/ 30969 h 291633"/>
                  <a:gd name="connsiteX137" fmla="*/ 151786 w 295220"/>
                  <a:gd name="connsiteY137" fmla="*/ 30969 h 291633"/>
                  <a:gd name="connsiteX138" fmla="*/ 166597 w 295220"/>
                  <a:gd name="connsiteY138" fmla="*/ 32166 h 291633"/>
                  <a:gd name="connsiteX139" fmla="*/ 180518 w 295220"/>
                  <a:gd name="connsiteY139" fmla="*/ 34780 h 291633"/>
                  <a:gd name="connsiteX140" fmla="*/ 193547 w 295220"/>
                  <a:gd name="connsiteY140" fmla="*/ 38809 h 291633"/>
                  <a:gd name="connsiteX141" fmla="*/ 205686 w 295220"/>
                  <a:gd name="connsiteY141" fmla="*/ 44363 h 291633"/>
                  <a:gd name="connsiteX142" fmla="*/ 217044 w 295220"/>
                  <a:gd name="connsiteY142" fmla="*/ 51332 h 291633"/>
                  <a:gd name="connsiteX143" fmla="*/ 227512 w 295220"/>
                  <a:gd name="connsiteY143" fmla="*/ 59717 h 291633"/>
                  <a:gd name="connsiteX144" fmla="*/ 232412 w 295220"/>
                  <a:gd name="connsiteY144" fmla="*/ 64399 h 291633"/>
                  <a:gd name="connsiteX145" fmla="*/ 236978 w 295220"/>
                  <a:gd name="connsiteY145" fmla="*/ 69299 h 291633"/>
                  <a:gd name="connsiteX146" fmla="*/ 244885 w 295220"/>
                  <a:gd name="connsiteY146" fmla="*/ 79862 h 291633"/>
                  <a:gd name="connsiteX147" fmla="*/ 251455 w 295220"/>
                  <a:gd name="connsiteY147" fmla="*/ 91187 h 291633"/>
                  <a:gd name="connsiteX148" fmla="*/ 256578 w 295220"/>
                  <a:gd name="connsiteY148" fmla="*/ 103383 h 291633"/>
                  <a:gd name="connsiteX149" fmla="*/ 260253 w 295220"/>
                  <a:gd name="connsiteY149" fmla="*/ 116450 h 291633"/>
                  <a:gd name="connsiteX150" fmla="*/ 262369 w 295220"/>
                  <a:gd name="connsiteY150" fmla="*/ 130498 h 291633"/>
                  <a:gd name="connsiteX151" fmla="*/ 263148 w 295220"/>
                  <a:gd name="connsiteY151" fmla="*/ 145416 h 291633"/>
                  <a:gd name="connsiteX152" fmla="*/ 262591 w 295220"/>
                  <a:gd name="connsiteY152" fmla="*/ 160661 h 29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295220" h="291633">
                    <a:moveTo>
                      <a:pt x="295221" y="145634"/>
                    </a:moveTo>
                    <a:cubicBezTo>
                      <a:pt x="295221" y="138120"/>
                      <a:pt x="294775" y="130607"/>
                      <a:pt x="293884" y="123093"/>
                    </a:cubicBezTo>
                    <a:cubicBezTo>
                      <a:pt x="293439" y="119500"/>
                      <a:pt x="292882" y="115906"/>
                      <a:pt x="292214" y="112312"/>
                    </a:cubicBezTo>
                    <a:cubicBezTo>
                      <a:pt x="291546" y="108828"/>
                      <a:pt x="290766" y="105343"/>
                      <a:pt x="289764" y="101859"/>
                    </a:cubicBezTo>
                    <a:cubicBezTo>
                      <a:pt x="287871" y="95107"/>
                      <a:pt x="285643" y="88465"/>
                      <a:pt x="282748" y="82149"/>
                    </a:cubicBezTo>
                    <a:cubicBezTo>
                      <a:pt x="280855" y="77684"/>
                      <a:pt x="278628" y="73328"/>
                      <a:pt x="276178" y="69190"/>
                    </a:cubicBezTo>
                    <a:cubicBezTo>
                      <a:pt x="274396" y="66250"/>
                      <a:pt x="272614" y="63310"/>
                      <a:pt x="270610" y="60479"/>
                    </a:cubicBezTo>
                    <a:cubicBezTo>
                      <a:pt x="268605" y="57648"/>
                      <a:pt x="266601" y="54816"/>
                      <a:pt x="264373" y="52094"/>
                    </a:cubicBezTo>
                    <a:cubicBezTo>
                      <a:pt x="261589" y="48609"/>
                      <a:pt x="258471" y="45234"/>
                      <a:pt x="255353" y="42076"/>
                    </a:cubicBezTo>
                    <a:cubicBezTo>
                      <a:pt x="255019" y="41749"/>
                      <a:pt x="254573" y="41314"/>
                      <a:pt x="254239" y="40987"/>
                    </a:cubicBezTo>
                    <a:cubicBezTo>
                      <a:pt x="253905" y="40660"/>
                      <a:pt x="253571" y="40334"/>
                      <a:pt x="253237" y="40116"/>
                    </a:cubicBezTo>
                    <a:cubicBezTo>
                      <a:pt x="253014" y="39898"/>
                      <a:pt x="252903" y="39789"/>
                      <a:pt x="252680" y="39571"/>
                    </a:cubicBezTo>
                    <a:cubicBezTo>
                      <a:pt x="252569" y="39462"/>
                      <a:pt x="252346" y="39245"/>
                      <a:pt x="252235" y="39027"/>
                    </a:cubicBezTo>
                    <a:cubicBezTo>
                      <a:pt x="251567" y="38482"/>
                      <a:pt x="250898" y="37829"/>
                      <a:pt x="250230" y="37284"/>
                    </a:cubicBezTo>
                    <a:cubicBezTo>
                      <a:pt x="249228" y="36413"/>
                      <a:pt x="248226" y="35433"/>
                      <a:pt x="247112" y="34562"/>
                    </a:cubicBezTo>
                    <a:cubicBezTo>
                      <a:pt x="246110" y="33691"/>
                      <a:pt x="245108" y="32820"/>
                      <a:pt x="243994" y="31949"/>
                    </a:cubicBezTo>
                    <a:cubicBezTo>
                      <a:pt x="242658" y="30860"/>
                      <a:pt x="241321" y="29771"/>
                      <a:pt x="239874" y="28682"/>
                    </a:cubicBezTo>
                    <a:cubicBezTo>
                      <a:pt x="238537" y="27593"/>
                      <a:pt x="237090" y="26613"/>
                      <a:pt x="235642" y="25633"/>
                    </a:cubicBezTo>
                    <a:cubicBezTo>
                      <a:pt x="234194" y="24653"/>
                      <a:pt x="232858" y="23673"/>
                      <a:pt x="231299" y="22802"/>
                    </a:cubicBezTo>
                    <a:cubicBezTo>
                      <a:pt x="229851" y="21822"/>
                      <a:pt x="228292" y="20950"/>
                      <a:pt x="226844" y="20079"/>
                    </a:cubicBezTo>
                    <a:cubicBezTo>
                      <a:pt x="224394" y="18664"/>
                      <a:pt x="221944" y="17357"/>
                      <a:pt x="219494" y="16050"/>
                    </a:cubicBezTo>
                    <a:cubicBezTo>
                      <a:pt x="216599" y="14526"/>
                      <a:pt x="213592" y="13219"/>
                      <a:pt x="210697" y="11912"/>
                    </a:cubicBezTo>
                    <a:cubicBezTo>
                      <a:pt x="207467" y="10497"/>
                      <a:pt x="204238" y="9299"/>
                      <a:pt x="200786" y="8210"/>
                    </a:cubicBezTo>
                    <a:cubicBezTo>
                      <a:pt x="194104" y="5923"/>
                      <a:pt x="187199" y="4181"/>
                      <a:pt x="180072" y="2874"/>
                    </a:cubicBezTo>
                    <a:cubicBezTo>
                      <a:pt x="172834" y="1458"/>
                      <a:pt x="165372" y="696"/>
                      <a:pt x="158023" y="261"/>
                    </a:cubicBezTo>
                    <a:cubicBezTo>
                      <a:pt x="154236" y="43"/>
                      <a:pt x="150339" y="-66"/>
                      <a:pt x="146552" y="43"/>
                    </a:cubicBezTo>
                    <a:cubicBezTo>
                      <a:pt x="142655" y="43"/>
                      <a:pt x="138868" y="152"/>
                      <a:pt x="134971" y="478"/>
                    </a:cubicBezTo>
                    <a:cubicBezTo>
                      <a:pt x="127509" y="914"/>
                      <a:pt x="120160" y="1894"/>
                      <a:pt x="112921" y="3310"/>
                    </a:cubicBezTo>
                    <a:cubicBezTo>
                      <a:pt x="105905" y="4725"/>
                      <a:pt x="99001" y="6576"/>
                      <a:pt x="92208" y="8972"/>
                    </a:cubicBezTo>
                    <a:cubicBezTo>
                      <a:pt x="88867" y="10061"/>
                      <a:pt x="85637" y="11368"/>
                      <a:pt x="82408" y="12783"/>
                    </a:cubicBezTo>
                    <a:cubicBezTo>
                      <a:pt x="79290" y="14199"/>
                      <a:pt x="76060" y="15723"/>
                      <a:pt x="73053" y="17357"/>
                    </a:cubicBezTo>
                    <a:cubicBezTo>
                      <a:pt x="69935" y="18990"/>
                      <a:pt x="66929" y="20733"/>
                      <a:pt x="64033" y="22584"/>
                    </a:cubicBezTo>
                    <a:cubicBezTo>
                      <a:pt x="61138" y="24435"/>
                      <a:pt x="58242" y="26395"/>
                      <a:pt x="55458" y="28573"/>
                    </a:cubicBezTo>
                    <a:cubicBezTo>
                      <a:pt x="49890" y="32820"/>
                      <a:pt x="44545" y="37393"/>
                      <a:pt x="39645" y="42403"/>
                    </a:cubicBezTo>
                    <a:cubicBezTo>
                      <a:pt x="37195" y="44907"/>
                      <a:pt x="34856" y="47412"/>
                      <a:pt x="32629" y="50025"/>
                    </a:cubicBezTo>
                    <a:cubicBezTo>
                      <a:pt x="30402" y="52639"/>
                      <a:pt x="28286" y="55361"/>
                      <a:pt x="26170" y="58192"/>
                    </a:cubicBezTo>
                    <a:cubicBezTo>
                      <a:pt x="25168" y="59608"/>
                      <a:pt x="24166" y="61023"/>
                      <a:pt x="23275" y="62439"/>
                    </a:cubicBezTo>
                    <a:cubicBezTo>
                      <a:pt x="22384" y="63855"/>
                      <a:pt x="21381" y="65379"/>
                      <a:pt x="20491" y="66795"/>
                    </a:cubicBezTo>
                    <a:cubicBezTo>
                      <a:pt x="18709" y="69735"/>
                      <a:pt x="17038" y="72675"/>
                      <a:pt x="15479" y="75724"/>
                    </a:cubicBezTo>
                    <a:cubicBezTo>
                      <a:pt x="12361" y="81931"/>
                      <a:pt x="9689" y="88356"/>
                      <a:pt x="7573" y="94889"/>
                    </a:cubicBezTo>
                    <a:cubicBezTo>
                      <a:pt x="7016" y="96523"/>
                      <a:pt x="6459" y="98265"/>
                      <a:pt x="6014" y="99899"/>
                    </a:cubicBezTo>
                    <a:cubicBezTo>
                      <a:pt x="5568" y="101641"/>
                      <a:pt x="5123" y="103274"/>
                      <a:pt x="4677" y="105017"/>
                    </a:cubicBezTo>
                    <a:cubicBezTo>
                      <a:pt x="3786" y="108501"/>
                      <a:pt x="3118" y="111986"/>
                      <a:pt x="2450" y="115470"/>
                    </a:cubicBezTo>
                    <a:cubicBezTo>
                      <a:pt x="1782" y="119173"/>
                      <a:pt x="1336" y="122766"/>
                      <a:pt x="891" y="126469"/>
                    </a:cubicBezTo>
                    <a:cubicBezTo>
                      <a:pt x="557" y="130171"/>
                      <a:pt x="223" y="133874"/>
                      <a:pt x="111" y="137576"/>
                    </a:cubicBezTo>
                    <a:cubicBezTo>
                      <a:pt x="0" y="139536"/>
                      <a:pt x="0" y="141387"/>
                      <a:pt x="0" y="143238"/>
                    </a:cubicBezTo>
                    <a:cubicBezTo>
                      <a:pt x="0" y="145198"/>
                      <a:pt x="0" y="147050"/>
                      <a:pt x="0" y="149010"/>
                    </a:cubicBezTo>
                    <a:cubicBezTo>
                      <a:pt x="0" y="150861"/>
                      <a:pt x="111" y="152821"/>
                      <a:pt x="223" y="154672"/>
                    </a:cubicBezTo>
                    <a:cubicBezTo>
                      <a:pt x="334" y="156632"/>
                      <a:pt x="445" y="158484"/>
                      <a:pt x="557" y="160335"/>
                    </a:cubicBezTo>
                    <a:cubicBezTo>
                      <a:pt x="1114" y="167631"/>
                      <a:pt x="2116" y="174818"/>
                      <a:pt x="3675" y="182005"/>
                    </a:cubicBezTo>
                    <a:cubicBezTo>
                      <a:pt x="4454" y="185489"/>
                      <a:pt x="5345" y="188974"/>
                      <a:pt x="6348" y="192350"/>
                    </a:cubicBezTo>
                    <a:cubicBezTo>
                      <a:pt x="7350" y="195725"/>
                      <a:pt x="8464" y="198992"/>
                      <a:pt x="9689" y="202259"/>
                    </a:cubicBezTo>
                    <a:cubicBezTo>
                      <a:pt x="12138" y="208684"/>
                      <a:pt x="15034" y="215000"/>
                      <a:pt x="18486" y="220989"/>
                    </a:cubicBezTo>
                    <a:cubicBezTo>
                      <a:pt x="20156" y="224038"/>
                      <a:pt x="22050" y="226978"/>
                      <a:pt x="23943" y="229809"/>
                    </a:cubicBezTo>
                    <a:cubicBezTo>
                      <a:pt x="25836" y="232640"/>
                      <a:pt x="27952" y="235472"/>
                      <a:pt x="30068" y="238194"/>
                    </a:cubicBezTo>
                    <a:cubicBezTo>
                      <a:pt x="32295" y="240916"/>
                      <a:pt x="34522" y="243639"/>
                      <a:pt x="36861" y="246143"/>
                    </a:cubicBezTo>
                    <a:cubicBezTo>
                      <a:pt x="39199" y="248757"/>
                      <a:pt x="41761" y="251261"/>
                      <a:pt x="44322" y="253657"/>
                    </a:cubicBezTo>
                    <a:cubicBezTo>
                      <a:pt x="46883" y="256053"/>
                      <a:pt x="49556" y="258339"/>
                      <a:pt x="52229" y="260517"/>
                    </a:cubicBezTo>
                    <a:cubicBezTo>
                      <a:pt x="54901" y="262695"/>
                      <a:pt x="57685" y="264764"/>
                      <a:pt x="60581" y="266724"/>
                    </a:cubicBezTo>
                    <a:cubicBezTo>
                      <a:pt x="63476" y="268684"/>
                      <a:pt x="66372" y="270536"/>
                      <a:pt x="69379" y="272278"/>
                    </a:cubicBezTo>
                    <a:cubicBezTo>
                      <a:pt x="72385" y="274020"/>
                      <a:pt x="75503" y="275654"/>
                      <a:pt x="78510" y="277069"/>
                    </a:cubicBezTo>
                    <a:cubicBezTo>
                      <a:pt x="84746" y="280118"/>
                      <a:pt x="91317" y="282623"/>
                      <a:pt x="97999" y="284692"/>
                    </a:cubicBezTo>
                    <a:cubicBezTo>
                      <a:pt x="101451" y="285672"/>
                      <a:pt x="104903" y="286652"/>
                      <a:pt x="108355" y="287414"/>
                    </a:cubicBezTo>
                    <a:cubicBezTo>
                      <a:pt x="111807" y="288176"/>
                      <a:pt x="115482" y="288939"/>
                      <a:pt x="119046" y="289483"/>
                    </a:cubicBezTo>
                    <a:cubicBezTo>
                      <a:pt x="126507" y="290681"/>
                      <a:pt x="133968" y="291334"/>
                      <a:pt x="141541" y="291552"/>
                    </a:cubicBezTo>
                    <a:cubicBezTo>
                      <a:pt x="145327" y="291661"/>
                      <a:pt x="149225" y="291661"/>
                      <a:pt x="153011" y="291552"/>
                    </a:cubicBezTo>
                    <a:cubicBezTo>
                      <a:pt x="156909" y="291443"/>
                      <a:pt x="160695" y="291225"/>
                      <a:pt x="164482" y="290899"/>
                    </a:cubicBezTo>
                    <a:cubicBezTo>
                      <a:pt x="171831" y="290245"/>
                      <a:pt x="179070" y="289156"/>
                      <a:pt x="186197" y="287523"/>
                    </a:cubicBezTo>
                    <a:cubicBezTo>
                      <a:pt x="189649" y="286761"/>
                      <a:pt x="193102" y="285781"/>
                      <a:pt x="196554" y="284801"/>
                    </a:cubicBezTo>
                    <a:cubicBezTo>
                      <a:pt x="199895" y="283712"/>
                      <a:pt x="203236" y="282623"/>
                      <a:pt x="206576" y="281316"/>
                    </a:cubicBezTo>
                    <a:cubicBezTo>
                      <a:pt x="213035" y="278812"/>
                      <a:pt x="219383" y="275762"/>
                      <a:pt x="225397" y="272278"/>
                    </a:cubicBezTo>
                    <a:cubicBezTo>
                      <a:pt x="228403" y="270536"/>
                      <a:pt x="231410" y="268684"/>
                      <a:pt x="234194" y="266724"/>
                    </a:cubicBezTo>
                    <a:cubicBezTo>
                      <a:pt x="237201" y="264546"/>
                      <a:pt x="239985" y="262477"/>
                      <a:pt x="242658" y="260300"/>
                    </a:cubicBezTo>
                    <a:cubicBezTo>
                      <a:pt x="245108" y="258339"/>
                      <a:pt x="247446" y="256379"/>
                      <a:pt x="249673" y="254310"/>
                    </a:cubicBezTo>
                    <a:cubicBezTo>
                      <a:pt x="250564" y="253439"/>
                      <a:pt x="251455" y="252677"/>
                      <a:pt x="252346" y="251806"/>
                    </a:cubicBezTo>
                    <a:cubicBezTo>
                      <a:pt x="253014" y="251261"/>
                      <a:pt x="253571" y="250608"/>
                      <a:pt x="254239" y="249955"/>
                    </a:cubicBezTo>
                    <a:cubicBezTo>
                      <a:pt x="254907" y="249301"/>
                      <a:pt x="255464" y="248757"/>
                      <a:pt x="256132" y="248103"/>
                    </a:cubicBezTo>
                    <a:cubicBezTo>
                      <a:pt x="257246" y="246906"/>
                      <a:pt x="258471" y="245708"/>
                      <a:pt x="259585" y="244510"/>
                    </a:cubicBezTo>
                    <a:cubicBezTo>
                      <a:pt x="262926" y="240916"/>
                      <a:pt x="266044" y="236996"/>
                      <a:pt x="268939" y="233076"/>
                    </a:cubicBezTo>
                    <a:cubicBezTo>
                      <a:pt x="270944" y="230245"/>
                      <a:pt x="272837" y="227414"/>
                      <a:pt x="274730" y="224473"/>
                    </a:cubicBezTo>
                    <a:cubicBezTo>
                      <a:pt x="276512" y="221533"/>
                      <a:pt x="278182" y="218484"/>
                      <a:pt x="279741" y="215435"/>
                    </a:cubicBezTo>
                    <a:cubicBezTo>
                      <a:pt x="281300" y="212386"/>
                      <a:pt x="282748" y="209228"/>
                      <a:pt x="284084" y="206070"/>
                    </a:cubicBezTo>
                    <a:cubicBezTo>
                      <a:pt x="285421" y="202803"/>
                      <a:pt x="286646" y="199646"/>
                      <a:pt x="287648" y="196270"/>
                    </a:cubicBezTo>
                    <a:cubicBezTo>
                      <a:pt x="289207" y="191478"/>
                      <a:pt x="290543" y="186687"/>
                      <a:pt x="291546" y="181896"/>
                    </a:cubicBezTo>
                    <a:cubicBezTo>
                      <a:pt x="292548" y="177431"/>
                      <a:pt x="293327" y="172858"/>
                      <a:pt x="293884" y="168284"/>
                    </a:cubicBezTo>
                    <a:cubicBezTo>
                      <a:pt x="294330" y="164582"/>
                      <a:pt x="294664" y="160879"/>
                      <a:pt x="294886" y="157177"/>
                    </a:cubicBezTo>
                    <a:cubicBezTo>
                      <a:pt x="295109" y="153257"/>
                      <a:pt x="295221" y="149445"/>
                      <a:pt x="295221" y="145634"/>
                    </a:cubicBezTo>
                    <a:moveTo>
                      <a:pt x="262591" y="160661"/>
                    </a:moveTo>
                    <a:cubicBezTo>
                      <a:pt x="262257" y="164582"/>
                      <a:pt x="261701" y="168611"/>
                      <a:pt x="260921" y="172422"/>
                    </a:cubicBezTo>
                    <a:cubicBezTo>
                      <a:pt x="260030" y="176887"/>
                      <a:pt x="258917" y="181351"/>
                      <a:pt x="257469" y="185816"/>
                    </a:cubicBezTo>
                    <a:cubicBezTo>
                      <a:pt x="256801" y="187994"/>
                      <a:pt x="256021" y="190063"/>
                      <a:pt x="255130" y="192241"/>
                    </a:cubicBezTo>
                    <a:cubicBezTo>
                      <a:pt x="253682" y="195943"/>
                      <a:pt x="252012" y="199537"/>
                      <a:pt x="250119" y="203130"/>
                    </a:cubicBezTo>
                    <a:cubicBezTo>
                      <a:pt x="248337" y="206506"/>
                      <a:pt x="246333" y="209664"/>
                      <a:pt x="244217" y="212822"/>
                    </a:cubicBezTo>
                    <a:cubicBezTo>
                      <a:pt x="242992" y="214673"/>
                      <a:pt x="241655" y="216415"/>
                      <a:pt x="240319" y="218158"/>
                    </a:cubicBezTo>
                    <a:cubicBezTo>
                      <a:pt x="239540" y="219138"/>
                      <a:pt x="238649" y="220227"/>
                      <a:pt x="237869" y="221207"/>
                    </a:cubicBezTo>
                    <a:cubicBezTo>
                      <a:pt x="236644" y="222622"/>
                      <a:pt x="235419" y="224038"/>
                      <a:pt x="234194" y="225236"/>
                    </a:cubicBezTo>
                    <a:cubicBezTo>
                      <a:pt x="233637" y="225780"/>
                      <a:pt x="233081" y="226433"/>
                      <a:pt x="232524" y="226978"/>
                    </a:cubicBezTo>
                    <a:cubicBezTo>
                      <a:pt x="232190" y="227414"/>
                      <a:pt x="231744" y="227740"/>
                      <a:pt x="231410" y="228176"/>
                    </a:cubicBezTo>
                    <a:cubicBezTo>
                      <a:pt x="230965" y="228611"/>
                      <a:pt x="230631" y="228938"/>
                      <a:pt x="230185" y="229374"/>
                    </a:cubicBezTo>
                    <a:cubicBezTo>
                      <a:pt x="229740" y="229809"/>
                      <a:pt x="229183" y="230245"/>
                      <a:pt x="228626" y="230789"/>
                    </a:cubicBezTo>
                    <a:cubicBezTo>
                      <a:pt x="227512" y="231878"/>
                      <a:pt x="226287" y="232858"/>
                      <a:pt x="225174" y="233838"/>
                    </a:cubicBezTo>
                    <a:cubicBezTo>
                      <a:pt x="223503" y="235254"/>
                      <a:pt x="221722" y="236669"/>
                      <a:pt x="219940" y="237976"/>
                    </a:cubicBezTo>
                    <a:cubicBezTo>
                      <a:pt x="218158" y="239283"/>
                      <a:pt x="216376" y="240590"/>
                      <a:pt x="214483" y="241788"/>
                    </a:cubicBezTo>
                    <a:cubicBezTo>
                      <a:pt x="211031" y="243965"/>
                      <a:pt x="207356" y="246034"/>
                      <a:pt x="203681" y="247886"/>
                    </a:cubicBezTo>
                    <a:cubicBezTo>
                      <a:pt x="199672" y="249846"/>
                      <a:pt x="195552" y="251588"/>
                      <a:pt x="191320" y="253004"/>
                    </a:cubicBezTo>
                    <a:cubicBezTo>
                      <a:pt x="186977" y="254528"/>
                      <a:pt x="182634" y="255726"/>
                      <a:pt x="178068" y="256706"/>
                    </a:cubicBezTo>
                    <a:cubicBezTo>
                      <a:pt x="173391" y="257686"/>
                      <a:pt x="168713" y="258448"/>
                      <a:pt x="163925" y="258993"/>
                    </a:cubicBezTo>
                    <a:cubicBezTo>
                      <a:pt x="158914" y="259537"/>
                      <a:pt x="153902" y="259864"/>
                      <a:pt x="148891" y="259864"/>
                    </a:cubicBezTo>
                    <a:cubicBezTo>
                      <a:pt x="143880" y="259864"/>
                      <a:pt x="138757" y="259755"/>
                      <a:pt x="133746" y="259319"/>
                    </a:cubicBezTo>
                    <a:cubicBezTo>
                      <a:pt x="128957" y="258884"/>
                      <a:pt x="124280" y="258231"/>
                      <a:pt x="119491" y="257250"/>
                    </a:cubicBezTo>
                    <a:cubicBezTo>
                      <a:pt x="115037" y="256379"/>
                      <a:pt x="110582" y="255182"/>
                      <a:pt x="106239" y="253766"/>
                    </a:cubicBezTo>
                    <a:cubicBezTo>
                      <a:pt x="102008" y="252350"/>
                      <a:pt x="97887" y="250717"/>
                      <a:pt x="93767" y="248866"/>
                    </a:cubicBezTo>
                    <a:cubicBezTo>
                      <a:pt x="89869" y="246906"/>
                      <a:pt x="85971" y="244837"/>
                      <a:pt x="82185" y="242441"/>
                    </a:cubicBezTo>
                    <a:cubicBezTo>
                      <a:pt x="78399" y="240045"/>
                      <a:pt x="74835" y="237432"/>
                      <a:pt x="71383" y="234601"/>
                    </a:cubicBezTo>
                    <a:cubicBezTo>
                      <a:pt x="67931" y="231660"/>
                      <a:pt x="64590" y="228611"/>
                      <a:pt x="61472" y="225345"/>
                    </a:cubicBezTo>
                    <a:cubicBezTo>
                      <a:pt x="59913" y="223711"/>
                      <a:pt x="58465" y="222078"/>
                      <a:pt x="57017" y="220444"/>
                    </a:cubicBezTo>
                    <a:cubicBezTo>
                      <a:pt x="55570" y="218811"/>
                      <a:pt x="54233" y="217069"/>
                      <a:pt x="52897" y="215217"/>
                    </a:cubicBezTo>
                    <a:cubicBezTo>
                      <a:pt x="50336" y="211733"/>
                      <a:pt x="47886" y="208030"/>
                      <a:pt x="45770" y="204219"/>
                    </a:cubicBezTo>
                    <a:cubicBezTo>
                      <a:pt x="43654" y="200408"/>
                      <a:pt x="41761" y="196488"/>
                      <a:pt x="40090" y="192459"/>
                    </a:cubicBezTo>
                    <a:cubicBezTo>
                      <a:pt x="38420" y="188321"/>
                      <a:pt x="37084" y="184074"/>
                      <a:pt x="35859" y="179827"/>
                    </a:cubicBezTo>
                    <a:cubicBezTo>
                      <a:pt x="34634" y="175362"/>
                      <a:pt x="33743" y="170789"/>
                      <a:pt x="33075" y="166215"/>
                    </a:cubicBezTo>
                    <a:cubicBezTo>
                      <a:pt x="32406" y="161424"/>
                      <a:pt x="31961" y="156523"/>
                      <a:pt x="31738" y="151732"/>
                    </a:cubicBezTo>
                    <a:cubicBezTo>
                      <a:pt x="31627" y="149228"/>
                      <a:pt x="31627" y="146723"/>
                      <a:pt x="31627" y="144218"/>
                    </a:cubicBezTo>
                    <a:cubicBezTo>
                      <a:pt x="31627" y="141714"/>
                      <a:pt x="31738" y="139209"/>
                      <a:pt x="31850" y="136705"/>
                    </a:cubicBezTo>
                    <a:cubicBezTo>
                      <a:pt x="32184" y="131913"/>
                      <a:pt x="32629" y="127122"/>
                      <a:pt x="33520" y="122331"/>
                    </a:cubicBezTo>
                    <a:cubicBezTo>
                      <a:pt x="34299" y="117866"/>
                      <a:pt x="35302" y="113401"/>
                      <a:pt x="36638" y="108937"/>
                    </a:cubicBezTo>
                    <a:cubicBezTo>
                      <a:pt x="37863" y="104690"/>
                      <a:pt x="39422" y="100443"/>
                      <a:pt x="41204" y="96414"/>
                    </a:cubicBezTo>
                    <a:cubicBezTo>
                      <a:pt x="42986" y="92385"/>
                      <a:pt x="44990" y="88465"/>
                      <a:pt x="47217" y="84653"/>
                    </a:cubicBezTo>
                    <a:cubicBezTo>
                      <a:pt x="49445" y="80842"/>
                      <a:pt x="52006" y="77249"/>
                      <a:pt x="54679" y="73764"/>
                    </a:cubicBezTo>
                    <a:cubicBezTo>
                      <a:pt x="57463" y="70170"/>
                      <a:pt x="60470" y="66795"/>
                      <a:pt x="63699" y="63637"/>
                    </a:cubicBezTo>
                    <a:cubicBezTo>
                      <a:pt x="66817" y="60479"/>
                      <a:pt x="70269" y="57430"/>
                      <a:pt x="73833" y="54599"/>
                    </a:cubicBezTo>
                    <a:cubicBezTo>
                      <a:pt x="77285" y="51876"/>
                      <a:pt x="80960" y="49372"/>
                      <a:pt x="84746" y="47085"/>
                    </a:cubicBezTo>
                    <a:cubicBezTo>
                      <a:pt x="88533" y="44798"/>
                      <a:pt x="92430" y="42729"/>
                      <a:pt x="96439" y="40987"/>
                    </a:cubicBezTo>
                    <a:cubicBezTo>
                      <a:pt x="100560" y="39136"/>
                      <a:pt x="104680" y="37611"/>
                      <a:pt x="108912" y="36304"/>
                    </a:cubicBezTo>
                    <a:cubicBezTo>
                      <a:pt x="113366" y="34998"/>
                      <a:pt x="117821" y="33909"/>
                      <a:pt x="122275" y="33038"/>
                    </a:cubicBezTo>
                    <a:cubicBezTo>
                      <a:pt x="127064" y="32166"/>
                      <a:pt x="131853" y="31622"/>
                      <a:pt x="136641" y="31295"/>
                    </a:cubicBezTo>
                    <a:cubicBezTo>
                      <a:pt x="139091" y="31186"/>
                      <a:pt x="141652" y="31078"/>
                      <a:pt x="144214" y="30969"/>
                    </a:cubicBezTo>
                    <a:cubicBezTo>
                      <a:pt x="146775" y="30969"/>
                      <a:pt x="149336" y="30969"/>
                      <a:pt x="151786" y="30969"/>
                    </a:cubicBezTo>
                    <a:cubicBezTo>
                      <a:pt x="156798" y="31078"/>
                      <a:pt x="161698" y="31513"/>
                      <a:pt x="166597" y="32166"/>
                    </a:cubicBezTo>
                    <a:cubicBezTo>
                      <a:pt x="171275" y="32820"/>
                      <a:pt x="175952" y="33691"/>
                      <a:pt x="180518" y="34780"/>
                    </a:cubicBezTo>
                    <a:cubicBezTo>
                      <a:pt x="184972" y="35869"/>
                      <a:pt x="189315" y="37284"/>
                      <a:pt x="193547" y="38809"/>
                    </a:cubicBezTo>
                    <a:cubicBezTo>
                      <a:pt x="197667" y="40442"/>
                      <a:pt x="201788" y="42294"/>
                      <a:pt x="205686" y="44363"/>
                    </a:cubicBezTo>
                    <a:cubicBezTo>
                      <a:pt x="209583" y="46432"/>
                      <a:pt x="213370" y="48718"/>
                      <a:pt x="217044" y="51332"/>
                    </a:cubicBezTo>
                    <a:cubicBezTo>
                      <a:pt x="220719" y="53945"/>
                      <a:pt x="224172" y="56777"/>
                      <a:pt x="227512" y="59717"/>
                    </a:cubicBezTo>
                    <a:cubicBezTo>
                      <a:pt x="229183" y="61241"/>
                      <a:pt x="230853" y="62766"/>
                      <a:pt x="232412" y="64399"/>
                    </a:cubicBezTo>
                    <a:cubicBezTo>
                      <a:pt x="233971" y="66033"/>
                      <a:pt x="235531" y="67666"/>
                      <a:pt x="236978" y="69299"/>
                    </a:cubicBezTo>
                    <a:cubicBezTo>
                      <a:pt x="239874" y="72675"/>
                      <a:pt x="242546" y="76160"/>
                      <a:pt x="244885" y="79862"/>
                    </a:cubicBezTo>
                    <a:cubicBezTo>
                      <a:pt x="247335" y="83456"/>
                      <a:pt x="249562" y="87267"/>
                      <a:pt x="251455" y="91187"/>
                    </a:cubicBezTo>
                    <a:cubicBezTo>
                      <a:pt x="253348" y="95107"/>
                      <a:pt x="255130" y="99245"/>
                      <a:pt x="256578" y="103383"/>
                    </a:cubicBezTo>
                    <a:cubicBezTo>
                      <a:pt x="258026" y="107630"/>
                      <a:pt x="259251" y="112095"/>
                      <a:pt x="260253" y="116450"/>
                    </a:cubicBezTo>
                    <a:cubicBezTo>
                      <a:pt x="261255" y="121024"/>
                      <a:pt x="261923" y="125706"/>
                      <a:pt x="262369" y="130498"/>
                    </a:cubicBezTo>
                    <a:cubicBezTo>
                      <a:pt x="262926" y="135507"/>
                      <a:pt x="263148" y="140407"/>
                      <a:pt x="263148" y="145416"/>
                    </a:cubicBezTo>
                    <a:cubicBezTo>
                      <a:pt x="263371" y="150643"/>
                      <a:pt x="263148" y="155652"/>
                      <a:pt x="262591" y="160661"/>
                    </a:cubicBezTo>
                  </a:path>
                </a:pathLst>
              </a:custGeom>
              <a:grpFill/>
              <a:ln w="11089" cap="flat">
                <a:noFill/>
                <a:prstDash val="solid"/>
                <a:miter/>
              </a:ln>
            </p:spPr>
            <p:txBody>
              <a:bodyPr rtlCol="0" anchor="ctr"/>
              <a:lstStyle/>
              <a:p>
                <a:endParaRPr lang="fi-FI"/>
              </a:p>
            </p:txBody>
          </p:sp>
          <p:sp>
            <p:nvSpPr>
              <p:cNvPr id="16" name="Vapaamuotoinen: Muoto 15">
                <a:extLst>
                  <a:ext uri="{FF2B5EF4-FFF2-40B4-BE49-F238E27FC236}">
                    <a16:creationId xmlns:a16="http://schemas.microsoft.com/office/drawing/2014/main" id="{8BFDF7F8-CE89-408B-AC52-6D95B4CE64B7}"/>
                  </a:ext>
                </a:extLst>
              </p:cNvPr>
              <p:cNvSpPr/>
              <p:nvPr/>
            </p:nvSpPr>
            <p:spPr bwMode="black">
              <a:xfrm>
                <a:off x="10972862" y="6318240"/>
                <a:ext cx="32851" cy="290311"/>
              </a:xfrm>
              <a:custGeom>
                <a:avLst/>
                <a:gdLst>
                  <a:gd name="connsiteX0" fmla="*/ 334 w 32851"/>
                  <a:gd name="connsiteY0" fmla="*/ 290312 h 290311"/>
                  <a:gd name="connsiteX1" fmla="*/ 32518 w 32851"/>
                  <a:gd name="connsiteY1" fmla="*/ 290312 h 290311"/>
                  <a:gd name="connsiteX2" fmla="*/ 32852 w 32851"/>
                  <a:gd name="connsiteY2" fmla="*/ 145156 h 290311"/>
                  <a:gd name="connsiteX3" fmla="*/ 32518 w 32851"/>
                  <a:gd name="connsiteY3" fmla="*/ 0 h 290311"/>
                  <a:gd name="connsiteX4" fmla="*/ 334 w 32851"/>
                  <a:gd name="connsiteY4" fmla="*/ 0 h 290311"/>
                  <a:gd name="connsiteX5" fmla="*/ 0 w 32851"/>
                  <a:gd name="connsiteY5" fmla="*/ 145156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51" h="290311">
                    <a:moveTo>
                      <a:pt x="334" y="290312"/>
                    </a:moveTo>
                    <a:lnTo>
                      <a:pt x="32518" y="290312"/>
                    </a:lnTo>
                    <a:lnTo>
                      <a:pt x="32852" y="145156"/>
                    </a:lnTo>
                    <a:lnTo>
                      <a:pt x="32518" y="0"/>
                    </a:lnTo>
                    <a:lnTo>
                      <a:pt x="334" y="0"/>
                    </a:lnTo>
                    <a:lnTo>
                      <a:pt x="0" y="145156"/>
                    </a:lnTo>
                    <a:close/>
                  </a:path>
                </a:pathLst>
              </a:custGeom>
              <a:grpFill/>
              <a:ln w="11089" cap="flat">
                <a:noFill/>
                <a:prstDash val="solid"/>
                <a:miter/>
              </a:ln>
            </p:spPr>
            <p:txBody>
              <a:bodyPr rtlCol="0" anchor="ctr"/>
              <a:lstStyle/>
              <a:p>
                <a:endParaRPr lang="fi-FI"/>
              </a:p>
            </p:txBody>
          </p:sp>
          <p:sp>
            <p:nvSpPr>
              <p:cNvPr id="17" name="Vapaamuotoinen: Muoto 16">
                <a:extLst>
                  <a:ext uri="{FF2B5EF4-FFF2-40B4-BE49-F238E27FC236}">
                    <a16:creationId xmlns:a16="http://schemas.microsoft.com/office/drawing/2014/main" id="{87E1F246-482F-4CA9-B52C-236AF55CD1F6}"/>
                  </a:ext>
                </a:extLst>
              </p:cNvPr>
              <p:cNvSpPr/>
              <p:nvPr/>
            </p:nvSpPr>
            <p:spPr bwMode="black">
              <a:xfrm>
                <a:off x="10278854" y="6318240"/>
                <a:ext cx="202567" cy="290311"/>
              </a:xfrm>
              <a:custGeom>
                <a:avLst/>
                <a:gdLst>
                  <a:gd name="connsiteX0" fmla="*/ 0 w 202567"/>
                  <a:gd name="connsiteY0" fmla="*/ 0 h 290311"/>
                  <a:gd name="connsiteX1" fmla="*/ 0 w 202567"/>
                  <a:gd name="connsiteY1" fmla="*/ 32233 h 290311"/>
                  <a:gd name="connsiteX2" fmla="*/ 85081 w 202567"/>
                  <a:gd name="connsiteY2" fmla="*/ 32233 h 290311"/>
                  <a:gd name="connsiteX3" fmla="*/ 84746 w 202567"/>
                  <a:gd name="connsiteY3" fmla="*/ 161163 h 290311"/>
                  <a:gd name="connsiteX4" fmla="*/ 85081 w 202567"/>
                  <a:gd name="connsiteY4" fmla="*/ 290312 h 290311"/>
                  <a:gd name="connsiteX5" fmla="*/ 117710 w 202567"/>
                  <a:gd name="connsiteY5" fmla="*/ 290312 h 290311"/>
                  <a:gd name="connsiteX6" fmla="*/ 117932 w 202567"/>
                  <a:gd name="connsiteY6" fmla="*/ 161163 h 290311"/>
                  <a:gd name="connsiteX7" fmla="*/ 117710 w 202567"/>
                  <a:gd name="connsiteY7" fmla="*/ 32233 h 290311"/>
                  <a:gd name="connsiteX8" fmla="*/ 202567 w 202567"/>
                  <a:gd name="connsiteY8" fmla="*/ 32233 h 290311"/>
                  <a:gd name="connsiteX9" fmla="*/ 202567 w 202567"/>
                  <a:gd name="connsiteY9" fmla="*/ 0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567" h="290311">
                    <a:moveTo>
                      <a:pt x="0" y="0"/>
                    </a:moveTo>
                    <a:lnTo>
                      <a:pt x="0" y="32233"/>
                    </a:lnTo>
                    <a:lnTo>
                      <a:pt x="85081" y="32233"/>
                    </a:lnTo>
                    <a:lnTo>
                      <a:pt x="84746" y="161163"/>
                    </a:lnTo>
                    <a:lnTo>
                      <a:pt x="85081" y="290312"/>
                    </a:lnTo>
                    <a:lnTo>
                      <a:pt x="117710" y="290312"/>
                    </a:lnTo>
                    <a:lnTo>
                      <a:pt x="117932" y="161163"/>
                    </a:lnTo>
                    <a:lnTo>
                      <a:pt x="117710" y="32233"/>
                    </a:lnTo>
                    <a:lnTo>
                      <a:pt x="202567" y="32233"/>
                    </a:lnTo>
                    <a:lnTo>
                      <a:pt x="202567" y="0"/>
                    </a:lnTo>
                    <a:close/>
                  </a:path>
                </a:pathLst>
              </a:custGeom>
              <a:grpFill/>
              <a:ln w="11089" cap="flat">
                <a:noFill/>
                <a:prstDash val="solid"/>
                <a:miter/>
              </a:ln>
            </p:spPr>
            <p:txBody>
              <a:bodyPr rtlCol="0" anchor="ctr"/>
              <a:lstStyle/>
              <a:p>
                <a:endParaRPr lang="fi-FI"/>
              </a:p>
            </p:txBody>
          </p:sp>
          <p:sp>
            <p:nvSpPr>
              <p:cNvPr id="18" name="Vapaamuotoinen: Muoto 17">
                <a:extLst>
                  <a:ext uri="{FF2B5EF4-FFF2-40B4-BE49-F238E27FC236}">
                    <a16:creationId xmlns:a16="http://schemas.microsoft.com/office/drawing/2014/main" id="{38CF3B7E-405C-4AF3-B04B-D67CCD8D9C9B}"/>
                  </a:ext>
                </a:extLst>
              </p:cNvPr>
              <p:cNvSpPr/>
              <p:nvPr/>
            </p:nvSpPr>
            <p:spPr bwMode="black">
              <a:xfrm>
                <a:off x="10763359" y="6317810"/>
                <a:ext cx="159501" cy="291546"/>
              </a:xfrm>
              <a:custGeom>
                <a:avLst/>
                <a:gdLst>
                  <a:gd name="connsiteX0" fmla="*/ 126872 w 159501"/>
                  <a:gd name="connsiteY0" fmla="*/ 76547 h 291546"/>
                  <a:gd name="connsiteX1" fmla="*/ 126427 w 159501"/>
                  <a:gd name="connsiteY1" fmla="*/ 69251 h 291546"/>
                  <a:gd name="connsiteX2" fmla="*/ 125536 w 159501"/>
                  <a:gd name="connsiteY2" fmla="*/ 64460 h 291546"/>
                  <a:gd name="connsiteX3" fmla="*/ 124645 w 159501"/>
                  <a:gd name="connsiteY3" fmla="*/ 61302 h 291546"/>
                  <a:gd name="connsiteX4" fmla="*/ 123532 w 159501"/>
                  <a:gd name="connsiteY4" fmla="*/ 58362 h 291546"/>
                  <a:gd name="connsiteX5" fmla="*/ 120525 w 159501"/>
                  <a:gd name="connsiteY5" fmla="*/ 52917 h 291546"/>
                  <a:gd name="connsiteX6" fmla="*/ 116516 w 159501"/>
                  <a:gd name="connsiteY6" fmla="*/ 47908 h 291546"/>
                  <a:gd name="connsiteX7" fmla="*/ 113843 w 159501"/>
                  <a:gd name="connsiteY7" fmla="*/ 45404 h 291546"/>
                  <a:gd name="connsiteX8" fmla="*/ 112507 w 159501"/>
                  <a:gd name="connsiteY8" fmla="*/ 44315 h 291546"/>
                  <a:gd name="connsiteX9" fmla="*/ 111839 w 159501"/>
                  <a:gd name="connsiteY9" fmla="*/ 43770 h 291546"/>
                  <a:gd name="connsiteX10" fmla="*/ 111282 w 159501"/>
                  <a:gd name="connsiteY10" fmla="*/ 43226 h 291546"/>
                  <a:gd name="connsiteX11" fmla="*/ 109611 w 159501"/>
                  <a:gd name="connsiteY11" fmla="*/ 42028 h 291546"/>
                  <a:gd name="connsiteX12" fmla="*/ 106493 w 159501"/>
                  <a:gd name="connsiteY12" fmla="*/ 40068 h 291546"/>
                  <a:gd name="connsiteX13" fmla="*/ 105157 w 159501"/>
                  <a:gd name="connsiteY13" fmla="*/ 39305 h 291546"/>
                  <a:gd name="connsiteX14" fmla="*/ 100591 w 159501"/>
                  <a:gd name="connsiteY14" fmla="*/ 37128 h 291546"/>
                  <a:gd name="connsiteX15" fmla="*/ 95914 w 159501"/>
                  <a:gd name="connsiteY15" fmla="*/ 35494 h 291546"/>
                  <a:gd name="connsiteX16" fmla="*/ 92462 w 159501"/>
                  <a:gd name="connsiteY16" fmla="*/ 34623 h 291546"/>
                  <a:gd name="connsiteX17" fmla="*/ 88898 w 159501"/>
                  <a:gd name="connsiteY17" fmla="*/ 33861 h 291546"/>
                  <a:gd name="connsiteX18" fmla="*/ 83553 w 159501"/>
                  <a:gd name="connsiteY18" fmla="*/ 33098 h 291546"/>
                  <a:gd name="connsiteX19" fmla="*/ 79544 w 159501"/>
                  <a:gd name="connsiteY19" fmla="*/ 32881 h 291546"/>
                  <a:gd name="connsiteX20" fmla="*/ 75535 w 159501"/>
                  <a:gd name="connsiteY20" fmla="*/ 32772 h 291546"/>
                  <a:gd name="connsiteX21" fmla="*/ 32215 w 159501"/>
                  <a:gd name="connsiteY21" fmla="*/ 32772 h 291546"/>
                  <a:gd name="connsiteX22" fmla="*/ 32215 w 159501"/>
                  <a:gd name="connsiteY22" fmla="*/ 121738 h 291546"/>
                  <a:gd name="connsiteX23" fmla="*/ 75423 w 159501"/>
                  <a:gd name="connsiteY23" fmla="*/ 121738 h 291546"/>
                  <a:gd name="connsiteX24" fmla="*/ 86448 w 159501"/>
                  <a:gd name="connsiteY24" fmla="*/ 120976 h 291546"/>
                  <a:gd name="connsiteX25" fmla="*/ 96248 w 159501"/>
                  <a:gd name="connsiteY25" fmla="*/ 118689 h 291546"/>
                  <a:gd name="connsiteX26" fmla="*/ 104934 w 159501"/>
                  <a:gd name="connsiteY26" fmla="*/ 114987 h 291546"/>
                  <a:gd name="connsiteX27" fmla="*/ 112618 w 159501"/>
                  <a:gd name="connsiteY27" fmla="*/ 109869 h 291546"/>
                  <a:gd name="connsiteX28" fmla="*/ 115514 w 159501"/>
                  <a:gd name="connsiteY28" fmla="*/ 107146 h 291546"/>
                  <a:gd name="connsiteX29" fmla="*/ 118075 w 159501"/>
                  <a:gd name="connsiteY29" fmla="*/ 104206 h 291546"/>
                  <a:gd name="connsiteX30" fmla="*/ 120302 w 159501"/>
                  <a:gd name="connsiteY30" fmla="*/ 101157 h 291546"/>
                  <a:gd name="connsiteX31" fmla="*/ 122195 w 159501"/>
                  <a:gd name="connsiteY31" fmla="*/ 97782 h 291546"/>
                  <a:gd name="connsiteX32" fmla="*/ 124979 w 159501"/>
                  <a:gd name="connsiteY32" fmla="*/ 90377 h 291546"/>
                  <a:gd name="connsiteX33" fmla="*/ 125982 w 159501"/>
                  <a:gd name="connsiteY33" fmla="*/ 85694 h 291546"/>
                  <a:gd name="connsiteX34" fmla="*/ 126872 w 159501"/>
                  <a:gd name="connsiteY34" fmla="*/ 76547 h 291546"/>
                  <a:gd name="connsiteX35" fmla="*/ 98809 w 159501"/>
                  <a:gd name="connsiteY35" fmla="*/ 151249 h 291546"/>
                  <a:gd name="connsiteX36" fmla="*/ 42126 w 159501"/>
                  <a:gd name="connsiteY36" fmla="*/ 153862 h 291546"/>
                  <a:gd name="connsiteX37" fmla="*/ 32215 w 159501"/>
                  <a:gd name="connsiteY37" fmla="*/ 156040 h 291546"/>
                  <a:gd name="connsiteX38" fmla="*/ 32215 w 159501"/>
                  <a:gd name="connsiteY38" fmla="*/ 168018 h 291546"/>
                  <a:gd name="connsiteX39" fmla="*/ 32215 w 159501"/>
                  <a:gd name="connsiteY39" fmla="*/ 191866 h 291546"/>
                  <a:gd name="connsiteX40" fmla="*/ 32215 w 159501"/>
                  <a:gd name="connsiteY40" fmla="*/ 243591 h 291546"/>
                  <a:gd name="connsiteX41" fmla="*/ 32215 w 159501"/>
                  <a:gd name="connsiteY41" fmla="*/ 269508 h 291546"/>
                  <a:gd name="connsiteX42" fmla="*/ 32215 w 159501"/>
                  <a:gd name="connsiteY42" fmla="*/ 282466 h 291546"/>
                  <a:gd name="connsiteX43" fmla="*/ 32215 w 159501"/>
                  <a:gd name="connsiteY43" fmla="*/ 289000 h 291546"/>
                  <a:gd name="connsiteX44" fmla="*/ 27538 w 159501"/>
                  <a:gd name="connsiteY44" fmla="*/ 290851 h 291546"/>
                  <a:gd name="connsiteX45" fmla="*/ 7604 w 159501"/>
                  <a:gd name="connsiteY45" fmla="*/ 290851 h 291546"/>
                  <a:gd name="connsiteX46" fmla="*/ 31 w 159501"/>
                  <a:gd name="connsiteY46" fmla="*/ 288564 h 291546"/>
                  <a:gd name="connsiteX47" fmla="*/ 31 w 159501"/>
                  <a:gd name="connsiteY47" fmla="*/ 285079 h 291546"/>
                  <a:gd name="connsiteX48" fmla="*/ 31 w 159501"/>
                  <a:gd name="connsiteY48" fmla="*/ 274626 h 291546"/>
                  <a:gd name="connsiteX49" fmla="*/ 31 w 159501"/>
                  <a:gd name="connsiteY49" fmla="*/ 214516 h 291546"/>
                  <a:gd name="connsiteX50" fmla="*/ 143 w 159501"/>
                  <a:gd name="connsiteY50" fmla="*/ 7944 h 291546"/>
                  <a:gd name="connsiteX51" fmla="*/ 143 w 159501"/>
                  <a:gd name="connsiteY51" fmla="*/ 1846 h 291546"/>
                  <a:gd name="connsiteX52" fmla="*/ 5042 w 159501"/>
                  <a:gd name="connsiteY52" fmla="*/ 539 h 291546"/>
                  <a:gd name="connsiteX53" fmla="*/ 17404 w 159501"/>
                  <a:gd name="connsiteY53" fmla="*/ 539 h 291546"/>
                  <a:gd name="connsiteX54" fmla="*/ 42126 w 159501"/>
                  <a:gd name="connsiteY54" fmla="*/ 539 h 291546"/>
                  <a:gd name="connsiteX55" fmla="*/ 98141 w 159501"/>
                  <a:gd name="connsiteY55" fmla="*/ 2826 h 291546"/>
                  <a:gd name="connsiteX56" fmla="*/ 159501 w 159501"/>
                  <a:gd name="connsiteY56" fmla="*/ 76656 h 291546"/>
                  <a:gd name="connsiteX57" fmla="*/ 98809 w 159501"/>
                  <a:gd name="connsiteY57" fmla="*/ 151249 h 29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59501" h="291546">
                    <a:moveTo>
                      <a:pt x="126872" y="76547"/>
                    </a:moveTo>
                    <a:cubicBezTo>
                      <a:pt x="126872" y="74043"/>
                      <a:pt x="126761" y="71647"/>
                      <a:pt x="126427" y="69251"/>
                    </a:cubicBezTo>
                    <a:cubicBezTo>
                      <a:pt x="126204" y="67618"/>
                      <a:pt x="125870" y="65985"/>
                      <a:pt x="125536" y="64460"/>
                    </a:cubicBezTo>
                    <a:cubicBezTo>
                      <a:pt x="125313" y="63371"/>
                      <a:pt x="124979" y="62282"/>
                      <a:pt x="124645" y="61302"/>
                    </a:cubicBezTo>
                    <a:cubicBezTo>
                      <a:pt x="124311" y="60322"/>
                      <a:pt x="123866" y="59342"/>
                      <a:pt x="123532" y="58362"/>
                    </a:cubicBezTo>
                    <a:cubicBezTo>
                      <a:pt x="122752" y="56402"/>
                      <a:pt x="121638" y="54551"/>
                      <a:pt x="120525" y="52917"/>
                    </a:cubicBezTo>
                    <a:cubicBezTo>
                      <a:pt x="119300" y="51175"/>
                      <a:pt x="117963" y="49433"/>
                      <a:pt x="116516" y="47908"/>
                    </a:cubicBezTo>
                    <a:cubicBezTo>
                      <a:pt x="115625" y="47037"/>
                      <a:pt x="114734" y="46166"/>
                      <a:pt x="113843" y="45404"/>
                    </a:cubicBezTo>
                    <a:cubicBezTo>
                      <a:pt x="113398" y="44968"/>
                      <a:pt x="112952" y="44641"/>
                      <a:pt x="112507" y="44315"/>
                    </a:cubicBezTo>
                    <a:cubicBezTo>
                      <a:pt x="112284" y="44097"/>
                      <a:pt x="112061" y="43988"/>
                      <a:pt x="111839" y="43770"/>
                    </a:cubicBezTo>
                    <a:cubicBezTo>
                      <a:pt x="111616" y="43661"/>
                      <a:pt x="111504" y="43443"/>
                      <a:pt x="111282" y="43226"/>
                    </a:cubicBezTo>
                    <a:cubicBezTo>
                      <a:pt x="110725" y="42790"/>
                      <a:pt x="110168" y="42354"/>
                      <a:pt x="109611" y="42028"/>
                    </a:cubicBezTo>
                    <a:cubicBezTo>
                      <a:pt x="108609" y="41266"/>
                      <a:pt x="107607" y="40612"/>
                      <a:pt x="106493" y="40068"/>
                    </a:cubicBezTo>
                    <a:cubicBezTo>
                      <a:pt x="106048" y="39850"/>
                      <a:pt x="105602" y="39523"/>
                      <a:pt x="105157" y="39305"/>
                    </a:cubicBezTo>
                    <a:cubicBezTo>
                      <a:pt x="103709" y="38543"/>
                      <a:pt x="102150" y="37781"/>
                      <a:pt x="100591" y="37128"/>
                    </a:cubicBezTo>
                    <a:cubicBezTo>
                      <a:pt x="99032" y="36474"/>
                      <a:pt x="97584" y="36039"/>
                      <a:pt x="95914" y="35494"/>
                    </a:cubicBezTo>
                    <a:cubicBezTo>
                      <a:pt x="94800" y="35167"/>
                      <a:pt x="93575" y="34841"/>
                      <a:pt x="92462" y="34623"/>
                    </a:cubicBezTo>
                    <a:cubicBezTo>
                      <a:pt x="91237" y="34405"/>
                      <a:pt x="90123" y="34079"/>
                      <a:pt x="88898" y="33861"/>
                    </a:cubicBezTo>
                    <a:cubicBezTo>
                      <a:pt x="87116" y="33534"/>
                      <a:pt x="85334" y="33316"/>
                      <a:pt x="83553" y="33098"/>
                    </a:cubicBezTo>
                    <a:cubicBezTo>
                      <a:pt x="82216" y="32990"/>
                      <a:pt x="80880" y="32881"/>
                      <a:pt x="79544" y="32881"/>
                    </a:cubicBezTo>
                    <a:cubicBezTo>
                      <a:pt x="78207" y="32881"/>
                      <a:pt x="76871" y="32772"/>
                      <a:pt x="75535" y="32772"/>
                    </a:cubicBezTo>
                    <a:lnTo>
                      <a:pt x="32215" y="32772"/>
                    </a:lnTo>
                    <a:lnTo>
                      <a:pt x="32215" y="121738"/>
                    </a:lnTo>
                    <a:lnTo>
                      <a:pt x="75423" y="121738"/>
                    </a:lnTo>
                    <a:cubicBezTo>
                      <a:pt x="79098" y="121738"/>
                      <a:pt x="82773" y="121520"/>
                      <a:pt x="86448" y="120976"/>
                    </a:cubicBezTo>
                    <a:cubicBezTo>
                      <a:pt x="89789" y="120432"/>
                      <a:pt x="93018" y="119778"/>
                      <a:pt x="96248" y="118689"/>
                    </a:cubicBezTo>
                    <a:cubicBezTo>
                      <a:pt x="99255" y="117709"/>
                      <a:pt x="102150" y="116511"/>
                      <a:pt x="104934" y="114987"/>
                    </a:cubicBezTo>
                    <a:cubicBezTo>
                      <a:pt x="107607" y="113571"/>
                      <a:pt x="110168" y="111829"/>
                      <a:pt x="112618" y="109869"/>
                    </a:cubicBezTo>
                    <a:cubicBezTo>
                      <a:pt x="113620" y="108998"/>
                      <a:pt x="114623" y="108127"/>
                      <a:pt x="115514" y="107146"/>
                    </a:cubicBezTo>
                    <a:cubicBezTo>
                      <a:pt x="116404" y="106275"/>
                      <a:pt x="117295" y="105295"/>
                      <a:pt x="118075" y="104206"/>
                    </a:cubicBezTo>
                    <a:cubicBezTo>
                      <a:pt x="118854" y="103226"/>
                      <a:pt x="119634" y="102246"/>
                      <a:pt x="120302" y="101157"/>
                    </a:cubicBezTo>
                    <a:cubicBezTo>
                      <a:pt x="120970" y="100068"/>
                      <a:pt x="121638" y="98979"/>
                      <a:pt x="122195" y="97782"/>
                    </a:cubicBezTo>
                    <a:cubicBezTo>
                      <a:pt x="123309" y="95386"/>
                      <a:pt x="124311" y="92990"/>
                      <a:pt x="124979" y="90377"/>
                    </a:cubicBezTo>
                    <a:cubicBezTo>
                      <a:pt x="125425" y="88852"/>
                      <a:pt x="125759" y="87219"/>
                      <a:pt x="125982" y="85694"/>
                    </a:cubicBezTo>
                    <a:cubicBezTo>
                      <a:pt x="126650" y="82536"/>
                      <a:pt x="126872" y="79487"/>
                      <a:pt x="126872" y="76547"/>
                    </a:cubicBezTo>
                    <a:moveTo>
                      <a:pt x="98809" y="151249"/>
                    </a:moveTo>
                    <a:cubicBezTo>
                      <a:pt x="79766" y="155822"/>
                      <a:pt x="61058" y="153862"/>
                      <a:pt x="42126" y="153862"/>
                    </a:cubicBezTo>
                    <a:cubicBezTo>
                      <a:pt x="39899" y="153862"/>
                      <a:pt x="32215" y="151902"/>
                      <a:pt x="32215" y="156040"/>
                    </a:cubicBezTo>
                    <a:lnTo>
                      <a:pt x="32215" y="168018"/>
                    </a:lnTo>
                    <a:lnTo>
                      <a:pt x="32215" y="191866"/>
                    </a:lnTo>
                    <a:lnTo>
                      <a:pt x="32215" y="243591"/>
                    </a:lnTo>
                    <a:lnTo>
                      <a:pt x="32215" y="269508"/>
                    </a:lnTo>
                    <a:lnTo>
                      <a:pt x="32215" y="282466"/>
                    </a:lnTo>
                    <a:lnTo>
                      <a:pt x="32215" y="289000"/>
                    </a:lnTo>
                    <a:cubicBezTo>
                      <a:pt x="32215" y="292049"/>
                      <a:pt x="29431" y="290851"/>
                      <a:pt x="27538" y="290851"/>
                    </a:cubicBezTo>
                    <a:lnTo>
                      <a:pt x="7604" y="290851"/>
                    </a:lnTo>
                    <a:cubicBezTo>
                      <a:pt x="4708" y="290851"/>
                      <a:pt x="31" y="293464"/>
                      <a:pt x="31" y="288564"/>
                    </a:cubicBezTo>
                    <a:lnTo>
                      <a:pt x="31" y="285079"/>
                    </a:lnTo>
                    <a:cubicBezTo>
                      <a:pt x="31" y="281595"/>
                      <a:pt x="31" y="278110"/>
                      <a:pt x="31" y="274626"/>
                    </a:cubicBezTo>
                    <a:cubicBezTo>
                      <a:pt x="31" y="254589"/>
                      <a:pt x="31" y="234553"/>
                      <a:pt x="31" y="214516"/>
                    </a:cubicBezTo>
                    <a:cubicBezTo>
                      <a:pt x="-80" y="145695"/>
                      <a:pt x="143" y="76874"/>
                      <a:pt x="143" y="7944"/>
                    </a:cubicBezTo>
                    <a:lnTo>
                      <a:pt x="143" y="1846"/>
                    </a:lnTo>
                    <a:cubicBezTo>
                      <a:pt x="143" y="-1312"/>
                      <a:pt x="3261" y="539"/>
                      <a:pt x="5042" y="539"/>
                    </a:cubicBezTo>
                    <a:lnTo>
                      <a:pt x="17404" y="539"/>
                    </a:lnTo>
                    <a:lnTo>
                      <a:pt x="42126" y="539"/>
                    </a:lnTo>
                    <a:cubicBezTo>
                      <a:pt x="60835" y="539"/>
                      <a:pt x="79321" y="-1312"/>
                      <a:pt x="98141" y="2826"/>
                    </a:cubicBezTo>
                    <a:cubicBezTo>
                      <a:pt x="136561" y="11320"/>
                      <a:pt x="159501" y="37672"/>
                      <a:pt x="159501" y="76656"/>
                    </a:cubicBezTo>
                    <a:cubicBezTo>
                      <a:pt x="159390" y="113789"/>
                      <a:pt x="135559" y="142428"/>
                      <a:pt x="98809" y="151249"/>
                    </a:cubicBezTo>
                  </a:path>
                </a:pathLst>
              </a:custGeom>
              <a:grpFill/>
              <a:ln w="11089" cap="flat">
                <a:noFill/>
                <a:prstDash val="solid"/>
                <a:miter/>
              </a:ln>
            </p:spPr>
            <p:txBody>
              <a:bodyPr rtlCol="0" anchor="ctr"/>
              <a:lstStyle/>
              <a:p>
                <a:endParaRPr lang="fi-FI"/>
              </a:p>
            </p:txBody>
          </p:sp>
          <p:sp>
            <p:nvSpPr>
              <p:cNvPr id="19" name="Vapaamuotoinen: Muoto 18">
                <a:extLst>
                  <a:ext uri="{FF2B5EF4-FFF2-40B4-BE49-F238E27FC236}">
                    <a16:creationId xmlns:a16="http://schemas.microsoft.com/office/drawing/2014/main" id="{5A06AC93-9716-40D2-833D-8E6D70548E41}"/>
                  </a:ext>
                </a:extLst>
              </p:cNvPr>
              <p:cNvSpPr/>
              <p:nvPr/>
            </p:nvSpPr>
            <p:spPr bwMode="black">
              <a:xfrm>
                <a:off x="10472624" y="6318240"/>
                <a:ext cx="245775" cy="290311"/>
              </a:xfrm>
              <a:custGeom>
                <a:avLst/>
                <a:gdLst>
                  <a:gd name="connsiteX0" fmla="*/ 172054 w 245775"/>
                  <a:gd name="connsiteY0" fmla="*/ 204176 h 290311"/>
                  <a:gd name="connsiteX1" fmla="*/ 122610 w 245775"/>
                  <a:gd name="connsiteY1" fmla="*/ 77750 h 290311"/>
                  <a:gd name="connsiteX2" fmla="*/ 73165 w 245775"/>
                  <a:gd name="connsiteY2" fmla="*/ 204176 h 290311"/>
                  <a:gd name="connsiteX3" fmla="*/ 172054 w 245775"/>
                  <a:gd name="connsiteY3" fmla="*/ 204176 h 290311"/>
                  <a:gd name="connsiteX4" fmla="*/ 206131 w 245775"/>
                  <a:gd name="connsiteY4" fmla="*/ 290312 h 290311"/>
                  <a:gd name="connsiteX5" fmla="*/ 183190 w 245775"/>
                  <a:gd name="connsiteY5" fmla="*/ 231618 h 290311"/>
                  <a:gd name="connsiteX6" fmla="*/ 62474 w 245775"/>
                  <a:gd name="connsiteY6" fmla="*/ 231618 h 290311"/>
                  <a:gd name="connsiteX7" fmla="*/ 39534 w 245775"/>
                  <a:gd name="connsiteY7" fmla="*/ 290312 h 290311"/>
                  <a:gd name="connsiteX8" fmla="*/ 0 w 245775"/>
                  <a:gd name="connsiteY8" fmla="*/ 290312 h 290311"/>
                  <a:gd name="connsiteX9" fmla="*/ 122721 w 245775"/>
                  <a:gd name="connsiteY9" fmla="*/ 0 h 290311"/>
                  <a:gd name="connsiteX10" fmla="*/ 245776 w 245775"/>
                  <a:gd name="connsiteY10" fmla="*/ 290312 h 290311"/>
                  <a:gd name="connsiteX11" fmla="*/ 206131 w 245775"/>
                  <a:gd name="connsiteY11" fmla="*/ 290312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5775" h="290311">
                    <a:moveTo>
                      <a:pt x="172054" y="204176"/>
                    </a:moveTo>
                    <a:lnTo>
                      <a:pt x="122610" y="77750"/>
                    </a:lnTo>
                    <a:lnTo>
                      <a:pt x="73165" y="204176"/>
                    </a:lnTo>
                    <a:lnTo>
                      <a:pt x="172054" y="204176"/>
                    </a:lnTo>
                    <a:close/>
                    <a:moveTo>
                      <a:pt x="206131" y="290312"/>
                    </a:moveTo>
                    <a:lnTo>
                      <a:pt x="183190" y="231618"/>
                    </a:lnTo>
                    <a:lnTo>
                      <a:pt x="62474" y="231618"/>
                    </a:lnTo>
                    <a:lnTo>
                      <a:pt x="39534" y="290312"/>
                    </a:lnTo>
                    <a:lnTo>
                      <a:pt x="0" y="290312"/>
                    </a:lnTo>
                    <a:lnTo>
                      <a:pt x="122721" y="0"/>
                    </a:lnTo>
                    <a:lnTo>
                      <a:pt x="245776" y="290312"/>
                    </a:lnTo>
                    <a:lnTo>
                      <a:pt x="206131" y="290312"/>
                    </a:lnTo>
                    <a:close/>
                  </a:path>
                </a:pathLst>
              </a:custGeom>
              <a:grpFill/>
              <a:ln w="11089" cap="flat">
                <a:noFill/>
                <a:prstDash val="solid"/>
                <a:miter/>
              </a:ln>
            </p:spPr>
            <p:txBody>
              <a:bodyPr rtlCol="0" anchor="ctr"/>
              <a:lstStyle/>
              <a:p>
                <a:endParaRPr lang="fi-FI"/>
              </a:p>
            </p:txBody>
          </p:sp>
        </p:grpSp>
      </p:grpSp>
    </p:spTree>
    <p:extLst>
      <p:ext uri="{BB962C8B-B14F-4D97-AF65-F5344CB8AC3E}">
        <p14:creationId xmlns:p14="http://schemas.microsoft.com/office/powerpoint/2010/main" val="14556201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Osan ylätunnist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kstin paikkamerkki 2">
            <a:extLst>
              <a:ext uri="{FF2B5EF4-FFF2-40B4-BE49-F238E27FC236}">
                <a16:creationId xmlns:a16="http://schemas.microsoft.com/office/drawing/2014/main" id="{094127B6-E750-4A8F-8440-D43E9CBCD2DE}"/>
              </a:ext>
            </a:extLst>
          </p:cNvPr>
          <p:cNvSpPr>
            <a:spLocks noGrp="1"/>
          </p:cNvSpPr>
          <p:nvPr>
            <p:ph type="body" idx="1"/>
          </p:nvPr>
        </p:nvSpPr>
        <p:spPr>
          <a:xfrm>
            <a:off x="576000" y="1679746"/>
            <a:ext cx="3886255" cy="3189254"/>
          </a:xfrm>
        </p:spPr>
        <p:txBody>
          <a:bodyPr/>
          <a:lstStyle>
            <a:lvl1pPr marL="0" indent="0">
              <a:buNone/>
              <a:defRPr sz="26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2" name="Otsikko 1">
            <a:extLst>
              <a:ext uri="{FF2B5EF4-FFF2-40B4-BE49-F238E27FC236}">
                <a16:creationId xmlns:a16="http://schemas.microsoft.com/office/drawing/2014/main" id="{EBE1AEEB-19B8-42D8-9E01-6E6ADE4DA243}"/>
              </a:ext>
            </a:extLst>
          </p:cNvPr>
          <p:cNvSpPr>
            <a:spLocks noGrp="1"/>
          </p:cNvSpPr>
          <p:nvPr>
            <p:ph type="title"/>
          </p:nvPr>
        </p:nvSpPr>
        <p:spPr>
          <a:xfrm>
            <a:off x="576000" y="517525"/>
            <a:ext cx="3888000" cy="1224000"/>
          </a:xfrm>
        </p:spPr>
        <p:txBody>
          <a:bodyPr/>
          <a:lstStyle>
            <a:lvl1pPr>
              <a:defRPr sz="3000">
                <a:solidFill>
                  <a:schemeClr val="bg1"/>
                </a:solidFill>
              </a:defRPr>
            </a:lvl1pPr>
          </a:lstStyle>
          <a:p>
            <a:r>
              <a:rPr lang="fi-FI"/>
              <a:t>Muokkaa ots. perustyyl. napsautt.</a:t>
            </a:r>
            <a:endParaRPr lang="fi-FI" dirty="0"/>
          </a:p>
        </p:txBody>
      </p:sp>
      <p:sp>
        <p:nvSpPr>
          <p:cNvPr id="6" name="Dian numeron paikkamerkki 5">
            <a:extLst>
              <a:ext uri="{FF2B5EF4-FFF2-40B4-BE49-F238E27FC236}">
                <a16:creationId xmlns:a16="http://schemas.microsoft.com/office/drawing/2014/main" id="{5DA63EC5-D6E9-421C-AE09-097548F240AA}"/>
              </a:ext>
            </a:extLst>
          </p:cNvPr>
          <p:cNvSpPr>
            <a:spLocks noGrp="1"/>
          </p:cNvSpPr>
          <p:nvPr>
            <p:ph type="sldNum" sz="quarter" idx="12"/>
          </p:nvPr>
        </p:nvSpPr>
        <p:spPr/>
        <p:txBody>
          <a:bodyPr/>
          <a:lstStyle>
            <a:lvl1pPr>
              <a:defRPr>
                <a:noFill/>
              </a:defRPr>
            </a:lvl1pPr>
          </a:lstStyle>
          <a:p>
            <a:fld id="{2020BB7A-7565-440A-AF71-226D618FE89D}" type="slidenum">
              <a:rPr lang="fi-FI" smtClean="0"/>
              <a:t>‹#›</a:t>
            </a:fld>
            <a:endParaRPr lang="fi-FI"/>
          </a:p>
        </p:txBody>
      </p:sp>
      <p:sp>
        <p:nvSpPr>
          <p:cNvPr id="4" name="Päivämäärän paikkamerkki 3">
            <a:extLst>
              <a:ext uri="{FF2B5EF4-FFF2-40B4-BE49-F238E27FC236}">
                <a16:creationId xmlns:a16="http://schemas.microsoft.com/office/drawing/2014/main" id="{53E57E64-5A65-4399-8290-C5D9428B7803}"/>
              </a:ext>
            </a:extLst>
          </p:cNvPr>
          <p:cNvSpPr>
            <a:spLocks noGrp="1"/>
          </p:cNvSpPr>
          <p:nvPr>
            <p:ph type="dt" sz="half" idx="10"/>
          </p:nvPr>
        </p:nvSpPr>
        <p:spPr/>
        <p:txBody>
          <a:bodyPr/>
          <a:lstStyle>
            <a:lvl1pPr>
              <a:defRPr>
                <a:noFill/>
              </a:defRPr>
            </a:lvl1pPr>
          </a:lstStyle>
          <a:p>
            <a:fld id="{607EA03F-4BA8-402E-BB98-3DF98B2AB9AA}" type="datetime1">
              <a:rPr lang="fi-FI" smtClean="0"/>
              <a:t>26.5.2024</a:t>
            </a:fld>
            <a:endParaRPr lang="fi-FI"/>
          </a:p>
        </p:txBody>
      </p:sp>
      <p:sp>
        <p:nvSpPr>
          <p:cNvPr id="5" name="Alatunnisteen paikkamerkki 4">
            <a:extLst>
              <a:ext uri="{FF2B5EF4-FFF2-40B4-BE49-F238E27FC236}">
                <a16:creationId xmlns:a16="http://schemas.microsoft.com/office/drawing/2014/main" id="{0EE8986A-8C30-47DA-B65F-2B0FDF01E09F}"/>
              </a:ext>
            </a:extLst>
          </p:cNvPr>
          <p:cNvSpPr>
            <a:spLocks noGrp="1"/>
          </p:cNvSpPr>
          <p:nvPr>
            <p:ph type="ftr" sz="quarter" idx="11"/>
          </p:nvPr>
        </p:nvSpPr>
        <p:spPr/>
        <p:txBody>
          <a:bodyPr/>
          <a:lstStyle>
            <a:lvl1pPr>
              <a:defRPr>
                <a:noFill/>
              </a:defRPr>
            </a:lvl1pPr>
          </a:lstStyle>
          <a:p>
            <a:r>
              <a:rPr lang="en-US"/>
              <a:t>This work © 2024 by Tapio Palvelut Oy is licensed under CC BY-SA 4.0 </a:t>
            </a:r>
            <a:endParaRPr lang="fi-FI"/>
          </a:p>
        </p:txBody>
      </p:sp>
      <p:grpSp>
        <p:nvGrpSpPr>
          <p:cNvPr id="12" name="Logo">
            <a:extLst>
              <a:ext uri="{FF2B5EF4-FFF2-40B4-BE49-F238E27FC236}">
                <a16:creationId xmlns:a16="http://schemas.microsoft.com/office/drawing/2014/main" id="{C0A25FE7-D55A-47B3-86F8-1A2D9FB043F3}"/>
              </a:ext>
              <a:ext uri="{C183D7F6-B498-43B3-948B-1728B52AA6E4}">
                <adec:decorative xmlns:adec="http://schemas.microsoft.com/office/drawing/2017/decorative" val="1"/>
              </a:ext>
            </a:extLst>
          </p:cNvPr>
          <p:cNvGrpSpPr>
            <a:grpSpLocks noChangeAspect="1"/>
          </p:cNvGrpSpPr>
          <p:nvPr/>
        </p:nvGrpSpPr>
        <p:grpSpPr bwMode="black">
          <a:xfrm>
            <a:off x="726961" y="5668710"/>
            <a:ext cx="1494000" cy="403380"/>
            <a:chOff x="10274400" y="6210000"/>
            <a:chExt cx="1492250" cy="402908"/>
          </a:xfrm>
          <a:solidFill>
            <a:srgbClr val="FFFFFF"/>
          </a:solidFill>
        </p:grpSpPr>
        <p:sp>
          <p:nvSpPr>
            <p:cNvPr id="13" name="Vapaamuotoinen: Muoto 12">
              <a:extLst>
                <a:ext uri="{FF2B5EF4-FFF2-40B4-BE49-F238E27FC236}">
                  <a16:creationId xmlns:a16="http://schemas.microsoft.com/office/drawing/2014/main" id="{71141F11-8826-4A00-9971-BA34D90976E4}"/>
                </a:ext>
              </a:extLst>
            </p:cNvPr>
            <p:cNvSpPr/>
            <p:nvPr/>
          </p:nvSpPr>
          <p:spPr bwMode="black">
            <a:xfrm>
              <a:off x="11466195" y="6216751"/>
              <a:ext cx="301902" cy="392018"/>
            </a:xfrm>
            <a:custGeom>
              <a:avLst/>
              <a:gdLst>
                <a:gd name="connsiteX0" fmla="*/ 150227 w 301902"/>
                <a:gd name="connsiteY0" fmla="*/ 0 h 392018"/>
                <a:gd name="connsiteX1" fmla="*/ 126062 w 301902"/>
                <a:gd name="connsiteY1" fmla="*/ 55318 h 392018"/>
                <a:gd name="connsiteX2" fmla="*/ 126062 w 301902"/>
                <a:gd name="connsiteY2" fmla="*/ 170419 h 392018"/>
                <a:gd name="connsiteX3" fmla="*/ 96439 w 301902"/>
                <a:gd name="connsiteY3" fmla="*/ 105409 h 392018"/>
                <a:gd name="connsiteX4" fmla="*/ 69935 w 301902"/>
                <a:gd name="connsiteY4" fmla="*/ 165955 h 392018"/>
                <a:gd name="connsiteX5" fmla="*/ 101896 w 301902"/>
                <a:gd name="connsiteY5" fmla="*/ 235756 h 392018"/>
                <a:gd name="connsiteX6" fmla="*/ 52786 w 301902"/>
                <a:gd name="connsiteY6" fmla="*/ 205265 h 392018"/>
                <a:gd name="connsiteX7" fmla="*/ 33409 w 301902"/>
                <a:gd name="connsiteY7" fmla="*/ 249476 h 392018"/>
                <a:gd name="connsiteX8" fmla="*/ 80849 w 301902"/>
                <a:gd name="connsiteY8" fmla="*/ 278878 h 392018"/>
                <a:gd name="connsiteX9" fmla="*/ 20491 w 301902"/>
                <a:gd name="connsiteY9" fmla="*/ 278878 h 392018"/>
                <a:gd name="connsiteX10" fmla="*/ 0 w 301902"/>
                <a:gd name="connsiteY10" fmla="*/ 325811 h 392018"/>
                <a:gd name="connsiteX11" fmla="*/ 126062 w 301902"/>
                <a:gd name="connsiteY11" fmla="*/ 325811 h 392018"/>
                <a:gd name="connsiteX12" fmla="*/ 126062 w 301902"/>
                <a:gd name="connsiteY12" fmla="*/ 392019 h 392018"/>
                <a:gd name="connsiteX13" fmla="*/ 175729 w 301902"/>
                <a:gd name="connsiteY13" fmla="*/ 392019 h 392018"/>
                <a:gd name="connsiteX14" fmla="*/ 175729 w 301902"/>
                <a:gd name="connsiteY14" fmla="*/ 325811 h 392018"/>
                <a:gd name="connsiteX15" fmla="*/ 301902 w 301902"/>
                <a:gd name="connsiteY15" fmla="*/ 325811 h 392018"/>
                <a:gd name="connsiteX16" fmla="*/ 281300 w 301902"/>
                <a:gd name="connsiteY16" fmla="*/ 278878 h 392018"/>
                <a:gd name="connsiteX17" fmla="*/ 221054 w 301902"/>
                <a:gd name="connsiteY17" fmla="*/ 278878 h 392018"/>
                <a:gd name="connsiteX18" fmla="*/ 268494 w 301902"/>
                <a:gd name="connsiteY18" fmla="*/ 249476 h 392018"/>
                <a:gd name="connsiteX19" fmla="*/ 249117 w 301902"/>
                <a:gd name="connsiteY19" fmla="*/ 205265 h 392018"/>
                <a:gd name="connsiteX20" fmla="*/ 199895 w 301902"/>
                <a:gd name="connsiteY20" fmla="*/ 235756 h 392018"/>
                <a:gd name="connsiteX21" fmla="*/ 231967 w 301902"/>
                <a:gd name="connsiteY21" fmla="*/ 165955 h 392018"/>
                <a:gd name="connsiteX22" fmla="*/ 205463 w 301902"/>
                <a:gd name="connsiteY22" fmla="*/ 105409 h 392018"/>
                <a:gd name="connsiteX23" fmla="*/ 175729 w 301902"/>
                <a:gd name="connsiteY23" fmla="*/ 170419 h 392018"/>
                <a:gd name="connsiteX24" fmla="*/ 175729 w 301902"/>
                <a:gd name="connsiteY24" fmla="*/ 55318 h 392018"/>
                <a:gd name="connsiteX25" fmla="*/ 151675 w 301902"/>
                <a:gd name="connsiteY25" fmla="*/ 0 h 39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1902" h="392018">
                  <a:moveTo>
                    <a:pt x="150227" y="0"/>
                  </a:moveTo>
                  <a:lnTo>
                    <a:pt x="126062" y="55318"/>
                  </a:lnTo>
                  <a:lnTo>
                    <a:pt x="126062" y="170419"/>
                  </a:lnTo>
                  <a:lnTo>
                    <a:pt x="96439" y="105409"/>
                  </a:lnTo>
                  <a:lnTo>
                    <a:pt x="69935" y="165955"/>
                  </a:lnTo>
                  <a:lnTo>
                    <a:pt x="101896" y="235756"/>
                  </a:lnTo>
                  <a:lnTo>
                    <a:pt x="52786" y="205265"/>
                  </a:lnTo>
                  <a:lnTo>
                    <a:pt x="33409" y="249476"/>
                  </a:lnTo>
                  <a:lnTo>
                    <a:pt x="80849" y="278878"/>
                  </a:lnTo>
                  <a:lnTo>
                    <a:pt x="20491" y="278878"/>
                  </a:lnTo>
                  <a:lnTo>
                    <a:pt x="0" y="325811"/>
                  </a:lnTo>
                  <a:lnTo>
                    <a:pt x="126062" y="325811"/>
                  </a:lnTo>
                  <a:lnTo>
                    <a:pt x="126062" y="392019"/>
                  </a:lnTo>
                  <a:lnTo>
                    <a:pt x="175729" y="392019"/>
                  </a:lnTo>
                  <a:lnTo>
                    <a:pt x="175729" y="325811"/>
                  </a:lnTo>
                  <a:lnTo>
                    <a:pt x="301902" y="325811"/>
                  </a:lnTo>
                  <a:lnTo>
                    <a:pt x="281300" y="278878"/>
                  </a:lnTo>
                  <a:lnTo>
                    <a:pt x="221054" y="278878"/>
                  </a:lnTo>
                  <a:lnTo>
                    <a:pt x="268494" y="249476"/>
                  </a:lnTo>
                  <a:lnTo>
                    <a:pt x="249117" y="205265"/>
                  </a:lnTo>
                  <a:lnTo>
                    <a:pt x="199895" y="235756"/>
                  </a:lnTo>
                  <a:lnTo>
                    <a:pt x="231967" y="165955"/>
                  </a:lnTo>
                  <a:lnTo>
                    <a:pt x="205463" y="105409"/>
                  </a:lnTo>
                  <a:lnTo>
                    <a:pt x="175729" y="170419"/>
                  </a:lnTo>
                  <a:lnTo>
                    <a:pt x="175729" y="55318"/>
                  </a:lnTo>
                  <a:lnTo>
                    <a:pt x="151675" y="0"/>
                  </a:lnTo>
                  <a:close/>
                </a:path>
              </a:pathLst>
            </a:custGeom>
            <a:grpFill/>
            <a:ln w="11089" cap="flat">
              <a:noFill/>
              <a:prstDash val="solid"/>
              <a:miter/>
            </a:ln>
          </p:spPr>
          <p:txBody>
            <a:bodyPr rtlCol="0" anchor="ctr"/>
            <a:lstStyle/>
            <a:p>
              <a:endParaRPr lang="fi-FI"/>
            </a:p>
          </p:txBody>
        </p:sp>
        <p:grpSp>
          <p:nvGrpSpPr>
            <p:cNvPr id="14" name="Kuva 10">
              <a:extLst>
                <a:ext uri="{FF2B5EF4-FFF2-40B4-BE49-F238E27FC236}">
                  <a16:creationId xmlns:a16="http://schemas.microsoft.com/office/drawing/2014/main" id="{651BDE23-7876-40B9-B1BB-EC6D60F60096}"/>
                </a:ext>
              </a:extLst>
            </p:cNvPr>
            <p:cNvGrpSpPr/>
            <p:nvPr/>
          </p:nvGrpSpPr>
          <p:grpSpPr bwMode="black">
            <a:xfrm>
              <a:off x="10278854" y="6317762"/>
              <a:ext cx="1072638" cy="291633"/>
              <a:chOff x="10278854" y="6317762"/>
              <a:chExt cx="1072638" cy="291633"/>
            </a:xfrm>
            <a:grpFill/>
          </p:grpSpPr>
          <p:sp>
            <p:nvSpPr>
              <p:cNvPr id="15" name="Vapaamuotoinen: Muoto 14">
                <a:extLst>
                  <a:ext uri="{FF2B5EF4-FFF2-40B4-BE49-F238E27FC236}">
                    <a16:creationId xmlns:a16="http://schemas.microsoft.com/office/drawing/2014/main" id="{661D8A0C-38FA-4871-A231-AC252264CE8B}"/>
                  </a:ext>
                </a:extLst>
              </p:cNvPr>
              <p:cNvSpPr/>
              <p:nvPr/>
            </p:nvSpPr>
            <p:spPr bwMode="black">
              <a:xfrm>
                <a:off x="11056272" y="6317762"/>
                <a:ext cx="295220" cy="291633"/>
              </a:xfrm>
              <a:custGeom>
                <a:avLst/>
                <a:gdLst>
                  <a:gd name="connsiteX0" fmla="*/ 295221 w 295220"/>
                  <a:gd name="connsiteY0" fmla="*/ 145634 h 291633"/>
                  <a:gd name="connsiteX1" fmla="*/ 293884 w 295220"/>
                  <a:gd name="connsiteY1" fmla="*/ 123093 h 291633"/>
                  <a:gd name="connsiteX2" fmla="*/ 292214 w 295220"/>
                  <a:gd name="connsiteY2" fmla="*/ 112312 h 291633"/>
                  <a:gd name="connsiteX3" fmla="*/ 289764 w 295220"/>
                  <a:gd name="connsiteY3" fmla="*/ 101859 h 291633"/>
                  <a:gd name="connsiteX4" fmla="*/ 282748 w 295220"/>
                  <a:gd name="connsiteY4" fmla="*/ 82149 h 291633"/>
                  <a:gd name="connsiteX5" fmla="*/ 276178 w 295220"/>
                  <a:gd name="connsiteY5" fmla="*/ 69190 h 291633"/>
                  <a:gd name="connsiteX6" fmla="*/ 270610 w 295220"/>
                  <a:gd name="connsiteY6" fmla="*/ 60479 h 291633"/>
                  <a:gd name="connsiteX7" fmla="*/ 264373 w 295220"/>
                  <a:gd name="connsiteY7" fmla="*/ 52094 h 291633"/>
                  <a:gd name="connsiteX8" fmla="*/ 255353 w 295220"/>
                  <a:gd name="connsiteY8" fmla="*/ 42076 h 291633"/>
                  <a:gd name="connsiteX9" fmla="*/ 254239 w 295220"/>
                  <a:gd name="connsiteY9" fmla="*/ 40987 h 291633"/>
                  <a:gd name="connsiteX10" fmla="*/ 253237 w 295220"/>
                  <a:gd name="connsiteY10" fmla="*/ 40116 h 291633"/>
                  <a:gd name="connsiteX11" fmla="*/ 252680 w 295220"/>
                  <a:gd name="connsiteY11" fmla="*/ 39571 h 291633"/>
                  <a:gd name="connsiteX12" fmla="*/ 252235 w 295220"/>
                  <a:gd name="connsiteY12" fmla="*/ 39027 h 291633"/>
                  <a:gd name="connsiteX13" fmla="*/ 250230 w 295220"/>
                  <a:gd name="connsiteY13" fmla="*/ 37284 h 291633"/>
                  <a:gd name="connsiteX14" fmla="*/ 247112 w 295220"/>
                  <a:gd name="connsiteY14" fmla="*/ 34562 h 291633"/>
                  <a:gd name="connsiteX15" fmla="*/ 243994 w 295220"/>
                  <a:gd name="connsiteY15" fmla="*/ 31949 h 291633"/>
                  <a:gd name="connsiteX16" fmla="*/ 239874 w 295220"/>
                  <a:gd name="connsiteY16" fmla="*/ 28682 h 291633"/>
                  <a:gd name="connsiteX17" fmla="*/ 235642 w 295220"/>
                  <a:gd name="connsiteY17" fmla="*/ 25633 h 291633"/>
                  <a:gd name="connsiteX18" fmla="*/ 231299 w 295220"/>
                  <a:gd name="connsiteY18" fmla="*/ 22802 h 291633"/>
                  <a:gd name="connsiteX19" fmla="*/ 226844 w 295220"/>
                  <a:gd name="connsiteY19" fmla="*/ 20079 h 291633"/>
                  <a:gd name="connsiteX20" fmla="*/ 219494 w 295220"/>
                  <a:gd name="connsiteY20" fmla="*/ 16050 h 291633"/>
                  <a:gd name="connsiteX21" fmla="*/ 210697 w 295220"/>
                  <a:gd name="connsiteY21" fmla="*/ 11912 h 291633"/>
                  <a:gd name="connsiteX22" fmla="*/ 200786 w 295220"/>
                  <a:gd name="connsiteY22" fmla="*/ 8210 h 291633"/>
                  <a:gd name="connsiteX23" fmla="*/ 180072 w 295220"/>
                  <a:gd name="connsiteY23" fmla="*/ 2874 h 291633"/>
                  <a:gd name="connsiteX24" fmla="*/ 158023 w 295220"/>
                  <a:gd name="connsiteY24" fmla="*/ 261 h 291633"/>
                  <a:gd name="connsiteX25" fmla="*/ 146552 w 295220"/>
                  <a:gd name="connsiteY25" fmla="*/ 43 h 291633"/>
                  <a:gd name="connsiteX26" fmla="*/ 134971 w 295220"/>
                  <a:gd name="connsiteY26" fmla="*/ 478 h 291633"/>
                  <a:gd name="connsiteX27" fmla="*/ 112921 w 295220"/>
                  <a:gd name="connsiteY27" fmla="*/ 3310 h 291633"/>
                  <a:gd name="connsiteX28" fmla="*/ 92208 w 295220"/>
                  <a:gd name="connsiteY28" fmla="*/ 8972 h 291633"/>
                  <a:gd name="connsiteX29" fmla="*/ 82408 w 295220"/>
                  <a:gd name="connsiteY29" fmla="*/ 12783 h 291633"/>
                  <a:gd name="connsiteX30" fmla="*/ 73053 w 295220"/>
                  <a:gd name="connsiteY30" fmla="*/ 17357 h 291633"/>
                  <a:gd name="connsiteX31" fmla="*/ 64033 w 295220"/>
                  <a:gd name="connsiteY31" fmla="*/ 22584 h 291633"/>
                  <a:gd name="connsiteX32" fmla="*/ 55458 w 295220"/>
                  <a:gd name="connsiteY32" fmla="*/ 28573 h 291633"/>
                  <a:gd name="connsiteX33" fmla="*/ 39645 w 295220"/>
                  <a:gd name="connsiteY33" fmla="*/ 42403 h 291633"/>
                  <a:gd name="connsiteX34" fmla="*/ 32629 w 295220"/>
                  <a:gd name="connsiteY34" fmla="*/ 50025 h 291633"/>
                  <a:gd name="connsiteX35" fmla="*/ 26170 w 295220"/>
                  <a:gd name="connsiteY35" fmla="*/ 58192 h 291633"/>
                  <a:gd name="connsiteX36" fmla="*/ 23275 w 295220"/>
                  <a:gd name="connsiteY36" fmla="*/ 62439 h 291633"/>
                  <a:gd name="connsiteX37" fmla="*/ 20491 w 295220"/>
                  <a:gd name="connsiteY37" fmla="*/ 66795 h 291633"/>
                  <a:gd name="connsiteX38" fmla="*/ 15479 w 295220"/>
                  <a:gd name="connsiteY38" fmla="*/ 75724 h 291633"/>
                  <a:gd name="connsiteX39" fmla="*/ 7573 w 295220"/>
                  <a:gd name="connsiteY39" fmla="*/ 94889 h 291633"/>
                  <a:gd name="connsiteX40" fmla="*/ 6014 w 295220"/>
                  <a:gd name="connsiteY40" fmla="*/ 99899 h 291633"/>
                  <a:gd name="connsiteX41" fmla="*/ 4677 w 295220"/>
                  <a:gd name="connsiteY41" fmla="*/ 105017 h 291633"/>
                  <a:gd name="connsiteX42" fmla="*/ 2450 w 295220"/>
                  <a:gd name="connsiteY42" fmla="*/ 115470 h 291633"/>
                  <a:gd name="connsiteX43" fmla="*/ 891 w 295220"/>
                  <a:gd name="connsiteY43" fmla="*/ 126469 h 291633"/>
                  <a:gd name="connsiteX44" fmla="*/ 111 w 295220"/>
                  <a:gd name="connsiteY44" fmla="*/ 137576 h 291633"/>
                  <a:gd name="connsiteX45" fmla="*/ 0 w 295220"/>
                  <a:gd name="connsiteY45" fmla="*/ 143238 h 291633"/>
                  <a:gd name="connsiteX46" fmla="*/ 0 w 295220"/>
                  <a:gd name="connsiteY46" fmla="*/ 149010 h 291633"/>
                  <a:gd name="connsiteX47" fmla="*/ 223 w 295220"/>
                  <a:gd name="connsiteY47" fmla="*/ 154672 h 291633"/>
                  <a:gd name="connsiteX48" fmla="*/ 557 w 295220"/>
                  <a:gd name="connsiteY48" fmla="*/ 160335 h 291633"/>
                  <a:gd name="connsiteX49" fmla="*/ 3675 w 295220"/>
                  <a:gd name="connsiteY49" fmla="*/ 182005 h 291633"/>
                  <a:gd name="connsiteX50" fmla="*/ 6348 w 295220"/>
                  <a:gd name="connsiteY50" fmla="*/ 192350 h 291633"/>
                  <a:gd name="connsiteX51" fmla="*/ 9689 w 295220"/>
                  <a:gd name="connsiteY51" fmla="*/ 202259 h 291633"/>
                  <a:gd name="connsiteX52" fmla="*/ 18486 w 295220"/>
                  <a:gd name="connsiteY52" fmla="*/ 220989 h 291633"/>
                  <a:gd name="connsiteX53" fmla="*/ 23943 w 295220"/>
                  <a:gd name="connsiteY53" fmla="*/ 229809 h 291633"/>
                  <a:gd name="connsiteX54" fmla="*/ 30068 w 295220"/>
                  <a:gd name="connsiteY54" fmla="*/ 238194 h 291633"/>
                  <a:gd name="connsiteX55" fmla="*/ 36861 w 295220"/>
                  <a:gd name="connsiteY55" fmla="*/ 246143 h 291633"/>
                  <a:gd name="connsiteX56" fmla="*/ 44322 w 295220"/>
                  <a:gd name="connsiteY56" fmla="*/ 253657 h 291633"/>
                  <a:gd name="connsiteX57" fmla="*/ 52229 w 295220"/>
                  <a:gd name="connsiteY57" fmla="*/ 260517 h 291633"/>
                  <a:gd name="connsiteX58" fmla="*/ 60581 w 295220"/>
                  <a:gd name="connsiteY58" fmla="*/ 266724 h 291633"/>
                  <a:gd name="connsiteX59" fmla="*/ 69379 w 295220"/>
                  <a:gd name="connsiteY59" fmla="*/ 272278 h 291633"/>
                  <a:gd name="connsiteX60" fmla="*/ 78510 w 295220"/>
                  <a:gd name="connsiteY60" fmla="*/ 277069 h 291633"/>
                  <a:gd name="connsiteX61" fmla="*/ 97999 w 295220"/>
                  <a:gd name="connsiteY61" fmla="*/ 284692 h 291633"/>
                  <a:gd name="connsiteX62" fmla="*/ 108355 w 295220"/>
                  <a:gd name="connsiteY62" fmla="*/ 287414 h 291633"/>
                  <a:gd name="connsiteX63" fmla="*/ 119046 w 295220"/>
                  <a:gd name="connsiteY63" fmla="*/ 289483 h 291633"/>
                  <a:gd name="connsiteX64" fmla="*/ 141541 w 295220"/>
                  <a:gd name="connsiteY64" fmla="*/ 291552 h 291633"/>
                  <a:gd name="connsiteX65" fmla="*/ 153011 w 295220"/>
                  <a:gd name="connsiteY65" fmla="*/ 291552 h 291633"/>
                  <a:gd name="connsiteX66" fmla="*/ 164482 w 295220"/>
                  <a:gd name="connsiteY66" fmla="*/ 290899 h 291633"/>
                  <a:gd name="connsiteX67" fmla="*/ 186197 w 295220"/>
                  <a:gd name="connsiteY67" fmla="*/ 287523 h 291633"/>
                  <a:gd name="connsiteX68" fmla="*/ 196554 w 295220"/>
                  <a:gd name="connsiteY68" fmla="*/ 284801 h 291633"/>
                  <a:gd name="connsiteX69" fmla="*/ 206576 w 295220"/>
                  <a:gd name="connsiteY69" fmla="*/ 281316 h 291633"/>
                  <a:gd name="connsiteX70" fmla="*/ 225397 w 295220"/>
                  <a:gd name="connsiteY70" fmla="*/ 272278 h 291633"/>
                  <a:gd name="connsiteX71" fmla="*/ 234194 w 295220"/>
                  <a:gd name="connsiteY71" fmla="*/ 266724 h 291633"/>
                  <a:gd name="connsiteX72" fmla="*/ 242658 w 295220"/>
                  <a:gd name="connsiteY72" fmla="*/ 260300 h 291633"/>
                  <a:gd name="connsiteX73" fmla="*/ 249673 w 295220"/>
                  <a:gd name="connsiteY73" fmla="*/ 254310 h 291633"/>
                  <a:gd name="connsiteX74" fmla="*/ 252346 w 295220"/>
                  <a:gd name="connsiteY74" fmla="*/ 251806 h 291633"/>
                  <a:gd name="connsiteX75" fmla="*/ 254239 w 295220"/>
                  <a:gd name="connsiteY75" fmla="*/ 249955 h 291633"/>
                  <a:gd name="connsiteX76" fmla="*/ 256132 w 295220"/>
                  <a:gd name="connsiteY76" fmla="*/ 248103 h 291633"/>
                  <a:gd name="connsiteX77" fmla="*/ 259585 w 295220"/>
                  <a:gd name="connsiteY77" fmla="*/ 244510 h 291633"/>
                  <a:gd name="connsiteX78" fmla="*/ 268939 w 295220"/>
                  <a:gd name="connsiteY78" fmla="*/ 233076 h 291633"/>
                  <a:gd name="connsiteX79" fmla="*/ 274730 w 295220"/>
                  <a:gd name="connsiteY79" fmla="*/ 224473 h 291633"/>
                  <a:gd name="connsiteX80" fmla="*/ 279741 w 295220"/>
                  <a:gd name="connsiteY80" fmla="*/ 215435 h 291633"/>
                  <a:gd name="connsiteX81" fmla="*/ 284084 w 295220"/>
                  <a:gd name="connsiteY81" fmla="*/ 206070 h 291633"/>
                  <a:gd name="connsiteX82" fmla="*/ 287648 w 295220"/>
                  <a:gd name="connsiteY82" fmla="*/ 196270 h 291633"/>
                  <a:gd name="connsiteX83" fmla="*/ 291546 w 295220"/>
                  <a:gd name="connsiteY83" fmla="*/ 181896 h 291633"/>
                  <a:gd name="connsiteX84" fmla="*/ 293884 w 295220"/>
                  <a:gd name="connsiteY84" fmla="*/ 168284 h 291633"/>
                  <a:gd name="connsiteX85" fmla="*/ 294886 w 295220"/>
                  <a:gd name="connsiteY85" fmla="*/ 157177 h 291633"/>
                  <a:gd name="connsiteX86" fmla="*/ 295221 w 295220"/>
                  <a:gd name="connsiteY86" fmla="*/ 145634 h 291633"/>
                  <a:gd name="connsiteX87" fmla="*/ 262591 w 295220"/>
                  <a:gd name="connsiteY87" fmla="*/ 160661 h 291633"/>
                  <a:gd name="connsiteX88" fmla="*/ 260921 w 295220"/>
                  <a:gd name="connsiteY88" fmla="*/ 172422 h 291633"/>
                  <a:gd name="connsiteX89" fmla="*/ 257469 w 295220"/>
                  <a:gd name="connsiteY89" fmla="*/ 185816 h 291633"/>
                  <a:gd name="connsiteX90" fmla="*/ 255130 w 295220"/>
                  <a:gd name="connsiteY90" fmla="*/ 192241 h 291633"/>
                  <a:gd name="connsiteX91" fmla="*/ 250119 w 295220"/>
                  <a:gd name="connsiteY91" fmla="*/ 203130 h 291633"/>
                  <a:gd name="connsiteX92" fmla="*/ 244217 w 295220"/>
                  <a:gd name="connsiteY92" fmla="*/ 212822 h 291633"/>
                  <a:gd name="connsiteX93" fmla="*/ 240319 w 295220"/>
                  <a:gd name="connsiteY93" fmla="*/ 218158 h 291633"/>
                  <a:gd name="connsiteX94" fmla="*/ 237869 w 295220"/>
                  <a:gd name="connsiteY94" fmla="*/ 221207 h 291633"/>
                  <a:gd name="connsiteX95" fmla="*/ 234194 w 295220"/>
                  <a:gd name="connsiteY95" fmla="*/ 225236 h 291633"/>
                  <a:gd name="connsiteX96" fmla="*/ 232524 w 295220"/>
                  <a:gd name="connsiteY96" fmla="*/ 226978 h 291633"/>
                  <a:gd name="connsiteX97" fmla="*/ 231410 w 295220"/>
                  <a:gd name="connsiteY97" fmla="*/ 228176 h 291633"/>
                  <a:gd name="connsiteX98" fmla="*/ 230185 w 295220"/>
                  <a:gd name="connsiteY98" fmla="*/ 229374 h 291633"/>
                  <a:gd name="connsiteX99" fmla="*/ 228626 w 295220"/>
                  <a:gd name="connsiteY99" fmla="*/ 230789 h 291633"/>
                  <a:gd name="connsiteX100" fmla="*/ 225174 w 295220"/>
                  <a:gd name="connsiteY100" fmla="*/ 233838 h 291633"/>
                  <a:gd name="connsiteX101" fmla="*/ 219940 w 295220"/>
                  <a:gd name="connsiteY101" fmla="*/ 237976 h 291633"/>
                  <a:gd name="connsiteX102" fmla="*/ 214483 w 295220"/>
                  <a:gd name="connsiteY102" fmla="*/ 241788 h 291633"/>
                  <a:gd name="connsiteX103" fmla="*/ 203681 w 295220"/>
                  <a:gd name="connsiteY103" fmla="*/ 247886 h 291633"/>
                  <a:gd name="connsiteX104" fmla="*/ 191320 w 295220"/>
                  <a:gd name="connsiteY104" fmla="*/ 253004 h 291633"/>
                  <a:gd name="connsiteX105" fmla="*/ 178068 w 295220"/>
                  <a:gd name="connsiteY105" fmla="*/ 256706 h 291633"/>
                  <a:gd name="connsiteX106" fmla="*/ 163925 w 295220"/>
                  <a:gd name="connsiteY106" fmla="*/ 258993 h 291633"/>
                  <a:gd name="connsiteX107" fmla="*/ 148891 w 295220"/>
                  <a:gd name="connsiteY107" fmla="*/ 259864 h 291633"/>
                  <a:gd name="connsiteX108" fmla="*/ 133746 w 295220"/>
                  <a:gd name="connsiteY108" fmla="*/ 259319 h 291633"/>
                  <a:gd name="connsiteX109" fmla="*/ 119491 w 295220"/>
                  <a:gd name="connsiteY109" fmla="*/ 257250 h 291633"/>
                  <a:gd name="connsiteX110" fmla="*/ 106239 w 295220"/>
                  <a:gd name="connsiteY110" fmla="*/ 253766 h 291633"/>
                  <a:gd name="connsiteX111" fmla="*/ 93767 w 295220"/>
                  <a:gd name="connsiteY111" fmla="*/ 248866 h 291633"/>
                  <a:gd name="connsiteX112" fmla="*/ 82185 w 295220"/>
                  <a:gd name="connsiteY112" fmla="*/ 242441 h 291633"/>
                  <a:gd name="connsiteX113" fmla="*/ 71383 w 295220"/>
                  <a:gd name="connsiteY113" fmla="*/ 234601 h 291633"/>
                  <a:gd name="connsiteX114" fmla="*/ 61472 w 295220"/>
                  <a:gd name="connsiteY114" fmla="*/ 225345 h 291633"/>
                  <a:gd name="connsiteX115" fmla="*/ 57017 w 295220"/>
                  <a:gd name="connsiteY115" fmla="*/ 220444 h 291633"/>
                  <a:gd name="connsiteX116" fmla="*/ 52897 w 295220"/>
                  <a:gd name="connsiteY116" fmla="*/ 215217 h 291633"/>
                  <a:gd name="connsiteX117" fmla="*/ 45770 w 295220"/>
                  <a:gd name="connsiteY117" fmla="*/ 204219 h 291633"/>
                  <a:gd name="connsiteX118" fmla="*/ 40090 w 295220"/>
                  <a:gd name="connsiteY118" fmla="*/ 192459 h 291633"/>
                  <a:gd name="connsiteX119" fmla="*/ 35859 w 295220"/>
                  <a:gd name="connsiteY119" fmla="*/ 179827 h 291633"/>
                  <a:gd name="connsiteX120" fmla="*/ 33075 w 295220"/>
                  <a:gd name="connsiteY120" fmla="*/ 166215 h 291633"/>
                  <a:gd name="connsiteX121" fmla="*/ 31738 w 295220"/>
                  <a:gd name="connsiteY121" fmla="*/ 151732 h 291633"/>
                  <a:gd name="connsiteX122" fmla="*/ 31627 w 295220"/>
                  <a:gd name="connsiteY122" fmla="*/ 144218 h 291633"/>
                  <a:gd name="connsiteX123" fmla="*/ 31850 w 295220"/>
                  <a:gd name="connsiteY123" fmla="*/ 136705 h 291633"/>
                  <a:gd name="connsiteX124" fmla="*/ 33520 w 295220"/>
                  <a:gd name="connsiteY124" fmla="*/ 122331 h 291633"/>
                  <a:gd name="connsiteX125" fmla="*/ 36638 w 295220"/>
                  <a:gd name="connsiteY125" fmla="*/ 108937 h 291633"/>
                  <a:gd name="connsiteX126" fmla="*/ 41204 w 295220"/>
                  <a:gd name="connsiteY126" fmla="*/ 96414 h 291633"/>
                  <a:gd name="connsiteX127" fmla="*/ 47217 w 295220"/>
                  <a:gd name="connsiteY127" fmla="*/ 84653 h 291633"/>
                  <a:gd name="connsiteX128" fmla="*/ 54679 w 295220"/>
                  <a:gd name="connsiteY128" fmla="*/ 73764 h 291633"/>
                  <a:gd name="connsiteX129" fmla="*/ 63699 w 295220"/>
                  <a:gd name="connsiteY129" fmla="*/ 63637 h 291633"/>
                  <a:gd name="connsiteX130" fmla="*/ 73833 w 295220"/>
                  <a:gd name="connsiteY130" fmla="*/ 54599 h 291633"/>
                  <a:gd name="connsiteX131" fmla="*/ 84746 w 295220"/>
                  <a:gd name="connsiteY131" fmla="*/ 47085 h 291633"/>
                  <a:gd name="connsiteX132" fmla="*/ 96439 w 295220"/>
                  <a:gd name="connsiteY132" fmla="*/ 40987 h 291633"/>
                  <a:gd name="connsiteX133" fmla="*/ 108912 w 295220"/>
                  <a:gd name="connsiteY133" fmla="*/ 36304 h 291633"/>
                  <a:gd name="connsiteX134" fmla="*/ 122275 w 295220"/>
                  <a:gd name="connsiteY134" fmla="*/ 33038 h 291633"/>
                  <a:gd name="connsiteX135" fmla="*/ 136641 w 295220"/>
                  <a:gd name="connsiteY135" fmla="*/ 31295 h 291633"/>
                  <a:gd name="connsiteX136" fmla="*/ 144214 w 295220"/>
                  <a:gd name="connsiteY136" fmla="*/ 30969 h 291633"/>
                  <a:gd name="connsiteX137" fmla="*/ 151786 w 295220"/>
                  <a:gd name="connsiteY137" fmla="*/ 30969 h 291633"/>
                  <a:gd name="connsiteX138" fmla="*/ 166597 w 295220"/>
                  <a:gd name="connsiteY138" fmla="*/ 32166 h 291633"/>
                  <a:gd name="connsiteX139" fmla="*/ 180518 w 295220"/>
                  <a:gd name="connsiteY139" fmla="*/ 34780 h 291633"/>
                  <a:gd name="connsiteX140" fmla="*/ 193547 w 295220"/>
                  <a:gd name="connsiteY140" fmla="*/ 38809 h 291633"/>
                  <a:gd name="connsiteX141" fmla="*/ 205686 w 295220"/>
                  <a:gd name="connsiteY141" fmla="*/ 44363 h 291633"/>
                  <a:gd name="connsiteX142" fmla="*/ 217044 w 295220"/>
                  <a:gd name="connsiteY142" fmla="*/ 51332 h 291633"/>
                  <a:gd name="connsiteX143" fmla="*/ 227512 w 295220"/>
                  <a:gd name="connsiteY143" fmla="*/ 59717 h 291633"/>
                  <a:gd name="connsiteX144" fmla="*/ 232412 w 295220"/>
                  <a:gd name="connsiteY144" fmla="*/ 64399 h 291633"/>
                  <a:gd name="connsiteX145" fmla="*/ 236978 w 295220"/>
                  <a:gd name="connsiteY145" fmla="*/ 69299 h 291633"/>
                  <a:gd name="connsiteX146" fmla="*/ 244885 w 295220"/>
                  <a:gd name="connsiteY146" fmla="*/ 79862 h 291633"/>
                  <a:gd name="connsiteX147" fmla="*/ 251455 w 295220"/>
                  <a:gd name="connsiteY147" fmla="*/ 91187 h 291633"/>
                  <a:gd name="connsiteX148" fmla="*/ 256578 w 295220"/>
                  <a:gd name="connsiteY148" fmla="*/ 103383 h 291633"/>
                  <a:gd name="connsiteX149" fmla="*/ 260253 w 295220"/>
                  <a:gd name="connsiteY149" fmla="*/ 116450 h 291633"/>
                  <a:gd name="connsiteX150" fmla="*/ 262369 w 295220"/>
                  <a:gd name="connsiteY150" fmla="*/ 130498 h 291633"/>
                  <a:gd name="connsiteX151" fmla="*/ 263148 w 295220"/>
                  <a:gd name="connsiteY151" fmla="*/ 145416 h 291633"/>
                  <a:gd name="connsiteX152" fmla="*/ 262591 w 295220"/>
                  <a:gd name="connsiteY152" fmla="*/ 160661 h 29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295220" h="291633">
                    <a:moveTo>
                      <a:pt x="295221" y="145634"/>
                    </a:moveTo>
                    <a:cubicBezTo>
                      <a:pt x="295221" y="138120"/>
                      <a:pt x="294775" y="130607"/>
                      <a:pt x="293884" y="123093"/>
                    </a:cubicBezTo>
                    <a:cubicBezTo>
                      <a:pt x="293439" y="119500"/>
                      <a:pt x="292882" y="115906"/>
                      <a:pt x="292214" y="112312"/>
                    </a:cubicBezTo>
                    <a:cubicBezTo>
                      <a:pt x="291546" y="108828"/>
                      <a:pt x="290766" y="105343"/>
                      <a:pt x="289764" y="101859"/>
                    </a:cubicBezTo>
                    <a:cubicBezTo>
                      <a:pt x="287871" y="95107"/>
                      <a:pt x="285643" y="88465"/>
                      <a:pt x="282748" y="82149"/>
                    </a:cubicBezTo>
                    <a:cubicBezTo>
                      <a:pt x="280855" y="77684"/>
                      <a:pt x="278628" y="73328"/>
                      <a:pt x="276178" y="69190"/>
                    </a:cubicBezTo>
                    <a:cubicBezTo>
                      <a:pt x="274396" y="66250"/>
                      <a:pt x="272614" y="63310"/>
                      <a:pt x="270610" y="60479"/>
                    </a:cubicBezTo>
                    <a:cubicBezTo>
                      <a:pt x="268605" y="57648"/>
                      <a:pt x="266601" y="54816"/>
                      <a:pt x="264373" y="52094"/>
                    </a:cubicBezTo>
                    <a:cubicBezTo>
                      <a:pt x="261589" y="48609"/>
                      <a:pt x="258471" y="45234"/>
                      <a:pt x="255353" y="42076"/>
                    </a:cubicBezTo>
                    <a:cubicBezTo>
                      <a:pt x="255019" y="41749"/>
                      <a:pt x="254573" y="41314"/>
                      <a:pt x="254239" y="40987"/>
                    </a:cubicBezTo>
                    <a:cubicBezTo>
                      <a:pt x="253905" y="40660"/>
                      <a:pt x="253571" y="40334"/>
                      <a:pt x="253237" y="40116"/>
                    </a:cubicBezTo>
                    <a:cubicBezTo>
                      <a:pt x="253014" y="39898"/>
                      <a:pt x="252903" y="39789"/>
                      <a:pt x="252680" y="39571"/>
                    </a:cubicBezTo>
                    <a:cubicBezTo>
                      <a:pt x="252569" y="39462"/>
                      <a:pt x="252346" y="39245"/>
                      <a:pt x="252235" y="39027"/>
                    </a:cubicBezTo>
                    <a:cubicBezTo>
                      <a:pt x="251567" y="38482"/>
                      <a:pt x="250898" y="37829"/>
                      <a:pt x="250230" y="37284"/>
                    </a:cubicBezTo>
                    <a:cubicBezTo>
                      <a:pt x="249228" y="36413"/>
                      <a:pt x="248226" y="35433"/>
                      <a:pt x="247112" y="34562"/>
                    </a:cubicBezTo>
                    <a:cubicBezTo>
                      <a:pt x="246110" y="33691"/>
                      <a:pt x="245108" y="32820"/>
                      <a:pt x="243994" y="31949"/>
                    </a:cubicBezTo>
                    <a:cubicBezTo>
                      <a:pt x="242658" y="30860"/>
                      <a:pt x="241321" y="29771"/>
                      <a:pt x="239874" y="28682"/>
                    </a:cubicBezTo>
                    <a:cubicBezTo>
                      <a:pt x="238537" y="27593"/>
                      <a:pt x="237090" y="26613"/>
                      <a:pt x="235642" y="25633"/>
                    </a:cubicBezTo>
                    <a:cubicBezTo>
                      <a:pt x="234194" y="24653"/>
                      <a:pt x="232858" y="23673"/>
                      <a:pt x="231299" y="22802"/>
                    </a:cubicBezTo>
                    <a:cubicBezTo>
                      <a:pt x="229851" y="21822"/>
                      <a:pt x="228292" y="20950"/>
                      <a:pt x="226844" y="20079"/>
                    </a:cubicBezTo>
                    <a:cubicBezTo>
                      <a:pt x="224394" y="18664"/>
                      <a:pt x="221944" y="17357"/>
                      <a:pt x="219494" y="16050"/>
                    </a:cubicBezTo>
                    <a:cubicBezTo>
                      <a:pt x="216599" y="14526"/>
                      <a:pt x="213592" y="13219"/>
                      <a:pt x="210697" y="11912"/>
                    </a:cubicBezTo>
                    <a:cubicBezTo>
                      <a:pt x="207467" y="10497"/>
                      <a:pt x="204238" y="9299"/>
                      <a:pt x="200786" y="8210"/>
                    </a:cubicBezTo>
                    <a:cubicBezTo>
                      <a:pt x="194104" y="5923"/>
                      <a:pt x="187199" y="4181"/>
                      <a:pt x="180072" y="2874"/>
                    </a:cubicBezTo>
                    <a:cubicBezTo>
                      <a:pt x="172834" y="1458"/>
                      <a:pt x="165372" y="696"/>
                      <a:pt x="158023" y="261"/>
                    </a:cubicBezTo>
                    <a:cubicBezTo>
                      <a:pt x="154236" y="43"/>
                      <a:pt x="150339" y="-66"/>
                      <a:pt x="146552" y="43"/>
                    </a:cubicBezTo>
                    <a:cubicBezTo>
                      <a:pt x="142655" y="43"/>
                      <a:pt x="138868" y="152"/>
                      <a:pt x="134971" y="478"/>
                    </a:cubicBezTo>
                    <a:cubicBezTo>
                      <a:pt x="127509" y="914"/>
                      <a:pt x="120160" y="1894"/>
                      <a:pt x="112921" y="3310"/>
                    </a:cubicBezTo>
                    <a:cubicBezTo>
                      <a:pt x="105905" y="4725"/>
                      <a:pt x="99001" y="6576"/>
                      <a:pt x="92208" y="8972"/>
                    </a:cubicBezTo>
                    <a:cubicBezTo>
                      <a:pt x="88867" y="10061"/>
                      <a:pt x="85637" y="11368"/>
                      <a:pt x="82408" y="12783"/>
                    </a:cubicBezTo>
                    <a:cubicBezTo>
                      <a:pt x="79290" y="14199"/>
                      <a:pt x="76060" y="15723"/>
                      <a:pt x="73053" y="17357"/>
                    </a:cubicBezTo>
                    <a:cubicBezTo>
                      <a:pt x="69935" y="18990"/>
                      <a:pt x="66929" y="20733"/>
                      <a:pt x="64033" y="22584"/>
                    </a:cubicBezTo>
                    <a:cubicBezTo>
                      <a:pt x="61138" y="24435"/>
                      <a:pt x="58242" y="26395"/>
                      <a:pt x="55458" y="28573"/>
                    </a:cubicBezTo>
                    <a:cubicBezTo>
                      <a:pt x="49890" y="32820"/>
                      <a:pt x="44545" y="37393"/>
                      <a:pt x="39645" y="42403"/>
                    </a:cubicBezTo>
                    <a:cubicBezTo>
                      <a:pt x="37195" y="44907"/>
                      <a:pt x="34856" y="47412"/>
                      <a:pt x="32629" y="50025"/>
                    </a:cubicBezTo>
                    <a:cubicBezTo>
                      <a:pt x="30402" y="52639"/>
                      <a:pt x="28286" y="55361"/>
                      <a:pt x="26170" y="58192"/>
                    </a:cubicBezTo>
                    <a:cubicBezTo>
                      <a:pt x="25168" y="59608"/>
                      <a:pt x="24166" y="61023"/>
                      <a:pt x="23275" y="62439"/>
                    </a:cubicBezTo>
                    <a:cubicBezTo>
                      <a:pt x="22384" y="63855"/>
                      <a:pt x="21381" y="65379"/>
                      <a:pt x="20491" y="66795"/>
                    </a:cubicBezTo>
                    <a:cubicBezTo>
                      <a:pt x="18709" y="69735"/>
                      <a:pt x="17038" y="72675"/>
                      <a:pt x="15479" y="75724"/>
                    </a:cubicBezTo>
                    <a:cubicBezTo>
                      <a:pt x="12361" y="81931"/>
                      <a:pt x="9689" y="88356"/>
                      <a:pt x="7573" y="94889"/>
                    </a:cubicBezTo>
                    <a:cubicBezTo>
                      <a:pt x="7016" y="96523"/>
                      <a:pt x="6459" y="98265"/>
                      <a:pt x="6014" y="99899"/>
                    </a:cubicBezTo>
                    <a:cubicBezTo>
                      <a:pt x="5568" y="101641"/>
                      <a:pt x="5123" y="103274"/>
                      <a:pt x="4677" y="105017"/>
                    </a:cubicBezTo>
                    <a:cubicBezTo>
                      <a:pt x="3786" y="108501"/>
                      <a:pt x="3118" y="111986"/>
                      <a:pt x="2450" y="115470"/>
                    </a:cubicBezTo>
                    <a:cubicBezTo>
                      <a:pt x="1782" y="119173"/>
                      <a:pt x="1336" y="122766"/>
                      <a:pt x="891" y="126469"/>
                    </a:cubicBezTo>
                    <a:cubicBezTo>
                      <a:pt x="557" y="130171"/>
                      <a:pt x="223" y="133874"/>
                      <a:pt x="111" y="137576"/>
                    </a:cubicBezTo>
                    <a:cubicBezTo>
                      <a:pt x="0" y="139536"/>
                      <a:pt x="0" y="141387"/>
                      <a:pt x="0" y="143238"/>
                    </a:cubicBezTo>
                    <a:cubicBezTo>
                      <a:pt x="0" y="145198"/>
                      <a:pt x="0" y="147050"/>
                      <a:pt x="0" y="149010"/>
                    </a:cubicBezTo>
                    <a:cubicBezTo>
                      <a:pt x="0" y="150861"/>
                      <a:pt x="111" y="152821"/>
                      <a:pt x="223" y="154672"/>
                    </a:cubicBezTo>
                    <a:cubicBezTo>
                      <a:pt x="334" y="156632"/>
                      <a:pt x="445" y="158484"/>
                      <a:pt x="557" y="160335"/>
                    </a:cubicBezTo>
                    <a:cubicBezTo>
                      <a:pt x="1114" y="167631"/>
                      <a:pt x="2116" y="174818"/>
                      <a:pt x="3675" y="182005"/>
                    </a:cubicBezTo>
                    <a:cubicBezTo>
                      <a:pt x="4454" y="185489"/>
                      <a:pt x="5345" y="188974"/>
                      <a:pt x="6348" y="192350"/>
                    </a:cubicBezTo>
                    <a:cubicBezTo>
                      <a:pt x="7350" y="195725"/>
                      <a:pt x="8464" y="198992"/>
                      <a:pt x="9689" y="202259"/>
                    </a:cubicBezTo>
                    <a:cubicBezTo>
                      <a:pt x="12138" y="208684"/>
                      <a:pt x="15034" y="215000"/>
                      <a:pt x="18486" y="220989"/>
                    </a:cubicBezTo>
                    <a:cubicBezTo>
                      <a:pt x="20156" y="224038"/>
                      <a:pt x="22050" y="226978"/>
                      <a:pt x="23943" y="229809"/>
                    </a:cubicBezTo>
                    <a:cubicBezTo>
                      <a:pt x="25836" y="232640"/>
                      <a:pt x="27952" y="235472"/>
                      <a:pt x="30068" y="238194"/>
                    </a:cubicBezTo>
                    <a:cubicBezTo>
                      <a:pt x="32295" y="240916"/>
                      <a:pt x="34522" y="243639"/>
                      <a:pt x="36861" y="246143"/>
                    </a:cubicBezTo>
                    <a:cubicBezTo>
                      <a:pt x="39199" y="248757"/>
                      <a:pt x="41761" y="251261"/>
                      <a:pt x="44322" y="253657"/>
                    </a:cubicBezTo>
                    <a:cubicBezTo>
                      <a:pt x="46883" y="256053"/>
                      <a:pt x="49556" y="258339"/>
                      <a:pt x="52229" y="260517"/>
                    </a:cubicBezTo>
                    <a:cubicBezTo>
                      <a:pt x="54901" y="262695"/>
                      <a:pt x="57685" y="264764"/>
                      <a:pt x="60581" y="266724"/>
                    </a:cubicBezTo>
                    <a:cubicBezTo>
                      <a:pt x="63476" y="268684"/>
                      <a:pt x="66372" y="270536"/>
                      <a:pt x="69379" y="272278"/>
                    </a:cubicBezTo>
                    <a:cubicBezTo>
                      <a:pt x="72385" y="274020"/>
                      <a:pt x="75503" y="275654"/>
                      <a:pt x="78510" y="277069"/>
                    </a:cubicBezTo>
                    <a:cubicBezTo>
                      <a:pt x="84746" y="280118"/>
                      <a:pt x="91317" y="282623"/>
                      <a:pt x="97999" y="284692"/>
                    </a:cubicBezTo>
                    <a:cubicBezTo>
                      <a:pt x="101451" y="285672"/>
                      <a:pt x="104903" y="286652"/>
                      <a:pt x="108355" y="287414"/>
                    </a:cubicBezTo>
                    <a:cubicBezTo>
                      <a:pt x="111807" y="288176"/>
                      <a:pt x="115482" y="288939"/>
                      <a:pt x="119046" y="289483"/>
                    </a:cubicBezTo>
                    <a:cubicBezTo>
                      <a:pt x="126507" y="290681"/>
                      <a:pt x="133968" y="291334"/>
                      <a:pt x="141541" y="291552"/>
                    </a:cubicBezTo>
                    <a:cubicBezTo>
                      <a:pt x="145327" y="291661"/>
                      <a:pt x="149225" y="291661"/>
                      <a:pt x="153011" y="291552"/>
                    </a:cubicBezTo>
                    <a:cubicBezTo>
                      <a:pt x="156909" y="291443"/>
                      <a:pt x="160695" y="291225"/>
                      <a:pt x="164482" y="290899"/>
                    </a:cubicBezTo>
                    <a:cubicBezTo>
                      <a:pt x="171831" y="290245"/>
                      <a:pt x="179070" y="289156"/>
                      <a:pt x="186197" y="287523"/>
                    </a:cubicBezTo>
                    <a:cubicBezTo>
                      <a:pt x="189649" y="286761"/>
                      <a:pt x="193102" y="285781"/>
                      <a:pt x="196554" y="284801"/>
                    </a:cubicBezTo>
                    <a:cubicBezTo>
                      <a:pt x="199895" y="283712"/>
                      <a:pt x="203236" y="282623"/>
                      <a:pt x="206576" y="281316"/>
                    </a:cubicBezTo>
                    <a:cubicBezTo>
                      <a:pt x="213035" y="278812"/>
                      <a:pt x="219383" y="275762"/>
                      <a:pt x="225397" y="272278"/>
                    </a:cubicBezTo>
                    <a:cubicBezTo>
                      <a:pt x="228403" y="270536"/>
                      <a:pt x="231410" y="268684"/>
                      <a:pt x="234194" y="266724"/>
                    </a:cubicBezTo>
                    <a:cubicBezTo>
                      <a:pt x="237201" y="264546"/>
                      <a:pt x="239985" y="262477"/>
                      <a:pt x="242658" y="260300"/>
                    </a:cubicBezTo>
                    <a:cubicBezTo>
                      <a:pt x="245108" y="258339"/>
                      <a:pt x="247446" y="256379"/>
                      <a:pt x="249673" y="254310"/>
                    </a:cubicBezTo>
                    <a:cubicBezTo>
                      <a:pt x="250564" y="253439"/>
                      <a:pt x="251455" y="252677"/>
                      <a:pt x="252346" y="251806"/>
                    </a:cubicBezTo>
                    <a:cubicBezTo>
                      <a:pt x="253014" y="251261"/>
                      <a:pt x="253571" y="250608"/>
                      <a:pt x="254239" y="249955"/>
                    </a:cubicBezTo>
                    <a:cubicBezTo>
                      <a:pt x="254907" y="249301"/>
                      <a:pt x="255464" y="248757"/>
                      <a:pt x="256132" y="248103"/>
                    </a:cubicBezTo>
                    <a:cubicBezTo>
                      <a:pt x="257246" y="246906"/>
                      <a:pt x="258471" y="245708"/>
                      <a:pt x="259585" y="244510"/>
                    </a:cubicBezTo>
                    <a:cubicBezTo>
                      <a:pt x="262926" y="240916"/>
                      <a:pt x="266044" y="236996"/>
                      <a:pt x="268939" y="233076"/>
                    </a:cubicBezTo>
                    <a:cubicBezTo>
                      <a:pt x="270944" y="230245"/>
                      <a:pt x="272837" y="227414"/>
                      <a:pt x="274730" y="224473"/>
                    </a:cubicBezTo>
                    <a:cubicBezTo>
                      <a:pt x="276512" y="221533"/>
                      <a:pt x="278182" y="218484"/>
                      <a:pt x="279741" y="215435"/>
                    </a:cubicBezTo>
                    <a:cubicBezTo>
                      <a:pt x="281300" y="212386"/>
                      <a:pt x="282748" y="209228"/>
                      <a:pt x="284084" y="206070"/>
                    </a:cubicBezTo>
                    <a:cubicBezTo>
                      <a:pt x="285421" y="202803"/>
                      <a:pt x="286646" y="199646"/>
                      <a:pt x="287648" y="196270"/>
                    </a:cubicBezTo>
                    <a:cubicBezTo>
                      <a:pt x="289207" y="191478"/>
                      <a:pt x="290543" y="186687"/>
                      <a:pt x="291546" y="181896"/>
                    </a:cubicBezTo>
                    <a:cubicBezTo>
                      <a:pt x="292548" y="177431"/>
                      <a:pt x="293327" y="172858"/>
                      <a:pt x="293884" y="168284"/>
                    </a:cubicBezTo>
                    <a:cubicBezTo>
                      <a:pt x="294330" y="164582"/>
                      <a:pt x="294664" y="160879"/>
                      <a:pt x="294886" y="157177"/>
                    </a:cubicBezTo>
                    <a:cubicBezTo>
                      <a:pt x="295109" y="153257"/>
                      <a:pt x="295221" y="149445"/>
                      <a:pt x="295221" y="145634"/>
                    </a:cubicBezTo>
                    <a:moveTo>
                      <a:pt x="262591" y="160661"/>
                    </a:moveTo>
                    <a:cubicBezTo>
                      <a:pt x="262257" y="164582"/>
                      <a:pt x="261701" y="168611"/>
                      <a:pt x="260921" y="172422"/>
                    </a:cubicBezTo>
                    <a:cubicBezTo>
                      <a:pt x="260030" y="176887"/>
                      <a:pt x="258917" y="181351"/>
                      <a:pt x="257469" y="185816"/>
                    </a:cubicBezTo>
                    <a:cubicBezTo>
                      <a:pt x="256801" y="187994"/>
                      <a:pt x="256021" y="190063"/>
                      <a:pt x="255130" y="192241"/>
                    </a:cubicBezTo>
                    <a:cubicBezTo>
                      <a:pt x="253682" y="195943"/>
                      <a:pt x="252012" y="199537"/>
                      <a:pt x="250119" y="203130"/>
                    </a:cubicBezTo>
                    <a:cubicBezTo>
                      <a:pt x="248337" y="206506"/>
                      <a:pt x="246333" y="209664"/>
                      <a:pt x="244217" y="212822"/>
                    </a:cubicBezTo>
                    <a:cubicBezTo>
                      <a:pt x="242992" y="214673"/>
                      <a:pt x="241655" y="216415"/>
                      <a:pt x="240319" y="218158"/>
                    </a:cubicBezTo>
                    <a:cubicBezTo>
                      <a:pt x="239540" y="219138"/>
                      <a:pt x="238649" y="220227"/>
                      <a:pt x="237869" y="221207"/>
                    </a:cubicBezTo>
                    <a:cubicBezTo>
                      <a:pt x="236644" y="222622"/>
                      <a:pt x="235419" y="224038"/>
                      <a:pt x="234194" y="225236"/>
                    </a:cubicBezTo>
                    <a:cubicBezTo>
                      <a:pt x="233637" y="225780"/>
                      <a:pt x="233081" y="226433"/>
                      <a:pt x="232524" y="226978"/>
                    </a:cubicBezTo>
                    <a:cubicBezTo>
                      <a:pt x="232190" y="227414"/>
                      <a:pt x="231744" y="227740"/>
                      <a:pt x="231410" y="228176"/>
                    </a:cubicBezTo>
                    <a:cubicBezTo>
                      <a:pt x="230965" y="228611"/>
                      <a:pt x="230631" y="228938"/>
                      <a:pt x="230185" y="229374"/>
                    </a:cubicBezTo>
                    <a:cubicBezTo>
                      <a:pt x="229740" y="229809"/>
                      <a:pt x="229183" y="230245"/>
                      <a:pt x="228626" y="230789"/>
                    </a:cubicBezTo>
                    <a:cubicBezTo>
                      <a:pt x="227512" y="231878"/>
                      <a:pt x="226287" y="232858"/>
                      <a:pt x="225174" y="233838"/>
                    </a:cubicBezTo>
                    <a:cubicBezTo>
                      <a:pt x="223503" y="235254"/>
                      <a:pt x="221722" y="236669"/>
                      <a:pt x="219940" y="237976"/>
                    </a:cubicBezTo>
                    <a:cubicBezTo>
                      <a:pt x="218158" y="239283"/>
                      <a:pt x="216376" y="240590"/>
                      <a:pt x="214483" y="241788"/>
                    </a:cubicBezTo>
                    <a:cubicBezTo>
                      <a:pt x="211031" y="243965"/>
                      <a:pt x="207356" y="246034"/>
                      <a:pt x="203681" y="247886"/>
                    </a:cubicBezTo>
                    <a:cubicBezTo>
                      <a:pt x="199672" y="249846"/>
                      <a:pt x="195552" y="251588"/>
                      <a:pt x="191320" y="253004"/>
                    </a:cubicBezTo>
                    <a:cubicBezTo>
                      <a:pt x="186977" y="254528"/>
                      <a:pt x="182634" y="255726"/>
                      <a:pt x="178068" y="256706"/>
                    </a:cubicBezTo>
                    <a:cubicBezTo>
                      <a:pt x="173391" y="257686"/>
                      <a:pt x="168713" y="258448"/>
                      <a:pt x="163925" y="258993"/>
                    </a:cubicBezTo>
                    <a:cubicBezTo>
                      <a:pt x="158914" y="259537"/>
                      <a:pt x="153902" y="259864"/>
                      <a:pt x="148891" y="259864"/>
                    </a:cubicBezTo>
                    <a:cubicBezTo>
                      <a:pt x="143880" y="259864"/>
                      <a:pt x="138757" y="259755"/>
                      <a:pt x="133746" y="259319"/>
                    </a:cubicBezTo>
                    <a:cubicBezTo>
                      <a:pt x="128957" y="258884"/>
                      <a:pt x="124280" y="258231"/>
                      <a:pt x="119491" y="257250"/>
                    </a:cubicBezTo>
                    <a:cubicBezTo>
                      <a:pt x="115037" y="256379"/>
                      <a:pt x="110582" y="255182"/>
                      <a:pt x="106239" y="253766"/>
                    </a:cubicBezTo>
                    <a:cubicBezTo>
                      <a:pt x="102008" y="252350"/>
                      <a:pt x="97887" y="250717"/>
                      <a:pt x="93767" y="248866"/>
                    </a:cubicBezTo>
                    <a:cubicBezTo>
                      <a:pt x="89869" y="246906"/>
                      <a:pt x="85971" y="244837"/>
                      <a:pt x="82185" y="242441"/>
                    </a:cubicBezTo>
                    <a:cubicBezTo>
                      <a:pt x="78399" y="240045"/>
                      <a:pt x="74835" y="237432"/>
                      <a:pt x="71383" y="234601"/>
                    </a:cubicBezTo>
                    <a:cubicBezTo>
                      <a:pt x="67931" y="231660"/>
                      <a:pt x="64590" y="228611"/>
                      <a:pt x="61472" y="225345"/>
                    </a:cubicBezTo>
                    <a:cubicBezTo>
                      <a:pt x="59913" y="223711"/>
                      <a:pt x="58465" y="222078"/>
                      <a:pt x="57017" y="220444"/>
                    </a:cubicBezTo>
                    <a:cubicBezTo>
                      <a:pt x="55570" y="218811"/>
                      <a:pt x="54233" y="217069"/>
                      <a:pt x="52897" y="215217"/>
                    </a:cubicBezTo>
                    <a:cubicBezTo>
                      <a:pt x="50336" y="211733"/>
                      <a:pt x="47886" y="208030"/>
                      <a:pt x="45770" y="204219"/>
                    </a:cubicBezTo>
                    <a:cubicBezTo>
                      <a:pt x="43654" y="200408"/>
                      <a:pt x="41761" y="196488"/>
                      <a:pt x="40090" y="192459"/>
                    </a:cubicBezTo>
                    <a:cubicBezTo>
                      <a:pt x="38420" y="188321"/>
                      <a:pt x="37084" y="184074"/>
                      <a:pt x="35859" y="179827"/>
                    </a:cubicBezTo>
                    <a:cubicBezTo>
                      <a:pt x="34634" y="175362"/>
                      <a:pt x="33743" y="170789"/>
                      <a:pt x="33075" y="166215"/>
                    </a:cubicBezTo>
                    <a:cubicBezTo>
                      <a:pt x="32406" y="161424"/>
                      <a:pt x="31961" y="156523"/>
                      <a:pt x="31738" y="151732"/>
                    </a:cubicBezTo>
                    <a:cubicBezTo>
                      <a:pt x="31627" y="149228"/>
                      <a:pt x="31627" y="146723"/>
                      <a:pt x="31627" y="144218"/>
                    </a:cubicBezTo>
                    <a:cubicBezTo>
                      <a:pt x="31627" y="141714"/>
                      <a:pt x="31738" y="139209"/>
                      <a:pt x="31850" y="136705"/>
                    </a:cubicBezTo>
                    <a:cubicBezTo>
                      <a:pt x="32184" y="131913"/>
                      <a:pt x="32629" y="127122"/>
                      <a:pt x="33520" y="122331"/>
                    </a:cubicBezTo>
                    <a:cubicBezTo>
                      <a:pt x="34299" y="117866"/>
                      <a:pt x="35302" y="113401"/>
                      <a:pt x="36638" y="108937"/>
                    </a:cubicBezTo>
                    <a:cubicBezTo>
                      <a:pt x="37863" y="104690"/>
                      <a:pt x="39422" y="100443"/>
                      <a:pt x="41204" y="96414"/>
                    </a:cubicBezTo>
                    <a:cubicBezTo>
                      <a:pt x="42986" y="92385"/>
                      <a:pt x="44990" y="88465"/>
                      <a:pt x="47217" y="84653"/>
                    </a:cubicBezTo>
                    <a:cubicBezTo>
                      <a:pt x="49445" y="80842"/>
                      <a:pt x="52006" y="77249"/>
                      <a:pt x="54679" y="73764"/>
                    </a:cubicBezTo>
                    <a:cubicBezTo>
                      <a:pt x="57463" y="70170"/>
                      <a:pt x="60470" y="66795"/>
                      <a:pt x="63699" y="63637"/>
                    </a:cubicBezTo>
                    <a:cubicBezTo>
                      <a:pt x="66817" y="60479"/>
                      <a:pt x="70269" y="57430"/>
                      <a:pt x="73833" y="54599"/>
                    </a:cubicBezTo>
                    <a:cubicBezTo>
                      <a:pt x="77285" y="51876"/>
                      <a:pt x="80960" y="49372"/>
                      <a:pt x="84746" y="47085"/>
                    </a:cubicBezTo>
                    <a:cubicBezTo>
                      <a:pt x="88533" y="44798"/>
                      <a:pt x="92430" y="42729"/>
                      <a:pt x="96439" y="40987"/>
                    </a:cubicBezTo>
                    <a:cubicBezTo>
                      <a:pt x="100560" y="39136"/>
                      <a:pt x="104680" y="37611"/>
                      <a:pt x="108912" y="36304"/>
                    </a:cubicBezTo>
                    <a:cubicBezTo>
                      <a:pt x="113366" y="34998"/>
                      <a:pt x="117821" y="33909"/>
                      <a:pt x="122275" y="33038"/>
                    </a:cubicBezTo>
                    <a:cubicBezTo>
                      <a:pt x="127064" y="32166"/>
                      <a:pt x="131853" y="31622"/>
                      <a:pt x="136641" y="31295"/>
                    </a:cubicBezTo>
                    <a:cubicBezTo>
                      <a:pt x="139091" y="31186"/>
                      <a:pt x="141652" y="31078"/>
                      <a:pt x="144214" y="30969"/>
                    </a:cubicBezTo>
                    <a:cubicBezTo>
                      <a:pt x="146775" y="30969"/>
                      <a:pt x="149336" y="30969"/>
                      <a:pt x="151786" y="30969"/>
                    </a:cubicBezTo>
                    <a:cubicBezTo>
                      <a:pt x="156798" y="31078"/>
                      <a:pt x="161698" y="31513"/>
                      <a:pt x="166597" y="32166"/>
                    </a:cubicBezTo>
                    <a:cubicBezTo>
                      <a:pt x="171275" y="32820"/>
                      <a:pt x="175952" y="33691"/>
                      <a:pt x="180518" y="34780"/>
                    </a:cubicBezTo>
                    <a:cubicBezTo>
                      <a:pt x="184972" y="35869"/>
                      <a:pt x="189315" y="37284"/>
                      <a:pt x="193547" y="38809"/>
                    </a:cubicBezTo>
                    <a:cubicBezTo>
                      <a:pt x="197667" y="40442"/>
                      <a:pt x="201788" y="42294"/>
                      <a:pt x="205686" y="44363"/>
                    </a:cubicBezTo>
                    <a:cubicBezTo>
                      <a:pt x="209583" y="46432"/>
                      <a:pt x="213370" y="48718"/>
                      <a:pt x="217044" y="51332"/>
                    </a:cubicBezTo>
                    <a:cubicBezTo>
                      <a:pt x="220719" y="53945"/>
                      <a:pt x="224172" y="56777"/>
                      <a:pt x="227512" y="59717"/>
                    </a:cubicBezTo>
                    <a:cubicBezTo>
                      <a:pt x="229183" y="61241"/>
                      <a:pt x="230853" y="62766"/>
                      <a:pt x="232412" y="64399"/>
                    </a:cubicBezTo>
                    <a:cubicBezTo>
                      <a:pt x="233971" y="66033"/>
                      <a:pt x="235531" y="67666"/>
                      <a:pt x="236978" y="69299"/>
                    </a:cubicBezTo>
                    <a:cubicBezTo>
                      <a:pt x="239874" y="72675"/>
                      <a:pt x="242546" y="76160"/>
                      <a:pt x="244885" y="79862"/>
                    </a:cubicBezTo>
                    <a:cubicBezTo>
                      <a:pt x="247335" y="83456"/>
                      <a:pt x="249562" y="87267"/>
                      <a:pt x="251455" y="91187"/>
                    </a:cubicBezTo>
                    <a:cubicBezTo>
                      <a:pt x="253348" y="95107"/>
                      <a:pt x="255130" y="99245"/>
                      <a:pt x="256578" y="103383"/>
                    </a:cubicBezTo>
                    <a:cubicBezTo>
                      <a:pt x="258026" y="107630"/>
                      <a:pt x="259251" y="112095"/>
                      <a:pt x="260253" y="116450"/>
                    </a:cubicBezTo>
                    <a:cubicBezTo>
                      <a:pt x="261255" y="121024"/>
                      <a:pt x="261923" y="125706"/>
                      <a:pt x="262369" y="130498"/>
                    </a:cubicBezTo>
                    <a:cubicBezTo>
                      <a:pt x="262926" y="135507"/>
                      <a:pt x="263148" y="140407"/>
                      <a:pt x="263148" y="145416"/>
                    </a:cubicBezTo>
                    <a:cubicBezTo>
                      <a:pt x="263371" y="150643"/>
                      <a:pt x="263148" y="155652"/>
                      <a:pt x="262591" y="160661"/>
                    </a:cubicBezTo>
                  </a:path>
                </a:pathLst>
              </a:custGeom>
              <a:grpFill/>
              <a:ln w="11089" cap="flat">
                <a:noFill/>
                <a:prstDash val="solid"/>
                <a:miter/>
              </a:ln>
            </p:spPr>
            <p:txBody>
              <a:bodyPr rtlCol="0" anchor="ctr"/>
              <a:lstStyle/>
              <a:p>
                <a:endParaRPr lang="fi-FI"/>
              </a:p>
            </p:txBody>
          </p:sp>
          <p:sp>
            <p:nvSpPr>
              <p:cNvPr id="16" name="Vapaamuotoinen: Muoto 15">
                <a:extLst>
                  <a:ext uri="{FF2B5EF4-FFF2-40B4-BE49-F238E27FC236}">
                    <a16:creationId xmlns:a16="http://schemas.microsoft.com/office/drawing/2014/main" id="{8BFDF7F8-CE89-408B-AC52-6D95B4CE64B7}"/>
                  </a:ext>
                </a:extLst>
              </p:cNvPr>
              <p:cNvSpPr/>
              <p:nvPr/>
            </p:nvSpPr>
            <p:spPr bwMode="black">
              <a:xfrm>
                <a:off x="10972862" y="6318240"/>
                <a:ext cx="32851" cy="290311"/>
              </a:xfrm>
              <a:custGeom>
                <a:avLst/>
                <a:gdLst>
                  <a:gd name="connsiteX0" fmla="*/ 334 w 32851"/>
                  <a:gd name="connsiteY0" fmla="*/ 290312 h 290311"/>
                  <a:gd name="connsiteX1" fmla="*/ 32518 w 32851"/>
                  <a:gd name="connsiteY1" fmla="*/ 290312 h 290311"/>
                  <a:gd name="connsiteX2" fmla="*/ 32852 w 32851"/>
                  <a:gd name="connsiteY2" fmla="*/ 145156 h 290311"/>
                  <a:gd name="connsiteX3" fmla="*/ 32518 w 32851"/>
                  <a:gd name="connsiteY3" fmla="*/ 0 h 290311"/>
                  <a:gd name="connsiteX4" fmla="*/ 334 w 32851"/>
                  <a:gd name="connsiteY4" fmla="*/ 0 h 290311"/>
                  <a:gd name="connsiteX5" fmla="*/ 0 w 32851"/>
                  <a:gd name="connsiteY5" fmla="*/ 145156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51" h="290311">
                    <a:moveTo>
                      <a:pt x="334" y="290312"/>
                    </a:moveTo>
                    <a:lnTo>
                      <a:pt x="32518" y="290312"/>
                    </a:lnTo>
                    <a:lnTo>
                      <a:pt x="32852" y="145156"/>
                    </a:lnTo>
                    <a:lnTo>
                      <a:pt x="32518" y="0"/>
                    </a:lnTo>
                    <a:lnTo>
                      <a:pt x="334" y="0"/>
                    </a:lnTo>
                    <a:lnTo>
                      <a:pt x="0" y="145156"/>
                    </a:lnTo>
                    <a:close/>
                  </a:path>
                </a:pathLst>
              </a:custGeom>
              <a:grpFill/>
              <a:ln w="11089" cap="flat">
                <a:noFill/>
                <a:prstDash val="solid"/>
                <a:miter/>
              </a:ln>
            </p:spPr>
            <p:txBody>
              <a:bodyPr rtlCol="0" anchor="ctr"/>
              <a:lstStyle/>
              <a:p>
                <a:endParaRPr lang="fi-FI"/>
              </a:p>
            </p:txBody>
          </p:sp>
          <p:sp>
            <p:nvSpPr>
              <p:cNvPr id="17" name="Vapaamuotoinen: Muoto 16">
                <a:extLst>
                  <a:ext uri="{FF2B5EF4-FFF2-40B4-BE49-F238E27FC236}">
                    <a16:creationId xmlns:a16="http://schemas.microsoft.com/office/drawing/2014/main" id="{87E1F246-482F-4CA9-B52C-236AF55CD1F6}"/>
                  </a:ext>
                </a:extLst>
              </p:cNvPr>
              <p:cNvSpPr/>
              <p:nvPr/>
            </p:nvSpPr>
            <p:spPr bwMode="black">
              <a:xfrm>
                <a:off x="10278854" y="6318240"/>
                <a:ext cx="202567" cy="290311"/>
              </a:xfrm>
              <a:custGeom>
                <a:avLst/>
                <a:gdLst>
                  <a:gd name="connsiteX0" fmla="*/ 0 w 202567"/>
                  <a:gd name="connsiteY0" fmla="*/ 0 h 290311"/>
                  <a:gd name="connsiteX1" fmla="*/ 0 w 202567"/>
                  <a:gd name="connsiteY1" fmla="*/ 32233 h 290311"/>
                  <a:gd name="connsiteX2" fmla="*/ 85081 w 202567"/>
                  <a:gd name="connsiteY2" fmla="*/ 32233 h 290311"/>
                  <a:gd name="connsiteX3" fmla="*/ 84746 w 202567"/>
                  <a:gd name="connsiteY3" fmla="*/ 161163 h 290311"/>
                  <a:gd name="connsiteX4" fmla="*/ 85081 w 202567"/>
                  <a:gd name="connsiteY4" fmla="*/ 290312 h 290311"/>
                  <a:gd name="connsiteX5" fmla="*/ 117710 w 202567"/>
                  <a:gd name="connsiteY5" fmla="*/ 290312 h 290311"/>
                  <a:gd name="connsiteX6" fmla="*/ 117932 w 202567"/>
                  <a:gd name="connsiteY6" fmla="*/ 161163 h 290311"/>
                  <a:gd name="connsiteX7" fmla="*/ 117710 w 202567"/>
                  <a:gd name="connsiteY7" fmla="*/ 32233 h 290311"/>
                  <a:gd name="connsiteX8" fmla="*/ 202567 w 202567"/>
                  <a:gd name="connsiteY8" fmla="*/ 32233 h 290311"/>
                  <a:gd name="connsiteX9" fmla="*/ 202567 w 202567"/>
                  <a:gd name="connsiteY9" fmla="*/ 0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567" h="290311">
                    <a:moveTo>
                      <a:pt x="0" y="0"/>
                    </a:moveTo>
                    <a:lnTo>
                      <a:pt x="0" y="32233"/>
                    </a:lnTo>
                    <a:lnTo>
                      <a:pt x="85081" y="32233"/>
                    </a:lnTo>
                    <a:lnTo>
                      <a:pt x="84746" y="161163"/>
                    </a:lnTo>
                    <a:lnTo>
                      <a:pt x="85081" y="290312"/>
                    </a:lnTo>
                    <a:lnTo>
                      <a:pt x="117710" y="290312"/>
                    </a:lnTo>
                    <a:lnTo>
                      <a:pt x="117932" y="161163"/>
                    </a:lnTo>
                    <a:lnTo>
                      <a:pt x="117710" y="32233"/>
                    </a:lnTo>
                    <a:lnTo>
                      <a:pt x="202567" y="32233"/>
                    </a:lnTo>
                    <a:lnTo>
                      <a:pt x="202567" y="0"/>
                    </a:lnTo>
                    <a:close/>
                  </a:path>
                </a:pathLst>
              </a:custGeom>
              <a:grpFill/>
              <a:ln w="11089" cap="flat">
                <a:noFill/>
                <a:prstDash val="solid"/>
                <a:miter/>
              </a:ln>
            </p:spPr>
            <p:txBody>
              <a:bodyPr rtlCol="0" anchor="ctr"/>
              <a:lstStyle/>
              <a:p>
                <a:endParaRPr lang="fi-FI"/>
              </a:p>
            </p:txBody>
          </p:sp>
          <p:sp>
            <p:nvSpPr>
              <p:cNvPr id="18" name="Vapaamuotoinen: Muoto 17">
                <a:extLst>
                  <a:ext uri="{FF2B5EF4-FFF2-40B4-BE49-F238E27FC236}">
                    <a16:creationId xmlns:a16="http://schemas.microsoft.com/office/drawing/2014/main" id="{38CF3B7E-405C-4AF3-B04B-D67CCD8D9C9B}"/>
                  </a:ext>
                </a:extLst>
              </p:cNvPr>
              <p:cNvSpPr/>
              <p:nvPr/>
            </p:nvSpPr>
            <p:spPr bwMode="black">
              <a:xfrm>
                <a:off x="10763359" y="6317810"/>
                <a:ext cx="159501" cy="291546"/>
              </a:xfrm>
              <a:custGeom>
                <a:avLst/>
                <a:gdLst>
                  <a:gd name="connsiteX0" fmla="*/ 126872 w 159501"/>
                  <a:gd name="connsiteY0" fmla="*/ 76547 h 291546"/>
                  <a:gd name="connsiteX1" fmla="*/ 126427 w 159501"/>
                  <a:gd name="connsiteY1" fmla="*/ 69251 h 291546"/>
                  <a:gd name="connsiteX2" fmla="*/ 125536 w 159501"/>
                  <a:gd name="connsiteY2" fmla="*/ 64460 h 291546"/>
                  <a:gd name="connsiteX3" fmla="*/ 124645 w 159501"/>
                  <a:gd name="connsiteY3" fmla="*/ 61302 h 291546"/>
                  <a:gd name="connsiteX4" fmla="*/ 123532 w 159501"/>
                  <a:gd name="connsiteY4" fmla="*/ 58362 h 291546"/>
                  <a:gd name="connsiteX5" fmla="*/ 120525 w 159501"/>
                  <a:gd name="connsiteY5" fmla="*/ 52917 h 291546"/>
                  <a:gd name="connsiteX6" fmla="*/ 116516 w 159501"/>
                  <a:gd name="connsiteY6" fmla="*/ 47908 h 291546"/>
                  <a:gd name="connsiteX7" fmla="*/ 113843 w 159501"/>
                  <a:gd name="connsiteY7" fmla="*/ 45404 h 291546"/>
                  <a:gd name="connsiteX8" fmla="*/ 112507 w 159501"/>
                  <a:gd name="connsiteY8" fmla="*/ 44315 h 291546"/>
                  <a:gd name="connsiteX9" fmla="*/ 111839 w 159501"/>
                  <a:gd name="connsiteY9" fmla="*/ 43770 h 291546"/>
                  <a:gd name="connsiteX10" fmla="*/ 111282 w 159501"/>
                  <a:gd name="connsiteY10" fmla="*/ 43226 h 291546"/>
                  <a:gd name="connsiteX11" fmla="*/ 109611 w 159501"/>
                  <a:gd name="connsiteY11" fmla="*/ 42028 h 291546"/>
                  <a:gd name="connsiteX12" fmla="*/ 106493 w 159501"/>
                  <a:gd name="connsiteY12" fmla="*/ 40068 h 291546"/>
                  <a:gd name="connsiteX13" fmla="*/ 105157 w 159501"/>
                  <a:gd name="connsiteY13" fmla="*/ 39305 h 291546"/>
                  <a:gd name="connsiteX14" fmla="*/ 100591 w 159501"/>
                  <a:gd name="connsiteY14" fmla="*/ 37128 h 291546"/>
                  <a:gd name="connsiteX15" fmla="*/ 95914 w 159501"/>
                  <a:gd name="connsiteY15" fmla="*/ 35494 h 291546"/>
                  <a:gd name="connsiteX16" fmla="*/ 92462 w 159501"/>
                  <a:gd name="connsiteY16" fmla="*/ 34623 h 291546"/>
                  <a:gd name="connsiteX17" fmla="*/ 88898 w 159501"/>
                  <a:gd name="connsiteY17" fmla="*/ 33861 h 291546"/>
                  <a:gd name="connsiteX18" fmla="*/ 83553 w 159501"/>
                  <a:gd name="connsiteY18" fmla="*/ 33098 h 291546"/>
                  <a:gd name="connsiteX19" fmla="*/ 79544 w 159501"/>
                  <a:gd name="connsiteY19" fmla="*/ 32881 h 291546"/>
                  <a:gd name="connsiteX20" fmla="*/ 75535 w 159501"/>
                  <a:gd name="connsiteY20" fmla="*/ 32772 h 291546"/>
                  <a:gd name="connsiteX21" fmla="*/ 32215 w 159501"/>
                  <a:gd name="connsiteY21" fmla="*/ 32772 h 291546"/>
                  <a:gd name="connsiteX22" fmla="*/ 32215 w 159501"/>
                  <a:gd name="connsiteY22" fmla="*/ 121738 h 291546"/>
                  <a:gd name="connsiteX23" fmla="*/ 75423 w 159501"/>
                  <a:gd name="connsiteY23" fmla="*/ 121738 h 291546"/>
                  <a:gd name="connsiteX24" fmla="*/ 86448 w 159501"/>
                  <a:gd name="connsiteY24" fmla="*/ 120976 h 291546"/>
                  <a:gd name="connsiteX25" fmla="*/ 96248 w 159501"/>
                  <a:gd name="connsiteY25" fmla="*/ 118689 h 291546"/>
                  <a:gd name="connsiteX26" fmla="*/ 104934 w 159501"/>
                  <a:gd name="connsiteY26" fmla="*/ 114987 h 291546"/>
                  <a:gd name="connsiteX27" fmla="*/ 112618 w 159501"/>
                  <a:gd name="connsiteY27" fmla="*/ 109869 h 291546"/>
                  <a:gd name="connsiteX28" fmla="*/ 115514 w 159501"/>
                  <a:gd name="connsiteY28" fmla="*/ 107146 h 291546"/>
                  <a:gd name="connsiteX29" fmla="*/ 118075 w 159501"/>
                  <a:gd name="connsiteY29" fmla="*/ 104206 h 291546"/>
                  <a:gd name="connsiteX30" fmla="*/ 120302 w 159501"/>
                  <a:gd name="connsiteY30" fmla="*/ 101157 h 291546"/>
                  <a:gd name="connsiteX31" fmla="*/ 122195 w 159501"/>
                  <a:gd name="connsiteY31" fmla="*/ 97782 h 291546"/>
                  <a:gd name="connsiteX32" fmla="*/ 124979 w 159501"/>
                  <a:gd name="connsiteY32" fmla="*/ 90377 h 291546"/>
                  <a:gd name="connsiteX33" fmla="*/ 125982 w 159501"/>
                  <a:gd name="connsiteY33" fmla="*/ 85694 h 291546"/>
                  <a:gd name="connsiteX34" fmla="*/ 126872 w 159501"/>
                  <a:gd name="connsiteY34" fmla="*/ 76547 h 291546"/>
                  <a:gd name="connsiteX35" fmla="*/ 98809 w 159501"/>
                  <a:gd name="connsiteY35" fmla="*/ 151249 h 291546"/>
                  <a:gd name="connsiteX36" fmla="*/ 42126 w 159501"/>
                  <a:gd name="connsiteY36" fmla="*/ 153862 h 291546"/>
                  <a:gd name="connsiteX37" fmla="*/ 32215 w 159501"/>
                  <a:gd name="connsiteY37" fmla="*/ 156040 h 291546"/>
                  <a:gd name="connsiteX38" fmla="*/ 32215 w 159501"/>
                  <a:gd name="connsiteY38" fmla="*/ 168018 h 291546"/>
                  <a:gd name="connsiteX39" fmla="*/ 32215 w 159501"/>
                  <a:gd name="connsiteY39" fmla="*/ 191866 h 291546"/>
                  <a:gd name="connsiteX40" fmla="*/ 32215 w 159501"/>
                  <a:gd name="connsiteY40" fmla="*/ 243591 h 291546"/>
                  <a:gd name="connsiteX41" fmla="*/ 32215 w 159501"/>
                  <a:gd name="connsiteY41" fmla="*/ 269508 h 291546"/>
                  <a:gd name="connsiteX42" fmla="*/ 32215 w 159501"/>
                  <a:gd name="connsiteY42" fmla="*/ 282466 h 291546"/>
                  <a:gd name="connsiteX43" fmla="*/ 32215 w 159501"/>
                  <a:gd name="connsiteY43" fmla="*/ 289000 h 291546"/>
                  <a:gd name="connsiteX44" fmla="*/ 27538 w 159501"/>
                  <a:gd name="connsiteY44" fmla="*/ 290851 h 291546"/>
                  <a:gd name="connsiteX45" fmla="*/ 7604 w 159501"/>
                  <a:gd name="connsiteY45" fmla="*/ 290851 h 291546"/>
                  <a:gd name="connsiteX46" fmla="*/ 31 w 159501"/>
                  <a:gd name="connsiteY46" fmla="*/ 288564 h 291546"/>
                  <a:gd name="connsiteX47" fmla="*/ 31 w 159501"/>
                  <a:gd name="connsiteY47" fmla="*/ 285079 h 291546"/>
                  <a:gd name="connsiteX48" fmla="*/ 31 w 159501"/>
                  <a:gd name="connsiteY48" fmla="*/ 274626 h 291546"/>
                  <a:gd name="connsiteX49" fmla="*/ 31 w 159501"/>
                  <a:gd name="connsiteY49" fmla="*/ 214516 h 291546"/>
                  <a:gd name="connsiteX50" fmla="*/ 143 w 159501"/>
                  <a:gd name="connsiteY50" fmla="*/ 7944 h 291546"/>
                  <a:gd name="connsiteX51" fmla="*/ 143 w 159501"/>
                  <a:gd name="connsiteY51" fmla="*/ 1846 h 291546"/>
                  <a:gd name="connsiteX52" fmla="*/ 5042 w 159501"/>
                  <a:gd name="connsiteY52" fmla="*/ 539 h 291546"/>
                  <a:gd name="connsiteX53" fmla="*/ 17404 w 159501"/>
                  <a:gd name="connsiteY53" fmla="*/ 539 h 291546"/>
                  <a:gd name="connsiteX54" fmla="*/ 42126 w 159501"/>
                  <a:gd name="connsiteY54" fmla="*/ 539 h 291546"/>
                  <a:gd name="connsiteX55" fmla="*/ 98141 w 159501"/>
                  <a:gd name="connsiteY55" fmla="*/ 2826 h 291546"/>
                  <a:gd name="connsiteX56" fmla="*/ 159501 w 159501"/>
                  <a:gd name="connsiteY56" fmla="*/ 76656 h 291546"/>
                  <a:gd name="connsiteX57" fmla="*/ 98809 w 159501"/>
                  <a:gd name="connsiteY57" fmla="*/ 151249 h 29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59501" h="291546">
                    <a:moveTo>
                      <a:pt x="126872" y="76547"/>
                    </a:moveTo>
                    <a:cubicBezTo>
                      <a:pt x="126872" y="74043"/>
                      <a:pt x="126761" y="71647"/>
                      <a:pt x="126427" y="69251"/>
                    </a:cubicBezTo>
                    <a:cubicBezTo>
                      <a:pt x="126204" y="67618"/>
                      <a:pt x="125870" y="65985"/>
                      <a:pt x="125536" y="64460"/>
                    </a:cubicBezTo>
                    <a:cubicBezTo>
                      <a:pt x="125313" y="63371"/>
                      <a:pt x="124979" y="62282"/>
                      <a:pt x="124645" y="61302"/>
                    </a:cubicBezTo>
                    <a:cubicBezTo>
                      <a:pt x="124311" y="60322"/>
                      <a:pt x="123866" y="59342"/>
                      <a:pt x="123532" y="58362"/>
                    </a:cubicBezTo>
                    <a:cubicBezTo>
                      <a:pt x="122752" y="56402"/>
                      <a:pt x="121638" y="54551"/>
                      <a:pt x="120525" y="52917"/>
                    </a:cubicBezTo>
                    <a:cubicBezTo>
                      <a:pt x="119300" y="51175"/>
                      <a:pt x="117963" y="49433"/>
                      <a:pt x="116516" y="47908"/>
                    </a:cubicBezTo>
                    <a:cubicBezTo>
                      <a:pt x="115625" y="47037"/>
                      <a:pt x="114734" y="46166"/>
                      <a:pt x="113843" y="45404"/>
                    </a:cubicBezTo>
                    <a:cubicBezTo>
                      <a:pt x="113398" y="44968"/>
                      <a:pt x="112952" y="44641"/>
                      <a:pt x="112507" y="44315"/>
                    </a:cubicBezTo>
                    <a:cubicBezTo>
                      <a:pt x="112284" y="44097"/>
                      <a:pt x="112061" y="43988"/>
                      <a:pt x="111839" y="43770"/>
                    </a:cubicBezTo>
                    <a:cubicBezTo>
                      <a:pt x="111616" y="43661"/>
                      <a:pt x="111504" y="43443"/>
                      <a:pt x="111282" y="43226"/>
                    </a:cubicBezTo>
                    <a:cubicBezTo>
                      <a:pt x="110725" y="42790"/>
                      <a:pt x="110168" y="42354"/>
                      <a:pt x="109611" y="42028"/>
                    </a:cubicBezTo>
                    <a:cubicBezTo>
                      <a:pt x="108609" y="41266"/>
                      <a:pt x="107607" y="40612"/>
                      <a:pt x="106493" y="40068"/>
                    </a:cubicBezTo>
                    <a:cubicBezTo>
                      <a:pt x="106048" y="39850"/>
                      <a:pt x="105602" y="39523"/>
                      <a:pt x="105157" y="39305"/>
                    </a:cubicBezTo>
                    <a:cubicBezTo>
                      <a:pt x="103709" y="38543"/>
                      <a:pt x="102150" y="37781"/>
                      <a:pt x="100591" y="37128"/>
                    </a:cubicBezTo>
                    <a:cubicBezTo>
                      <a:pt x="99032" y="36474"/>
                      <a:pt x="97584" y="36039"/>
                      <a:pt x="95914" y="35494"/>
                    </a:cubicBezTo>
                    <a:cubicBezTo>
                      <a:pt x="94800" y="35167"/>
                      <a:pt x="93575" y="34841"/>
                      <a:pt x="92462" y="34623"/>
                    </a:cubicBezTo>
                    <a:cubicBezTo>
                      <a:pt x="91237" y="34405"/>
                      <a:pt x="90123" y="34079"/>
                      <a:pt x="88898" y="33861"/>
                    </a:cubicBezTo>
                    <a:cubicBezTo>
                      <a:pt x="87116" y="33534"/>
                      <a:pt x="85334" y="33316"/>
                      <a:pt x="83553" y="33098"/>
                    </a:cubicBezTo>
                    <a:cubicBezTo>
                      <a:pt x="82216" y="32990"/>
                      <a:pt x="80880" y="32881"/>
                      <a:pt x="79544" y="32881"/>
                    </a:cubicBezTo>
                    <a:cubicBezTo>
                      <a:pt x="78207" y="32881"/>
                      <a:pt x="76871" y="32772"/>
                      <a:pt x="75535" y="32772"/>
                    </a:cubicBezTo>
                    <a:lnTo>
                      <a:pt x="32215" y="32772"/>
                    </a:lnTo>
                    <a:lnTo>
                      <a:pt x="32215" y="121738"/>
                    </a:lnTo>
                    <a:lnTo>
                      <a:pt x="75423" y="121738"/>
                    </a:lnTo>
                    <a:cubicBezTo>
                      <a:pt x="79098" y="121738"/>
                      <a:pt x="82773" y="121520"/>
                      <a:pt x="86448" y="120976"/>
                    </a:cubicBezTo>
                    <a:cubicBezTo>
                      <a:pt x="89789" y="120432"/>
                      <a:pt x="93018" y="119778"/>
                      <a:pt x="96248" y="118689"/>
                    </a:cubicBezTo>
                    <a:cubicBezTo>
                      <a:pt x="99255" y="117709"/>
                      <a:pt x="102150" y="116511"/>
                      <a:pt x="104934" y="114987"/>
                    </a:cubicBezTo>
                    <a:cubicBezTo>
                      <a:pt x="107607" y="113571"/>
                      <a:pt x="110168" y="111829"/>
                      <a:pt x="112618" y="109869"/>
                    </a:cubicBezTo>
                    <a:cubicBezTo>
                      <a:pt x="113620" y="108998"/>
                      <a:pt x="114623" y="108127"/>
                      <a:pt x="115514" y="107146"/>
                    </a:cubicBezTo>
                    <a:cubicBezTo>
                      <a:pt x="116404" y="106275"/>
                      <a:pt x="117295" y="105295"/>
                      <a:pt x="118075" y="104206"/>
                    </a:cubicBezTo>
                    <a:cubicBezTo>
                      <a:pt x="118854" y="103226"/>
                      <a:pt x="119634" y="102246"/>
                      <a:pt x="120302" y="101157"/>
                    </a:cubicBezTo>
                    <a:cubicBezTo>
                      <a:pt x="120970" y="100068"/>
                      <a:pt x="121638" y="98979"/>
                      <a:pt x="122195" y="97782"/>
                    </a:cubicBezTo>
                    <a:cubicBezTo>
                      <a:pt x="123309" y="95386"/>
                      <a:pt x="124311" y="92990"/>
                      <a:pt x="124979" y="90377"/>
                    </a:cubicBezTo>
                    <a:cubicBezTo>
                      <a:pt x="125425" y="88852"/>
                      <a:pt x="125759" y="87219"/>
                      <a:pt x="125982" y="85694"/>
                    </a:cubicBezTo>
                    <a:cubicBezTo>
                      <a:pt x="126650" y="82536"/>
                      <a:pt x="126872" y="79487"/>
                      <a:pt x="126872" y="76547"/>
                    </a:cubicBezTo>
                    <a:moveTo>
                      <a:pt x="98809" y="151249"/>
                    </a:moveTo>
                    <a:cubicBezTo>
                      <a:pt x="79766" y="155822"/>
                      <a:pt x="61058" y="153862"/>
                      <a:pt x="42126" y="153862"/>
                    </a:cubicBezTo>
                    <a:cubicBezTo>
                      <a:pt x="39899" y="153862"/>
                      <a:pt x="32215" y="151902"/>
                      <a:pt x="32215" y="156040"/>
                    </a:cubicBezTo>
                    <a:lnTo>
                      <a:pt x="32215" y="168018"/>
                    </a:lnTo>
                    <a:lnTo>
                      <a:pt x="32215" y="191866"/>
                    </a:lnTo>
                    <a:lnTo>
                      <a:pt x="32215" y="243591"/>
                    </a:lnTo>
                    <a:lnTo>
                      <a:pt x="32215" y="269508"/>
                    </a:lnTo>
                    <a:lnTo>
                      <a:pt x="32215" y="282466"/>
                    </a:lnTo>
                    <a:lnTo>
                      <a:pt x="32215" y="289000"/>
                    </a:lnTo>
                    <a:cubicBezTo>
                      <a:pt x="32215" y="292049"/>
                      <a:pt x="29431" y="290851"/>
                      <a:pt x="27538" y="290851"/>
                    </a:cubicBezTo>
                    <a:lnTo>
                      <a:pt x="7604" y="290851"/>
                    </a:lnTo>
                    <a:cubicBezTo>
                      <a:pt x="4708" y="290851"/>
                      <a:pt x="31" y="293464"/>
                      <a:pt x="31" y="288564"/>
                    </a:cubicBezTo>
                    <a:lnTo>
                      <a:pt x="31" y="285079"/>
                    </a:lnTo>
                    <a:cubicBezTo>
                      <a:pt x="31" y="281595"/>
                      <a:pt x="31" y="278110"/>
                      <a:pt x="31" y="274626"/>
                    </a:cubicBezTo>
                    <a:cubicBezTo>
                      <a:pt x="31" y="254589"/>
                      <a:pt x="31" y="234553"/>
                      <a:pt x="31" y="214516"/>
                    </a:cubicBezTo>
                    <a:cubicBezTo>
                      <a:pt x="-80" y="145695"/>
                      <a:pt x="143" y="76874"/>
                      <a:pt x="143" y="7944"/>
                    </a:cubicBezTo>
                    <a:lnTo>
                      <a:pt x="143" y="1846"/>
                    </a:lnTo>
                    <a:cubicBezTo>
                      <a:pt x="143" y="-1312"/>
                      <a:pt x="3261" y="539"/>
                      <a:pt x="5042" y="539"/>
                    </a:cubicBezTo>
                    <a:lnTo>
                      <a:pt x="17404" y="539"/>
                    </a:lnTo>
                    <a:lnTo>
                      <a:pt x="42126" y="539"/>
                    </a:lnTo>
                    <a:cubicBezTo>
                      <a:pt x="60835" y="539"/>
                      <a:pt x="79321" y="-1312"/>
                      <a:pt x="98141" y="2826"/>
                    </a:cubicBezTo>
                    <a:cubicBezTo>
                      <a:pt x="136561" y="11320"/>
                      <a:pt x="159501" y="37672"/>
                      <a:pt x="159501" y="76656"/>
                    </a:cubicBezTo>
                    <a:cubicBezTo>
                      <a:pt x="159390" y="113789"/>
                      <a:pt x="135559" y="142428"/>
                      <a:pt x="98809" y="151249"/>
                    </a:cubicBezTo>
                  </a:path>
                </a:pathLst>
              </a:custGeom>
              <a:grpFill/>
              <a:ln w="11089" cap="flat">
                <a:noFill/>
                <a:prstDash val="solid"/>
                <a:miter/>
              </a:ln>
            </p:spPr>
            <p:txBody>
              <a:bodyPr rtlCol="0" anchor="ctr"/>
              <a:lstStyle/>
              <a:p>
                <a:endParaRPr lang="fi-FI"/>
              </a:p>
            </p:txBody>
          </p:sp>
          <p:sp>
            <p:nvSpPr>
              <p:cNvPr id="19" name="Vapaamuotoinen: Muoto 18">
                <a:extLst>
                  <a:ext uri="{FF2B5EF4-FFF2-40B4-BE49-F238E27FC236}">
                    <a16:creationId xmlns:a16="http://schemas.microsoft.com/office/drawing/2014/main" id="{5A06AC93-9716-40D2-833D-8E6D70548E41}"/>
                  </a:ext>
                </a:extLst>
              </p:cNvPr>
              <p:cNvSpPr/>
              <p:nvPr/>
            </p:nvSpPr>
            <p:spPr bwMode="black">
              <a:xfrm>
                <a:off x="10472624" y="6318240"/>
                <a:ext cx="245775" cy="290311"/>
              </a:xfrm>
              <a:custGeom>
                <a:avLst/>
                <a:gdLst>
                  <a:gd name="connsiteX0" fmla="*/ 172054 w 245775"/>
                  <a:gd name="connsiteY0" fmla="*/ 204176 h 290311"/>
                  <a:gd name="connsiteX1" fmla="*/ 122610 w 245775"/>
                  <a:gd name="connsiteY1" fmla="*/ 77750 h 290311"/>
                  <a:gd name="connsiteX2" fmla="*/ 73165 w 245775"/>
                  <a:gd name="connsiteY2" fmla="*/ 204176 h 290311"/>
                  <a:gd name="connsiteX3" fmla="*/ 172054 w 245775"/>
                  <a:gd name="connsiteY3" fmla="*/ 204176 h 290311"/>
                  <a:gd name="connsiteX4" fmla="*/ 206131 w 245775"/>
                  <a:gd name="connsiteY4" fmla="*/ 290312 h 290311"/>
                  <a:gd name="connsiteX5" fmla="*/ 183190 w 245775"/>
                  <a:gd name="connsiteY5" fmla="*/ 231618 h 290311"/>
                  <a:gd name="connsiteX6" fmla="*/ 62474 w 245775"/>
                  <a:gd name="connsiteY6" fmla="*/ 231618 h 290311"/>
                  <a:gd name="connsiteX7" fmla="*/ 39534 w 245775"/>
                  <a:gd name="connsiteY7" fmla="*/ 290312 h 290311"/>
                  <a:gd name="connsiteX8" fmla="*/ 0 w 245775"/>
                  <a:gd name="connsiteY8" fmla="*/ 290312 h 290311"/>
                  <a:gd name="connsiteX9" fmla="*/ 122721 w 245775"/>
                  <a:gd name="connsiteY9" fmla="*/ 0 h 290311"/>
                  <a:gd name="connsiteX10" fmla="*/ 245776 w 245775"/>
                  <a:gd name="connsiteY10" fmla="*/ 290312 h 290311"/>
                  <a:gd name="connsiteX11" fmla="*/ 206131 w 245775"/>
                  <a:gd name="connsiteY11" fmla="*/ 290312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5775" h="290311">
                    <a:moveTo>
                      <a:pt x="172054" y="204176"/>
                    </a:moveTo>
                    <a:lnTo>
                      <a:pt x="122610" y="77750"/>
                    </a:lnTo>
                    <a:lnTo>
                      <a:pt x="73165" y="204176"/>
                    </a:lnTo>
                    <a:lnTo>
                      <a:pt x="172054" y="204176"/>
                    </a:lnTo>
                    <a:close/>
                    <a:moveTo>
                      <a:pt x="206131" y="290312"/>
                    </a:moveTo>
                    <a:lnTo>
                      <a:pt x="183190" y="231618"/>
                    </a:lnTo>
                    <a:lnTo>
                      <a:pt x="62474" y="231618"/>
                    </a:lnTo>
                    <a:lnTo>
                      <a:pt x="39534" y="290312"/>
                    </a:lnTo>
                    <a:lnTo>
                      <a:pt x="0" y="290312"/>
                    </a:lnTo>
                    <a:lnTo>
                      <a:pt x="122721" y="0"/>
                    </a:lnTo>
                    <a:lnTo>
                      <a:pt x="245776" y="290312"/>
                    </a:lnTo>
                    <a:lnTo>
                      <a:pt x="206131" y="290312"/>
                    </a:lnTo>
                    <a:close/>
                  </a:path>
                </a:pathLst>
              </a:custGeom>
              <a:grpFill/>
              <a:ln w="11089" cap="flat">
                <a:noFill/>
                <a:prstDash val="solid"/>
                <a:miter/>
              </a:ln>
            </p:spPr>
            <p:txBody>
              <a:bodyPr rtlCol="0" anchor="ctr"/>
              <a:lstStyle/>
              <a:p>
                <a:endParaRPr lang="fi-FI"/>
              </a:p>
            </p:txBody>
          </p:sp>
        </p:grpSp>
      </p:grpSp>
    </p:spTree>
    <p:extLst>
      <p:ext uri="{BB962C8B-B14F-4D97-AF65-F5344CB8AC3E}">
        <p14:creationId xmlns:p14="http://schemas.microsoft.com/office/powerpoint/2010/main" val="27822515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Kaksi sisältökohdetta 2">
    <p:spTree>
      <p:nvGrpSpPr>
        <p:cNvPr id="1" name=""/>
        <p:cNvGrpSpPr/>
        <p:nvPr/>
      </p:nvGrpSpPr>
      <p:grpSpPr>
        <a:xfrm>
          <a:off x="0" y="0"/>
          <a:ext cx="0" cy="0"/>
          <a:chOff x="0" y="0"/>
          <a:chExt cx="0" cy="0"/>
        </a:xfrm>
      </p:grpSpPr>
      <p:sp>
        <p:nvSpPr>
          <p:cNvPr id="12" name="Otsikko 11">
            <a:extLst>
              <a:ext uri="{FF2B5EF4-FFF2-40B4-BE49-F238E27FC236}">
                <a16:creationId xmlns:a16="http://schemas.microsoft.com/office/drawing/2014/main" id="{6331B118-1927-4C57-8776-8320C7ED1D7D}"/>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F007A367-957A-41C8-87A9-5FD1D8338751}"/>
              </a:ext>
            </a:extLst>
          </p:cNvPr>
          <p:cNvSpPr>
            <a:spLocks noGrp="1"/>
          </p:cNvSpPr>
          <p:nvPr>
            <p:ph sz="half" idx="1"/>
          </p:nvPr>
        </p:nvSpPr>
        <p:spPr>
          <a:xfrm>
            <a:off x="576000" y="1825625"/>
            <a:ext cx="5292000" cy="41760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Sisällön paikkamerkki 3">
            <a:extLst>
              <a:ext uri="{FF2B5EF4-FFF2-40B4-BE49-F238E27FC236}">
                <a16:creationId xmlns:a16="http://schemas.microsoft.com/office/drawing/2014/main" id="{A18DD739-5136-44E0-9852-73E57F458183}"/>
              </a:ext>
            </a:extLst>
          </p:cNvPr>
          <p:cNvSpPr>
            <a:spLocks noGrp="1"/>
          </p:cNvSpPr>
          <p:nvPr>
            <p:ph sz="half" idx="2"/>
          </p:nvPr>
        </p:nvSpPr>
        <p:spPr>
          <a:xfrm>
            <a:off x="6172200" y="1825625"/>
            <a:ext cx="5292000" cy="41760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Dian numeron paikkamerkki 6">
            <a:extLst>
              <a:ext uri="{FF2B5EF4-FFF2-40B4-BE49-F238E27FC236}">
                <a16:creationId xmlns:a16="http://schemas.microsoft.com/office/drawing/2014/main" id="{6522B327-6A0C-4890-A476-572CF4AC1B4D}"/>
              </a:ext>
            </a:extLst>
          </p:cNvPr>
          <p:cNvSpPr>
            <a:spLocks noGrp="1"/>
          </p:cNvSpPr>
          <p:nvPr>
            <p:ph type="sldNum" sz="quarter" idx="12"/>
          </p:nvPr>
        </p:nvSpPr>
        <p:spPr/>
        <p:txBody>
          <a:bodyPr/>
          <a:lstStyle/>
          <a:p>
            <a:fld id="{2020BB7A-7565-440A-AF71-226D618FE89D}" type="slidenum">
              <a:rPr lang="fi-FI" smtClean="0"/>
              <a:t>‹#›</a:t>
            </a:fld>
            <a:endParaRPr lang="fi-FI"/>
          </a:p>
        </p:txBody>
      </p:sp>
      <p:sp>
        <p:nvSpPr>
          <p:cNvPr id="5" name="Päivämäärän paikkamerkki 4">
            <a:extLst>
              <a:ext uri="{FF2B5EF4-FFF2-40B4-BE49-F238E27FC236}">
                <a16:creationId xmlns:a16="http://schemas.microsoft.com/office/drawing/2014/main" id="{0205699C-0800-47BB-85B7-921498F92C21}"/>
              </a:ext>
            </a:extLst>
          </p:cNvPr>
          <p:cNvSpPr>
            <a:spLocks noGrp="1"/>
          </p:cNvSpPr>
          <p:nvPr>
            <p:ph type="dt" sz="half" idx="10"/>
          </p:nvPr>
        </p:nvSpPr>
        <p:spPr/>
        <p:txBody>
          <a:bodyPr/>
          <a:lstStyle/>
          <a:p>
            <a:fld id="{8C7CBC1E-FD68-4B17-9E53-8D96E09D97D7}" type="datetime1">
              <a:rPr lang="fi-FI" smtClean="0"/>
              <a:t>26.5.2024</a:t>
            </a:fld>
            <a:endParaRPr lang="fi-FI"/>
          </a:p>
        </p:txBody>
      </p:sp>
      <p:sp>
        <p:nvSpPr>
          <p:cNvPr id="6" name="Alatunnisteen paikkamerkki 5">
            <a:extLst>
              <a:ext uri="{FF2B5EF4-FFF2-40B4-BE49-F238E27FC236}">
                <a16:creationId xmlns:a16="http://schemas.microsoft.com/office/drawing/2014/main" id="{11D6EAED-FDB3-4088-9706-894B65FAD0B9}"/>
              </a:ext>
            </a:extLst>
          </p:cNvPr>
          <p:cNvSpPr>
            <a:spLocks noGrp="1"/>
          </p:cNvSpPr>
          <p:nvPr>
            <p:ph type="ftr" sz="quarter" idx="11"/>
          </p:nvPr>
        </p:nvSpPr>
        <p:spPr/>
        <p:txBody>
          <a:bodyPr/>
          <a:lstStyle/>
          <a:p>
            <a:r>
              <a:rPr lang="en-US"/>
              <a:t>This work © 2024 by Tapio Palvelut Oy is licensed under CC BY-SA 4.0 </a:t>
            </a:r>
            <a:endParaRPr lang="fi-FI"/>
          </a:p>
        </p:txBody>
      </p:sp>
      <p:grpSp>
        <p:nvGrpSpPr>
          <p:cNvPr id="11" name="Ryhmä 10">
            <a:extLst>
              <a:ext uri="{FF2B5EF4-FFF2-40B4-BE49-F238E27FC236}">
                <a16:creationId xmlns:a16="http://schemas.microsoft.com/office/drawing/2014/main" id="{F3633EB6-2FC6-4525-8D4D-CD5AF613A5D3}"/>
              </a:ext>
              <a:ext uri="{C183D7F6-B498-43B3-948B-1728B52AA6E4}">
                <adec:decorative xmlns:adec="http://schemas.microsoft.com/office/drawing/2017/decorative" val="1"/>
              </a:ext>
            </a:extLst>
          </p:cNvPr>
          <p:cNvGrpSpPr/>
          <p:nvPr/>
        </p:nvGrpSpPr>
        <p:grpSpPr>
          <a:xfrm>
            <a:off x="0" y="0"/>
            <a:ext cx="288000" cy="6889450"/>
            <a:chOff x="0" y="0"/>
            <a:chExt cx="288000" cy="6889450"/>
          </a:xfrm>
          <a:solidFill>
            <a:srgbClr val="61BF1A"/>
          </a:solidFill>
        </p:grpSpPr>
        <p:sp>
          <p:nvSpPr>
            <p:cNvPr id="9" name="Suorakulmio 8">
              <a:extLst>
                <a:ext uri="{FF2B5EF4-FFF2-40B4-BE49-F238E27FC236}">
                  <a16:creationId xmlns:a16="http://schemas.microsoft.com/office/drawing/2014/main" id="{A05D240B-170D-4E74-A85C-1DD8A7C9364A}"/>
                </a:ext>
              </a:extLst>
            </p:cNvPr>
            <p:cNvSpPr/>
            <p:nvPr/>
          </p:nvSpPr>
          <p:spPr>
            <a:xfrm>
              <a:off x="0" y="0"/>
              <a:ext cx="288000" cy="99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Suorakulmio 9">
              <a:extLst>
                <a:ext uri="{FF2B5EF4-FFF2-40B4-BE49-F238E27FC236}">
                  <a16:creationId xmlns:a16="http://schemas.microsoft.com/office/drawing/2014/main" id="{79F9E934-5056-4381-930A-F4968423B5A7}"/>
                </a:ext>
              </a:extLst>
            </p:cNvPr>
            <p:cNvSpPr/>
            <p:nvPr/>
          </p:nvSpPr>
          <p:spPr>
            <a:xfrm>
              <a:off x="0" y="1417450"/>
              <a:ext cx="288000" cy="547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grpSp>
        <p:nvGrpSpPr>
          <p:cNvPr id="21" name="Logo">
            <a:extLst>
              <a:ext uri="{FF2B5EF4-FFF2-40B4-BE49-F238E27FC236}">
                <a16:creationId xmlns:a16="http://schemas.microsoft.com/office/drawing/2014/main" id="{AA3E7FE6-5576-45BF-9508-DDF0D0186BC6}"/>
              </a:ext>
              <a:ext uri="{C183D7F6-B498-43B3-948B-1728B52AA6E4}">
                <adec:decorative xmlns:adec="http://schemas.microsoft.com/office/drawing/2017/decorative" val="1"/>
              </a:ext>
            </a:extLst>
          </p:cNvPr>
          <p:cNvGrpSpPr>
            <a:grpSpLocks noChangeAspect="1"/>
          </p:cNvGrpSpPr>
          <p:nvPr/>
        </p:nvGrpSpPr>
        <p:grpSpPr bwMode="black">
          <a:xfrm>
            <a:off x="10274323" y="6214732"/>
            <a:ext cx="1529284" cy="403200"/>
            <a:chOff x="10278854" y="6216751"/>
            <a:chExt cx="1489243" cy="392643"/>
          </a:xfrm>
          <a:solidFill>
            <a:schemeClr val="tx1"/>
          </a:solidFill>
        </p:grpSpPr>
        <p:sp>
          <p:nvSpPr>
            <p:cNvPr id="22" name="Vapaamuotoinen: Muoto 13">
              <a:extLst>
                <a:ext uri="{FF2B5EF4-FFF2-40B4-BE49-F238E27FC236}">
                  <a16:creationId xmlns:a16="http://schemas.microsoft.com/office/drawing/2014/main" id="{A228A297-21CA-4696-8CE3-A1710DDF6E78}"/>
                </a:ext>
              </a:extLst>
            </p:cNvPr>
            <p:cNvSpPr/>
            <p:nvPr/>
          </p:nvSpPr>
          <p:spPr bwMode="black">
            <a:xfrm>
              <a:off x="11466195" y="6216751"/>
              <a:ext cx="301902" cy="392018"/>
            </a:xfrm>
            <a:custGeom>
              <a:avLst/>
              <a:gdLst>
                <a:gd name="connsiteX0" fmla="*/ 150227 w 301902"/>
                <a:gd name="connsiteY0" fmla="*/ 0 h 392018"/>
                <a:gd name="connsiteX1" fmla="*/ 126062 w 301902"/>
                <a:gd name="connsiteY1" fmla="*/ 55318 h 392018"/>
                <a:gd name="connsiteX2" fmla="*/ 126062 w 301902"/>
                <a:gd name="connsiteY2" fmla="*/ 170419 h 392018"/>
                <a:gd name="connsiteX3" fmla="*/ 96439 w 301902"/>
                <a:gd name="connsiteY3" fmla="*/ 105409 h 392018"/>
                <a:gd name="connsiteX4" fmla="*/ 69935 w 301902"/>
                <a:gd name="connsiteY4" fmla="*/ 165955 h 392018"/>
                <a:gd name="connsiteX5" fmla="*/ 101896 w 301902"/>
                <a:gd name="connsiteY5" fmla="*/ 235756 h 392018"/>
                <a:gd name="connsiteX6" fmla="*/ 52786 w 301902"/>
                <a:gd name="connsiteY6" fmla="*/ 205265 h 392018"/>
                <a:gd name="connsiteX7" fmla="*/ 33409 w 301902"/>
                <a:gd name="connsiteY7" fmla="*/ 249476 h 392018"/>
                <a:gd name="connsiteX8" fmla="*/ 80849 w 301902"/>
                <a:gd name="connsiteY8" fmla="*/ 278878 h 392018"/>
                <a:gd name="connsiteX9" fmla="*/ 20491 w 301902"/>
                <a:gd name="connsiteY9" fmla="*/ 278878 h 392018"/>
                <a:gd name="connsiteX10" fmla="*/ 0 w 301902"/>
                <a:gd name="connsiteY10" fmla="*/ 325811 h 392018"/>
                <a:gd name="connsiteX11" fmla="*/ 126062 w 301902"/>
                <a:gd name="connsiteY11" fmla="*/ 325811 h 392018"/>
                <a:gd name="connsiteX12" fmla="*/ 126062 w 301902"/>
                <a:gd name="connsiteY12" fmla="*/ 392019 h 392018"/>
                <a:gd name="connsiteX13" fmla="*/ 175729 w 301902"/>
                <a:gd name="connsiteY13" fmla="*/ 392019 h 392018"/>
                <a:gd name="connsiteX14" fmla="*/ 175729 w 301902"/>
                <a:gd name="connsiteY14" fmla="*/ 325811 h 392018"/>
                <a:gd name="connsiteX15" fmla="*/ 301902 w 301902"/>
                <a:gd name="connsiteY15" fmla="*/ 325811 h 392018"/>
                <a:gd name="connsiteX16" fmla="*/ 281300 w 301902"/>
                <a:gd name="connsiteY16" fmla="*/ 278878 h 392018"/>
                <a:gd name="connsiteX17" fmla="*/ 221054 w 301902"/>
                <a:gd name="connsiteY17" fmla="*/ 278878 h 392018"/>
                <a:gd name="connsiteX18" fmla="*/ 268494 w 301902"/>
                <a:gd name="connsiteY18" fmla="*/ 249476 h 392018"/>
                <a:gd name="connsiteX19" fmla="*/ 249117 w 301902"/>
                <a:gd name="connsiteY19" fmla="*/ 205265 h 392018"/>
                <a:gd name="connsiteX20" fmla="*/ 199895 w 301902"/>
                <a:gd name="connsiteY20" fmla="*/ 235756 h 392018"/>
                <a:gd name="connsiteX21" fmla="*/ 231967 w 301902"/>
                <a:gd name="connsiteY21" fmla="*/ 165955 h 392018"/>
                <a:gd name="connsiteX22" fmla="*/ 205463 w 301902"/>
                <a:gd name="connsiteY22" fmla="*/ 105409 h 392018"/>
                <a:gd name="connsiteX23" fmla="*/ 175729 w 301902"/>
                <a:gd name="connsiteY23" fmla="*/ 170419 h 392018"/>
                <a:gd name="connsiteX24" fmla="*/ 175729 w 301902"/>
                <a:gd name="connsiteY24" fmla="*/ 55318 h 392018"/>
                <a:gd name="connsiteX25" fmla="*/ 151675 w 301902"/>
                <a:gd name="connsiteY25" fmla="*/ 0 h 39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1902" h="392018">
                  <a:moveTo>
                    <a:pt x="150227" y="0"/>
                  </a:moveTo>
                  <a:lnTo>
                    <a:pt x="126062" y="55318"/>
                  </a:lnTo>
                  <a:lnTo>
                    <a:pt x="126062" y="170419"/>
                  </a:lnTo>
                  <a:lnTo>
                    <a:pt x="96439" y="105409"/>
                  </a:lnTo>
                  <a:lnTo>
                    <a:pt x="69935" y="165955"/>
                  </a:lnTo>
                  <a:lnTo>
                    <a:pt x="101896" y="235756"/>
                  </a:lnTo>
                  <a:lnTo>
                    <a:pt x="52786" y="205265"/>
                  </a:lnTo>
                  <a:lnTo>
                    <a:pt x="33409" y="249476"/>
                  </a:lnTo>
                  <a:lnTo>
                    <a:pt x="80849" y="278878"/>
                  </a:lnTo>
                  <a:lnTo>
                    <a:pt x="20491" y="278878"/>
                  </a:lnTo>
                  <a:lnTo>
                    <a:pt x="0" y="325811"/>
                  </a:lnTo>
                  <a:lnTo>
                    <a:pt x="126062" y="325811"/>
                  </a:lnTo>
                  <a:lnTo>
                    <a:pt x="126062" y="392019"/>
                  </a:lnTo>
                  <a:lnTo>
                    <a:pt x="175729" y="392019"/>
                  </a:lnTo>
                  <a:lnTo>
                    <a:pt x="175729" y="325811"/>
                  </a:lnTo>
                  <a:lnTo>
                    <a:pt x="301902" y="325811"/>
                  </a:lnTo>
                  <a:lnTo>
                    <a:pt x="281300" y="278878"/>
                  </a:lnTo>
                  <a:lnTo>
                    <a:pt x="221054" y="278878"/>
                  </a:lnTo>
                  <a:lnTo>
                    <a:pt x="268494" y="249476"/>
                  </a:lnTo>
                  <a:lnTo>
                    <a:pt x="249117" y="205265"/>
                  </a:lnTo>
                  <a:lnTo>
                    <a:pt x="199895" y="235756"/>
                  </a:lnTo>
                  <a:lnTo>
                    <a:pt x="231967" y="165955"/>
                  </a:lnTo>
                  <a:lnTo>
                    <a:pt x="205463" y="105409"/>
                  </a:lnTo>
                  <a:lnTo>
                    <a:pt x="175729" y="170419"/>
                  </a:lnTo>
                  <a:lnTo>
                    <a:pt x="175729" y="55318"/>
                  </a:lnTo>
                  <a:lnTo>
                    <a:pt x="151675" y="0"/>
                  </a:lnTo>
                  <a:close/>
                </a:path>
              </a:pathLst>
            </a:custGeom>
            <a:solidFill>
              <a:schemeClr val="tx2"/>
            </a:solidFill>
            <a:ln w="11089" cap="flat">
              <a:noFill/>
              <a:prstDash val="solid"/>
              <a:miter/>
            </a:ln>
          </p:spPr>
          <p:txBody>
            <a:bodyPr rtlCol="0" anchor="ctr"/>
            <a:lstStyle/>
            <a:p>
              <a:endParaRPr lang="fi-FI"/>
            </a:p>
          </p:txBody>
        </p:sp>
        <p:grpSp>
          <p:nvGrpSpPr>
            <p:cNvPr id="23" name="Kuva 10">
              <a:extLst>
                <a:ext uri="{FF2B5EF4-FFF2-40B4-BE49-F238E27FC236}">
                  <a16:creationId xmlns:a16="http://schemas.microsoft.com/office/drawing/2014/main" id="{9DE68680-66BA-43A9-8CA7-4FD4F9163815}"/>
                </a:ext>
              </a:extLst>
            </p:cNvPr>
            <p:cNvGrpSpPr/>
            <p:nvPr/>
          </p:nvGrpSpPr>
          <p:grpSpPr bwMode="black">
            <a:xfrm>
              <a:off x="10278854" y="6317762"/>
              <a:ext cx="1072638" cy="291632"/>
              <a:chOff x="10278854" y="6317762"/>
              <a:chExt cx="1072638" cy="291632"/>
            </a:xfrm>
            <a:grpFill/>
          </p:grpSpPr>
          <p:sp>
            <p:nvSpPr>
              <p:cNvPr id="24" name="Vapaamuotoinen: Muoto 15">
                <a:extLst>
                  <a:ext uri="{FF2B5EF4-FFF2-40B4-BE49-F238E27FC236}">
                    <a16:creationId xmlns:a16="http://schemas.microsoft.com/office/drawing/2014/main" id="{9A5FD648-695D-4365-9732-A2B8D9FCBC12}"/>
                  </a:ext>
                </a:extLst>
              </p:cNvPr>
              <p:cNvSpPr/>
              <p:nvPr/>
            </p:nvSpPr>
            <p:spPr bwMode="black">
              <a:xfrm>
                <a:off x="11056272" y="6317762"/>
                <a:ext cx="295220" cy="291632"/>
              </a:xfrm>
              <a:custGeom>
                <a:avLst/>
                <a:gdLst>
                  <a:gd name="connsiteX0" fmla="*/ 295221 w 295220"/>
                  <a:gd name="connsiteY0" fmla="*/ 145634 h 291633"/>
                  <a:gd name="connsiteX1" fmla="*/ 293884 w 295220"/>
                  <a:gd name="connsiteY1" fmla="*/ 123093 h 291633"/>
                  <a:gd name="connsiteX2" fmla="*/ 292214 w 295220"/>
                  <a:gd name="connsiteY2" fmla="*/ 112312 h 291633"/>
                  <a:gd name="connsiteX3" fmla="*/ 289764 w 295220"/>
                  <a:gd name="connsiteY3" fmla="*/ 101859 h 291633"/>
                  <a:gd name="connsiteX4" fmla="*/ 282748 w 295220"/>
                  <a:gd name="connsiteY4" fmla="*/ 82149 h 291633"/>
                  <a:gd name="connsiteX5" fmla="*/ 276178 w 295220"/>
                  <a:gd name="connsiteY5" fmla="*/ 69190 h 291633"/>
                  <a:gd name="connsiteX6" fmla="*/ 270610 w 295220"/>
                  <a:gd name="connsiteY6" fmla="*/ 60479 h 291633"/>
                  <a:gd name="connsiteX7" fmla="*/ 264373 w 295220"/>
                  <a:gd name="connsiteY7" fmla="*/ 52094 h 291633"/>
                  <a:gd name="connsiteX8" fmla="*/ 255353 w 295220"/>
                  <a:gd name="connsiteY8" fmla="*/ 42076 h 291633"/>
                  <a:gd name="connsiteX9" fmla="*/ 254239 w 295220"/>
                  <a:gd name="connsiteY9" fmla="*/ 40987 h 291633"/>
                  <a:gd name="connsiteX10" fmla="*/ 253237 w 295220"/>
                  <a:gd name="connsiteY10" fmla="*/ 40116 h 291633"/>
                  <a:gd name="connsiteX11" fmla="*/ 252680 w 295220"/>
                  <a:gd name="connsiteY11" fmla="*/ 39571 h 291633"/>
                  <a:gd name="connsiteX12" fmla="*/ 252235 w 295220"/>
                  <a:gd name="connsiteY12" fmla="*/ 39027 h 291633"/>
                  <a:gd name="connsiteX13" fmla="*/ 250230 w 295220"/>
                  <a:gd name="connsiteY13" fmla="*/ 37284 h 291633"/>
                  <a:gd name="connsiteX14" fmla="*/ 247112 w 295220"/>
                  <a:gd name="connsiteY14" fmla="*/ 34562 h 291633"/>
                  <a:gd name="connsiteX15" fmla="*/ 243994 w 295220"/>
                  <a:gd name="connsiteY15" fmla="*/ 31949 h 291633"/>
                  <a:gd name="connsiteX16" fmla="*/ 239874 w 295220"/>
                  <a:gd name="connsiteY16" fmla="*/ 28682 h 291633"/>
                  <a:gd name="connsiteX17" fmla="*/ 235642 w 295220"/>
                  <a:gd name="connsiteY17" fmla="*/ 25633 h 291633"/>
                  <a:gd name="connsiteX18" fmla="*/ 231299 w 295220"/>
                  <a:gd name="connsiteY18" fmla="*/ 22802 h 291633"/>
                  <a:gd name="connsiteX19" fmla="*/ 226844 w 295220"/>
                  <a:gd name="connsiteY19" fmla="*/ 20079 h 291633"/>
                  <a:gd name="connsiteX20" fmla="*/ 219494 w 295220"/>
                  <a:gd name="connsiteY20" fmla="*/ 16050 h 291633"/>
                  <a:gd name="connsiteX21" fmla="*/ 210697 w 295220"/>
                  <a:gd name="connsiteY21" fmla="*/ 11912 h 291633"/>
                  <a:gd name="connsiteX22" fmla="*/ 200786 w 295220"/>
                  <a:gd name="connsiteY22" fmla="*/ 8210 h 291633"/>
                  <a:gd name="connsiteX23" fmla="*/ 180072 w 295220"/>
                  <a:gd name="connsiteY23" fmla="*/ 2874 h 291633"/>
                  <a:gd name="connsiteX24" fmla="*/ 158023 w 295220"/>
                  <a:gd name="connsiteY24" fmla="*/ 261 h 291633"/>
                  <a:gd name="connsiteX25" fmla="*/ 146552 w 295220"/>
                  <a:gd name="connsiteY25" fmla="*/ 43 h 291633"/>
                  <a:gd name="connsiteX26" fmla="*/ 134971 w 295220"/>
                  <a:gd name="connsiteY26" fmla="*/ 478 h 291633"/>
                  <a:gd name="connsiteX27" fmla="*/ 112921 w 295220"/>
                  <a:gd name="connsiteY27" fmla="*/ 3310 h 291633"/>
                  <a:gd name="connsiteX28" fmla="*/ 92208 w 295220"/>
                  <a:gd name="connsiteY28" fmla="*/ 8972 h 291633"/>
                  <a:gd name="connsiteX29" fmla="*/ 82408 w 295220"/>
                  <a:gd name="connsiteY29" fmla="*/ 12783 h 291633"/>
                  <a:gd name="connsiteX30" fmla="*/ 73053 w 295220"/>
                  <a:gd name="connsiteY30" fmla="*/ 17357 h 291633"/>
                  <a:gd name="connsiteX31" fmla="*/ 64033 w 295220"/>
                  <a:gd name="connsiteY31" fmla="*/ 22584 h 291633"/>
                  <a:gd name="connsiteX32" fmla="*/ 55458 w 295220"/>
                  <a:gd name="connsiteY32" fmla="*/ 28573 h 291633"/>
                  <a:gd name="connsiteX33" fmla="*/ 39645 w 295220"/>
                  <a:gd name="connsiteY33" fmla="*/ 42403 h 291633"/>
                  <a:gd name="connsiteX34" fmla="*/ 32629 w 295220"/>
                  <a:gd name="connsiteY34" fmla="*/ 50025 h 291633"/>
                  <a:gd name="connsiteX35" fmla="*/ 26170 w 295220"/>
                  <a:gd name="connsiteY35" fmla="*/ 58192 h 291633"/>
                  <a:gd name="connsiteX36" fmla="*/ 23275 w 295220"/>
                  <a:gd name="connsiteY36" fmla="*/ 62439 h 291633"/>
                  <a:gd name="connsiteX37" fmla="*/ 20491 w 295220"/>
                  <a:gd name="connsiteY37" fmla="*/ 66795 h 291633"/>
                  <a:gd name="connsiteX38" fmla="*/ 15479 w 295220"/>
                  <a:gd name="connsiteY38" fmla="*/ 75724 h 291633"/>
                  <a:gd name="connsiteX39" fmla="*/ 7573 w 295220"/>
                  <a:gd name="connsiteY39" fmla="*/ 94889 h 291633"/>
                  <a:gd name="connsiteX40" fmla="*/ 6014 w 295220"/>
                  <a:gd name="connsiteY40" fmla="*/ 99899 h 291633"/>
                  <a:gd name="connsiteX41" fmla="*/ 4677 w 295220"/>
                  <a:gd name="connsiteY41" fmla="*/ 105017 h 291633"/>
                  <a:gd name="connsiteX42" fmla="*/ 2450 w 295220"/>
                  <a:gd name="connsiteY42" fmla="*/ 115470 h 291633"/>
                  <a:gd name="connsiteX43" fmla="*/ 891 w 295220"/>
                  <a:gd name="connsiteY43" fmla="*/ 126469 h 291633"/>
                  <a:gd name="connsiteX44" fmla="*/ 111 w 295220"/>
                  <a:gd name="connsiteY44" fmla="*/ 137576 h 291633"/>
                  <a:gd name="connsiteX45" fmla="*/ 0 w 295220"/>
                  <a:gd name="connsiteY45" fmla="*/ 143238 h 291633"/>
                  <a:gd name="connsiteX46" fmla="*/ 0 w 295220"/>
                  <a:gd name="connsiteY46" fmla="*/ 149010 h 291633"/>
                  <a:gd name="connsiteX47" fmla="*/ 223 w 295220"/>
                  <a:gd name="connsiteY47" fmla="*/ 154672 h 291633"/>
                  <a:gd name="connsiteX48" fmla="*/ 557 w 295220"/>
                  <a:gd name="connsiteY48" fmla="*/ 160335 h 291633"/>
                  <a:gd name="connsiteX49" fmla="*/ 3675 w 295220"/>
                  <a:gd name="connsiteY49" fmla="*/ 182005 h 291633"/>
                  <a:gd name="connsiteX50" fmla="*/ 6348 w 295220"/>
                  <a:gd name="connsiteY50" fmla="*/ 192350 h 291633"/>
                  <a:gd name="connsiteX51" fmla="*/ 9689 w 295220"/>
                  <a:gd name="connsiteY51" fmla="*/ 202259 h 291633"/>
                  <a:gd name="connsiteX52" fmla="*/ 18486 w 295220"/>
                  <a:gd name="connsiteY52" fmla="*/ 220989 h 291633"/>
                  <a:gd name="connsiteX53" fmla="*/ 23943 w 295220"/>
                  <a:gd name="connsiteY53" fmla="*/ 229809 h 291633"/>
                  <a:gd name="connsiteX54" fmla="*/ 30068 w 295220"/>
                  <a:gd name="connsiteY54" fmla="*/ 238194 h 291633"/>
                  <a:gd name="connsiteX55" fmla="*/ 36861 w 295220"/>
                  <a:gd name="connsiteY55" fmla="*/ 246143 h 291633"/>
                  <a:gd name="connsiteX56" fmla="*/ 44322 w 295220"/>
                  <a:gd name="connsiteY56" fmla="*/ 253657 h 291633"/>
                  <a:gd name="connsiteX57" fmla="*/ 52229 w 295220"/>
                  <a:gd name="connsiteY57" fmla="*/ 260517 h 291633"/>
                  <a:gd name="connsiteX58" fmla="*/ 60581 w 295220"/>
                  <a:gd name="connsiteY58" fmla="*/ 266724 h 291633"/>
                  <a:gd name="connsiteX59" fmla="*/ 69379 w 295220"/>
                  <a:gd name="connsiteY59" fmla="*/ 272278 h 291633"/>
                  <a:gd name="connsiteX60" fmla="*/ 78510 w 295220"/>
                  <a:gd name="connsiteY60" fmla="*/ 277069 h 291633"/>
                  <a:gd name="connsiteX61" fmla="*/ 97999 w 295220"/>
                  <a:gd name="connsiteY61" fmla="*/ 284692 h 291633"/>
                  <a:gd name="connsiteX62" fmla="*/ 108355 w 295220"/>
                  <a:gd name="connsiteY62" fmla="*/ 287414 h 291633"/>
                  <a:gd name="connsiteX63" fmla="*/ 119046 w 295220"/>
                  <a:gd name="connsiteY63" fmla="*/ 289483 h 291633"/>
                  <a:gd name="connsiteX64" fmla="*/ 141541 w 295220"/>
                  <a:gd name="connsiteY64" fmla="*/ 291552 h 291633"/>
                  <a:gd name="connsiteX65" fmla="*/ 153011 w 295220"/>
                  <a:gd name="connsiteY65" fmla="*/ 291552 h 291633"/>
                  <a:gd name="connsiteX66" fmla="*/ 164482 w 295220"/>
                  <a:gd name="connsiteY66" fmla="*/ 290899 h 291633"/>
                  <a:gd name="connsiteX67" fmla="*/ 186197 w 295220"/>
                  <a:gd name="connsiteY67" fmla="*/ 287523 h 291633"/>
                  <a:gd name="connsiteX68" fmla="*/ 196554 w 295220"/>
                  <a:gd name="connsiteY68" fmla="*/ 284801 h 291633"/>
                  <a:gd name="connsiteX69" fmla="*/ 206576 w 295220"/>
                  <a:gd name="connsiteY69" fmla="*/ 281316 h 291633"/>
                  <a:gd name="connsiteX70" fmla="*/ 225397 w 295220"/>
                  <a:gd name="connsiteY70" fmla="*/ 272278 h 291633"/>
                  <a:gd name="connsiteX71" fmla="*/ 234194 w 295220"/>
                  <a:gd name="connsiteY71" fmla="*/ 266724 h 291633"/>
                  <a:gd name="connsiteX72" fmla="*/ 242658 w 295220"/>
                  <a:gd name="connsiteY72" fmla="*/ 260300 h 291633"/>
                  <a:gd name="connsiteX73" fmla="*/ 249673 w 295220"/>
                  <a:gd name="connsiteY73" fmla="*/ 254310 h 291633"/>
                  <a:gd name="connsiteX74" fmla="*/ 252346 w 295220"/>
                  <a:gd name="connsiteY74" fmla="*/ 251806 h 291633"/>
                  <a:gd name="connsiteX75" fmla="*/ 254239 w 295220"/>
                  <a:gd name="connsiteY75" fmla="*/ 249955 h 291633"/>
                  <a:gd name="connsiteX76" fmla="*/ 256132 w 295220"/>
                  <a:gd name="connsiteY76" fmla="*/ 248103 h 291633"/>
                  <a:gd name="connsiteX77" fmla="*/ 259585 w 295220"/>
                  <a:gd name="connsiteY77" fmla="*/ 244510 h 291633"/>
                  <a:gd name="connsiteX78" fmla="*/ 268939 w 295220"/>
                  <a:gd name="connsiteY78" fmla="*/ 233076 h 291633"/>
                  <a:gd name="connsiteX79" fmla="*/ 274730 w 295220"/>
                  <a:gd name="connsiteY79" fmla="*/ 224473 h 291633"/>
                  <a:gd name="connsiteX80" fmla="*/ 279741 w 295220"/>
                  <a:gd name="connsiteY80" fmla="*/ 215435 h 291633"/>
                  <a:gd name="connsiteX81" fmla="*/ 284084 w 295220"/>
                  <a:gd name="connsiteY81" fmla="*/ 206070 h 291633"/>
                  <a:gd name="connsiteX82" fmla="*/ 287648 w 295220"/>
                  <a:gd name="connsiteY82" fmla="*/ 196270 h 291633"/>
                  <a:gd name="connsiteX83" fmla="*/ 291546 w 295220"/>
                  <a:gd name="connsiteY83" fmla="*/ 181896 h 291633"/>
                  <a:gd name="connsiteX84" fmla="*/ 293884 w 295220"/>
                  <a:gd name="connsiteY84" fmla="*/ 168284 h 291633"/>
                  <a:gd name="connsiteX85" fmla="*/ 294886 w 295220"/>
                  <a:gd name="connsiteY85" fmla="*/ 157177 h 291633"/>
                  <a:gd name="connsiteX86" fmla="*/ 295221 w 295220"/>
                  <a:gd name="connsiteY86" fmla="*/ 145634 h 291633"/>
                  <a:gd name="connsiteX87" fmla="*/ 262591 w 295220"/>
                  <a:gd name="connsiteY87" fmla="*/ 160661 h 291633"/>
                  <a:gd name="connsiteX88" fmla="*/ 260921 w 295220"/>
                  <a:gd name="connsiteY88" fmla="*/ 172422 h 291633"/>
                  <a:gd name="connsiteX89" fmla="*/ 257469 w 295220"/>
                  <a:gd name="connsiteY89" fmla="*/ 185816 h 291633"/>
                  <a:gd name="connsiteX90" fmla="*/ 255130 w 295220"/>
                  <a:gd name="connsiteY90" fmla="*/ 192241 h 291633"/>
                  <a:gd name="connsiteX91" fmla="*/ 250119 w 295220"/>
                  <a:gd name="connsiteY91" fmla="*/ 203130 h 291633"/>
                  <a:gd name="connsiteX92" fmla="*/ 244217 w 295220"/>
                  <a:gd name="connsiteY92" fmla="*/ 212822 h 291633"/>
                  <a:gd name="connsiteX93" fmla="*/ 240319 w 295220"/>
                  <a:gd name="connsiteY93" fmla="*/ 218158 h 291633"/>
                  <a:gd name="connsiteX94" fmla="*/ 237869 w 295220"/>
                  <a:gd name="connsiteY94" fmla="*/ 221207 h 291633"/>
                  <a:gd name="connsiteX95" fmla="*/ 234194 w 295220"/>
                  <a:gd name="connsiteY95" fmla="*/ 225236 h 291633"/>
                  <a:gd name="connsiteX96" fmla="*/ 232524 w 295220"/>
                  <a:gd name="connsiteY96" fmla="*/ 226978 h 291633"/>
                  <a:gd name="connsiteX97" fmla="*/ 231410 w 295220"/>
                  <a:gd name="connsiteY97" fmla="*/ 228176 h 291633"/>
                  <a:gd name="connsiteX98" fmla="*/ 230185 w 295220"/>
                  <a:gd name="connsiteY98" fmla="*/ 229374 h 291633"/>
                  <a:gd name="connsiteX99" fmla="*/ 228626 w 295220"/>
                  <a:gd name="connsiteY99" fmla="*/ 230789 h 291633"/>
                  <a:gd name="connsiteX100" fmla="*/ 225174 w 295220"/>
                  <a:gd name="connsiteY100" fmla="*/ 233838 h 291633"/>
                  <a:gd name="connsiteX101" fmla="*/ 219940 w 295220"/>
                  <a:gd name="connsiteY101" fmla="*/ 237976 h 291633"/>
                  <a:gd name="connsiteX102" fmla="*/ 214483 w 295220"/>
                  <a:gd name="connsiteY102" fmla="*/ 241788 h 291633"/>
                  <a:gd name="connsiteX103" fmla="*/ 203681 w 295220"/>
                  <a:gd name="connsiteY103" fmla="*/ 247886 h 291633"/>
                  <a:gd name="connsiteX104" fmla="*/ 191320 w 295220"/>
                  <a:gd name="connsiteY104" fmla="*/ 253004 h 291633"/>
                  <a:gd name="connsiteX105" fmla="*/ 178068 w 295220"/>
                  <a:gd name="connsiteY105" fmla="*/ 256706 h 291633"/>
                  <a:gd name="connsiteX106" fmla="*/ 163925 w 295220"/>
                  <a:gd name="connsiteY106" fmla="*/ 258993 h 291633"/>
                  <a:gd name="connsiteX107" fmla="*/ 148891 w 295220"/>
                  <a:gd name="connsiteY107" fmla="*/ 259864 h 291633"/>
                  <a:gd name="connsiteX108" fmla="*/ 133746 w 295220"/>
                  <a:gd name="connsiteY108" fmla="*/ 259319 h 291633"/>
                  <a:gd name="connsiteX109" fmla="*/ 119491 w 295220"/>
                  <a:gd name="connsiteY109" fmla="*/ 257250 h 291633"/>
                  <a:gd name="connsiteX110" fmla="*/ 106239 w 295220"/>
                  <a:gd name="connsiteY110" fmla="*/ 253766 h 291633"/>
                  <a:gd name="connsiteX111" fmla="*/ 93767 w 295220"/>
                  <a:gd name="connsiteY111" fmla="*/ 248866 h 291633"/>
                  <a:gd name="connsiteX112" fmla="*/ 82185 w 295220"/>
                  <a:gd name="connsiteY112" fmla="*/ 242441 h 291633"/>
                  <a:gd name="connsiteX113" fmla="*/ 71383 w 295220"/>
                  <a:gd name="connsiteY113" fmla="*/ 234601 h 291633"/>
                  <a:gd name="connsiteX114" fmla="*/ 61472 w 295220"/>
                  <a:gd name="connsiteY114" fmla="*/ 225345 h 291633"/>
                  <a:gd name="connsiteX115" fmla="*/ 57017 w 295220"/>
                  <a:gd name="connsiteY115" fmla="*/ 220444 h 291633"/>
                  <a:gd name="connsiteX116" fmla="*/ 52897 w 295220"/>
                  <a:gd name="connsiteY116" fmla="*/ 215217 h 291633"/>
                  <a:gd name="connsiteX117" fmla="*/ 45770 w 295220"/>
                  <a:gd name="connsiteY117" fmla="*/ 204219 h 291633"/>
                  <a:gd name="connsiteX118" fmla="*/ 40090 w 295220"/>
                  <a:gd name="connsiteY118" fmla="*/ 192459 h 291633"/>
                  <a:gd name="connsiteX119" fmla="*/ 35859 w 295220"/>
                  <a:gd name="connsiteY119" fmla="*/ 179827 h 291633"/>
                  <a:gd name="connsiteX120" fmla="*/ 33075 w 295220"/>
                  <a:gd name="connsiteY120" fmla="*/ 166215 h 291633"/>
                  <a:gd name="connsiteX121" fmla="*/ 31738 w 295220"/>
                  <a:gd name="connsiteY121" fmla="*/ 151732 h 291633"/>
                  <a:gd name="connsiteX122" fmla="*/ 31627 w 295220"/>
                  <a:gd name="connsiteY122" fmla="*/ 144218 h 291633"/>
                  <a:gd name="connsiteX123" fmla="*/ 31850 w 295220"/>
                  <a:gd name="connsiteY123" fmla="*/ 136705 h 291633"/>
                  <a:gd name="connsiteX124" fmla="*/ 33520 w 295220"/>
                  <a:gd name="connsiteY124" fmla="*/ 122331 h 291633"/>
                  <a:gd name="connsiteX125" fmla="*/ 36638 w 295220"/>
                  <a:gd name="connsiteY125" fmla="*/ 108937 h 291633"/>
                  <a:gd name="connsiteX126" fmla="*/ 41204 w 295220"/>
                  <a:gd name="connsiteY126" fmla="*/ 96414 h 291633"/>
                  <a:gd name="connsiteX127" fmla="*/ 47217 w 295220"/>
                  <a:gd name="connsiteY127" fmla="*/ 84653 h 291633"/>
                  <a:gd name="connsiteX128" fmla="*/ 54679 w 295220"/>
                  <a:gd name="connsiteY128" fmla="*/ 73764 h 291633"/>
                  <a:gd name="connsiteX129" fmla="*/ 63699 w 295220"/>
                  <a:gd name="connsiteY129" fmla="*/ 63637 h 291633"/>
                  <a:gd name="connsiteX130" fmla="*/ 73833 w 295220"/>
                  <a:gd name="connsiteY130" fmla="*/ 54599 h 291633"/>
                  <a:gd name="connsiteX131" fmla="*/ 84746 w 295220"/>
                  <a:gd name="connsiteY131" fmla="*/ 47085 h 291633"/>
                  <a:gd name="connsiteX132" fmla="*/ 96439 w 295220"/>
                  <a:gd name="connsiteY132" fmla="*/ 40987 h 291633"/>
                  <a:gd name="connsiteX133" fmla="*/ 108912 w 295220"/>
                  <a:gd name="connsiteY133" fmla="*/ 36304 h 291633"/>
                  <a:gd name="connsiteX134" fmla="*/ 122275 w 295220"/>
                  <a:gd name="connsiteY134" fmla="*/ 33038 h 291633"/>
                  <a:gd name="connsiteX135" fmla="*/ 136641 w 295220"/>
                  <a:gd name="connsiteY135" fmla="*/ 31295 h 291633"/>
                  <a:gd name="connsiteX136" fmla="*/ 144214 w 295220"/>
                  <a:gd name="connsiteY136" fmla="*/ 30969 h 291633"/>
                  <a:gd name="connsiteX137" fmla="*/ 151786 w 295220"/>
                  <a:gd name="connsiteY137" fmla="*/ 30969 h 291633"/>
                  <a:gd name="connsiteX138" fmla="*/ 166597 w 295220"/>
                  <a:gd name="connsiteY138" fmla="*/ 32166 h 291633"/>
                  <a:gd name="connsiteX139" fmla="*/ 180518 w 295220"/>
                  <a:gd name="connsiteY139" fmla="*/ 34780 h 291633"/>
                  <a:gd name="connsiteX140" fmla="*/ 193547 w 295220"/>
                  <a:gd name="connsiteY140" fmla="*/ 38809 h 291633"/>
                  <a:gd name="connsiteX141" fmla="*/ 205686 w 295220"/>
                  <a:gd name="connsiteY141" fmla="*/ 44363 h 291633"/>
                  <a:gd name="connsiteX142" fmla="*/ 217044 w 295220"/>
                  <a:gd name="connsiteY142" fmla="*/ 51332 h 291633"/>
                  <a:gd name="connsiteX143" fmla="*/ 227512 w 295220"/>
                  <a:gd name="connsiteY143" fmla="*/ 59717 h 291633"/>
                  <a:gd name="connsiteX144" fmla="*/ 232412 w 295220"/>
                  <a:gd name="connsiteY144" fmla="*/ 64399 h 291633"/>
                  <a:gd name="connsiteX145" fmla="*/ 236978 w 295220"/>
                  <a:gd name="connsiteY145" fmla="*/ 69299 h 291633"/>
                  <a:gd name="connsiteX146" fmla="*/ 244885 w 295220"/>
                  <a:gd name="connsiteY146" fmla="*/ 79862 h 291633"/>
                  <a:gd name="connsiteX147" fmla="*/ 251455 w 295220"/>
                  <a:gd name="connsiteY147" fmla="*/ 91187 h 291633"/>
                  <a:gd name="connsiteX148" fmla="*/ 256578 w 295220"/>
                  <a:gd name="connsiteY148" fmla="*/ 103383 h 291633"/>
                  <a:gd name="connsiteX149" fmla="*/ 260253 w 295220"/>
                  <a:gd name="connsiteY149" fmla="*/ 116450 h 291633"/>
                  <a:gd name="connsiteX150" fmla="*/ 262369 w 295220"/>
                  <a:gd name="connsiteY150" fmla="*/ 130498 h 291633"/>
                  <a:gd name="connsiteX151" fmla="*/ 263148 w 295220"/>
                  <a:gd name="connsiteY151" fmla="*/ 145416 h 291633"/>
                  <a:gd name="connsiteX152" fmla="*/ 262591 w 295220"/>
                  <a:gd name="connsiteY152" fmla="*/ 160661 h 29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295220" h="291633">
                    <a:moveTo>
                      <a:pt x="295221" y="145634"/>
                    </a:moveTo>
                    <a:cubicBezTo>
                      <a:pt x="295221" y="138120"/>
                      <a:pt x="294775" y="130607"/>
                      <a:pt x="293884" y="123093"/>
                    </a:cubicBezTo>
                    <a:cubicBezTo>
                      <a:pt x="293439" y="119500"/>
                      <a:pt x="292882" y="115906"/>
                      <a:pt x="292214" y="112312"/>
                    </a:cubicBezTo>
                    <a:cubicBezTo>
                      <a:pt x="291546" y="108828"/>
                      <a:pt x="290766" y="105343"/>
                      <a:pt x="289764" y="101859"/>
                    </a:cubicBezTo>
                    <a:cubicBezTo>
                      <a:pt x="287871" y="95107"/>
                      <a:pt x="285643" y="88465"/>
                      <a:pt x="282748" y="82149"/>
                    </a:cubicBezTo>
                    <a:cubicBezTo>
                      <a:pt x="280855" y="77684"/>
                      <a:pt x="278628" y="73328"/>
                      <a:pt x="276178" y="69190"/>
                    </a:cubicBezTo>
                    <a:cubicBezTo>
                      <a:pt x="274396" y="66250"/>
                      <a:pt x="272614" y="63310"/>
                      <a:pt x="270610" y="60479"/>
                    </a:cubicBezTo>
                    <a:cubicBezTo>
                      <a:pt x="268605" y="57648"/>
                      <a:pt x="266601" y="54816"/>
                      <a:pt x="264373" y="52094"/>
                    </a:cubicBezTo>
                    <a:cubicBezTo>
                      <a:pt x="261589" y="48609"/>
                      <a:pt x="258471" y="45234"/>
                      <a:pt x="255353" y="42076"/>
                    </a:cubicBezTo>
                    <a:cubicBezTo>
                      <a:pt x="255019" y="41749"/>
                      <a:pt x="254573" y="41314"/>
                      <a:pt x="254239" y="40987"/>
                    </a:cubicBezTo>
                    <a:cubicBezTo>
                      <a:pt x="253905" y="40660"/>
                      <a:pt x="253571" y="40334"/>
                      <a:pt x="253237" y="40116"/>
                    </a:cubicBezTo>
                    <a:cubicBezTo>
                      <a:pt x="253014" y="39898"/>
                      <a:pt x="252903" y="39789"/>
                      <a:pt x="252680" y="39571"/>
                    </a:cubicBezTo>
                    <a:cubicBezTo>
                      <a:pt x="252569" y="39462"/>
                      <a:pt x="252346" y="39245"/>
                      <a:pt x="252235" y="39027"/>
                    </a:cubicBezTo>
                    <a:cubicBezTo>
                      <a:pt x="251567" y="38482"/>
                      <a:pt x="250898" y="37829"/>
                      <a:pt x="250230" y="37284"/>
                    </a:cubicBezTo>
                    <a:cubicBezTo>
                      <a:pt x="249228" y="36413"/>
                      <a:pt x="248226" y="35433"/>
                      <a:pt x="247112" y="34562"/>
                    </a:cubicBezTo>
                    <a:cubicBezTo>
                      <a:pt x="246110" y="33691"/>
                      <a:pt x="245108" y="32820"/>
                      <a:pt x="243994" y="31949"/>
                    </a:cubicBezTo>
                    <a:cubicBezTo>
                      <a:pt x="242658" y="30860"/>
                      <a:pt x="241321" y="29771"/>
                      <a:pt x="239874" y="28682"/>
                    </a:cubicBezTo>
                    <a:cubicBezTo>
                      <a:pt x="238537" y="27593"/>
                      <a:pt x="237090" y="26613"/>
                      <a:pt x="235642" y="25633"/>
                    </a:cubicBezTo>
                    <a:cubicBezTo>
                      <a:pt x="234194" y="24653"/>
                      <a:pt x="232858" y="23673"/>
                      <a:pt x="231299" y="22802"/>
                    </a:cubicBezTo>
                    <a:cubicBezTo>
                      <a:pt x="229851" y="21822"/>
                      <a:pt x="228292" y="20950"/>
                      <a:pt x="226844" y="20079"/>
                    </a:cubicBezTo>
                    <a:cubicBezTo>
                      <a:pt x="224394" y="18664"/>
                      <a:pt x="221944" y="17357"/>
                      <a:pt x="219494" y="16050"/>
                    </a:cubicBezTo>
                    <a:cubicBezTo>
                      <a:pt x="216599" y="14526"/>
                      <a:pt x="213592" y="13219"/>
                      <a:pt x="210697" y="11912"/>
                    </a:cubicBezTo>
                    <a:cubicBezTo>
                      <a:pt x="207467" y="10497"/>
                      <a:pt x="204238" y="9299"/>
                      <a:pt x="200786" y="8210"/>
                    </a:cubicBezTo>
                    <a:cubicBezTo>
                      <a:pt x="194104" y="5923"/>
                      <a:pt x="187199" y="4181"/>
                      <a:pt x="180072" y="2874"/>
                    </a:cubicBezTo>
                    <a:cubicBezTo>
                      <a:pt x="172834" y="1458"/>
                      <a:pt x="165372" y="696"/>
                      <a:pt x="158023" y="261"/>
                    </a:cubicBezTo>
                    <a:cubicBezTo>
                      <a:pt x="154236" y="43"/>
                      <a:pt x="150339" y="-66"/>
                      <a:pt x="146552" y="43"/>
                    </a:cubicBezTo>
                    <a:cubicBezTo>
                      <a:pt x="142655" y="43"/>
                      <a:pt x="138868" y="152"/>
                      <a:pt x="134971" y="478"/>
                    </a:cubicBezTo>
                    <a:cubicBezTo>
                      <a:pt x="127509" y="914"/>
                      <a:pt x="120160" y="1894"/>
                      <a:pt x="112921" y="3310"/>
                    </a:cubicBezTo>
                    <a:cubicBezTo>
                      <a:pt x="105905" y="4725"/>
                      <a:pt x="99001" y="6576"/>
                      <a:pt x="92208" y="8972"/>
                    </a:cubicBezTo>
                    <a:cubicBezTo>
                      <a:pt x="88867" y="10061"/>
                      <a:pt x="85637" y="11368"/>
                      <a:pt x="82408" y="12783"/>
                    </a:cubicBezTo>
                    <a:cubicBezTo>
                      <a:pt x="79290" y="14199"/>
                      <a:pt x="76060" y="15723"/>
                      <a:pt x="73053" y="17357"/>
                    </a:cubicBezTo>
                    <a:cubicBezTo>
                      <a:pt x="69935" y="18990"/>
                      <a:pt x="66929" y="20733"/>
                      <a:pt x="64033" y="22584"/>
                    </a:cubicBezTo>
                    <a:cubicBezTo>
                      <a:pt x="61138" y="24435"/>
                      <a:pt x="58242" y="26395"/>
                      <a:pt x="55458" y="28573"/>
                    </a:cubicBezTo>
                    <a:cubicBezTo>
                      <a:pt x="49890" y="32820"/>
                      <a:pt x="44545" y="37393"/>
                      <a:pt x="39645" y="42403"/>
                    </a:cubicBezTo>
                    <a:cubicBezTo>
                      <a:pt x="37195" y="44907"/>
                      <a:pt x="34856" y="47412"/>
                      <a:pt x="32629" y="50025"/>
                    </a:cubicBezTo>
                    <a:cubicBezTo>
                      <a:pt x="30402" y="52639"/>
                      <a:pt x="28286" y="55361"/>
                      <a:pt x="26170" y="58192"/>
                    </a:cubicBezTo>
                    <a:cubicBezTo>
                      <a:pt x="25168" y="59608"/>
                      <a:pt x="24166" y="61023"/>
                      <a:pt x="23275" y="62439"/>
                    </a:cubicBezTo>
                    <a:cubicBezTo>
                      <a:pt x="22384" y="63855"/>
                      <a:pt x="21381" y="65379"/>
                      <a:pt x="20491" y="66795"/>
                    </a:cubicBezTo>
                    <a:cubicBezTo>
                      <a:pt x="18709" y="69735"/>
                      <a:pt x="17038" y="72675"/>
                      <a:pt x="15479" y="75724"/>
                    </a:cubicBezTo>
                    <a:cubicBezTo>
                      <a:pt x="12361" y="81931"/>
                      <a:pt x="9689" y="88356"/>
                      <a:pt x="7573" y="94889"/>
                    </a:cubicBezTo>
                    <a:cubicBezTo>
                      <a:pt x="7016" y="96523"/>
                      <a:pt x="6459" y="98265"/>
                      <a:pt x="6014" y="99899"/>
                    </a:cubicBezTo>
                    <a:cubicBezTo>
                      <a:pt x="5568" y="101641"/>
                      <a:pt x="5123" y="103274"/>
                      <a:pt x="4677" y="105017"/>
                    </a:cubicBezTo>
                    <a:cubicBezTo>
                      <a:pt x="3786" y="108501"/>
                      <a:pt x="3118" y="111986"/>
                      <a:pt x="2450" y="115470"/>
                    </a:cubicBezTo>
                    <a:cubicBezTo>
                      <a:pt x="1782" y="119173"/>
                      <a:pt x="1336" y="122766"/>
                      <a:pt x="891" y="126469"/>
                    </a:cubicBezTo>
                    <a:cubicBezTo>
                      <a:pt x="557" y="130171"/>
                      <a:pt x="223" y="133874"/>
                      <a:pt x="111" y="137576"/>
                    </a:cubicBezTo>
                    <a:cubicBezTo>
                      <a:pt x="0" y="139536"/>
                      <a:pt x="0" y="141387"/>
                      <a:pt x="0" y="143238"/>
                    </a:cubicBezTo>
                    <a:cubicBezTo>
                      <a:pt x="0" y="145198"/>
                      <a:pt x="0" y="147050"/>
                      <a:pt x="0" y="149010"/>
                    </a:cubicBezTo>
                    <a:cubicBezTo>
                      <a:pt x="0" y="150861"/>
                      <a:pt x="111" y="152821"/>
                      <a:pt x="223" y="154672"/>
                    </a:cubicBezTo>
                    <a:cubicBezTo>
                      <a:pt x="334" y="156632"/>
                      <a:pt x="445" y="158484"/>
                      <a:pt x="557" y="160335"/>
                    </a:cubicBezTo>
                    <a:cubicBezTo>
                      <a:pt x="1114" y="167631"/>
                      <a:pt x="2116" y="174818"/>
                      <a:pt x="3675" y="182005"/>
                    </a:cubicBezTo>
                    <a:cubicBezTo>
                      <a:pt x="4454" y="185489"/>
                      <a:pt x="5345" y="188974"/>
                      <a:pt x="6348" y="192350"/>
                    </a:cubicBezTo>
                    <a:cubicBezTo>
                      <a:pt x="7350" y="195725"/>
                      <a:pt x="8464" y="198992"/>
                      <a:pt x="9689" y="202259"/>
                    </a:cubicBezTo>
                    <a:cubicBezTo>
                      <a:pt x="12138" y="208684"/>
                      <a:pt x="15034" y="215000"/>
                      <a:pt x="18486" y="220989"/>
                    </a:cubicBezTo>
                    <a:cubicBezTo>
                      <a:pt x="20156" y="224038"/>
                      <a:pt x="22050" y="226978"/>
                      <a:pt x="23943" y="229809"/>
                    </a:cubicBezTo>
                    <a:cubicBezTo>
                      <a:pt x="25836" y="232640"/>
                      <a:pt x="27952" y="235472"/>
                      <a:pt x="30068" y="238194"/>
                    </a:cubicBezTo>
                    <a:cubicBezTo>
                      <a:pt x="32295" y="240916"/>
                      <a:pt x="34522" y="243639"/>
                      <a:pt x="36861" y="246143"/>
                    </a:cubicBezTo>
                    <a:cubicBezTo>
                      <a:pt x="39199" y="248757"/>
                      <a:pt x="41761" y="251261"/>
                      <a:pt x="44322" y="253657"/>
                    </a:cubicBezTo>
                    <a:cubicBezTo>
                      <a:pt x="46883" y="256053"/>
                      <a:pt x="49556" y="258339"/>
                      <a:pt x="52229" y="260517"/>
                    </a:cubicBezTo>
                    <a:cubicBezTo>
                      <a:pt x="54901" y="262695"/>
                      <a:pt x="57685" y="264764"/>
                      <a:pt x="60581" y="266724"/>
                    </a:cubicBezTo>
                    <a:cubicBezTo>
                      <a:pt x="63476" y="268684"/>
                      <a:pt x="66372" y="270536"/>
                      <a:pt x="69379" y="272278"/>
                    </a:cubicBezTo>
                    <a:cubicBezTo>
                      <a:pt x="72385" y="274020"/>
                      <a:pt x="75503" y="275654"/>
                      <a:pt x="78510" y="277069"/>
                    </a:cubicBezTo>
                    <a:cubicBezTo>
                      <a:pt x="84746" y="280118"/>
                      <a:pt x="91317" y="282623"/>
                      <a:pt x="97999" y="284692"/>
                    </a:cubicBezTo>
                    <a:cubicBezTo>
                      <a:pt x="101451" y="285672"/>
                      <a:pt x="104903" y="286652"/>
                      <a:pt x="108355" y="287414"/>
                    </a:cubicBezTo>
                    <a:cubicBezTo>
                      <a:pt x="111807" y="288176"/>
                      <a:pt x="115482" y="288939"/>
                      <a:pt x="119046" y="289483"/>
                    </a:cubicBezTo>
                    <a:cubicBezTo>
                      <a:pt x="126507" y="290681"/>
                      <a:pt x="133968" y="291334"/>
                      <a:pt x="141541" y="291552"/>
                    </a:cubicBezTo>
                    <a:cubicBezTo>
                      <a:pt x="145327" y="291661"/>
                      <a:pt x="149225" y="291661"/>
                      <a:pt x="153011" y="291552"/>
                    </a:cubicBezTo>
                    <a:cubicBezTo>
                      <a:pt x="156909" y="291443"/>
                      <a:pt x="160695" y="291225"/>
                      <a:pt x="164482" y="290899"/>
                    </a:cubicBezTo>
                    <a:cubicBezTo>
                      <a:pt x="171831" y="290245"/>
                      <a:pt x="179070" y="289156"/>
                      <a:pt x="186197" y="287523"/>
                    </a:cubicBezTo>
                    <a:cubicBezTo>
                      <a:pt x="189649" y="286761"/>
                      <a:pt x="193102" y="285781"/>
                      <a:pt x="196554" y="284801"/>
                    </a:cubicBezTo>
                    <a:cubicBezTo>
                      <a:pt x="199895" y="283712"/>
                      <a:pt x="203236" y="282623"/>
                      <a:pt x="206576" y="281316"/>
                    </a:cubicBezTo>
                    <a:cubicBezTo>
                      <a:pt x="213035" y="278812"/>
                      <a:pt x="219383" y="275762"/>
                      <a:pt x="225397" y="272278"/>
                    </a:cubicBezTo>
                    <a:cubicBezTo>
                      <a:pt x="228403" y="270536"/>
                      <a:pt x="231410" y="268684"/>
                      <a:pt x="234194" y="266724"/>
                    </a:cubicBezTo>
                    <a:cubicBezTo>
                      <a:pt x="237201" y="264546"/>
                      <a:pt x="239985" y="262477"/>
                      <a:pt x="242658" y="260300"/>
                    </a:cubicBezTo>
                    <a:cubicBezTo>
                      <a:pt x="245108" y="258339"/>
                      <a:pt x="247446" y="256379"/>
                      <a:pt x="249673" y="254310"/>
                    </a:cubicBezTo>
                    <a:cubicBezTo>
                      <a:pt x="250564" y="253439"/>
                      <a:pt x="251455" y="252677"/>
                      <a:pt x="252346" y="251806"/>
                    </a:cubicBezTo>
                    <a:cubicBezTo>
                      <a:pt x="253014" y="251261"/>
                      <a:pt x="253571" y="250608"/>
                      <a:pt x="254239" y="249955"/>
                    </a:cubicBezTo>
                    <a:cubicBezTo>
                      <a:pt x="254907" y="249301"/>
                      <a:pt x="255464" y="248757"/>
                      <a:pt x="256132" y="248103"/>
                    </a:cubicBezTo>
                    <a:cubicBezTo>
                      <a:pt x="257246" y="246906"/>
                      <a:pt x="258471" y="245708"/>
                      <a:pt x="259585" y="244510"/>
                    </a:cubicBezTo>
                    <a:cubicBezTo>
                      <a:pt x="262926" y="240916"/>
                      <a:pt x="266044" y="236996"/>
                      <a:pt x="268939" y="233076"/>
                    </a:cubicBezTo>
                    <a:cubicBezTo>
                      <a:pt x="270944" y="230245"/>
                      <a:pt x="272837" y="227414"/>
                      <a:pt x="274730" y="224473"/>
                    </a:cubicBezTo>
                    <a:cubicBezTo>
                      <a:pt x="276512" y="221533"/>
                      <a:pt x="278182" y="218484"/>
                      <a:pt x="279741" y="215435"/>
                    </a:cubicBezTo>
                    <a:cubicBezTo>
                      <a:pt x="281300" y="212386"/>
                      <a:pt x="282748" y="209228"/>
                      <a:pt x="284084" y="206070"/>
                    </a:cubicBezTo>
                    <a:cubicBezTo>
                      <a:pt x="285421" y="202803"/>
                      <a:pt x="286646" y="199646"/>
                      <a:pt x="287648" y="196270"/>
                    </a:cubicBezTo>
                    <a:cubicBezTo>
                      <a:pt x="289207" y="191478"/>
                      <a:pt x="290543" y="186687"/>
                      <a:pt x="291546" y="181896"/>
                    </a:cubicBezTo>
                    <a:cubicBezTo>
                      <a:pt x="292548" y="177431"/>
                      <a:pt x="293327" y="172858"/>
                      <a:pt x="293884" y="168284"/>
                    </a:cubicBezTo>
                    <a:cubicBezTo>
                      <a:pt x="294330" y="164582"/>
                      <a:pt x="294664" y="160879"/>
                      <a:pt x="294886" y="157177"/>
                    </a:cubicBezTo>
                    <a:cubicBezTo>
                      <a:pt x="295109" y="153257"/>
                      <a:pt x="295221" y="149445"/>
                      <a:pt x="295221" y="145634"/>
                    </a:cubicBezTo>
                    <a:moveTo>
                      <a:pt x="262591" y="160661"/>
                    </a:moveTo>
                    <a:cubicBezTo>
                      <a:pt x="262257" y="164582"/>
                      <a:pt x="261701" y="168611"/>
                      <a:pt x="260921" y="172422"/>
                    </a:cubicBezTo>
                    <a:cubicBezTo>
                      <a:pt x="260030" y="176887"/>
                      <a:pt x="258917" y="181351"/>
                      <a:pt x="257469" y="185816"/>
                    </a:cubicBezTo>
                    <a:cubicBezTo>
                      <a:pt x="256801" y="187994"/>
                      <a:pt x="256021" y="190063"/>
                      <a:pt x="255130" y="192241"/>
                    </a:cubicBezTo>
                    <a:cubicBezTo>
                      <a:pt x="253682" y="195943"/>
                      <a:pt x="252012" y="199537"/>
                      <a:pt x="250119" y="203130"/>
                    </a:cubicBezTo>
                    <a:cubicBezTo>
                      <a:pt x="248337" y="206506"/>
                      <a:pt x="246333" y="209664"/>
                      <a:pt x="244217" y="212822"/>
                    </a:cubicBezTo>
                    <a:cubicBezTo>
                      <a:pt x="242992" y="214673"/>
                      <a:pt x="241655" y="216415"/>
                      <a:pt x="240319" y="218158"/>
                    </a:cubicBezTo>
                    <a:cubicBezTo>
                      <a:pt x="239540" y="219138"/>
                      <a:pt x="238649" y="220227"/>
                      <a:pt x="237869" y="221207"/>
                    </a:cubicBezTo>
                    <a:cubicBezTo>
                      <a:pt x="236644" y="222622"/>
                      <a:pt x="235419" y="224038"/>
                      <a:pt x="234194" y="225236"/>
                    </a:cubicBezTo>
                    <a:cubicBezTo>
                      <a:pt x="233637" y="225780"/>
                      <a:pt x="233081" y="226433"/>
                      <a:pt x="232524" y="226978"/>
                    </a:cubicBezTo>
                    <a:cubicBezTo>
                      <a:pt x="232190" y="227414"/>
                      <a:pt x="231744" y="227740"/>
                      <a:pt x="231410" y="228176"/>
                    </a:cubicBezTo>
                    <a:cubicBezTo>
                      <a:pt x="230965" y="228611"/>
                      <a:pt x="230631" y="228938"/>
                      <a:pt x="230185" y="229374"/>
                    </a:cubicBezTo>
                    <a:cubicBezTo>
                      <a:pt x="229740" y="229809"/>
                      <a:pt x="229183" y="230245"/>
                      <a:pt x="228626" y="230789"/>
                    </a:cubicBezTo>
                    <a:cubicBezTo>
                      <a:pt x="227512" y="231878"/>
                      <a:pt x="226287" y="232858"/>
                      <a:pt x="225174" y="233838"/>
                    </a:cubicBezTo>
                    <a:cubicBezTo>
                      <a:pt x="223503" y="235254"/>
                      <a:pt x="221722" y="236669"/>
                      <a:pt x="219940" y="237976"/>
                    </a:cubicBezTo>
                    <a:cubicBezTo>
                      <a:pt x="218158" y="239283"/>
                      <a:pt x="216376" y="240590"/>
                      <a:pt x="214483" y="241788"/>
                    </a:cubicBezTo>
                    <a:cubicBezTo>
                      <a:pt x="211031" y="243965"/>
                      <a:pt x="207356" y="246034"/>
                      <a:pt x="203681" y="247886"/>
                    </a:cubicBezTo>
                    <a:cubicBezTo>
                      <a:pt x="199672" y="249846"/>
                      <a:pt x="195552" y="251588"/>
                      <a:pt x="191320" y="253004"/>
                    </a:cubicBezTo>
                    <a:cubicBezTo>
                      <a:pt x="186977" y="254528"/>
                      <a:pt x="182634" y="255726"/>
                      <a:pt x="178068" y="256706"/>
                    </a:cubicBezTo>
                    <a:cubicBezTo>
                      <a:pt x="173391" y="257686"/>
                      <a:pt x="168713" y="258448"/>
                      <a:pt x="163925" y="258993"/>
                    </a:cubicBezTo>
                    <a:cubicBezTo>
                      <a:pt x="158914" y="259537"/>
                      <a:pt x="153902" y="259864"/>
                      <a:pt x="148891" y="259864"/>
                    </a:cubicBezTo>
                    <a:cubicBezTo>
                      <a:pt x="143880" y="259864"/>
                      <a:pt x="138757" y="259755"/>
                      <a:pt x="133746" y="259319"/>
                    </a:cubicBezTo>
                    <a:cubicBezTo>
                      <a:pt x="128957" y="258884"/>
                      <a:pt x="124280" y="258231"/>
                      <a:pt x="119491" y="257250"/>
                    </a:cubicBezTo>
                    <a:cubicBezTo>
                      <a:pt x="115037" y="256379"/>
                      <a:pt x="110582" y="255182"/>
                      <a:pt x="106239" y="253766"/>
                    </a:cubicBezTo>
                    <a:cubicBezTo>
                      <a:pt x="102008" y="252350"/>
                      <a:pt x="97887" y="250717"/>
                      <a:pt x="93767" y="248866"/>
                    </a:cubicBezTo>
                    <a:cubicBezTo>
                      <a:pt x="89869" y="246906"/>
                      <a:pt x="85971" y="244837"/>
                      <a:pt x="82185" y="242441"/>
                    </a:cubicBezTo>
                    <a:cubicBezTo>
                      <a:pt x="78399" y="240045"/>
                      <a:pt x="74835" y="237432"/>
                      <a:pt x="71383" y="234601"/>
                    </a:cubicBezTo>
                    <a:cubicBezTo>
                      <a:pt x="67931" y="231660"/>
                      <a:pt x="64590" y="228611"/>
                      <a:pt x="61472" y="225345"/>
                    </a:cubicBezTo>
                    <a:cubicBezTo>
                      <a:pt x="59913" y="223711"/>
                      <a:pt x="58465" y="222078"/>
                      <a:pt x="57017" y="220444"/>
                    </a:cubicBezTo>
                    <a:cubicBezTo>
                      <a:pt x="55570" y="218811"/>
                      <a:pt x="54233" y="217069"/>
                      <a:pt x="52897" y="215217"/>
                    </a:cubicBezTo>
                    <a:cubicBezTo>
                      <a:pt x="50336" y="211733"/>
                      <a:pt x="47886" y="208030"/>
                      <a:pt x="45770" y="204219"/>
                    </a:cubicBezTo>
                    <a:cubicBezTo>
                      <a:pt x="43654" y="200408"/>
                      <a:pt x="41761" y="196488"/>
                      <a:pt x="40090" y="192459"/>
                    </a:cubicBezTo>
                    <a:cubicBezTo>
                      <a:pt x="38420" y="188321"/>
                      <a:pt x="37084" y="184074"/>
                      <a:pt x="35859" y="179827"/>
                    </a:cubicBezTo>
                    <a:cubicBezTo>
                      <a:pt x="34634" y="175362"/>
                      <a:pt x="33743" y="170789"/>
                      <a:pt x="33075" y="166215"/>
                    </a:cubicBezTo>
                    <a:cubicBezTo>
                      <a:pt x="32406" y="161424"/>
                      <a:pt x="31961" y="156523"/>
                      <a:pt x="31738" y="151732"/>
                    </a:cubicBezTo>
                    <a:cubicBezTo>
                      <a:pt x="31627" y="149228"/>
                      <a:pt x="31627" y="146723"/>
                      <a:pt x="31627" y="144218"/>
                    </a:cubicBezTo>
                    <a:cubicBezTo>
                      <a:pt x="31627" y="141714"/>
                      <a:pt x="31738" y="139209"/>
                      <a:pt x="31850" y="136705"/>
                    </a:cubicBezTo>
                    <a:cubicBezTo>
                      <a:pt x="32184" y="131913"/>
                      <a:pt x="32629" y="127122"/>
                      <a:pt x="33520" y="122331"/>
                    </a:cubicBezTo>
                    <a:cubicBezTo>
                      <a:pt x="34299" y="117866"/>
                      <a:pt x="35302" y="113401"/>
                      <a:pt x="36638" y="108937"/>
                    </a:cubicBezTo>
                    <a:cubicBezTo>
                      <a:pt x="37863" y="104690"/>
                      <a:pt x="39422" y="100443"/>
                      <a:pt x="41204" y="96414"/>
                    </a:cubicBezTo>
                    <a:cubicBezTo>
                      <a:pt x="42986" y="92385"/>
                      <a:pt x="44990" y="88465"/>
                      <a:pt x="47217" y="84653"/>
                    </a:cubicBezTo>
                    <a:cubicBezTo>
                      <a:pt x="49445" y="80842"/>
                      <a:pt x="52006" y="77249"/>
                      <a:pt x="54679" y="73764"/>
                    </a:cubicBezTo>
                    <a:cubicBezTo>
                      <a:pt x="57463" y="70170"/>
                      <a:pt x="60470" y="66795"/>
                      <a:pt x="63699" y="63637"/>
                    </a:cubicBezTo>
                    <a:cubicBezTo>
                      <a:pt x="66817" y="60479"/>
                      <a:pt x="70269" y="57430"/>
                      <a:pt x="73833" y="54599"/>
                    </a:cubicBezTo>
                    <a:cubicBezTo>
                      <a:pt x="77285" y="51876"/>
                      <a:pt x="80960" y="49372"/>
                      <a:pt x="84746" y="47085"/>
                    </a:cubicBezTo>
                    <a:cubicBezTo>
                      <a:pt x="88533" y="44798"/>
                      <a:pt x="92430" y="42729"/>
                      <a:pt x="96439" y="40987"/>
                    </a:cubicBezTo>
                    <a:cubicBezTo>
                      <a:pt x="100560" y="39136"/>
                      <a:pt x="104680" y="37611"/>
                      <a:pt x="108912" y="36304"/>
                    </a:cubicBezTo>
                    <a:cubicBezTo>
                      <a:pt x="113366" y="34998"/>
                      <a:pt x="117821" y="33909"/>
                      <a:pt x="122275" y="33038"/>
                    </a:cubicBezTo>
                    <a:cubicBezTo>
                      <a:pt x="127064" y="32166"/>
                      <a:pt x="131853" y="31622"/>
                      <a:pt x="136641" y="31295"/>
                    </a:cubicBezTo>
                    <a:cubicBezTo>
                      <a:pt x="139091" y="31186"/>
                      <a:pt x="141652" y="31078"/>
                      <a:pt x="144214" y="30969"/>
                    </a:cubicBezTo>
                    <a:cubicBezTo>
                      <a:pt x="146775" y="30969"/>
                      <a:pt x="149336" y="30969"/>
                      <a:pt x="151786" y="30969"/>
                    </a:cubicBezTo>
                    <a:cubicBezTo>
                      <a:pt x="156798" y="31078"/>
                      <a:pt x="161698" y="31513"/>
                      <a:pt x="166597" y="32166"/>
                    </a:cubicBezTo>
                    <a:cubicBezTo>
                      <a:pt x="171275" y="32820"/>
                      <a:pt x="175952" y="33691"/>
                      <a:pt x="180518" y="34780"/>
                    </a:cubicBezTo>
                    <a:cubicBezTo>
                      <a:pt x="184972" y="35869"/>
                      <a:pt x="189315" y="37284"/>
                      <a:pt x="193547" y="38809"/>
                    </a:cubicBezTo>
                    <a:cubicBezTo>
                      <a:pt x="197667" y="40442"/>
                      <a:pt x="201788" y="42294"/>
                      <a:pt x="205686" y="44363"/>
                    </a:cubicBezTo>
                    <a:cubicBezTo>
                      <a:pt x="209583" y="46432"/>
                      <a:pt x="213370" y="48718"/>
                      <a:pt x="217044" y="51332"/>
                    </a:cubicBezTo>
                    <a:cubicBezTo>
                      <a:pt x="220719" y="53945"/>
                      <a:pt x="224172" y="56777"/>
                      <a:pt x="227512" y="59717"/>
                    </a:cubicBezTo>
                    <a:cubicBezTo>
                      <a:pt x="229183" y="61241"/>
                      <a:pt x="230853" y="62766"/>
                      <a:pt x="232412" y="64399"/>
                    </a:cubicBezTo>
                    <a:cubicBezTo>
                      <a:pt x="233971" y="66033"/>
                      <a:pt x="235531" y="67666"/>
                      <a:pt x="236978" y="69299"/>
                    </a:cubicBezTo>
                    <a:cubicBezTo>
                      <a:pt x="239874" y="72675"/>
                      <a:pt x="242546" y="76160"/>
                      <a:pt x="244885" y="79862"/>
                    </a:cubicBezTo>
                    <a:cubicBezTo>
                      <a:pt x="247335" y="83456"/>
                      <a:pt x="249562" y="87267"/>
                      <a:pt x="251455" y="91187"/>
                    </a:cubicBezTo>
                    <a:cubicBezTo>
                      <a:pt x="253348" y="95107"/>
                      <a:pt x="255130" y="99245"/>
                      <a:pt x="256578" y="103383"/>
                    </a:cubicBezTo>
                    <a:cubicBezTo>
                      <a:pt x="258026" y="107630"/>
                      <a:pt x="259251" y="112095"/>
                      <a:pt x="260253" y="116450"/>
                    </a:cubicBezTo>
                    <a:cubicBezTo>
                      <a:pt x="261255" y="121024"/>
                      <a:pt x="261923" y="125706"/>
                      <a:pt x="262369" y="130498"/>
                    </a:cubicBezTo>
                    <a:cubicBezTo>
                      <a:pt x="262926" y="135507"/>
                      <a:pt x="263148" y="140407"/>
                      <a:pt x="263148" y="145416"/>
                    </a:cubicBezTo>
                    <a:cubicBezTo>
                      <a:pt x="263371" y="150643"/>
                      <a:pt x="263148" y="155652"/>
                      <a:pt x="262591" y="160661"/>
                    </a:cubicBezTo>
                  </a:path>
                </a:pathLst>
              </a:custGeom>
              <a:grpFill/>
              <a:ln w="11089" cap="flat">
                <a:noFill/>
                <a:prstDash val="solid"/>
                <a:miter/>
              </a:ln>
            </p:spPr>
            <p:txBody>
              <a:bodyPr rtlCol="0" anchor="ctr"/>
              <a:lstStyle/>
              <a:p>
                <a:endParaRPr lang="fi-FI"/>
              </a:p>
            </p:txBody>
          </p:sp>
          <p:sp>
            <p:nvSpPr>
              <p:cNvPr id="25" name="Vapaamuotoinen: Muoto 16">
                <a:extLst>
                  <a:ext uri="{FF2B5EF4-FFF2-40B4-BE49-F238E27FC236}">
                    <a16:creationId xmlns:a16="http://schemas.microsoft.com/office/drawing/2014/main" id="{2FFCE06C-073D-40D1-A5BA-2C484FD7AAA6}"/>
                  </a:ext>
                </a:extLst>
              </p:cNvPr>
              <p:cNvSpPr/>
              <p:nvPr/>
            </p:nvSpPr>
            <p:spPr bwMode="black">
              <a:xfrm>
                <a:off x="10972862" y="6318240"/>
                <a:ext cx="32851" cy="290311"/>
              </a:xfrm>
              <a:custGeom>
                <a:avLst/>
                <a:gdLst>
                  <a:gd name="connsiteX0" fmla="*/ 334 w 32851"/>
                  <a:gd name="connsiteY0" fmla="*/ 290312 h 290311"/>
                  <a:gd name="connsiteX1" fmla="*/ 32518 w 32851"/>
                  <a:gd name="connsiteY1" fmla="*/ 290312 h 290311"/>
                  <a:gd name="connsiteX2" fmla="*/ 32852 w 32851"/>
                  <a:gd name="connsiteY2" fmla="*/ 145156 h 290311"/>
                  <a:gd name="connsiteX3" fmla="*/ 32518 w 32851"/>
                  <a:gd name="connsiteY3" fmla="*/ 0 h 290311"/>
                  <a:gd name="connsiteX4" fmla="*/ 334 w 32851"/>
                  <a:gd name="connsiteY4" fmla="*/ 0 h 290311"/>
                  <a:gd name="connsiteX5" fmla="*/ 0 w 32851"/>
                  <a:gd name="connsiteY5" fmla="*/ 145156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51" h="290311">
                    <a:moveTo>
                      <a:pt x="334" y="290312"/>
                    </a:moveTo>
                    <a:lnTo>
                      <a:pt x="32518" y="290312"/>
                    </a:lnTo>
                    <a:lnTo>
                      <a:pt x="32852" y="145156"/>
                    </a:lnTo>
                    <a:lnTo>
                      <a:pt x="32518" y="0"/>
                    </a:lnTo>
                    <a:lnTo>
                      <a:pt x="334" y="0"/>
                    </a:lnTo>
                    <a:lnTo>
                      <a:pt x="0" y="145156"/>
                    </a:lnTo>
                    <a:close/>
                  </a:path>
                </a:pathLst>
              </a:custGeom>
              <a:grpFill/>
              <a:ln w="11089" cap="flat">
                <a:noFill/>
                <a:prstDash val="solid"/>
                <a:miter/>
              </a:ln>
            </p:spPr>
            <p:txBody>
              <a:bodyPr rtlCol="0" anchor="ctr"/>
              <a:lstStyle/>
              <a:p>
                <a:endParaRPr lang="fi-FI"/>
              </a:p>
            </p:txBody>
          </p:sp>
          <p:sp>
            <p:nvSpPr>
              <p:cNvPr id="26" name="Vapaamuotoinen: Muoto 17">
                <a:extLst>
                  <a:ext uri="{FF2B5EF4-FFF2-40B4-BE49-F238E27FC236}">
                    <a16:creationId xmlns:a16="http://schemas.microsoft.com/office/drawing/2014/main" id="{776F4AAC-3B48-44C7-BC18-0FB1FB7BC27F}"/>
                  </a:ext>
                </a:extLst>
              </p:cNvPr>
              <p:cNvSpPr/>
              <p:nvPr/>
            </p:nvSpPr>
            <p:spPr bwMode="black">
              <a:xfrm>
                <a:off x="10278854" y="6318240"/>
                <a:ext cx="202567" cy="290311"/>
              </a:xfrm>
              <a:custGeom>
                <a:avLst/>
                <a:gdLst>
                  <a:gd name="connsiteX0" fmla="*/ 0 w 202567"/>
                  <a:gd name="connsiteY0" fmla="*/ 0 h 290311"/>
                  <a:gd name="connsiteX1" fmla="*/ 0 w 202567"/>
                  <a:gd name="connsiteY1" fmla="*/ 32233 h 290311"/>
                  <a:gd name="connsiteX2" fmla="*/ 85081 w 202567"/>
                  <a:gd name="connsiteY2" fmla="*/ 32233 h 290311"/>
                  <a:gd name="connsiteX3" fmla="*/ 84746 w 202567"/>
                  <a:gd name="connsiteY3" fmla="*/ 161163 h 290311"/>
                  <a:gd name="connsiteX4" fmla="*/ 85081 w 202567"/>
                  <a:gd name="connsiteY4" fmla="*/ 290312 h 290311"/>
                  <a:gd name="connsiteX5" fmla="*/ 117710 w 202567"/>
                  <a:gd name="connsiteY5" fmla="*/ 290312 h 290311"/>
                  <a:gd name="connsiteX6" fmla="*/ 117932 w 202567"/>
                  <a:gd name="connsiteY6" fmla="*/ 161163 h 290311"/>
                  <a:gd name="connsiteX7" fmla="*/ 117710 w 202567"/>
                  <a:gd name="connsiteY7" fmla="*/ 32233 h 290311"/>
                  <a:gd name="connsiteX8" fmla="*/ 202567 w 202567"/>
                  <a:gd name="connsiteY8" fmla="*/ 32233 h 290311"/>
                  <a:gd name="connsiteX9" fmla="*/ 202567 w 202567"/>
                  <a:gd name="connsiteY9" fmla="*/ 0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567" h="290311">
                    <a:moveTo>
                      <a:pt x="0" y="0"/>
                    </a:moveTo>
                    <a:lnTo>
                      <a:pt x="0" y="32233"/>
                    </a:lnTo>
                    <a:lnTo>
                      <a:pt x="85081" y="32233"/>
                    </a:lnTo>
                    <a:lnTo>
                      <a:pt x="84746" y="161163"/>
                    </a:lnTo>
                    <a:lnTo>
                      <a:pt x="85081" y="290312"/>
                    </a:lnTo>
                    <a:lnTo>
                      <a:pt x="117710" y="290312"/>
                    </a:lnTo>
                    <a:lnTo>
                      <a:pt x="117932" y="161163"/>
                    </a:lnTo>
                    <a:lnTo>
                      <a:pt x="117710" y="32233"/>
                    </a:lnTo>
                    <a:lnTo>
                      <a:pt x="202567" y="32233"/>
                    </a:lnTo>
                    <a:lnTo>
                      <a:pt x="202567" y="0"/>
                    </a:lnTo>
                    <a:close/>
                  </a:path>
                </a:pathLst>
              </a:custGeom>
              <a:grpFill/>
              <a:ln w="11089" cap="flat">
                <a:noFill/>
                <a:prstDash val="solid"/>
                <a:miter/>
              </a:ln>
            </p:spPr>
            <p:txBody>
              <a:bodyPr rtlCol="0" anchor="ctr"/>
              <a:lstStyle/>
              <a:p>
                <a:endParaRPr lang="fi-FI"/>
              </a:p>
            </p:txBody>
          </p:sp>
          <p:sp>
            <p:nvSpPr>
              <p:cNvPr id="27" name="Vapaamuotoinen: Muoto 18">
                <a:extLst>
                  <a:ext uri="{FF2B5EF4-FFF2-40B4-BE49-F238E27FC236}">
                    <a16:creationId xmlns:a16="http://schemas.microsoft.com/office/drawing/2014/main" id="{2857DAD7-38B8-46B1-A602-9B926D2D5814}"/>
                  </a:ext>
                </a:extLst>
              </p:cNvPr>
              <p:cNvSpPr/>
              <p:nvPr/>
            </p:nvSpPr>
            <p:spPr bwMode="black">
              <a:xfrm>
                <a:off x="10763359" y="6317810"/>
                <a:ext cx="159501" cy="291546"/>
              </a:xfrm>
              <a:custGeom>
                <a:avLst/>
                <a:gdLst>
                  <a:gd name="connsiteX0" fmla="*/ 126872 w 159501"/>
                  <a:gd name="connsiteY0" fmla="*/ 76547 h 291546"/>
                  <a:gd name="connsiteX1" fmla="*/ 126427 w 159501"/>
                  <a:gd name="connsiteY1" fmla="*/ 69251 h 291546"/>
                  <a:gd name="connsiteX2" fmla="*/ 125536 w 159501"/>
                  <a:gd name="connsiteY2" fmla="*/ 64460 h 291546"/>
                  <a:gd name="connsiteX3" fmla="*/ 124645 w 159501"/>
                  <a:gd name="connsiteY3" fmla="*/ 61302 h 291546"/>
                  <a:gd name="connsiteX4" fmla="*/ 123532 w 159501"/>
                  <a:gd name="connsiteY4" fmla="*/ 58362 h 291546"/>
                  <a:gd name="connsiteX5" fmla="*/ 120525 w 159501"/>
                  <a:gd name="connsiteY5" fmla="*/ 52917 h 291546"/>
                  <a:gd name="connsiteX6" fmla="*/ 116516 w 159501"/>
                  <a:gd name="connsiteY6" fmla="*/ 47908 h 291546"/>
                  <a:gd name="connsiteX7" fmla="*/ 113843 w 159501"/>
                  <a:gd name="connsiteY7" fmla="*/ 45404 h 291546"/>
                  <a:gd name="connsiteX8" fmla="*/ 112507 w 159501"/>
                  <a:gd name="connsiteY8" fmla="*/ 44315 h 291546"/>
                  <a:gd name="connsiteX9" fmla="*/ 111839 w 159501"/>
                  <a:gd name="connsiteY9" fmla="*/ 43770 h 291546"/>
                  <a:gd name="connsiteX10" fmla="*/ 111282 w 159501"/>
                  <a:gd name="connsiteY10" fmla="*/ 43226 h 291546"/>
                  <a:gd name="connsiteX11" fmla="*/ 109611 w 159501"/>
                  <a:gd name="connsiteY11" fmla="*/ 42028 h 291546"/>
                  <a:gd name="connsiteX12" fmla="*/ 106493 w 159501"/>
                  <a:gd name="connsiteY12" fmla="*/ 40068 h 291546"/>
                  <a:gd name="connsiteX13" fmla="*/ 105157 w 159501"/>
                  <a:gd name="connsiteY13" fmla="*/ 39305 h 291546"/>
                  <a:gd name="connsiteX14" fmla="*/ 100591 w 159501"/>
                  <a:gd name="connsiteY14" fmla="*/ 37128 h 291546"/>
                  <a:gd name="connsiteX15" fmla="*/ 95914 w 159501"/>
                  <a:gd name="connsiteY15" fmla="*/ 35494 h 291546"/>
                  <a:gd name="connsiteX16" fmla="*/ 92462 w 159501"/>
                  <a:gd name="connsiteY16" fmla="*/ 34623 h 291546"/>
                  <a:gd name="connsiteX17" fmla="*/ 88898 w 159501"/>
                  <a:gd name="connsiteY17" fmla="*/ 33861 h 291546"/>
                  <a:gd name="connsiteX18" fmla="*/ 83553 w 159501"/>
                  <a:gd name="connsiteY18" fmla="*/ 33098 h 291546"/>
                  <a:gd name="connsiteX19" fmla="*/ 79544 w 159501"/>
                  <a:gd name="connsiteY19" fmla="*/ 32881 h 291546"/>
                  <a:gd name="connsiteX20" fmla="*/ 75535 w 159501"/>
                  <a:gd name="connsiteY20" fmla="*/ 32772 h 291546"/>
                  <a:gd name="connsiteX21" fmla="*/ 32215 w 159501"/>
                  <a:gd name="connsiteY21" fmla="*/ 32772 h 291546"/>
                  <a:gd name="connsiteX22" fmla="*/ 32215 w 159501"/>
                  <a:gd name="connsiteY22" fmla="*/ 121738 h 291546"/>
                  <a:gd name="connsiteX23" fmla="*/ 75423 w 159501"/>
                  <a:gd name="connsiteY23" fmla="*/ 121738 h 291546"/>
                  <a:gd name="connsiteX24" fmla="*/ 86448 w 159501"/>
                  <a:gd name="connsiteY24" fmla="*/ 120976 h 291546"/>
                  <a:gd name="connsiteX25" fmla="*/ 96248 w 159501"/>
                  <a:gd name="connsiteY25" fmla="*/ 118689 h 291546"/>
                  <a:gd name="connsiteX26" fmla="*/ 104934 w 159501"/>
                  <a:gd name="connsiteY26" fmla="*/ 114987 h 291546"/>
                  <a:gd name="connsiteX27" fmla="*/ 112618 w 159501"/>
                  <a:gd name="connsiteY27" fmla="*/ 109869 h 291546"/>
                  <a:gd name="connsiteX28" fmla="*/ 115514 w 159501"/>
                  <a:gd name="connsiteY28" fmla="*/ 107146 h 291546"/>
                  <a:gd name="connsiteX29" fmla="*/ 118075 w 159501"/>
                  <a:gd name="connsiteY29" fmla="*/ 104206 h 291546"/>
                  <a:gd name="connsiteX30" fmla="*/ 120302 w 159501"/>
                  <a:gd name="connsiteY30" fmla="*/ 101157 h 291546"/>
                  <a:gd name="connsiteX31" fmla="*/ 122195 w 159501"/>
                  <a:gd name="connsiteY31" fmla="*/ 97782 h 291546"/>
                  <a:gd name="connsiteX32" fmla="*/ 124979 w 159501"/>
                  <a:gd name="connsiteY32" fmla="*/ 90377 h 291546"/>
                  <a:gd name="connsiteX33" fmla="*/ 125982 w 159501"/>
                  <a:gd name="connsiteY33" fmla="*/ 85694 h 291546"/>
                  <a:gd name="connsiteX34" fmla="*/ 126872 w 159501"/>
                  <a:gd name="connsiteY34" fmla="*/ 76547 h 291546"/>
                  <a:gd name="connsiteX35" fmla="*/ 98809 w 159501"/>
                  <a:gd name="connsiteY35" fmla="*/ 151249 h 291546"/>
                  <a:gd name="connsiteX36" fmla="*/ 42126 w 159501"/>
                  <a:gd name="connsiteY36" fmla="*/ 153862 h 291546"/>
                  <a:gd name="connsiteX37" fmla="*/ 32215 w 159501"/>
                  <a:gd name="connsiteY37" fmla="*/ 156040 h 291546"/>
                  <a:gd name="connsiteX38" fmla="*/ 32215 w 159501"/>
                  <a:gd name="connsiteY38" fmla="*/ 168018 h 291546"/>
                  <a:gd name="connsiteX39" fmla="*/ 32215 w 159501"/>
                  <a:gd name="connsiteY39" fmla="*/ 191866 h 291546"/>
                  <a:gd name="connsiteX40" fmla="*/ 32215 w 159501"/>
                  <a:gd name="connsiteY40" fmla="*/ 243591 h 291546"/>
                  <a:gd name="connsiteX41" fmla="*/ 32215 w 159501"/>
                  <a:gd name="connsiteY41" fmla="*/ 269508 h 291546"/>
                  <a:gd name="connsiteX42" fmla="*/ 32215 w 159501"/>
                  <a:gd name="connsiteY42" fmla="*/ 282466 h 291546"/>
                  <a:gd name="connsiteX43" fmla="*/ 32215 w 159501"/>
                  <a:gd name="connsiteY43" fmla="*/ 289000 h 291546"/>
                  <a:gd name="connsiteX44" fmla="*/ 27538 w 159501"/>
                  <a:gd name="connsiteY44" fmla="*/ 290851 h 291546"/>
                  <a:gd name="connsiteX45" fmla="*/ 7604 w 159501"/>
                  <a:gd name="connsiteY45" fmla="*/ 290851 h 291546"/>
                  <a:gd name="connsiteX46" fmla="*/ 31 w 159501"/>
                  <a:gd name="connsiteY46" fmla="*/ 288564 h 291546"/>
                  <a:gd name="connsiteX47" fmla="*/ 31 w 159501"/>
                  <a:gd name="connsiteY47" fmla="*/ 285079 h 291546"/>
                  <a:gd name="connsiteX48" fmla="*/ 31 w 159501"/>
                  <a:gd name="connsiteY48" fmla="*/ 274626 h 291546"/>
                  <a:gd name="connsiteX49" fmla="*/ 31 w 159501"/>
                  <a:gd name="connsiteY49" fmla="*/ 214516 h 291546"/>
                  <a:gd name="connsiteX50" fmla="*/ 143 w 159501"/>
                  <a:gd name="connsiteY50" fmla="*/ 7944 h 291546"/>
                  <a:gd name="connsiteX51" fmla="*/ 143 w 159501"/>
                  <a:gd name="connsiteY51" fmla="*/ 1846 h 291546"/>
                  <a:gd name="connsiteX52" fmla="*/ 5042 w 159501"/>
                  <a:gd name="connsiteY52" fmla="*/ 539 h 291546"/>
                  <a:gd name="connsiteX53" fmla="*/ 17404 w 159501"/>
                  <a:gd name="connsiteY53" fmla="*/ 539 h 291546"/>
                  <a:gd name="connsiteX54" fmla="*/ 42126 w 159501"/>
                  <a:gd name="connsiteY54" fmla="*/ 539 h 291546"/>
                  <a:gd name="connsiteX55" fmla="*/ 98141 w 159501"/>
                  <a:gd name="connsiteY55" fmla="*/ 2826 h 291546"/>
                  <a:gd name="connsiteX56" fmla="*/ 159501 w 159501"/>
                  <a:gd name="connsiteY56" fmla="*/ 76656 h 291546"/>
                  <a:gd name="connsiteX57" fmla="*/ 98809 w 159501"/>
                  <a:gd name="connsiteY57" fmla="*/ 151249 h 29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59501" h="291546">
                    <a:moveTo>
                      <a:pt x="126872" y="76547"/>
                    </a:moveTo>
                    <a:cubicBezTo>
                      <a:pt x="126872" y="74043"/>
                      <a:pt x="126761" y="71647"/>
                      <a:pt x="126427" y="69251"/>
                    </a:cubicBezTo>
                    <a:cubicBezTo>
                      <a:pt x="126204" y="67618"/>
                      <a:pt x="125870" y="65985"/>
                      <a:pt x="125536" y="64460"/>
                    </a:cubicBezTo>
                    <a:cubicBezTo>
                      <a:pt x="125313" y="63371"/>
                      <a:pt x="124979" y="62282"/>
                      <a:pt x="124645" y="61302"/>
                    </a:cubicBezTo>
                    <a:cubicBezTo>
                      <a:pt x="124311" y="60322"/>
                      <a:pt x="123866" y="59342"/>
                      <a:pt x="123532" y="58362"/>
                    </a:cubicBezTo>
                    <a:cubicBezTo>
                      <a:pt x="122752" y="56402"/>
                      <a:pt x="121638" y="54551"/>
                      <a:pt x="120525" y="52917"/>
                    </a:cubicBezTo>
                    <a:cubicBezTo>
                      <a:pt x="119300" y="51175"/>
                      <a:pt x="117963" y="49433"/>
                      <a:pt x="116516" y="47908"/>
                    </a:cubicBezTo>
                    <a:cubicBezTo>
                      <a:pt x="115625" y="47037"/>
                      <a:pt x="114734" y="46166"/>
                      <a:pt x="113843" y="45404"/>
                    </a:cubicBezTo>
                    <a:cubicBezTo>
                      <a:pt x="113398" y="44968"/>
                      <a:pt x="112952" y="44641"/>
                      <a:pt x="112507" y="44315"/>
                    </a:cubicBezTo>
                    <a:cubicBezTo>
                      <a:pt x="112284" y="44097"/>
                      <a:pt x="112061" y="43988"/>
                      <a:pt x="111839" y="43770"/>
                    </a:cubicBezTo>
                    <a:cubicBezTo>
                      <a:pt x="111616" y="43661"/>
                      <a:pt x="111504" y="43443"/>
                      <a:pt x="111282" y="43226"/>
                    </a:cubicBezTo>
                    <a:cubicBezTo>
                      <a:pt x="110725" y="42790"/>
                      <a:pt x="110168" y="42354"/>
                      <a:pt x="109611" y="42028"/>
                    </a:cubicBezTo>
                    <a:cubicBezTo>
                      <a:pt x="108609" y="41266"/>
                      <a:pt x="107607" y="40612"/>
                      <a:pt x="106493" y="40068"/>
                    </a:cubicBezTo>
                    <a:cubicBezTo>
                      <a:pt x="106048" y="39850"/>
                      <a:pt x="105602" y="39523"/>
                      <a:pt x="105157" y="39305"/>
                    </a:cubicBezTo>
                    <a:cubicBezTo>
                      <a:pt x="103709" y="38543"/>
                      <a:pt x="102150" y="37781"/>
                      <a:pt x="100591" y="37128"/>
                    </a:cubicBezTo>
                    <a:cubicBezTo>
                      <a:pt x="99032" y="36474"/>
                      <a:pt x="97584" y="36039"/>
                      <a:pt x="95914" y="35494"/>
                    </a:cubicBezTo>
                    <a:cubicBezTo>
                      <a:pt x="94800" y="35167"/>
                      <a:pt x="93575" y="34841"/>
                      <a:pt x="92462" y="34623"/>
                    </a:cubicBezTo>
                    <a:cubicBezTo>
                      <a:pt x="91237" y="34405"/>
                      <a:pt x="90123" y="34079"/>
                      <a:pt x="88898" y="33861"/>
                    </a:cubicBezTo>
                    <a:cubicBezTo>
                      <a:pt x="87116" y="33534"/>
                      <a:pt x="85334" y="33316"/>
                      <a:pt x="83553" y="33098"/>
                    </a:cubicBezTo>
                    <a:cubicBezTo>
                      <a:pt x="82216" y="32990"/>
                      <a:pt x="80880" y="32881"/>
                      <a:pt x="79544" y="32881"/>
                    </a:cubicBezTo>
                    <a:cubicBezTo>
                      <a:pt x="78207" y="32881"/>
                      <a:pt x="76871" y="32772"/>
                      <a:pt x="75535" y="32772"/>
                    </a:cubicBezTo>
                    <a:lnTo>
                      <a:pt x="32215" y="32772"/>
                    </a:lnTo>
                    <a:lnTo>
                      <a:pt x="32215" y="121738"/>
                    </a:lnTo>
                    <a:lnTo>
                      <a:pt x="75423" y="121738"/>
                    </a:lnTo>
                    <a:cubicBezTo>
                      <a:pt x="79098" y="121738"/>
                      <a:pt x="82773" y="121520"/>
                      <a:pt x="86448" y="120976"/>
                    </a:cubicBezTo>
                    <a:cubicBezTo>
                      <a:pt x="89789" y="120432"/>
                      <a:pt x="93018" y="119778"/>
                      <a:pt x="96248" y="118689"/>
                    </a:cubicBezTo>
                    <a:cubicBezTo>
                      <a:pt x="99255" y="117709"/>
                      <a:pt x="102150" y="116511"/>
                      <a:pt x="104934" y="114987"/>
                    </a:cubicBezTo>
                    <a:cubicBezTo>
                      <a:pt x="107607" y="113571"/>
                      <a:pt x="110168" y="111829"/>
                      <a:pt x="112618" y="109869"/>
                    </a:cubicBezTo>
                    <a:cubicBezTo>
                      <a:pt x="113620" y="108998"/>
                      <a:pt x="114623" y="108127"/>
                      <a:pt x="115514" y="107146"/>
                    </a:cubicBezTo>
                    <a:cubicBezTo>
                      <a:pt x="116404" y="106275"/>
                      <a:pt x="117295" y="105295"/>
                      <a:pt x="118075" y="104206"/>
                    </a:cubicBezTo>
                    <a:cubicBezTo>
                      <a:pt x="118854" y="103226"/>
                      <a:pt x="119634" y="102246"/>
                      <a:pt x="120302" y="101157"/>
                    </a:cubicBezTo>
                    <a:cubicBezTo>
                      <a:pt x="120970" y="100068"/>
                      <a:pt x="121638" y="98979"/>
                      <a:pt x="122195" y="97782"/>
                    </a:cubicBezTo>
                    <a:cubicBezTo>
                      <a:pt x="123309" y="95386"/>
                      <a:pt x="124311" y="92990"/>
                      <a:pt x="124979" y="90377"/>
                    </a:cubicBezTo>
                    <a:cubicBezTo>
                      <a:pt x="125425" y="88852"/>
                      <a:pt x="125759" y="87219"/>
                      <a:pt x="125982" y="85694"/>
                    </a:cubicBezTo>
                    <a:cubicBezTo>
                      <a:pt x="126650" y="82536"/>
                      <a:pt x="126872" y="79487"/>
                      <a:pt x="126872" y="76547"/>
                    </a:cubicBezTo>
                    <a:moveTo>
                      <a:pt x="98809" y="151249"/>
                    </a:moveTo>
                    <a:cubicBezTo>
                      <a:pt x="79766" y="155822"/>
                      <a:pt x="61058" y="153862"/>
                      <a:pt x="42126" y="153862"/>
                    </a:cubicBezTo>
                    <a:cubicBezTo>
                      <a:pt x="39899" y="153862"/>
                      <a:pt x="32215" y="151902"/>
                      <a:pt x="32215" y="156040"/>
                    </a:cubicBezTo>
                    <a:lnTo>
                      <a:pt x="32215" y="168018"/>
                    </a:lnTo>
                    <a:lnTo>
                      <a:pt x="32215" y="191866"/>
                    </a:lnTo>
                    <a:lnTo>
                      <a:pt x="32215" y="243591"/>
                    </a:lnTo>
                    <a:lnTo>
                      <a:pt x="32215" y="269508"/>
                    </a:lnTo>
                    <a:lnTo>
                      <a:pt x="32215" y="282466"/>
                    </a:lnTo>
                    <a:lnTo>
                      <a:pt x="32215" y="289000"/>
                    </a:lnTo>
                    <a:cubicBezTo>
                      <a:pt x="32215" y="292049"/>
                      <a:pt x="29431" y="290851"/>
                      <a:pt x="27538" y="290851"/>
                    </a:cubicBezTo>
                    <a:lnTo>
                      <a:pt x="7604" y="290851"/>
                    </a:lnTo>
                    <a:cubicBezTo>
                      <a:pt x="4708" y="290851"/>
                      <a:pt x="31" y="293464"/>
                      <a:pt x="31" y="288564"/>
                    </a:cubicBezTo>
                    <a:lnTo>
                      <a:pt x="31" y="285079"/>
                    </a:lnTo>
                    <a:cubicBezTo>
                      <a:pt x="31" y="281595"/>
                      <a:pt x="31" y="278110"/>
                      <a:pt x="31" y="274626"/>
                    </a:cubicBezTo>
                    <a:cubicBezTo>
                      <a:pt x="31" y="254589"/>
                      <a:pt x="31" y="234553"/>
                      <a:pt x="31" y="214516"/>
                    </a:cubicBezTo>
                    <a:cubicBezTo>
                      <a:pt x="-80" y="145695"/>
                      <a:pt x="143" y="76874"/>
                      <a:pt x="143" y="7944"/>
                    </a:cubicBezTo>
                    <a:lnTo>
                      <a:pt x="143" y="1846"/>
                    </a:lnTo>
                    <a:cubicBezTo>
                      <a:pt x="143" y="-1312"/>
                      <a:pt x="3261" y="539"/>
                      <a:pt x="5042" y="539"/>
                    </a:cubicBezTo>
                    <a:lnTo>
                      <a:pt x="17404" y="539"/>
                    </a:lnTo>
                    <a:lnTo>
                      <a:pt x="42126" y="539"/>
                    </a:lnTo>
                    <a:cubicBezTo>
                      <a:pt x="60835" y="539"/>
                      <a:pt x="79321" y="-1312"/>
                      <a:pt x="98141" y="2826"/>
                    </a:cubicBezTo>
                    <a:cubicBezTo>
                      <a:pt x="136561" y="11320"/>
                      <a:pt x="159501" y="37672"/>
                      <a:pt x="159501" y="76656"/>
                    </a:cubicBezTo>
                    <a:cubicBezTo>
                      <a:pt x="159390" y="113789"/>
                      <a:pt x="135559" y="142428"/>
                      <a:pt x="98809" y="151249"/>
                    </a:cubicBezTo>
                  </a:path>
                </a:pathLst>
              </a:custGeom>
              <a:grpFill/>
              <a:ln w="11089" cap="flat">
                <a:noFill/>
                <a:prstDash val="solid"/>
                <a:miter/>
              </a:ln>
            </p:spPr>
            <p:txBody>
              <a:bodyPr rtlCol="0" anchor="ctr"/>
              <a:lstStyle/>
              <a:p>
                <a:endParaRPr lang="fi-FI"/>
              </a:p>
            </p:txBody>
          </p:sp>
          <p:sp>
            <p:nvSpPr>
              <p:cNvPr id="28" name="Vapaamuotoinen: Muoto 19">
                <a:extLst>
                  <a:ext uri="{FF2B5EF4-FFF2-40B4-BE49-F238E27FC236}">
                    <a16:creationId xmlns:a16="http://schemas.microsoft.com/office/drawing/2014/main" id="{811865A8-D3CB-477E-891B-4B1099AFF22C}"/>
                  </a:ext>
                </a:extLst>
              </p:cNvPr>
              <p:cNvSpPr/>
              <p:nvPr/>
            </p:nvSpPr>
            <p:spPr bwMode="black">
              <a:xfrm>
                <a:off x="10472624" y="6318240"/>
                <a:ext cx="245775" cy="290311"/>
              </a:xfrm>
              <a:custGeom>
                <a:avLst/>
                <a:gdLst>
                  <a:gd name="connsiteX0" fmla="*/ 172054 w 245775"/>
                  <a:gd name="connsiteY0" fmla="*/ 204176 h 290311"/>
                  <a:gd name="connsiteX1" fmla="*/ 122610 w 245775"/>
                  <a:gd name="connsiteY1" fmla="*/ 77750 h 290311"/>
                  <a:gd name="connsiteX2" fmla="*/ 73165 w 245775"/>
                  <a:gd name="connsiteY2" fmla="*/ 204176 h 290311"/>
                  <a:gd name="connsiteX3" fmla="*/ 172054 w 245775"/>
                  <a:gd name="connsiteY3" fmla="*/ 204176 h 290311"/>
                  <a:gd name="connsiteX4" fmla="*/ 206131 w 245775"/>
                  <a:gd name="connsiteY4" fmla="*/ 290312 h 290311"/>
                  <a:gd name="connsiteX5" fmla="*/ 183190 w 245775"/>
                  <a:gd name="connsiteY5" fmla="*/ 231618 h 290311"/>
                  <a:gd name="connsiteX6" fmla="*/ 62474 w 245775"/>
                  <a:gd name="connsiteY6" fmla="*/ 231618 h 290311"/>
                  <a:gd name="connsiteX7" fmla="*/ 39534 w 245775"/>
                  <a:gd name="connsiteY7" fmla="*/ 290312 h 290311"/>
                  <a:gd name="connsiteX8" fmla="*/ 0 w 245775"/>
                  <a:gd name="connsiteY8" fmla="*/ 290312 h 290311"/>
                  <a:gd name="connsiteX9" fmla="*/ 122721 w 245775"/>
                  <a:gd name="connsiteY9" fmla="*/ 0 h 290311"/>
                  <a:gd name="connsiteX10" fmla="*/ 245776 w 245775"/>
                  <a:gd name="connsiteY10" fmla="*/ 290312 h 290311"/>
                  <a:gd name="connsiteX11" fmla="*/ 206131 w 245775"/>
                  <a:gd name="connsiteY11" fmla="*/ 290312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5775" h="290311">
                    <a:moveTo>
                      <a:pt x="172054" y="204176"/>
                    </a:moveTo>
                    <a:lnTo>
                      <a:pt x="122610" y="77750"/>
                    </a:lnTo>
                    <a:lnTo>
                      <a:pt x="73165" y="204176"/>
                    </a:lnTo>
                    <a:lnTo>
                      <a:pt x="172054" y="204176"/>
                    </a:lnTo>
                    <a:close/>
                    <a:moveTo>
                      <a:pt x="206131" y="290312"/>
                    </a:moveTo>
                    <a:lnTo>
                      <a:pt x="183190" y="231618"/>
                    </a:lnTo>
                    <a:lnTo>
                      <a:pt x="62474" y="231618"/>
                    </a:lnTo>
                    <a:lnTo>
                      <a:pt x="39534" y="290312"/>
                    </a:lnTo>
                    <a:lnTo>
                      <a:pt x="0" y="290312"/>
                    </a:lnTo>
                    <a:lnTo>
                      <a:pt x="122721" y="0"/>
                    </a:lnTo>
                    <a:lnTo>
                      <a:pt x="245776" y="290312"/>
                    </a:lnTo>
                    <a:lnTo>
                      <a:pt x="206131" y="290312"/>
                    </a:lnTo>
                    <a:close/>
                  </a:path>
                </a:pathLst>
              </a:custGeom>
              <a:grpFill/>
              <a:ln w="11089" cap="flat">
                <a:noFill/>
                <a:prstDash val="solid"/>
                <a:miter/>
              </a:ln>
            </p:spPr>
            <p:txBody>
              <a:bodyPr rtlCol="0" anchor="ctr"/>
              <a:lstStyle/>
              <a:p>
                <a:endParaRPr lang="fi-FI"/>
              </a:p>
            </p:txBody>
          </p:sp>
        </p:grpSp>
      </p:grpSp>
    </p:spTree>
    <p:extLst>
      <p:ext uri="{BB962C8B-B14F-4D97-AF65-F5344CB8AC3E}">
        <p14:creationId xmlns:p14="http://schemas.microsoft.com/office/powerpoint/2010/main" val="3942994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Otsikko ja sisältö">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1F759DA6-3D22-441E-AB31-8C2BDAACF2BC}"/>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05CB40EC-CE53-43E2-9FD3-CF8DA8DA1D03}"/>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Dian numeron paikkamerkki 5">
            <a:extLst>
              <a:ext uri="{FF2B5EF4-FFF2-40B4-BE49-F238E27FC236}">
                <a16:creationId xmlns:a16="http://schemas.microsoft.com/office/drawing/2014/main" id="{3CD5CBFD-AEEA-42BF-B532-D1F40733AA2B}"/>
              </a:ext>
            </a:extLst>
          </p:cNvPr>
          <p:cNvSpPr>
            <a:spLocks noGrp="1"/>
          </p:cNvSpPr>
          <p:nvPr>
            <p:ph type="sldNum" sz="quarter" idx="12"/>
          </p:nvPr>
        </p:nvSpPr>
        <p:spPr/>
        <p:txBody>
          <a:bodyPr/>
          <a:lstStyle/>
          <a:p>
            <a:fld id="{2020BB7A-7565-440A-AF71-226D618FE89D}" type="slidenum">
              <a:rPr lang="fi-FI" smtClean="0"/>
              <a:t>‹#›</a:t>
            </a:fld>
            <a:endParaRPr lang="fi-FI"/>
          </a:p>
        </p:txBody>
      </p:sp>
      <p:sp>
        <p:nvSpPr>
          <p:cNvPr id="4" name="Päivämäärän paikkamerkki 3">
            <a:extLst>
              <a:ext uri="{FF2B5EF4-FFF2-40B4-BE49-F238E27FC236}">
                <a16:creationId xmlns:a16="http://schemas.microsoft.com/office/drawing/2014/main" id="{1C4406C4-937B-461B-80D9-087E789E7DAA}"/>
              </a:ext>
            </a:extLst>
          </p:cNvPr>
          <p:cNvSpPr>
            <a:spLocks noGrp="1"/>
          </p:cNvSpPr>
          <p:nvPr>
            <p:ph type="dt" sz="half" idx="10"/>
          </p:nvPr>
        </p:nvSpPr>
        <p:spPr/>
        <p:txBody>
          <a:bodyPr/>
          <a:lstStyle/>
          <a:p>
            <a:fld id="{B4E338A0-01DE-47B8-9993-5BBAF89F61FA}" type="datetime1">
              <a:rPr lang="fi-FI" smtClean="0"/>
              <a:t>26.5.2024</a:t>
            </a:fld>
            <a:endParaRPr lang="fi-FI"/>
          </a:p>
        </p:txBody>
      </p:sp>
      <p:sp>
        <p:nvSpPr>
          <p:cNvPr id="5" name="Alatunnisteen paikkamerkki 4">
            <a:extLst>
              <a:ext uri="{FF2B5EF4-FFF2-40B4-BE49-F238E27FC236}">
                <a16:creationId xmlns:a16="http://schemas.microsoft.com/office/drawing/2014/main" id="{DAC201B3-F9CA-496D-AE46-0937141B3EEA}"/>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20100295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Vertailu 2">
    <p:spTree>
      <p:nvGrpSpPr>
        <p:cNvPr id="1" name=""/>
        <p:cNvGrpSpPr/>
        <p:nvPr/>
      </p:nvGrpSpPr>
      <p:grpSpPr>
        <a:xfrm>
          <a:off x="0" y="0"/>
          <a:ext cx="0" cy="0"/>
          <a:chOff x="0" y="0"/>
          <a:chExt cx="0" cy="0"/>
        </a:xfrm>
      </p:grpSpPr>
      <p:sp>
        <p:nvSpPr>
          <p:cNvPr id="10" name="Otsikko 9">
            <a:extLst>
              <a:ext uri="{FF2B5EF4-FFF2-40B4-BE49-F238E27FC236}">
                <a16:creationId xmlns:a16="http://schemas.microsoft.com/office/drawing/2014/main" id="{7CCB1140-D0E1-4408-BC59-137C5002645C}"/>
              </a:ext>
            </a:extLst>
          </p:cNvPr>
          <p:cNvSpPr>
            <a:spLocks noGrp="1"/>
          </p:cNvSpPr>
          <p:nvPr>
            <p:ph type="title"/>
          </p:nvPr>
        </p:nvSpPr>
        <p:spPr/>
        <p:txBody>
          <a:bodyPr/>
          <a:lstStyle/>
          <a:p>
            <a:r>
              <a:rPr lang="fi-FI"/>
              <a:t>Muokkaa ots. perustyyl. napsautt.</a:t>
            </a:r>
          </a:p>
        </p:txBody>
      </p:sp>
      <p:sp>
        <p:nvSpPr>
          <p:cNvPr id="3" name="Tekstin paikkamerkki 2">
            <a:extLst>
              <a:ext uri="{FF2B5EF4-FFF2-40B4-BE49-F238E27FC236}">
                <a16:creationId xmlns:a16="http://schemas.microsoft.com/office/drawing/2014/main" id="{7616C121-0986-481D-8DBD-731B1D55EA53}"/>
              </a:ext>
            </a:extLst>
          </p:cNvPr>
          <p:cNvSpPr>
            <a:spLocks noGrp="1"/>
          </p:cNvSpPr>
          <p:nvPr>
            <p:ph type="body" idx="1"/>
          </p:nvPr>
        </p:nvSpPr>
        <p:spPr>
          <a:xfrm>
            <a:off x="576000" y="1608593"/>
            <a:ext cx="5292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BCD61A09-986C-4ADF-9CF9-F44D4984270B}"/>
              </a:ext>
            </a:extLst>
          </p:cNvPr>
          <p:cNvSpPr>
            <a:spLocks noGrp="1"/>
          </p:cNvSpPr>
          <p:nvPr>
            <p:ph sz="half" idx="2"/>
          </p:nvPr>
        </p:nvSpPr>
        <p:spPr>
          <a:xfrm>
            <a:off x="576000" y="2432505"/>
            <a:ext cx="5292000" cy="35640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Tekstin paikkamerkki 4">
            <a:extLst>
              <a:ext uri="{FF2B5EF4-FFF2-40B4-BE49-F238E27FC236}">
                <a16:creationId xmlns:a16="http://schemas.microsoft.com/office/drawing/2014/main" id="{9FFCDB12-D40E-415E-91F0-46BC1FC2A171}"/>
              </a:ext>
            </a:extLst>
          </p:cNvPr>
          <p:cNvSpPr>
            <a:spLocks noGrp="1"/>
          </p:cNvSpPr>
          <p:nvPr>
            <p:ph type="body" sz="quarter" idx="3"/>
          </p:nvPr>
        </p:nvSpPr>
        <p:spPr>
          <a:xfrm>
            <a:off x="6172200" y="1608593"/>
            <a:ext cx="5292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35365FE3-BF8B-4669-A37D-32D392BE80F2}"/>
              </a:ext>
            </a:extLst>
          </p:cNvPr>
          <p:cNvSpPr>
            <a:spLocks noGrp="1"/>
          </p:cNvSpPr>
          <p:nvPr>
            <p:ph sz="quarter" idx="4"/>
          </p:nvPr>
        </p:nvSpPr>
        <p:spPr>
          <a:xfrm>
            <a:off x="6172200" y="2432505"/>
            <a:ext cx="5292000" cy="35640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9" name="Dian numeron paikkamerkki 8">
            <a:extLst>
              <a:ext uri="{FF2B5EF4-FFF2-40B4-BE49-F238E27FC236}">
                <a16:creationId xmlns:a16="http://schemas.microsoft.com/office/drawing/2014/main" id="{76F53D03-2A13-4508-B535-52F330347BBB}"/>
              </a:ext>
            </a:extLst>
          </p:cNvPr>
          <p:cNvSpPr>
            <a:spLocks noGrp="1"/>
          </p:cNvSpPr>
          <p:nvPr>
            <p:ph type="sldNum" sz="quarter" idx="12"/>
          </p:nvPr>
        </p:nvSpPr>
        <p:spPr/>
        <p:txBody>
          <a:bodyPr/>
          <a:lstStyle/>
          <a:p>
            <a:fld id="{2020BB7A-7565-440A-AF71-226D618FE89D}" type="slidenum">
              <a:rPr lang="fi-FI" smtClean="0"/>
              <a:t>‹#›</a:t>
            </a:fld>
            <a:endParaRPr lang="fi-FI"/>
          </a:p>
        </p:txBody>
      </p:sp>
      <p:sp>
        <p:nvSpPr>
          <p:cNvPr id="7" name="Päivämäärän paikkamerkki 6">
            <a:extLst>
              <a:ext uri="{FF2B5EF4-FFF2-40B4-BE49-F238E27FC236}">
                <a16:creationId xmlns:a16="http://schemas.microsoft.com/office/drawing/2014/main" id="{DA349F27-9832-4F64-A02F-EA399046574C}"/>
              </a:ext>
            </a:extLst>
          </p:cNvPr>
          <p:cNvSpPr>
            <a:spLocks noGrp="1"/>
          </p:cNvSpPr>
          <p:nvPr>
            <p:ph type="dt" sz="half" idx="10"/>
          </p:nvPr>
        </p:nvSpPr>
        <p:spPr/>
        <p:txBody>
          <a:bodyPr/>
          <a:lstStyle/>
          <a:p>
            <a:fld id="{151B61AA-FB68-42FD-86EF-B045A91D0B09}" type="datetime1">
              <a:rPr lang="fi-FI" smtClean="0"/>
              <a:t>26.5.2024</a:t>
            </a:fld>
            <a:endParaRPr lang="fi-FI"/>
          </a:p>
        </p:txBody>
      </p:sp>
      <p:sp>
        <p:nvSpPr>
          <p:cNvPr id="8" name="Alatunnisteen paikkamerkki 7">
            <a:extLst>
              <a:ext uri="{FF2B5EF4-FFF2-40B4-BE49-F238E27FC236}">
                <a16:creationId xmlns:a16="http://schemas.microsoft.com/office/drawing/2014/main" id="{C738BAEF-3769-40E6-B74A-2944A83616FD}"/>
              </a:ext>
            </a:extLst>
          </p:cNvPr>
          <p:cNvSpPr>
            <a:spLocks noGrp="1"/>
          </p:cNvSpPr>
          <p:nvPr>
            <p:ph type="ftr" sz="quarter" idx="11"/>
          </p:nvPr>
        </p:nvSpPr>
        <p:spPr/>
        <p:txBody>
          <a:bodyPr/>
          <a:lstStyle/>
          <a:p>
            <a:r>
              <a:rPr lang="en-US"/>
              <a:t>This work © 2024 by Tapio Palvelut Oy is licensed under CC BY-SA 4.0 </a:t>
            </a:r>
            <a:endParaRPr lang="fi-FI"/>
          </a:p>
        </p:txBody>
      </p:sp>
      <p:grpSp>
        <p:nvGrpSpPr>
          <p:cNvPr id="12" name="Ryhmä 11">
            <a:extLst>
              <a:ext uri="{FF2B5EF4-FFF2-40B4-BE49-F238E27FC236}">
                <a16:creationId xmlns:a16="http://schemas.microsoft.com/office/drawing/2014/main" id="{155572DF-80E5-4F45-8402-B98F01D57E45}"/>
              </a:ext>
              <a:ext uri="{C183D7F6-B498-43B3-948B-1728B52AA6E4}">
                <adec:decorative xmlns:adec="http://schemas.microsoft.com/office/drawing/2017/decorative" val="1"/>
              </a:ext>
            </a:extLst>
          </p:cNvPr>
          <p:cNvGrpSpPr/>
          <p:nvPr/>
        </p:nvGrpSpPr>
        <p:grpSpPr>
          <a:xfrm>
            <a:off x="0" y="0"/>
            <a:ext cx="288000" cy="6889450"/>
            <a:chOff x="0" y="0"/>
            <a:chExt cx="288000" cy="6889450"/>
          </a:xfrm>
          <a:solidFill>
            <a:srgbClr val="61BF1A"/>
          </a:solidFill>
        </p:grpSpPr>
        <p:sp>
          <p:nvSpPr>
            <p:cNvPr id="13" name="Suorakulmio 12">
              <a:extLst>
                <a:ext uri="{FF2B5EF4-FFF2-40B4-BE49-F238E27FC236}">
                  <a16:creationId xmlns:a16="http://schemas.microsoft.com/office/drawing/2014/main" id="{5F083C65-D9FC-47E3-8D9F-756ECE0924F3}"/>
                </a:ext>
              </a:extLst>
            </p:cNvPr>
            <p:cNvSpPr/>
            <p:nvPr/>
          </p:nvSpPr>
          <p:spPr>
            <a:xfrm>
              <a:off x="0" y="0"/>
              <a:ext cx="288000" cy="99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Suorakulmio 13">
              <a:extLst>
                <a:ext uri="{FF2B5EF4-FFF2-40B4-BE49-F238E27FC236}">
                  <a16:creationId xmlns:a16="http://schemas.microsoft.com/office/drawing/2014/main" id="{9B64FCC0-4DB6-4F4D-B655-44574BE0718D}"/>
                </a:ext>
              </a:extLst>
            </p:cNvPr>
            <p:cNvSpPr/>
            <p:nvPr/>
          </p:nvSpPr>
          <p:spPr>
            <a:xfrm>
              <a:off x="0" y="1417450"/>
              <a:ext cx="288000" cy="547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grpSp>
        <p:nvGrpSpPr>
          <p:cNvPr id="23" name="Logo">
            <a:extLst>
              <a:ext uri="{FF2B5EF4-FFF2-40B4-BE49-F238E27FC236}">
                <a16:creationId xmlns:a16="http://schemas.microsoft.com/office/drawing/2014/main" id="{558E3374-A510-4408-8D0F-115D5D0905FE}"/>
              </a:ext>
              <a:ext uri="{C183D7F6-B498-43B3-948B-1728B52AA6E4}">
                <adec:decorative xmlns:adec="http://schemas.microsoft.com/office/drawing/2017/decorative" val="1"/>
              </a:ext>
            </a:extLst>
          </p:cNvPr>
          <p:cNvGrpSpPr>
            <a:grpSpLocks noChangeAspect="1"/>
          </p:cNvGrpSpPr>
          <p:nvPr/>
        </p:nvGrpSpPr>
        <p:grpSpPr bwMode="black">
          <a:xfrm>
            <a:off x="10274323" y="6214732"/>
            <a:ext cx="1529284" cy="403200"/>
            <a:chOff x="10278854" y="6216751"/>
            <a:chExt cx="1489243" cy="392643"/>
          </a:xfrm>
          <a:solidFill>
            <a:schemeClr val="tx1"/>
          </a:solidFill>
        </p:grpSpPr>
        <p:sp>
          <p:nvSpPr>
            <p:cNvPr id="24" name="Vapaamuotoinen: Muoto 13">
              <a:extLst>
                <a:ext uri="{FF2B5EF4-FFF2-40B4-BE49-F238E27FC236}">
                  <a16:creationId xmlns:a16="http://schemas.microsoft.com/office/drawing/2014/main" id="{8DC2035C-1619-4A93-9A60-DD52C7559ACC}"/>
                </a:ext>
              </a:extLst>
            </p:cNvPr>
            <p:cNvSpPr/>
            <p:nvPr/>
          </p:nvSpPr>
          <p:spPr bwMode="black">
            <a:xfrm>
              <a:off x="11466195" y="6216751"/>
              <a:ext cx="301902" cy="392018"/>
            </a:xfrm>
            <a:custGeom>
              <a:avLst/>
              <a:gdLst>
                <a:gd name="connsiteX0" fmla="*/ 150227 w 301902"/>
                <a:gd name="connsiteY0" fmla="*/ 0 h 392018"/>
                <a:gd name="connsiteX1" fmla="*/ 126062 w 301902"/>
                <a:gd name="connsiteY1" fmla="*/ 55318 h 392018"/>
                <a:gd name="connsiteX2" fmla="*/ 126062 w 301902"/>
                <a:gd name="connsiteY2" fmla="*/ 170419 h 392018"/>
                <a:gd name="connsiteX3" fmla="*/ 96439 w 301902"/>
                <a:gd name="connsiteY3" fmla="*/ 105409 h 392018"/>
                <a:gd name="connsiteX4" fmla="*/ 69935 w 301902"/>
                <a:gd name="connsiteY4" fmla="*/ 165955 h 392018"/>
                <a:gd name="connsiteX5" fmla="*/ 101896 w 301902"/>
                <a:gd name="connsiteY5" fmla="*/ 235756 h 392018"/>
                <a:gd name="connsiteX6" fmla="*/ 52786 w 301902"/>
                <a:gd name="connsiteY6" fmla="*/ 205265 h 392018"/>
                <a:gd name="connsiteX7" fmla="*/ 33409 w 301902"/>
                <a:gd name="connsiteY7" fmla="*/ 249476 h 392018"/>
                <a:gd name="connsiteX8" fmla="*/ 80849 w 301902"/>
                <a:gd name="connsiteY8" fmla="*/ 278878 h 392018"/>
                <a:gd name="connsiteX9" fmla="*/ 20491 w 301902"/>
                <a:gd name="connsiteY9" fmla="*/ 278878 h 392018"/>
                <a:gd name="connsiteX10" fmla="*/ 0 w 301902"/>
                <a:gd name="connsiteY10" fmla="*/ 325811 h 392018"/>
                <a:gd name="connsiteX11" fmla="*/ 126062 w 301902"/>
                <a:gd name="connsiteY11" fmla="*/ 325811 h 392018"/>
                <a:gd name="connsiteX12" fmla="*/ 126062 w 301902"/>
                <a:gd name="connsiteY12" fmla="*/ 392019 h 392018"/>
                <a:gd name="connsiteX13" fmla="*/ 175729 w 301902"/>
                <a:gd name="connsiteY13" fmla="*/ 392019 h 392018"/>
                <a:gd name="connsiteX14" fmla="*/ 175729 w 301902"/>
                <a:gd name="connsiteY14" fmla="*/ 325811 h 392018"/>
                <a:gd name="connsiteX15" fmla="*/ 301902 w 301902"/>
                <a:gd name="connsiteY15" fmla="*/ 325811 h 392018"/>
                <a:gd name="connsiteX16" fmla="*/ 281300 w 301902"/>
                <a:gd name="connsiteY16" fmla="*/ 278878 h 392018"/>
                <a:gd name="connsiteX17" fmla="*/ 221054 w 301902"/>
                <a:gd name="connsiteY17" fmla="*/ 278878 h 392018"/>
                <a:gd name="connsiteX18" fmla="*/ 268494 w 301902"/>
                <a:gd name="connsiteY18" fmla="*/ 249476 h 392018"/>
                <a:gd name="connsiteX19" fmla="*/ 249117 w 301902"/>
                <a:gd name="connsiteY19" fmla="*/ 205265 h 392018"/>
                <a:gd name="connsiteX20" fmla="*/ 199895 w 301902"/>
                <a:gd name="connsiteY20" fmla="*/ 235756 h 392018"/>
                <a:gd name="connsiteX21" fmla="*/ 231967 w 301902"/>
                <a:gd name="connsiteY21" fmla="*/ 165955 h 392018"/>
                <a:gd name="connsiteX22" fmla="*/ 205463 w 301902"/>
                <a:gd name="connsiteY22" fmla="*/ 105409 h 392018"/>
                <a:gd name="connsiteX23" fmla="*/ 175729 w 301902"/>
                <a:gd name="connsiteY23" fmla="*/ 170419 h 392018"/>
                <a:gd name="connsiteX24" fmla="*/ 175729 w 301902"/>
                <a:gd name="connsiteY24" fmla="*/ 55318 h 392018"/>
                <a:gd name="connsiteX25" fmla="*/ 151675 w 301902"/>
                <a:gd name="connsiteY25" fmla="*/ 0 h 39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1902" h="392018">
                  <a:moveTo>
                    <a:pt x="150227" y="0"/>
                  </a:moveTo>
                  <a:lnTo>
                    <a:pt x="126062" y="55318"/>
                  </a:lnTo>
                  <a:lnTo>
                    <a:pt x="126062" y="170419"/>
                  </a:lnTo>
                  <a:lnTo>
                    <a:pt x="96439" y="105409"/>
                  </a:lnTo>
                  <a:lnTo>
                    <a:pt x="69935" y="165955"/>
                  </a:lnTo>
                  <a:lnTo>
                    <a:pt x="101896" y="235756"/>
                  </a:lnTo>
                  <a:lnTo>
                    <a:pt x="52786" y="205265"/>
                  </a:lnTo>
                  <a:lnTo>
                    <a:pt x="33409" y="249476"/>
                  </a:lnTo>
                  <a:lnTo>
                    <a:pt x="80849" y="278878"/>
                  </a:lnTo>
                  <a:lnTo>
                    <a:pt x="20491" y="278878"/>
                  </a:lnTo>
                  <a:lnTo>
                    <a:pt x="0" y="325811"/>
                  </a:lnTo>
                  <a:lnTo>
                    <a:pt x="126062" y="325811"/>
                  </a:lnTo>
                  <a:lnTo>
                    <a:pt x="126062" y="392019"/>
                  </a:lnTo>
                  <a:lnTo>
                    <a:pt x="175729" y="392019"/>
                  </a:lnTo>
                  <a:lnTo>
                    <a:pt x="175729" y="325811"/>
                  </a:lnTo>
                  <a:lnTo>
                    <a:pt x="301902" y="325811"/>
                  </a:lnTo>
                  <a:lnTo>
                    <a:pt x="281300" y="278878"/>
                  </a:lnTo>
                  <a:lnTo>
                    <a:pt x="221054" y="278878"/>
                  </a:lnTo>
                  <a:lnTo>
                    <a:pt x="268494" y="249476"/>
                  </a:lnTo>
                  <a:lnTo>
                    <a:pt x="249117" y="205265"/>
                  </a:lnTo>
                  <a:lnTo>
                    <a:pt x="199895" y="235756"/>
                  </a:lnTo>
                  <a:lnTo>
                    <a:pt x="231967" y="165955"/>
                  </a:lnTo>
                  <a:lnTo>
                    <a:pt x="205463" y="105409"/>
                  </a:lnTo>
                  <a:lnTo>
                    <a:pt x="175729" y="170419"/>
                  </a:lnTo>
                  <a:lnTo>
                    <a:pt x="175729" y="55318"/>
                  </a:lnTo>
                  <a:lnTo>
                    <a:pt x="151675" y="0"/>
                  </a:lnTo>
                  <a:close/>
                </a:path>
              </a:pathLst>
            </a:custGeom>
            <a:solidFill>
              <a:schemeClr val="tx2"/>
            </a:solidFill>
            <a:ln w="11089" cap="flat">
              <a:noFill/>
              <a:prstDash val="solid"/>
              <a:miter/>
            </a:ln>
          </p:spPr>
          <p:txBody>
            <a:bodyPr rtlCol="0" anchor="ctr"/>
            <a:lstStyle/>
            <a:p>
              <a:endParaRPr lang="fi-FI"/>
            </a:p>
          </p:txBody>
        </p:sp>
        <p:grpSp>
          <p:nvGrpSpPr>
            <p:cNvPr id="25" name="Kuva 10">
              <a:extLst>
                <a:ext uri="{FF2B5EF4-FFF2-40B4-BE49-F238E27FC236}">
                  <a16:creationId xmlns:a16="http://schemas.microsoft.com/office/drawing/2014/main" id="{563C5CB1-395D-4E5A-AA63-7BF3FA5EB2F8}"/>
                </a:ext>
              </a:extLst>
            </p:cNvPr>
            <p:cNvGrpSpPr/>
            <p:nvPr/>
          </p:nvGrpSpPr>
          <p:grpSpPr bwMode="black">
            <a:xfrm>
              <a:off x="10278854" y="6317762"/>
              <a:ext cx="1072638" cy="291632"/>
              <a:chOff x="10278854" y="6317762"/>
              <a:chExt cx="1072638" cy="291632"/>
            </a:xfrm>
            <a:grpFill/>
          </p:grpSpPr>
          <p:sp>
            <p:nvSpPr>
              <p:cNvPr id="26" name="Vapaamuotoinen: Muoto 15">
                <a:extLst>
                  <a:ext uri="{FF2B5EF4-FFF2-40B4-BE49-F238E27FC236}">
                    <a16:creationId xmlns:a16="http://schemas.microsoft.com/office/drawing/2014/main" id="{EEB1E898-56AC-499D-8068-1B0E0BBB16CD}"/>
                  </a:ext>
                </a:extLst>
              </p:cNvPr>
              <p:cNvSpPr/>
              <p:nvPr/>
            </p:nvSpPr>
            <p:spPr bwMode="black">
              <a:xfrm>
                <a:off x="11056272" y="6317762"/>
                <a:ext cx="295220" cy="291632"/>
              </a:xfrm>
              <a:custGeom>
                <a:avLst/>
                <a:gdLst>
                  <a:gd name="connsiteX0" fmla="*/ 295221 w 295220"/>
                  <a:gd name="connsiteY0" fmla="*/ 145634 h 291633"/>
                  <a:gd name="connsiteX1" fmla="*/ 293884 w 295220"/>
                  <a:gd name="connsiteY1" fmla="*/ 123093 h 291633"/>
                  <a:gd name="connsiteX2" fmla="*/ 292214 w 295220"/>
                  <a:gd name="connsiteY2" fmla="*/ 112312 h 291633"/>
                  <a:gd name="connsiteX3" fmla="*/ 289764 w 295220"/>
                  <a:gd name="connsiteY3" fmla="*/ 101859 h 291633"/>
                  <a:gd name="connsiteX4" fmla="*/ 282748 w 295220"/>
                  <a:gd name="connsiteY4" fmla="*/ 82149 h 291633"/>
                  <a:gd name="connsiteX5" fmla="*/ 276178 w 295220"/>
                  <a:gd name="connsiteY5" fmla="*/ 69190 h 291633"/>
                  <a:gd name="connsiteX6" fmla="*/ 270610 w 295220"/>
                  <a:gd name="connsiteY6" fmla="*/ 60479 h 291633"/>
                  <a:gd name="connsiteX7" fmla="*/ 264373 w 295220"/>
                  <a:gd name="connsiteY7" fmla="*/ 52094 h 291633"/>
                  <a:gd name="connsiteX8" fmla="*/ 255353 w 295220"/>
                  <a:gd name="connsiteY8" fmla="*/ 42076 h 291633"/>
                  <a:gd name="connsiteX9" fmla="*/ 254239 w 295220"/>
                  <a:gd name="connsiteY9" fmla="*/ 40987 h 291633"/>
                  <a:gd name="connsiteX10" fmla="*/ 253237 w 295220"/>
                  <a:gd name="connsiteY10" fmla="*/ 40116 h 291633"/>
                  <a:gd name="connsiteX11" fmla="*/ 252680 w 295220"/>
                  <a:gd name="connsiteY11" fmla="*/ 39571 h 291633"/>
                  <a:gd name="connsiteX12" fmla="*/ 252235 w 295220"/>
                  <a:gd name="connsiteY12" fmla="*/ 39027 h 291633"/>
                  <a:gd name="connsiteX13" fmla="*/ 250230 w 295220"/>
                  <a:gd name="connsiteY13" fmla="*/ 37284 h 291633"/>
                  <a:gd name="connsiteX14" fmla="*/ 247112 w 295220"/>
                  <a:gd name="connsiteY14" fmla="*/ 34562 h 291633"/>
                  <a:gd name="connsiteX15" fmla="*/ 243994 w 295220"/>
                  <a:gd name="connsiteY15" fmla="*/ 31949 h 291633"/>
                  <a:gd name="connsiteX16" fmla="*/ 239874 w 295220"/>
                  <a:gd name="connsiteY16" fmla="*/ 28682 h 291633"/>
                  <a:gd name="connsiteX17" fmla="*/ 235642 w 295220"/>
                  <a:gd name="connsiteY17" fmla="*/ 25633 h 291633"/>
                  <a:gd name="connsiteX18" fmla="*/ 231299 w 295220"/>
                  <a:gd name="connsiteY18" fmla="*/ 22802 h 291633"/>
                  <a:gd name="connsiteX19" fmla="*/ 226844 w 295220"/>
                  <a:gd name="connsiteY19" fmla="*/ 20079 h 291633"/>
                  <a:gd name="connsiteX20" fmla="*/ 219494 w 295220"/>
                  <a:gd name="connsiteY20" fmla="*/ 16050 h 291633"/>
                  <a:gd name="connsiteX21" fmla="*/ 210697 w 295220"/>
                  <a:gd name="connsiteY21" fmla="*/ 11912 h 291633"/>
                  <a:gd name="connsiteX22" fmla="*/ 200786 w 295220"/>
                  <a:gd name="connsiteY22" fmla="*/ 8210 h 291633"/>
                  <a:gd name="connsiteX23" fmla="*/ 180072 w 295220"/>
                  <a:gd name="connsiteY23" fmla="*/ 2874 h 291633"/>
                  <a:gd name="connsiteX24" fmla="*/ 158023 w 295220"/>
                  <a:gd name="connsiteY24" fmla="*/ 261 h 291633"/>
                  <a:gd name="connsiteX25" fmla="*/ 146552 w 295220"/>
                  <a:gd name="connsiteY25" fmla="*/ 43 h 291633"/>
                  <a:gd name="connsiteX26" fmla="*/ 134971 w 295220"/>
                  <a:gd name="connsiteY26" fmla="*/ 478 h 291633"/>
                  <a:gd name="connsiteX27" fmla="*/ 112921 w 295220"/>
                  <a:gd name="connsiteY27" fmla="*/ 3310 h 291633"/>
                  <a:gd name="connsiteX28" fmla="*/ 92208 w 295220"/>
                  <a:gd name="connsiteY28" fmla="*/ 8972 h 291633"/>
                  <a:gd name="connsiteX29" fmla="*/ 82408 w 295220"/>
                  <a:gd name="connsiteY29" fmla="*/ 12783 h 291633"/>
                  <a:gd name="connsiteX30" fmla="*/ 73053 w 295220"/>
                  <a:gd name="connsiteY30" fmla="*/ 17357 h 291633"/>
                  <a:gd name="connsiteX31" fmla="*/ 64033 w 295220"/>
                  <a:gd name="connsiteY31" fmla="*/ 22584 h 291633"/>
                  <a:gd name="connsiteX32" fmla="*/ 55458 w 295220"/>
                  <a:gd name="connsiteY32" fmla="*/ 28573 h 291633"/>
                  <a:gd name="connsiteX33" fmla="*/ 39645 w 295220"/>
                  <a:gd name="connsiteY33" fmla="*/ 42403 h 291633"/>
                  <a:gd name="connsiteX34" fmla="*/ 32629 w 295220"/>
                  <a:gd name="connsiteY34" fmla="*/ 50025 h 291633"/>
                  <a:gd name="connsiteX35" fmla="*/ 26170 w 295220"/>
                  <a:gd name="connsiteY35" fmla="*/ 58192 h 291633"/>
                  <a:gd name="connsiteX36" fmla="*/ 23275 w 295220"/>
                  <a:gd name="connsiteY36" fmla="*/ 62439 h 291633"/>
                  <a:gd name="connsiteX37" fmla="*/ 20491 w 295220"/>
                  <a:gd name="connsiteY37" fmla="*/ 66795 h 291633"/>
                  <a:gd name="connsiteX38" fmla="*/ 15479 w 295220"/>
                  <a:gd name="connsiteY38" fmla="*/ 75724 h 291633"/>
                  <a:gd name="connsiteX39" fmla="*/ 7573 w 295220"/>
                  <a:gd name="connsiteY39" fmla="*/ 94889 h 291633"/>
                  <a:gd name="connsiteX40" fmla="*/ 6014 w 295220"/>
                  <a:gd name="connsiteY40" fmla="*/ 99899 h 291633"/>
                  <a:gd name="connsiteX41" fmla="*/ 4677 w 295220"/>
                  <a:gd name="connsiteY41" fmla="*/ 105017 h 291633"/>
                  <a:gd name="connsiteX42" fmla="*/ 2450 w 295220"/>
                  <a:gd name="connsiteY42" fmla="*/ 115470 h 291633"/>
                  <a:gd name="connsiteX43" fmla="*/ 891 w 295220"/>
                  <a:gd name="connsiteY43" fmla="*/ 126469 h 291633"/>
                  <a:gd name="connsiteX44" fmla="*/ 111 w 295220"/>
                  <a:gd name="connsiteY44" fmla="*/ 137576 h 291633"/>
                  <a:gd name="connsiteX45" fmla="*/ 0 w 295220"/>
                  <a:gd name="connsiteY45" fmla="*/ 143238 h 291633"/>
                  <a:gd name="connsiteX46" fmla="*/ 0 w 295220"/>
                  <a:gd name="connsiteY46" fmla="*/ 149010 h 291633"/>
                  <a:gd name="connsiteX47" fmla="*/ 223 w 295220"/>
                  <a:gd name="connsiteY47" fmla="*/ 154672 h 291633"/>
                  <a:gd name="connsiteX48" fmla="*/ 557 w 295220"/>
                  <a:gd name="connsiteY48" fmla="*/ 160335 h 291633"/>
                  <a:gd name="connsiteX49" fmla="*/ 3675 w 295220"/>
                  <a:gd name="connsiteY49" fmla="*/ 182005 h 291633"/>
                  <a:gd name="connsiteX50" fmla="*/ 6348 w 295220"/>
                  <a:gd name="connsiteY50" fmla="*/ 192350 h 291633"/>
                  <a:gd name="connsiteX51" fmla="*/ 9689 w 295220"/>
                  <a:gd name="connsiteY51" fmla="*/ 202259 h 291633"/>
                  <a:gd name="connsiteX52" fmla="*/ 18486 w 295220"/>
                  <a:gd name="connsiteY52" fmla="*/ 220989 h 291633"/>
                  <a:gd name="connsiteX53" fmla="*/ 23943 w 295220"/>
                  <a:gd name="connsiteY53" fmla="*/ 229809 h 291633"/>
                  <a:gd name="connsiteX54" fmla="*/ 30068 w 295220"/>
                  <a:gd name="connsiteY54" fmla="*/ 238194 h 291633"/>
                  <a:gd name="connsiteX55" fmla="*/ 36861 w 295220"/>
                  <a:gd name="connsiteY55" fmla="*/ 246143 h 291633"/>
                  <a:gd name="connsiteX56" fmla="*/ 44322 w 295220"/>
                  <a:gd name="connsiteY56" fmla="*/ 253657 h 291633"/>
                  <a:gd name="connsiteX57" fmla="*/ 52229 w 295220"/>
                  <a:gd name="connsiteY57" fmla="*/ 260517 h 291633"/>
                  <a:gd name="connsiteX58" fmla="*/ 60581 w 295220"/>
                  <a:gd name="connsiteY58" fmla="*/ 266724 h 291633"/>
                  <a:gd name="connsiteX59" fmla="*/ 69379 w 295220"/>
                  <a:gd name="connsiteY59" fmla="*/ 272278 h 291633"/>
                  <a:gd name="connsiteX60" fmla="*/ 78510 w 295220"/>
                  <a:gd name="connsiteY60" fmla="*/ 277069 h 291633"/>
                  <a:gd name="connsiteX61" fmla="*/ 97999 w 295220"/>
                  <a:gd name="connsiteY61" fmla="*/ 284692 h 291633"/>
                  <a:gd name="connsiteX62" fmla="*/ 108355 w 295220"/>
                  <a:gd name="connsiteY62" fmla="*/ 287414 h 291633"/>
                  <a:gd name="connsiteX63" fmla="*/ 119046 w 295220"/>
                  <a:gd name="connsiteY63" fmla="*/ 289483 h 291633"/>
                  <a:gd name="connsiteX64" fmla="*/ 141541 w 295220"/>
                  <a:gd name="connsiteY64" fmla="*/ 291552 h 291633"/>
                  <a:gd name="connsiteX65" fmla="*/ 153011 w 295220"/>
                  <a:gd name="connsiteY65" fmla="*/ 291552 h 291633"/>
                  <a:gd name="connsiteX66" fmla="*/ 164482 w 295220"/>
                  <a:gd name="connsiteY66" fmla="*/ 290899 h 291633"/>
                  <a:gd name="connsiteX67" fmla="*/ 186197 w 295220"/>
                  <a:gd name="connsiteY67" fmla="*/ 287523 h 291633"/>
                  <a:gd name="connsiteX68" fmla="*/ 196554 w 295220"/>
                  <a:gd name="connsiteY68" fmla="*/ 284801 h 291633"/>
                  <a:gd name="connsiteX69" fmla="*/ 206576 w 295220"/>
                  <a:gd name="connsiteY69" fmla="*/ 281316 h 291633"/>
                  <a:gd name="connsiteX70" fmla="*/ 225397 w 295220"/>
                  <a:gd name="connsiteY70" fmla="*/ 272278 h 291633"/>
                  <a:gd name="connsiteX71" fmla="*/ 234194 w 295220"/>
                  <a:gd name="connsiteY71" fmla="*/ 266724 h 291633"/>
                  <a:gd name="connsiteX72" fmla="*/ 242658 w 295220"/>
                  <a:gd name="connsiteY72" fmla="*/ 260300 h 291633"/>
                  <a:gd name="connsiteX73" fmla="*/ 249673 w 295220"/>
                  <a:gd name="connsiteY73" fmla="*/ 254310 h 291633"/>
                  <a:gd name="connsiteX74" fmla="*/ 252346 w 295220"/>
                  <a:gd name="connsiteY74" fmla="*/ 251806 h 291633"/>
                  <a:gd name="connsiteX75" fmla="*/ 254239 w 295220"/>
                  <a:gd name="connsiteY75" fmla="*/ 249955 h 291633"/>
                  <a:gd name="connsiteX76" fmla="*/ 256132 w 295220"/>
                  <a:gd name="connsiteY76" fmla="*/ 248103 h 291633"/>
                  <a:gd name="connsiteX77" fmla="*/ 259585 w 295220"/>
                  <a:gd name="connsiteY77" fmla="*/ 244510 h 291633"/>
                  <a:gd name="connsiteX78" fmla="*/ 268939 w 295220"/>
                  <a:gd name="connsiteY78" fmla="*/ 233076 h 291633"/>
                  <a:gd name="connsiteX79" fmla="*/ 274730 w 295220"/>
                  <a:gd name="connsiteY79" fmla="*/ 224473 h 291633"/>
                  <a:gd name="connsiteX80" fmla="*/ 279741 w 295220"/>
                  <a:gd name="connsiteY80" fmla="*/ 215435 h 291633"/>
                  <a:gd name="connsiteX81" fmla="*/ 284084 w 295220"/>
                  <a:gd name="connsiteY81" fmla="*/ 206070 h 291633"/>
                  <a:gd name="connsiteX82" fmla="*/ 287648 w 295220"/>
                  <a:gd name="connsiteY82" fmla="*/ 196270 h 291633"/>
                  <a:gd name="connsiteX83" fmla="*/ 291546 w 295220"/>
                  <a:gd name="connsiteY83" fmla="*/ 181896 h 291633"/>
                  <a:gd name="connsiteX84" fmla="*/ 293884 w 295220"/>
                  <a:gd name="connsiteY84" fmla="*/ 168284 h 291633"/>
                  <a:gd name="connsiteX85" fmla="*/ 294886 w 295220"/>
                  <a:gd name="connsiteY85" fmla="*/ 157177 h 291633"/>
                  <a:gd name="connsiteX86" fmla="*/ 295221 w 295220"/>
                  <a:gd name="connsiteY86" fmla="*/ 145634 h 291633"/>
                  <a:gd name="connsiteX87" fmla="*/ 262591 w 295220"/>
                  <a:gd name="connsiteY87" fmla="*/ 160661 h 291633"/>
                  <a:gd name="connsiteX88" fmla="*/ 260921 w 295220"/>
                  <a:gd name="connsiteY88" fmla="*/ 172422 h 291633"/>
                  <a:gd name="connsiteX89" fmla="*/ 257469 w 295220"/>
                  <a:gd name="connsiteY89" fmla="*/ 185816 h 291633"/>
                  <a:gd name="connsiteX90" fmla="*/ 255130 w 295220"/>
                  <a:gd name="connsiteY90" fmla="*/ 192241 h 291633"/>
                  <a:gd name="connsiteX91" fmla="*/ 250119 w 295220"/>
                  <a:gd name="connsiteY91" fmla="*/ 203130 h 291633"/>
                  <a:gd name="connsiteX92" fmla="*/ 244217 w 295220"/>
                  <a:gd name="connsiteY92" fmla="*/ 212822 h 291633"/>
                  <a:gd name="connsiteX93" fmla="*/ 240319 w 295220"/>
                  <a:gd name="connsiteY93" fmla="*/ 218158 h 291633"/>
                  <a:gd name="connsiteX94" fmla="*/ 237869 w 295220"/>
                  <a:gd name="connsiteY94" fmla="*/ 221207 h 291633"/>
                  <a:gd name="connsiteX95" fmla="*/ 234194 w 295220"/>
                  <a:gd name="connsiteY95" fmla="*/ 225236 h 291633"/>
                  <a:gd name="connsiteX96" fmla="*/ 232524 w 295220"/>
                  <a:gd name="connsiteY96" fmla="*/ 226978 h 291633"/>
                  <a:gd name="connsiteX97" fmla="*/ 231410 w 295220"/>
                  <a:gd name="connsiteY97" fmla="*/ 228176 h 291633"/>
                  <a:gd name="connsiteX98" fmla="*/ 230185 w 295220"/>
                  <a:gd name="connsiteY98" fmla="*/ 229374 h 291633"/>
                  <a:gd name="connsiteX99" fmla="*/ 228626 w 295220"/>
                  <a:gd name="connsiteY99" fmla="*/ 230789 h 291633"/>
                  <a:gd name="connsiteX100" fmla="*/ 225174 w 295220"/>
                  <a:gd name="connsiteY100" fmla="*/ 233838 h 291633"/>
                  <a:gd name="connsiteX101" fmla="*/ 219940 w 295220"/>
                  <a:gd name="connsiteY101" fmla="*/ 237976 h 291633"/>
                  <a:gd name="connsiteX102" fmla="*/ 214483 w 295220"/>
                  <a:gd name="connsiteY102" fmla="*/ 241788 h 291633"/>
                  <a:gd name="connsiteX103" fmla="*/ 203681 w 295220"/>
                  <a:gd name="connsiteY103" fmla="*/ 247886 h 291633"/>
                  <a:gd name="connsiteX104" fmla="*/ 191320 w 295220"/>
                  <a:gd name="connsiteY104" fmla="*/ 253004 h 291633"/>
                  <a:gd name="connsiteX105" fmla="*/ 178068 w 295220"/>
                  <a:gd name="connsiteY105" fmla="*/ 256706 h 291633"/>
                  <a:gd name="connsiteX106" fmla="*/ 163925 w 295220"/>
                  <a:gd name="connsiteY106" fmla="*/ 258993 h 291633"/>
                  <a:gd name="connsiteX107" fmla="*/ 148891 w 295220"/>
                  <a:gd name="connsiteY107" fmla="*/ 259864 h 291633"/>
                  <a:gd name="connsiteX108" fmla="*/ 133746 w 295220"/>
                  <a:gd name="connsiteY108" fmla="*/ 259319 h 291633"/>
                  <a:gd name="connsiteX109" fmla="*/ 119491 w 295220"/>
                  <a:gd name="connsiteY109" fmla="*/ 257250 h 291633"/>
                  <a:gd name="connsiteX110" fmla="*/ 106239 w 295220"/>
                  <a:gd name="connsiteY110" fmla="*/ 253766 h 291633"/>
                  <a:gd name="connsiteX111" fmla="*/ 93767 w 295220"/>
                  <a:gd name="connsiteY111" fmla="*/ 248866 h 291633"/>
                  <a:gd name="connsiteX112" fmla="*/ 82185 w 295220"/>
                  <a:gd name="connsiteY112" fmla="*/ 242441 h 291633"/>
                  <a:gd name="connsiteX113" fmla="*/ 71383 w 295220"/>
                  <a:gd name="connsiteY113" fmla="*/ 234601 h 291633"/>
                  <a:gd name="connsiteX114" fmla="*/ 61472 w 295220"/>
                  <a:gd name="connsiteY114" fmla="*/ 225345 h 291633"/>
                  <a:gd name="connsiteX115" fmla="*/ 57017 w 295220"/>
                  <a:gd name="connsiteY115" fmla="*/ 220444 h 291633"/>
                  <a:gd name="connsiteX116" fmla="*/ 52897 w 295220"/>
                  <a:gd name="connsiteY116" fmla="*/ 215217 h 291633"/>
                  <a:gd name="connsiteX117" fmla="*/ 45770 w 295220"/>
                  <a:gd name="connsiteY117" fmla="*/ 204219 h 291633"/>
                  <a:gd name="connsiteX118" fmla="*/ 40090 w 295220"/>
                  <a:gd name="connsiteY118" fmla="*/ 192459 h 291633"/>
                  <a:gd name="connsiteX119" fmla="*/ 35859 w 295220"/>
                  <a:gd name="connsiteY119" fmla="*/ 179827 h 291633"/>
                  <a:gd name="connsiteX120" fmla="*/ 33075 w 295220"/>
                  <a:gd name="connsiteY120" fmla="*/ 166215 h 291633"/>
                  <a:gd name="connsiteX121" fmla="*/ 31738 w 295220"/>
                  <a:gd name="connsiteY121" fmla="*/ 151732 h 291633"/>
                  <a:gd name="connsiteX122" fmla="*/ 31627 w 295220"/>
                  <a:gd name="connsiteY122" fmla="*/ 144218 h 291633"/>
                  <a:gd name="connsiteX123" fmla="*/ 31850 w 295220"/>
                  <a:gd name="connsiteY123" fmla="*/ 136705 h 291633"/>
                  <a:gd name="connsiteX124" fmla="*/ 33520 w 295220"/>
                  <a:gd name="connsiteY124" fmla="*/ 122331 h 291633"/>
                  <a:gd name="connsiteX125" fmla="*/ 36638 w 295220"/>
                  <a:gd name="connsiteY125" fmla="*/ 108937 h 291633"/>
                  <a:gd name="connsiteX126" fmla="*/ 41204 w 295220"/>
                  <a:gd name="connsiteY126" fmla="*/ 96414 h 291633"/>
                  <a:gd name="connsiteX127" fmla="*/ 47217 w 295220"/>
                  <a:gd name="connsiteY127" fmla="*/ 84653 h 291633"/>
                  <a:gd name="connsiteX128" fmla="*/ 54679 w 295220"/>
                  <a:gd name="connsiteY128" fmla="*/ 73764 h 291633"/>
                  <a:gd name="connsiteX129" fmla="*/ 63699 w 295220"/>
                  <a:gd name="connsiteY129" fmla="*/ 63637 h 291633"/>
                  <a:gd name="connsiteX130" fmla="*/ 73833 w 295220"/>
                  <a:gd name="connsiteY130" fmla="*/ 54599 h 291633"/>
                  <a:gd name="connsiteX131" fmla="*/ 84746 w 295220"/>
                  <a:gd name="connsiteY131" fmla="*/ 47085 h 291633"/>
                  <a:gd name="connsiteX132" fmla="*/ 96439 w 295220"/>
                  <a:gd name="connsiteY132" fmla="*/ 40987 h 291633"/>
                  <a:gd name="connsiteX133" fmla="*/ 108912 w 295220"/>
                  <a:gd name="connsiteY133" fmla="*/ 36304 h 291633"/>
                  <a:gd name="connsiteX134" fmla="*/ 122275 w 295220"/>
                  <a:gd name="connsiteY134" fmla="*/ 33038 h 291633"/>
                  <a:gd name="connsiteX135" fmla="*/ 136641 w 295220"/>
                  <a:gd name="connsiteY135" fmla="*/ 31295 h 291633"/>
                  <a:gd name="connsiteX136" fmla="*/ 144214 w 295220"/>
                  <a:gd name="connsiteY136" fmla="*/ 30969 h 291633"/>
                  <a:gd name="connsiteX137" fmla="*/ 151786 w 295220"/>
                  <a:gd name="connsiteY137" fmla="*/ 30969 h 291633"/>
                  <a:gd name="connsiteX138" fmla="*/ 166597 w 295220"/>
                  <a:gd name="connsiteY138" fmla="*/ 32166 h 291633"/>
                  <a:gd name="connsiteX139" fmla="*/ 180518 w 295220"/>
                  <a:gd name="connsiteY139" fmla="*/ 34780 h 291633"/>
                  <a:gd name="connsiteX140" fmla="*/ 193547 w 295220"/>
                  <a:gd name="connsiteY140" fmla="*/ 38809 h 291633"/>
                  <a:gd name="connsiteX141" fmla="*/ 205686 w 295220"/>
                  <a:gd name="connsiteY141" fmla="*/ 44363 h 291633"/>
                  <a:gd name="connsiteX142" fmla="*/ 217044 w 295220"/>
                  <a:gd name="connsiteY142" fmla="*/ 51332 h 291633"/>
                  <a:gd name="connsiteX143" fmla="*/ 227512 w 295220"/>
                  <a:gd name="connsiteY143" fmla="*/ 59717 h 291633"/>
                  <a:gd name="connsiteX144" fmla="*/ 232412 w 295220"/>
                  <a:gd name="connsiteY144" fmla="*/ 64399 h 291633"/>
                  <a:gd name="connsiteX145" fmla="*/ 236978 w 295220"/>
                  <a:gd name="connsiteY145" fmla="*/ 69299 h 291633"/>
                  <a:gd name="connsiteX146" fmla="*/ 244885 w 295220"/>
                  <a:gd name="connsiteY146" fmla="*/ 79862 h 291633"/>
                  <a:gd name="connsiteX147" fmla="*/ 251455 w 295220"/>
                  <a:gd name="connsiteY147" fmla="*/ 91187 h 291633"/>
                  <a:gd name="connsiteX148" fmla="*/ 256578 w 295220"/>
                  <a:gd name="connsiteY148" fmla="*/ 103383 h 291633"/>
                  <a:gd name="connsiteX149" fmla="*/ 260253 w 295220"/>
                  <a:gd name="connsiteY149" fmla="*/ 116450 h 291633"/>
                  <a:gd name="connsiteX150" fmla="*/ 262369 w 295220"/>
                  <a:gd name="connsiteY150" fmla="*/ 130498 h 291633"/>
                  <a:gd name="connsiteX151" fmla="*/ 263148 w 295220"/>
                  <a:gd name="connsiteY151" fmla="*/ 145416 h 291633"/>
                  <a:gd name="connsiteX152" fmla="*/ 262591 w 295220"/>
                  <a:gd name="connsiteY152" fmla="*/ 160661 h 29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295220" h="291633">
                    <a:moveTo>
                      <a:pt x="295221" y="145634"/>
                    </a:moveTo>
                    <a:cubicBezTo>
                      <a:pt x="295221" y="138120"/>
                      <a:pt x="294775" y="130607"/>
                      <a:pt x="293884" y="123093"/>
                    </a:cubicBezTo>
                    <a:cubicBezTo>
                      <a:pt x="293439" y="119500"/>
                      <a:pt x="292882" y="115906"/>
                      <a:pt x="292214" y="112312"/>
                    </a:cubicBezTo>
                    <a:cubicBezTo>
                      <a:pt x="291546" y="108828"/>
                      <a:pt x="290766" y="105343"/>
                      <a:pt x="289764" y="101859"/>
                    </a:cubicBezTo>
                    <a:cubicBezTo>
                      <a:pt x="287871" y="95107"/>
                      <a:pt x="285643" y="88465"/>
                      <a:pt x="282748" y="82149"/>
                    </a:cubicBezTo>
                    <a:cubicBezTo>
                      <a:pt x="280855" y="77684"/>
                      <a:pt x="278628" y="73328"/>
                      <a:pt x="276178" y="69190"/>
                    </a:cubicBezTo>
                    <a:cubicBezTo>
                      <a:pt x="274396" y="66250"/>
                      <a:pt x="272614" y="63310"/>
                      <a:pt x="270610" y="60479"/>
                    </a:cubicBezTo>
                    <a:cubicBezTo>
                      <a:pt x="268605" y="57648"/>
                      <a:pt x="266601" y="54816"/>
                      <a:pt x="264373" y="52094"/>
                    </a:cubicBezTo>
                    <a:cubicBezTo>
                      <a:pt x="261589" y="48609"/>
                      <a:pt x="258471" y="45234"/>
                      <a:pt x="255353" y="42076"/>
                    </a:cubicBezTo>
                    <a:cubicBezTo>
                      <a:pt x="255019" y="41749"/>
                      <a:pt x="254573" y="41314"/>
                      <a:pt x="254239" y="40987"/>
                    </a:cubicBezTo>
                    <a:cubicBezTo>
                      <a:pt x="253905" y="40660"/>
                      <a:pt x="253571" y="40334"/>
                      <a:pt x="253237" y="40116"/>
                    </a:cubicBezTo>
                    <a:cubicBezTo>
                      <a:pt x="253014" y="39898"/>
                      <a:pt x="252903" y="39789"/>
                      <a:pt x="252680" y="39571"/>
                    </a:cubicBezTo>
                    <a:cubicBezTo>
                      <a:pt x="252569" y="39462"/>
                      <a:pt x="252346" y="39245"/>
                      <a:pt x="252235" y="39027"/>
                    </a:cubicBezTo>
                    <a:cubicBezTo>
                      <a:pt x="251567" y="38482"/>
                      <a:pt x="250898" y="37829"/>
                      <a:pt x="250230" y="37284"/>
                    </a:cubicBezTo>
                    <a:cubicBezTo>
                      <a:pt x="249228" y="36413"/>
                      <a:pt x="248226" y="35433"/>
                      <a:pt x="247112" y="34562"/>
                    </a:cubicBezTo>
                    <a:cubicBezTo>
                      <a:pt x="246110" y="33691"/>
                      <a:pt x="245108" y="32820"/>
                      <a:pt x="243994" y="31949"/>
                    </a:cubicBezTo>
                    <a:cubicBezTo>
                      <a:pt x="242658" y="30860"/>
                      <a:pt x="241321" y="29771"/>
                      <a:pt x="239874" y="28682"/>
                    </a:cubicBezTo>
                    <a:cubicBezTo>
                      <a:pt x="238537" y="27593"/>
                      <a:pt x="237090" y="26613"/>
                      <a:pt x="235642" y="25633"/>
                    </a:cubicBezTo>
                    <a:cubicBezTo>
                      <a:pt x="234194" y="24653"/>
                      <a:pt x="232858" y="23673"/>
                      <a:pt x="231299" y="22802"/>
                    </a:cubicBezTo>
                    <a:cubicBezTo>
                      <a:pt x="229851" y="21822"/>
                      <a:pt x="228292" y="20950"/>
                      <a:pt x="226844" y="20079"/>
                    </a:cubicBezTo>
                    <a:cubicBezTo>
                      <a:pt x="224394" y="18664"/>
                      <a:pt x="221944" y="17357"/>
                      <a:pt x="219494" y="16050"/>
                    </a:cubicBezTo>
                    <a:cubicBezTo>
                      <a:pt x="216599" y="14526"/>
                      <a:pt x="213592" y="13219"/>
                      <a:pt x="210697" y="11912"/>
                    </a:cubicBezTo>
                    <a:cubicBezTo>
                      <a:pt x="207467" y="10497"/>
                      <a:pt x="204238" y="9299"/>
                      <a:pt x="200786" y="8210"/>
                    </a:cubicBezTo>
                    <a:cubicBezTo>
                      <a:pt x="194104" y="5923"/>
                      <a:pt x="187199" y="4181"/>
                      <a:pt x="180072" y="2874"/>
                    </a:cubicBezTo>
                    <a:cubicBezTo>
                      <a:pt x="172834" y="1458"/>
                      <a:pt x="165372" y="696"/>
                      <a:pt x="158023" y="261"/>
                    </a:cubicBezTo>
                    <a:cubicBezTo>
                      <a:pt x="154236" y="43"/>
                      <a:pt x="150339" y="-66"/>
                      <a:pt x="146552" y="43"/>
                    </a:cubicBezTo>
                    <a:cubicBezTo>
                      <a:pt x="142655" y="43"/>
                      <a:pt x="138868" y="152"/>
                      <a:pt x="134971" y="478"/>
                    </a:cubicBezTo>
                    <a:cubicBezTo>
                      <a:pt x="127509" y="914"/>
                      <a:pt x="120160" y="1894"/>
                      <a:pt x="112921" y="3310"/>
                    </a:cubicBezTo>
                    <a:cubicBezTo>
                      <a:pt x="105905" y="4725"/>
                      <a:pt x="99001" y="6576"/>
                      <a:pt x="92208" y="8972"/>
                    </a:cubicBezTo>
                    <a:cubicBezTo>
                      <a:pt x="88867" y="10061"/>
                      <a:pt x="85637" y="11368"/>
                      <a:pt x="82408" y="12783"/>
                    </a:cubicBezTo>
                    <a:cubicBezTo>
                      <a:pt x="79290" y="14199"/>
                      <a:pt x="76060" y="15723"/>
                      <a:pt x="73053" y="17357"/>
                    </a:cubicBezTo>
                    <a:cubicBezTo>
                      <a:pt x="69935" y="18990"/>
                      <a:pt x="66929" y="20733"/>
                      <a:pt x="64033" y="22584"/>
                    </a:cubicBezTo>
                    <a:cubicBezTo>
                      <a:pt x="61138" y="24435"/>
                      <a:pt x="58242" y="26395"/>
                      <a:pt x="55458" y="28573"/>
                    </a:cubicBezTo>
                    <a:cubicBezTo>
                      <a:pt x="49890" y="32820"/>
                      <a:pt x="44545" y="37393"/>
                      <a:pt x="39645" y="42403"/>
                    </a:cubicBezTo>
                    <a:cubicBezTo>
                      <a:pt x="37195" y="44907"/>
                      <a:pt x="34856" y="47412"/>
                      <a:pt x="32629" y="50025"/>
                    </a:cubicBezTo>
                    <a:cubicBezTo>
                      <a:pt x="30402" y="52639"/>
                      <a:pt x="28286" y="55361"/>
                      <a:pt x="26170" y="58192"/>
                    </a:cubicBezTo>
                    <a:cubicBezTo>
                      <a:pt x="25168" y="59608"/>
                      <a:pt x="24166" y="61023"/>
                      <a:pt x="23275" y="62439"/>
                    </a:cubicBezTo>
                    <a:cubicBezTo>
                      <a:pt x="22384" y="63855"/>
                      <a:pt x="21381" y="65379"/>
                      <a:pt x="20491" y="66795"/>
                    </a:cubicBezTo>
                    <a:cubicBezTo>
                      <a:pt x="18709" y="69735"/>
                      <a:pt x="17038" y="72675"/>
                      <a:pt x="15479" y="75724"/>
                    </a:cubicBezTo>
                    <a:cubicBezTo>
                      <a:pt x="12361" y="81931"/>
                      <a:pt x="9689" y="88356"/>
                      <a:pt x="7573" y="94889"/>
                    </a:cubicBezTo>
                    <a:cubicBezTo>
                      <a:pt x="7016" y="96523"/>
                      <a:pt x="6459" y="98265"/>
                      <a:pt x="6014" y="99899"/>
                    </a:cubicBezTo>
                    <a:cubicBezTo>
                      <a:pt x="5568" y="101641"/>
                      <a:pt x="5123" y="103274"/>
                      <a:pt x="4677" y="105017"/>
                    </a:cubicBezTo>
                    <a:cubicBezTo>
                      <a:pt x="3786" y="108501"/>
                      <a:pt x="3118" y="111986"/>
                      <a:pt x="2450" y="115470"/>
                    </a:cubicBezTo>
                    <a:cubicBezTo>
                      <a:pt x="1782" y="119173"/>
                      <a:pt x="1336" y="122766"/>
                      <a:pt x="891" y="126469"/>
                    </a:cubicBezTo>
                    <a:cubicBezTo>
                      <a:pt x="557" y="130171"/>
                      <a:pt x="223" y="133874"/>
                      <a:pt x="111" y="137576"/>
                    </a:cubicBezTo>
                    <a:cubicBezTo>
                      <a:pt x="0" y="139536"/>
                      <a:pt x="0" y="141387"/>
                      <a:pt x="0" y="143238"/>
                    </a:cubicBezTo>
                    <a:cubicBezTo>
                      <a:pt x="0" y="145198"/>
                      <a:pt x="0" y="147050"/>
                      <a:pt x="0" y="149010"/>
                    </a:cubicBezTo>
                    <a:cubicBezTo>
                      <a:pt x="0" y="150861"/>
                      <a:pt x="111" y="152821"/>
                      <a:pt x="223" y="154672"/>
                    </a:cubicBezTo>
                    <a:cubicBezTo>
                      <a:pt x="334" y="156632"/>
                      <a:pt x="445" y="158484"/>
                      <a:pt x="557" y="160335"/>
                    </a:cubicBezTo>
                    <a:cubicBezTo>
                      <a:pt x="1114" y="167631"/>
                      <a:pt x="2116" y="174818"/>
                      <a:pt x="3675" y="182005"/>
                    </a:cubicBezTo>
                    <a:cubicBezTo>
                      <a:pt x="4454" y="185489"/>
                      <a:pt x="5345" y="188974"/>
                      <a:pt x="6348" y="192350"/>
                    </a:cubicBezTo>
                    <a:cubicBezTo>
                      <a:pt x="7350" y="195725"/>
                      <a:pt x="8464" y="198992"/>
                      <a:pt x="9689" y="202259"/>
                    </a:cubicBezTo>
                    <a:cubicBezTo>
                      <a:pt x="12138" y="208684"/>
                      <a:pt x="15034" y="215000"/>
                      <a:pt x="18486" y="220989"/>
                    </a:cubicBezTo>
                    <a:cubicBezTo>
                      <a:pt x="20156" y="224038"/>
                      <a:pt x="22050" y="226978"/>
                      <a:pt x="23943" y="229809"/>
                    </a:cubicBezTo>
                    <a:cubicBezTo>
                      <a:pt x="25836" y="232640"/>
                      <a:pt x="27952" y="235472"/>
                      <a:pt x="30068" y="238194"/>
                    </a:cubicBezTo>
                    <a:cubicBezTo>
                      <a:pt x="32295" y="240916"/>
                      <a:pt x="34522" y="243639"/>
                      <a:pt x="36861" y="246143"/>
                    </a:cubicBezTo>
                    <a:cubicBezTo>
                      <a:pt x="39199" y="248757"/>
                      <a:pt x="41761" y="251261"/>
                      <a:pt x="44322" y="253657"/>
                    </a:cubicBezTo>
                    <a:cubicBezTo>
                      <a:pt x="46883" y="256053"/>
                      <a:pt x="49556" y="258339"/>
                      <a:pt x="52229" y="260517"/>
                    </a:cubicBezTo>
                    <a:cubicBezTo>
                      <a:pt x="54901" y="262695"/>
                      <a:pt x="57685" y="264764"/>
                      <a:pt x="60581" y="266724"/>
                    </a:cubicBezTo>
                    <a:cubicBezTo>
                      <a:pt x="63476" y="268684"/>
                      <a:pt x="66372" y="270536"/>
                      <a:pt x="69379" y="272278"/>
                    </a:cubicBezTo>
                    <a:cubicBezTo>
                      <a:pt x="72385" y="274020"/>
                      <a:pt x="75503" y="275654"/>
                      <a:pt x="78510" y="277069"/>
                    </a:cubicBezTo>
                    <a:cubicBezTo>
                      <a:pt x="84746" y="280118"/>
                      <a:pt x="91317" y="282623"/>
                      <a:pt x="97999" y="284692"/>
                    </a:cubicBezTo>
                    <a:cubicBezTo>
                      <a:pt x="101451" y="285672"/>
                      <a:pt x="104903" y="286652"/>
                      <a:pt x="108355" y="287414"/>
                    </a:cubicBezTo>
                    <a:cubicBezTo>
                      <a:pt x="111807" y="288176"/>
                      <a:pt x="115482" y="288939"/>
                      <a:pt x="119046" y="289483"/>
                    </a:cubicBezTo>
                    <a:cubicBezTo>
                      <a:pt x="126507" y="290681"/>
                      <a:pt x="133968" y="291334"/>
                      <a:pt x="141541" y="291552"/>
                    </a:cubicBezTo>
                    <a:cubicBezTo>
                      <a:pt x="145327" y="291661"/>
                      <a:pt x="149225" y="291661"/>
                      <a:pt x="153011" y="291552"/>
                    </a:cubicBezTo>
                    <a:cubicBezTo>
                      <a:pt x="156909" y="291443"/>
                      <a:pt x="160695" y="291225"/>
                      <a:pt x="164482" y="290899"/>
                    </a:cubicBezTo>
                    <a:cubicBezTo>
                      <a:pt x="171831" y="290245"/>
                      <a:pt x="179070" y="289156"/>
                      <a:pt x="186197" y="287523"/>
                    </a:cubicBezTo>
                    <a:cubicBezTo>
                      <a:pt x="189649" y="286761"/>
                      <a:pt x="193102" y="285781"/>
                      <a:pt x="196554" y="284801"/>
                    </a:cubicBezTo>
                    <a:cubicBezTo>
                      <a:pt x="199895" y="283712"/>
                      <a:pt x="203236" y="282623"/>
                      <a:pt x="206576" y="281316"/>
                    </a:cubicBezTo>
                    <a:cubicBezTo>
                      <a:pt x="213035" y="278812"/>
                      <a:pt x="219383" y="275762"/>
                      <a:pt x="225397" y="272278"/>
                    </a:cubicBezTo>
                    <a:cubicBezTo>
                      <a:pt x="228403" y="270536"/>
                      <a:pt x="231410" y="268684"/>
                      <a:pt x="234194" y="266724"/>
                    </a:cubicBezTo>
                    <a:cubicBezTo>
                      <a:pt x="237201" y="264546"/>
                      <a:pt x="239985" y="262477"/>
                      <a:pt x="242658" y="260300"/>
                    </a:cubicBezTo>
                    <a:cubicBezTo>
                      <a:pt x="245108" y="258339"/>
                      <a:pt x="247446" y="256379"/>
                      <a:pt x="249673" y="254310"/>
                    </a:cubicBezTo>
                    <a:cubicBezTo>
                      <a:pt x="250564" y="253439"/>
                      <a:pt x="251455" y="252677"/>
                      <a:pt x="252346" y="251806"/>
                    </a:cubicBezTo>
                    <a:cubicBezTo>
                      <a:pt x="253014" y="251261"/>
                      <a:pt x="253571" y="250608"/>
                      <a:pt x="254239" y="249955"/>
                    </a:cubicBezTo>
                    <a:cubicBezTo>
                      <a:pt x="254907" y="249301"/>
                      <a:pt x="255464" y="248757"/>
                      <a:pt x="256132" y="248103"/>
                    </a:cubicBezTo>
                    <a:cubicBezTo>
                      <a:pt x="257246" y="246906"/>
                      <a:pt x="258471" y="245708"/>
                      <a:pt x="259585" y="244510"/>
                    </a:cubicBezTo>
                    <a:cubicBezTo>
                      <a:pt x="262926" y="240916"/>
                      <a:pt x="266044" y="236996"/>
                      <a:pt x="268939" y="233076"/>
                    </a:cubicBezTo>
                    <a:cubicBezTo>
                      <a:pt x="270944" y="230245"/>
                      <a:pt x="272837" y="227414"/>
                      <a:pt x="274730" y="224473"/>
                    </a:cubicBezTo>
                    <a:cubicBezTo>
                      <a:pt x="276512" y="221533"/>
                      <a:pt x="278182" y="218484"/>
                      <a:pt x="279741" y="215435"/>
                    </a:cubicBezTo>
                    <a:cubicBezTo>
                      <a:pt x="281300" y="212386"/>
                      <a:pt x="282748" y="209228"/>
                      <a:pt x="284084" y="206070"/>
                    </a:cubicBezTo>
                    <a:cubicBezTo>
                      <a:pt x="285421" y="202803"/>
                      <a:pt x="286646" y="199646"/>
                      <a:pt x="287648" y="196270"/>
                    </a:cubicBezTo>
                    <a:cubicBezTo>
                      <a:pt x="289207" y="191478"/>
                      <a:pt x="290543" y="186687"/>
                      <a:pt x="291546" y="181896"/>
                    </a:cubicBezTo>
                    <a:cubicBezTo>
                      <a:pt x="292548" y="177431"/>
                      <a:pt x="293327" y="172858"/>
                      <a:pt x="293884" y="168284"/>
                    </a:cubicBezTo>
                    <a:cubicBezTo>
                      <a:pt x="294330" y="164582"/>
                      <a:pt x="294664" y="160879"/>
                      <a:pt x="294886" y="157177"/>
                    </a:cubicBezTo>
                    <a:cubicBezTo>
                      <a:pt x="295109" y="153257"/>
                      <a:pt x="295221" y="149445"/>
                      <a:pt x="295221" y="145634"/>
                    </a:cubicBezTo>
                    <a:moveTo>
                      <a:pt x="262591" y="160661"/>
                    </a:moveTo>
                    <a:cubicBezTo>
                      <a:pt x="262257" y="164582"/>
                      <a:pt x="261701" y="168611"/>
                      <a:pt x="260921" y="172422"/>
                    </a:cubicBezTo>
                    <a:cubicBezTo>
                      <a:pt x="260030" y="176887"/>
                      <a:pt x="258917" y="181351"/>
                      <a:pt x="257469" y="185816"/>
                    </a:cubicBezTo>
                    <a:cubicBezTo>
                      <a:pt x="256801" y="187994"/>
                      <a:pt x="256021" y="190063"/>
                      <a:pt x="255130" y="192241"/>
                    </a:cubicBezTo>
                    <a:cubicBezTo>
                      <a:pt x="253682" y="195943"/>
                      <a:pt x="252012" y="199537"/>
                      <a:pt x="250119" y="203130"/>
                    </a:cubicBezTo>
                    <a:cubicBezTo>
                      <a:pt x="248337" y="206506"/>
                      <a:pt x="246333" y="209664"/>
                      <a:pt x="244217" y="212822"/>
                    </a:cubicBezTo>
                    <a:cubicBezTo>
                      <a:pt x="242992" y="214673"/>
                      <a:pt x="241655" y="216415"/>
                      <a:pt x="240319" y="218158"/>
                    </a:cubicBezTo>
                    <a:cubicBezTo>
                      <a:pt x="239540" y="219138"/>
                      <a:pt x="238649" y="220227"/>
                      <a:pt x="237869" y="221207"/>
                    </a:cubicBezTo>
                    <a:cubicBezTo>
                      <a:pt x="236644" y="222622"/>
                      <a:pt x="235419" y="224038"/>
                      <a:pt x="234194" y="225236"/>
                    </a:cubicBezTo>
                    <a:cubicBezTo>
                      <a:pt x="233637" y="225780"/>
                      <a:pt x="233081" y="226433"/>
                      <a:pt x="232524" y="226978"/>
                    </a:cubicBezTo>
                    <a:cubicBezTo>
                      <a:pt x="232190" y="227414"/>
                      <a:pt x="231744" y="227740"/>
                      <a:pt x="231410" y="228176"/>
                    </a:cubicBezTo>
                    <a:cubicBezTo>
                      <a:pt x="230965" y="228611"/>
                      <a:pt x="230631" y="228938"/>
                      <a:pt x="230185" y="229374"/>
                    </a:cubicBezTo>
                    <a:cubicBezTo>
                      <a:pt x="229740" y="229809"/>
                      <a:pt x="229183" y="230245"/>
                      <a:pt x="228626" y="230789"/>
                    </a:cubicBezTo>
                    <a:cubicBezTo>
                      <a:pt x="227512" y="231878"/>
                      <a:pt x="226287" y="232858"/>
                      <a:pt x="225174" y="233838"/>
                    </a:cubicBezTo>
                    <a:cubicBezTo>
                      <a:pt x="223503" y="235254"/>
                      <a:pt x="221722" y="236669"/>
                      <a:pt x="219940" y="237976"/>
                    </a:cubicBezTo>
                    <a:cubicBezTo>
                      <a:pt x="218158" y="239283"/>
                      <a:pt x="216376" y="240590"/>
                      <a:pt x="214483" y="241788"/>
                    </a:cubicBezTo>
                    <a:cubicBezTo>
                      <a:pt x="211031" y="243965"/>
                      <a:pt x="207356" y="246034"/>
                      <a:pt x="203681" y="247886"/>
                    </a:cubicBezTo>
                    <a:cubicBezTo>
                      <a:pt x="199672" y="249846"/>
                      <a:pt x="195552" y="251588"/>
                      <a:pt x="191320" y="253004"/>
                    </a:cubicBezTo>
                    <a:cubicBezTo>
                      <a:pt x="186977" y="254528"/>
                      <a:pt x="182634" y="255726"/>
                      <a:pt x="178068" y="256706"/>
                    </a:cubicBezTo>
                    <a:cubicBezTo>
                      <a:pt x="173391" y="257686"/>
                      <a:pt x="168713" y="258448"/>
                      <a:pt x="163925" y="258993"/>
                    </a:cubicBezTo>
                    <a:cubicBezTo>
                      <a:pt x="158914" y="259537"/>
                      <a:pt x="153902" y="259864"/>
                      <a:pt x="148891" y="259864"/>
                    </a:cubicBezTo>
                    <a:cubicBezTo>
                      <a:pt x="143880" y="259864"/>
                      <a:pt x="138757" y="259755"/>
                      <a:pt x="133746" y="259319"/>
                    </a:cubicBezTo>
                    <a:cubicBezTo>
                      <a:pt x="128957" y="258884"/>
                      <a:pt x="124280" y="258231"/>
                      <a:pt x="119491" y="257250"/>
                    </a:cubicBezTo>
                    <a:cubicBezTo>
                      <a:pt x="115037" y="256379"/>
                      <a:pt x="110582" y="255182"/>
                      <a:pt x="106239" y="253766"/>
                    </a:cubicBezTo>
                    <a:cubicBezTo>
                      <a:pt x="102008" y="252350"/>
                      <a:pt x="97887" y="250717"/>
                      <a:pt x="93767" y="248866"/>
                    </a:cubicBezTo>
                    <a:cubicBezTo>
                      <a:pt x="89869" y="246906"/>
                      <a:pt x="85971" y="244837"/>
                      <a:pt x="82185" y="242441"/>
                    </a:cubicBezTo>
                    <a:cubicBezTo>
                      <a:pt x="78399" y="240045"/>
                      <a:pt x="74835" y="237432"/>
                      <a:pt x="71383" y="234601"/>
                    </a:cubicBezTo>
                    <a:cubicBezTo>
                      <a:pt x="67931" y="231660"/>
                      <a:pt x="64590" y="228611"/>
                      <a:pt x="61472" y="225345"/>
                    </a:cubicBezTo>
                    <a:cubicBezTo>
                      <a:pt x="59913" y="223711"/>
                      <a:pt x="58465" y="222078"/>
                      <a:pt x="57017" y="220444"/>
                    </a:cubicBezTo>
                    <a:cubicBezTo>
                      <a:pt x="55570" y="218811"/>
                      <a:pt x="54233" y="217069"/>
                      <a:pt x="52897" y="215217"/>
                    </a:cubicBezTo>
                    <a:cubicBezTo>
                      <a:pt x="50336" y="211733"/>
                      <a:pt x="47886" y="208030"/>
                      <a:pt x="45770" y="204219"/>
                    </a:cubicBezTo>
                    <a:cubicBezTo>
                      <a:pt x="43654" y="200408"/>
                      <a:pt x="41761" y="196488"/>
                      <a:pt x="40090" y="192459"/>
                    </a:cubicBezTo>
                    <a:cubicBezTo>
                      <a:pt x="38420" y="188321"/>
                      <a:pt x="37084" y="184074"/>
                      <a:pt x="35859" y="179827"/>
                    </a:cubicBezTo>
                    <a:cubicBezTo>
                      <a:pt x="34634" y="175362"/>
                      <a:pt x="33743" y="170789"/>
                      <a:pt x="33075" y="166215"/>
                    </a:cubicBezTo>
                    <a:cubicBezTo>
                      <a:pt x="32406" y="161424"/>
                      <a:pt x="31961" y="156523"/>
                      <a:pt x="31738" y="151732"/>
                    </a:cubicBezTo>
                    <a:cubicBezTo>
                      <a:pt x="31627" y="149228"/>
                      <a:pt x="31627" y="146723"/>
                      <a:pt x="31627" y="144218"/>
                    </a:cubicBezTo>
                    <a:cubicBezTo>
                      <a:pt x="31627" y="141714"/>
                      <a:pt x="31738" y="139209"/>
                      <a:pt x="31850" y="136705"/>
                    </a:cubicBezTo>
                    <a:cubicBezTo>
                      <a:pt x="32184" y="131913"/>
                      <a:pt x="32629" y="127122"/>
                      <a:pt x="33520" y="122331"/>
                    </a:cubicBezTo>
                    <a:cubicBezTo>
                      <a:pt x="34299" y="117866"/>
                      <a:pt x="35302" y="113401"/>
                      <a:pt x="36638" y="108937"/>
                    </a:cubicBezTo>
                    <a:cubicBezTo>
                      <a:pt x="37863" y="104690"/>
                      <a:pt x="39422" y="100443"/>
                      <a:pt x="41204" y="96414"/>
                    </a:cubicBezTo>
                    <a:cubicBezTo>
                      <a:pt x="42986" y="92385"/>
                      <a:pt x="44990" y="88465"/>
                      <a:pt x="47217" y="84653"/>
                    </a:cubicBezTo>
                    <a:cubicBezTo>
                      <a:pt x="49445" y="80842"/>
                      <a:pt x="52006" y="77249"/>
                      <a:pt x="54679" y="73764"/>
                    </a:cubicBezTo>
                    <a:cubicBezTo>
                      <a:pt x="57463" y="70170"/>
                      <a:pt x="60470" y="66795"/>
                      <a:pt x="63699" y="63637"/>
                    </a:cubicBezTo>
                    <a:cubicBezTo>
                      <a:pt x="66817" y="60479"/>
                      <a:pt x="70269" y="57430"/>
                      <a:pt x="73833" y="54599"/>
                    </a:cubicBezTo>
                    <a:cubicBezTo>
                      <a:pt x="77285" y="51876"/>
                      <a:pt x="80960" y="49372"/>
                      <a:pt x="84746" y="47085"/>
                    </a:cubicBezTo>
                    <a:cubicBezTo>
                      <a:pt x="88533" y="44798"/>
                      <a:pt x="92430" y="42729"/>
                      <a:pt x="96439" y="40987"/>
                    </a:cubicBezTo>
                    <a:cubicBezTo>
                      <a:pt x="100560" y="39136"/>
                      <a:pt x="104680" y="37611"/>
                      <a:pt x="108912" y="36304"/>
                    </a:cubicBezTo>
                    <a:cubicBezTo>
                      <a:pt x="113366" y="34998"/>
                      <a:pt x="117821" y="33909"/>
                      <a:pt x="122275" y="33038"/>
                    </a:cubicBezTo>
                    <a:cubicBezTo>
                      <a:pt x="127064" y="32166"/>
                      <a:pt x="131853" y="31622"/>
                      <a:pt x="136641" y="31295"/>
                    </a:cubicBezTo>
                    <a:cubicBezTo>
                      <a:pt x="139091" y="31186"/>
                      <a:pt x="141652" y="31078"/>
                      <a:pt x="144214" y="30969"/>
                    </a:cubicBezTo>
                    <a:cubicBezTo>
                      <a:pt x="146775" y="30969"/>
                      <a:pt x="149336" y="30969"/>
                      <a:pt x="151786" y="30969"/>
                    </a:cubicBezTo>
                    <a:cubicBezTo>
                      <a:pt x="156798" y="31078"/>
                      <a:pt x="161698" y="31513"/>
                      <a:pt x="166597" y="32166"/>
                    </a:cubicBezTo>
                    <a:cubicBezTo>
                      <a:pt x="171275" y="32820"/>
                      <a:pt x="175952" y="33691"/>
                      <a:pt x="180518" y="34780"/>
                    </a:cubicBezTo>
                    <a:cubicBezTo>
                      <a:pt x="184972" y="35869"/>
                      <a:pt x="189315" y="37284"/>
                      <a:pt x="193547" y="38809"/>
                    </a:cubicBezTo>
                    <a:cubicBezTo>
                      <a:pt x="197667" y="40442"/>
                      <a:pt x="201788" y="42294"/>
                      <a:pt x="205686" y="44363"/>
                    </a:cubicBezTo>
                    <a:cubicBezTo>
                      <a:pt x="209583" y="46432"/>
                      <a:pt x="213370" y="48718"/>
                      <a:pt x="217044" y="51332"/>
                    </a:cubicBezTo>
                    <a:cubicBezTo>
                      <a:pt x="220719" y="53945"/>
                      <a:pt x="224172" y="56777"/>
                      <a:pt x="227512" y="59717"/>
                    </a:cubicBezTo>
                    <a:cubicBezTo>
                      <a:pt x="229183" y="61241"/>
                      <a:pt x="230853" y="62766"/>
                      <a:pt x="232412" y="64399"/>
                    </a:cubicBezTo>
                    <a:cubicBezTo>
                      <a:pt x="233971" y="66033"/>
                      <a:pt x="235531" y="67666"/>
                      <a:pt x="236978" y="69299"/>
                    </a:cubicBezTo>
                    <a:cubicBezTo>
                      <a:pt x="239874" y="72675"/>
                      <a:pt x="242546" y="76160"/>
                      <a:pt x="244885" y="79862"/>
                    </a:cubicBezTo>
                    <a:cubicBezTo>
                      <a:pt x="247335" y="83456"/>
                      <a:pt x="249562" y="87267"/>
                      <a:pt x="251455" y="91187"/>
                    </a:cubicBezTo>
                    <a:cubicBezTo>
                      <a:pt x="253348" y="95107"/>
                      <a:pt x="255130" y="99245"/>
                      <a:pt x="256578" y="103383"/>
                    </a:cubicBezTo>
                    <a:cubicBezTo>
                      <a:pt x="258026" y="107630"/>
                      <a:pt x="259251" y="112095"/>
                      <a:pt x="260253" y="116450"/>
                    </a:cubicBezTo>
                    <a:cubicBezTo>
                      <a:pt x="261255" y="121024"/>
                      <a:pt x="261923" y="125706"/>
                      <a:pt x="262369" y="130498"/>
                    </a:cubicBezTo>
                    <a:cubicBezTo>
                      <a:pt x="262926" y="135507"/>
                      <a:pt x="263148" y="140407"/>
                      <a:pt x="263148" y="145416"/>
                    </a:cubicBezTo>
                    <a:cubicBezTo>
                      <a:pt x="263371" y="150643"/>
                      <a:pt x="263148" y="155652"/>
                      <a:pt x="262591" y="160661"/>
                    </a:cubicBezTo>
                  </a:path>
                </a:pathLst>
              </a:custGeom>
              <a:grpFill/>
              <a:ln w="11089" cap="flat">
                <a:noFill/>
                <a:prstDash val="solid"/>
                <a:miter/>
              </a:ln>
            </p:spPr>
            <p:txBody>
              <a:bodyPr rtlCol="0" anchor="ctr"/>
              <a:lstStyle/>
              <a:p>
                <a:endParaRPr lang="fi-FI"/>
              </a:p>
            </p:txBody>
          </p:sp>
          <p:sp>
            <p:nvSpPr>
              <p:cNvPr id="27" name="Vapaamuotoinen: Muoto 16">
                <a:extLst>
                  <a:ext uri="{FF2B5EF4-FFF2-40B4-BE49-F238E27FC236}">
                    <a16:creationId xmlns:a16="http://schemas.microsoft.com/office/drawing/2014/main" id="{3FF302DE-9576-420E-A24B-7BAFE274D19E}"/>
                  </a:ext>
                </a:extLst>
              </p:cNvPr>
              <p:cNvSpPr/>
              <p:nvPr/>
            </p:nvSpPr>
            <p:spPr bwMode="black">
              <a:xfrm>
                <a:off x="10972862" y="6318240"/>
                <a:ext cx="32851" cy="290311"/>
              </a:xfrm>
              <a:custGeom>
                <a:avLst/>
                <a:gdLst>
                  <a:gd name="connsiteX0" fmla="*/ 334 w 32851"/>
                  <a:gd name="connsiteY0" fmla="*/ 290312 h 290311"/>
                  <a:gd name="connsiteX1" fmla="*/ 32518 w 32851"/>
                  <a:gd name="connsiteY1" fmla="*/ 290312 h 290311"/>
                  <a:gd name="connsiteX2" fmla="*/ 32852 w 32851"/>
                  <a:gd name="connsiteY2" fmla="*/ 145156 h 290311"/>
                  <a:gd name="connsiteX3" fmla="*/ 32518 w 32851"/>
                  <a:gd name="connsiteY3" fmla="*/ 0 h 290311"/>
                  <a:gd name="connsiteX4" fmla="*/ 334 w 32851"/>
                  <a:gd name="connsiteY4" fmla="*/ 0 h 290311"/>
                  <a:gd name="connsiteX5" fmla="*/ 0 w 32851"/>
                  <a:gd name="connsiteY5" fmla="*/ 145156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51" h="290311">
                    <a:moveTo>
                      <a:pt x="334" y="290312"/>
                    </a:moveTo>
                    <a:lnTo>
                      <a:pt x="32518" y="290312"/>
                    </a:lnTo>
                    <a:lnTo>
                      <a:pt x="32852" y="145156"/>
                    </a:lnTo>
                    <a:lnTo>
                      <a:pt x="32518" y="0"/>
                    </a:lnTo>
                    <a:lnTo>
                      <a:pt x="334" y="0"/>
                    </a:lnTo>
                    <a:lnTo>
                      <a:pt x="0" y="145156"/>
                    </a:lnTo>
                    <a:close/>
                  </a:path>
                </a:pathLst>
              </a:custGeom>
              <a:grpFill/>
              <a:ln w="11089" cap="flat">
                <a:noFill/>
                <a:prstDash val="solid"/>
                <a:miter/>
              </a:ln>
            </p:spPr>
            <p:txBody>
              <a:bodyPr rtlCol="0" anchor="ctr"/>
              <a:lstStyle/>
              <a:p>
                <a:endParaRPr lang="fi-FI"/>
              </a:p>
            </p:txBody>
          </p:sp>
          <p:sp>
            <p:nvSpPr>
              <p:cNvPr id="28" name="Vapaamuotoinen: Muoto 17">
                <a:extLst>
                  <a:ext uri="{FF2B5EF4-FFF2-40B4-BE49-F238E27FC236}">
                    <a16:creationId xmlns:a16="http://schemas.microsoft.com/office/drawing/2014/main" id="{E20B0A1F-8639-49D2-94ED-AEC4F9B07462}"/>
                  </a:ext>
                </a:extLst>
              </p:cNvPr>
              <p:cNvSpPr/>
              <p:nvPr/>
            </p:nvSpPr>
            <p:spPr bwMode="black">
              <a:xfrm>
                <a:off x="10278854" y="6318240"/>
                <a:ext cx="202567" cy="290311"/>
              </a:xfrm>
              <a:custGeom>
                <a:avLst/>
                <a:gdLst>
                  <a:gd name="connsiteX0" fmla="*/ 0 w 202567"/>
                  <a:gd name="connsiteY0" fmla="*/ 0 h 290311"/>
                  <a:gd name="connsiteX1" fmla="*/ 0 w 202567"/>
                  <a:gd name="connsiteY1" fmla="*/ 32233 h 290311"/>
                  <a:gd name="connsiteX2" fmla="*/ 85081 w 202567"/>
                  <a:gd name="connsiteY2" fmla="*/ 32233 h 290311"/>
                  <a:gd name="connsiteX3" fmla="*/ 84746 w 202567"/>
                  <a:gd name="connsiteY3" fmla="*/ 161163 h 290311"/>
                  <a:gd name="connsiteX4" fmla="*/ 85081 w 202567"/>
                  <a:gd name="connsiteY4" fmla="*/ 290312 h 290311"/>
                  <a:gd name="connsiteX5" fmla="*/ 117710 w 202567"/>
                  <a:gd name="connsiteY5" fmla="*/ 290312 h 290311"/>
                  <a:gd name="connsiteX6" fmla="*/ 117932 w 202567"/>
                  <a:gd name="connsiteY6" fmla="*/ 161163 h 290311"/>
                  <a:gd name="connsiteX7" fmla="*/ 117710 w 202567"/>
                  <a:gd name="connsiteY7" fmla="*/ 32233 h 290311"/>
                  <a:gd name="connsiteX8" fmla="*/ 202567 w 202567"/>
                  <a:gd name="connsiteY8" fmla="*/ 32233 h 290311"/>
                  <a:gd name="connsiteX9" fmla="*/ 202567 w 202567"/>
                  <a:gd name="connsiteY9" fmla="*/ 0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567" h="290311">
                    <a:moveTo>
                      <a:pt x="0" y="0"/>
                    </a:moveTo>
                    <a:lnTo>
                      <a:pt x="0" y="32233"/>
                    </a:lnTo>
                    <a:lnTo>
                      <a:pt x="85081" y="32233"/>
                    </a:lnTo>
                    <a:lnTo>
                      <a:pt x="84746" y="161163"/>
                    </a:lnTo>
                    <a:lnTo>
                      <a:pt x="85081" y="290312"/>
                    </a:lnTo>
                    <a:lnTo>
                      <a:pt x="117710" y="290312"/>
                    </a:lnTo>
                    <a:lnTo>
                      <a:pt x="117932" y="161163"/>
                    </a:lnTo>
                    <a:lnTo>
                      <a:pt x="117710" y="32233"/>
                    </a:lnTo>
                    <a:lnTo>
                      <a:pt x="202567" y="32233"/>
                    </a:lnTo>
                    <a:lnTo>
                      <a:pt x="202567" y="0"/>
                    </a:lnTo>
                    <a:close/>
                  </a:path>
                </a:pathLst>
              </a:custGeom>
              <a:grpFill/>
              <a:ln w="11089" cap="flat">
                <a:noFill/>
                <a:prstDash val="solid"/>
                <a:miter/>
              </a:ln>
            </p:spPr>
            <p:txBody>
              <a:bodyPr rtlCol="0" anchor="ctr"/>
              <a:lstStyle/>
              <a:p>
                <a:endParaRPr lang="fi-FI"/>
              </a:p>
            </p:txBody>
          </p:sp>
          <p:sp>
            <p:nvSpPr>
              <p:cNvPr id="29" name="Vapaamuotoinen: Muoto 18">
                <a:extLst>
                  <a:ext uri="{FF2B5EF4-FFF2-40B4-BE49-F238E27FC236}">
                    <a16:creationId xmlns:a16="http://schemas.microsoft.com/office/drawing/2014/main" id="{14AA97B4-B0FC-4F09-A5B3-1891E2080ACA}"/>
                  </a:ext>
                </a:extLst>
              </p:cNvPr>
              <p:cNvSpPr/>
              <p:nvPr/>
            </p:nvSpPr>
            <p:spPr bwMode="black">
              <a:xfrm>
                <a:off x="10763359" y="6317810"/>
                <a:ext cx="159501" cy="291546"/>
              </a:xfrm>
              <a:custGeom>
                <a:avLst/>
                <a:gdLst>
                  <a:gd name="connsiteX0" fmla="*/ 126872 w 159501"/>
                  <a:gd name="connsiteY0" fmla="*/ 76547 h 291546"/>
                  <a:gd name="connsiteX1" fmla="*/ 126427 w 159501"/>
                  <a:gd name="connsiteY1" fmla="*/ 69251 h 291546"/>
                  <a:gd name="connsiteX2" fmla="*/ 125536 w 159501"/>
                  <a:gd name="connsiteY2" fmla="*/ 64460 h 291546"/>
                  <a:gd name="connsiteX3" fmla="*/ 124645 w 159501"/>
                  <a:gd name="connsiteY3" fmla="*/ 61302 h 291546"/>
                  <a:gd name="connsiteX4" fmla="*/ 123532 w 159501"/>
                  <a:gd name="connsiteY4" fmla="*/ 58362 h 291546"/>
                  <a:gd name="connsiteX5" fmla="*/ 120525 w 159501"/>
                  <a:gd name="connsiteY5" fmla="*/ 52917 h 291546"/>
                  <a:gd name="connsiteX6" fmla="*/ 116516 w 159501"/>
                  <a:gd name="connsiteY6" fmla="*/ 47908 h 291546"/>
                  <a:gd name="connsiteX7" fmla="*/ 113843 w 159501"/>
                  <a:gd name="connsiteY7" fmla="*/ 45404 h 291546"/>
                  <a:gd name="connsiteX8" fmla="*/ 112507 w 159501"/>
                  <a:gd name="connsiteY8" fmla="*/ 44315 h 291546"/>
                  <a:gd name="connsiteX9" fmla="*/ 111839 w 159501"/>
                  <a:gd name="connsiteY9" fmla="*/ 43770 h 291546"/>
                  <a:gd name="connsiteX10" fmla="*/ 111282 w 159501"/>
                  <a:gd name="connsiteY10" fmla="*/ 43226 h 291546"/>
                  <a:gd name="connsiteX11" fmla="*/ 109611 w 159501"/>
                  <a:gd name="connsiteY11" fmla="*/ 42028 h 291546"/>
                  <a:gd name="connsiteX12" fmla="*/ 106493 w 159501"/>
                  <a:gd name="connsiteY12" fmla="*/ 40068 h 291546"/>
                  <a:gd name="connsiteX13" fmla="*/ 105157 w 159501"/>
                  <a:gd name="connsiteY13" fmla="*/ 39305 h 291546"/>
                  <a:gd name="connsiteX14" fmla="*/ 100591 w 159501"/>
                  <a:gd name="connsiteY14" fmla="*/ 37128 h 291546"/>
                  <a:gd name="connsiteX15" fmla="*/ 95914 w 159501"/>
                  <a:gd name="connsiteY15" fmla="*/ 35494 h 291546"/>
                  <a:gd name="connsiteX16" fmla="*/ 92462 w 159501"/>
                  <a:gd name="connsiteY16" fmla="*/ 34623 h 291546"/>
                  <a:gd name="connsiteX17" fmla="*/ 88898 w 159501"/>
                  <a:gd name="connsiteY17" fmla="*/ 33861 h 291546"/>
                  <a:gd name="connsiteX18" fmla="*/ 83553 w 159501"/>
                  <a:gd name="connsiteY18" fmla="*/ 33098 h 291546"/>
                  <a:gd name="connsiteX19" fmla="*/ 79544 w 159501"/>
                  <a:gd name="connsiteY19" fmla="*/ 32881 h 291546"/>
                  <a:gd name="connsiteX20" fmla="*/ 75535 w 159501"/>
                  <a:gd name="connsiteY20" fmla="*/ 32772 h 291546"/>
                  <a:gd name="connsiteX21" fmla="*/ 32215 w 159501"/>
                  <a:gd name="connsiteY21" fmla="*/ 32772 h 291546"/>
                  <a:gd name="connsiteX22" fmla="*/ 32215 w 159501"/>
                  <a:gd name="connsiteY22" fmla="*/ 121738 h 291546"/>
                  <a:gd name="connsiteX23" fmla="*/ 75423 w 159501"/>
                  <a:gd name="connsiteY23" fmla="*/ 121738 h 291546"/>
                  <a:gd name="connsiteX24" fmla="*/ 86448 w 159501"/>
                  <a:gd name="connsiteY24" fmla="*/ 120976 h 291546"/>
                  <a:gd name="connsiteX25" fmla="*/ 96248 w 159501"/>
                  <a:gd name="connsiteY25" fmla="*/ 118689 h 291546"/>
                  <a:gd name="connsiteX26" fmla="*/ 104934 w 159501"/>
                  <a:gd name="connsiteY26" fmla="*/ 114987 h 291546"/>
                  <a:gd name="connsiteX27" fmla="*/ 112618 w 159501"/>
                  <a:gd name="connsiteY27" fmla="*/ 109869 h 291546"/>
                  <a:gd name="connsiteX28" fmla="*/ 115514 w 159501"/>
                  <a:gd name="connsiteY28" fmla="*/ 107146 h 291546"/>
                  <a:gd name="connsiteX29" fmla="*/ 118075 w 159501"/>
                  <a:gd name="connsiteY29" fmla="*/ 104206 h 291546"/>
                  <a:gd name="connsiteX30" fmla="*/ 120302 w 159501"/>
                  <a:gd name="connsiteY30" fmla="*/ 101157 h 291546"/>
                  <a:gd name="connsiteX31" fmla="*/ 122195 w 159501"/>
                  <a:gd name="connsiteY31" fmla="*/ 97782 h 291546"/>
                  <a:gd name="connsiteX32" fmla="*/ 124979 w 159501"/>
                  <a:gd name="connsiteY32" fmla="*/ 90377 h 291546"/>
                  <a:gd name="connsiteX33" fmla="*/ 125982 w 159501"/>
                  <a:gd name="connsiteY33" fmla="*/ 85694 h 291546"/>
                  <a:gd name="connsiteX34" fmla="*/ 126872 w 159501"/>
                  <a:gd name="connsiteY34" fmla="*/ 76547 h 291546"/>
                  <a:gd name="connsiteX35" fmla="*/ 98809 w 159501"/>
                  <a:gd name="connsiteY35" fmla="*/ 151249 h 291546"/>
                  <a:gd name="connsiteX36" fmla="*/ 42126 w 159501"/>
                  <a:gd name="connsiteY36" fmla="*/ 153862 h 291546"/>
                  <a:gd name="connsiteX37" fmla="*/ 32215 w 159501"/>
                  <a:gd name="connsiteY37" fmla="*/ 156040 h 291546"/>
                  <a:gd name="connsiteX38" fmla="*/ 32215 w 159501"/>
                  <a:gd name="connsiteY38" fmla="*/ 168018 h 291546"/>
                  <a:gd name="connsiteX39" fmla="*/ 32215 w 159501"/>
                  <a:gd name="connsiteY39" fmla="*/ 191866 h 291546"/>
                  <a:gd name="connsiteX40" fmla="*/ 32215 w 159501"/>
                  <a:gd name="connsiteY40" fmla="*/ 243591 h 291546"/>
                  <a:gd name="connsiteX41" fmla="*/ 32215 w 159501"/>
                  <a:gd name="connsiteY41" fmla="*/ 269508 h 291546"/>
                  <a:gd name="connsiteX42" fmla="*/ 32215 w 159501"/>
                  <a:gd name="connsiteY42" fmla="*/ 282466 h 291546"/>
                  <a:gd name="connsiteX43" fmla="*/ 32215 w 159501"/>
                  <a:gd name="connsiteY43" fmla="*/ 289000 h 291546"/>
                  <a:gd name="connsiteX44" fmla="*/ 27538 w 159501"/>
                  <a:gd name="connsiteY44" fmla="*/ 290851 h 291546"/>
                  <a:gd name="connsiteX45" fmla="*/ 7604 w 159501"/>
                  <a:gd name="connsiteY45" fmla="*/ 290851 h 291546"/>
                  <a:gd name="connsiteX46" fmla="*/ 31 w 159501"/>
                  <a:gd name="connsiteY46" fmla="*/ 288564 h 291546"/>
                  <a:gd name="connsiteX47" fmla="*/ 31 w 159501"/>
                  <a:gd name="connsiteY47" fmla="*/ 285079 h 291546"/>
                  <a:gd name="connsiteX48" fmla="*/ 31 w 159501"/>
                  <a:gd name="connsiteY48" fmla="*/ 274626 h 291546"/>
                  <a:gd name="connsiteX49" fmla="*/ 31 w 159501"/>
                  <a:gd name="connsiteY49" fmla="*/ 214516 h 291546"/>
                  <a:gd name="connsiteX50" fmla="*/ 143 w 159501"/>
                  <a:gd name="connsiteY50" fmla="*/ 7944 h 291546"/>
                  <a:gd name="connsiteX51" fmla="*/ 143 w 159501"/>
                  <a:gd name="connsiteY51" fmla="*/ 1846 h 291546"/>
                  <a:gd name="connsiteX52" fmla="*/ 5042 w 159501"/>
                  <a:gd name="connsiteY52" fmla="*/ 539 h 291546"/>
                  <a:gd name="connsiteX53" fmla="*/ 17404 w 159501"/>
                  <a:gd name="connsiteY53" fmla="*/ 539 h 291546"/>
                  <a:gd name="connsiteX54" fmla="*/ 42126 w 159501"/>
                  <a:gd name="connsiteY54" fmla="*/ 539 h 291546"/>
                  <a:gd name="connsiteX55" fmla="*/ 98141 w 159501"/>
                  <a:gd name="connsiteY55" fmla="*/ 2826 h 291546"/>
                  <a:gd name="connsiteX56" fmla="*/ 159501 w 159501"/>
                  <a:gd name="connsiteY56" fmla="*/ 76656 h 291546"/>
                  <a:gd name="connsiteX57" fmla="*/ 98809 w 159501"/>
                  <a:gd name="connsiteY57" fmla="*/ 151249 h 29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59501" h="291546">
                    <a:moveTo>
                      <a:pt x="126872" y="76547"/>
                    </a:moveTo>
                    <a:cubicBezTo>
                      <a:pt x="126872" y="74043"/>
                      <a:pt x="126761" y="71647"/>
                      <a:pt x="126427" y="69251"/>
                    </a:cubicBezTo>
                    <a:cubicBezTo>
                      <a:pt x="126204" y="67618"/>
                      <a:pt x="125870" y="65985"/>
                      <a:pt x="125536" y="64460"/>
                    </a:cubicBezTo>
                    <a:cubicBezTo>
                      <a:pt x="125313" y="63371"/>
                      <a:pt x="124979" y="62282"/>
                      <a:pt x="124645" y="61302"/>
                    </a:cubicBezTo>
                    <a:cubicBezTo>
                      <a:pt x="124311" y="60322"/>
                      <a:pt x="123866" y="59342"/>
                      <a:pt x="123532" y="58362"/>
                    </a:cubicBezTo>
                    <a:cubicBezTo>
                      <a:pt x="122752" y="56402"/>
                      <a:pt x="121638" y="54551"/>
                      <a:pt x="120525" y="52917"/>
                    </a:cubicBezTo>
                    <a:cubicBezTo>
                      <a:pt x="119300" y="51175"/>
                      <a:pt x="117963" y="49433"/>
                      <a:pt x="116516" y="47908"/>
                    </a:cubicBezTo>
                    <a:cubicBezTo>
                      <a:pt x="115625" y="47037"/>
                      <a:pt x="114734" y="46166"/>
                      <a:pt x="113843" y="45404"/>
                    </a:cubicBezTo>
                    <a:cubicBezTo>
                      <a:pt x="113398" y="44968"/>
                      <a:pt x="112952" y="44641"/>
                      <a:pt x="112507" y="44315"/>
                    </a:cubicBezTo>
                    <a:cubicBezTo>
                      <a:pt x="112284" y="44097"/>
                      <a:pt x="112061" y="43988"/>
                      <a:pt x="111839" y="43770"/>
                    </a:cubicBezTo>
                    <a:cubicBezTo>
                      <a:pt x="111616" y="43661"/>
                      <a:pt x="111504" y="43443"/>
                      <a:pt x="111282" y="43226"/>
                    </a:cubicBezTo>
                    <a:cubicBezTo>
                      <a:pt x="110725" y="42790"/>
                      <a:pt x="110168" y="42354"/>
                      <a:pt x="109611" y="42028"/>
                    </a:cubicBezTo>
                    <a:cubicBezTo>
                      <a:pt x="108609" y="41266"/>
                      <a:pt x="107607" y="40612"/>
                      <a:pt x="106493" y="40068"/>
                    </a:cubicBezTo>
                    <a:cubicBezTo>
                      <a:pt x="106048" y="39850"/>
                      <a:pt x="105602" y="39523"/>
                      <a:pt x="105157" y="39305"/>
                    </a:cubicBezTo>
                    <a:cubicBezTo>
                      <a:pt x="103709" y="38543"/>
                      <a:pt x="102150" y="37781"/>
                      <a:pt x="100591" y="37128"/>
                    </a:cubicBezTo>
                    <a:cubicBezTo>
                      <a:pt x="99032" y="36474"/>
                      <a:pt x="97584" y="36039"/>
                      <a:pt x="95914" y="35494"/>
                    </a:cubicBezTo>
                    <a:cubicBezTo>
                      <a:pt x="94800" y="35167"/>
                      <a:pt x="93575" y="34841"/>
                      <a:pt x="92462" y="34623"/>
                    </a:cubicBezTo>
                    <a:cubicBezTo>
                      <a:pt x="91237" y="34405"/>
                      <a:pt x="90123" y="34079"/>
                      <a:pt x="88898" y="33861"/>
                    </a:cubicBezTo>
                    <a:cubicBezTo>
                      <a:pt x="87116" y="33534"/>
                      <a:pt x="85334" y="33316"/>
                      <a:pt x="83553" y="33098"/>
                    </a:cubicBezTo>
                    <a:cubicBezTo>
                      <a:pt x="82216" y="32990"/>
                      <a:pt x="80880" y="32881"/>
                      <a:pt x="79544" y="32881"/>
                    </a:cubicBezTo>
                    <a:cubicBezTo>
                      <a:pt x="78207" y="32881"/>
                      <a:pt x="76871" y="32772"/>
                      <a:pt x="75535" y="32772"/>
                    </a:cubicBezTo>
                    <a:lnTo>
                      <a:pt x="32215" y="32772"/>
                    </a:lnTo>
                    <a:lnTo>
                      <a:pt x="32215" y="121738"/>
                    </a:lnTo>
                    <a:lnTo>
                      <a:pt x="75423" y="121738"/>
                    </a:lnTo>
                    <a:cubicBezTo>
                      <a:pt x="79098" y="121738"/>
                      <a:pt x="82773" y="121520"/>
                      <a:pt x="86448" y="120976"/>
                    </a:cubicBezTo>
                    <a:cubicBezTo>
                      <a:pt x="89789" y="120432"/>
                      <a:pt x="93018" y="119778"/>
                      <a:pt x="96248" y="118689"/>
                    </a:cubicBezTo>
                    <a:cubicBezTo>
                      <a:pt x="99255" y="117709"/>
                      <a:pt x="102150" y="116511"/>
                      <a:pt x="104934" y="114987"/>
                    </a:cubicBezTo>
                    <a:cubicBezTo>
                      <a:pt x="107607" y="113571"/>
                      <a:pt x="110168" y="111829"/>
                      <a:pt x="112618" y="109869"/>
                    </a:cubicBezTo>
                    <a:cubicBezTo>
                      <a:pt x="113620" y="108998"/>
                      <a:pt x="114623" y="108127"/>
                      <a:pt x="115514" y="107146"/>
                    </a:cubicBezTo>
                    <a:cubicBezTo>
                      <a:pt x="116404" y="106275"/>
                      <a:pt x="117295" y="105295"/>
                      <a:pt x="118075" y="104206"/>
                    </a:cubicBezTo>
                    <a:cubicBezTo>
                      <a:pt x="118854" y="103226"/>
                      <a:pt x="119634" y="102246"/>
                      <a:pt x="120302" y="101157"/>
                    </a:cubicBezTo>
                    <a:cubicBezTo>
                      <a:pt x="120970" y="100068"/>
                      <a:pt x="121638" y="98979"/>
                      <a:pt x="122195" y="97782"/>
                    </a:cubicBezTo>
                    <a:cubicBezTo>
                      <a:pt x="123309" y="95386"/>
                      <a:pt x="124311" y="92990"/>
                      <a:pt x="124979" y="90377"/>
                    </a:cubicBezTo>
                    <a:cubicBezTo>
                      <a:pt x="125425" y="88852"/>
                      <a:pt x="125759" y="87219"/>
                      <a:pt x="125982" y="85694"/>
                    </a:cubicBezTo>
                    <a:cubicBezTo>
                      <a:pt x="126650" y="82536"/>
                      <a:pt x="126872" y="79487"/>
                      <a:pt x="126872" y="76547"/>
                    </a:cubicBezTo>
                    <a:moveTo>
                      <a:pt x="98809" y="151249"/>
                    </a:moveTo>
                    <a:cubicBezTo>
                      <a:pt x="79766" y="155822"/>
                      <a:pt x="61058" y="153862"/>
                      <a:pt x="42126" y="153862"/>
                    </a:cubicBezTo>
                    <a:cubicBezTo>
                      <a:pt x="39899" y="153862"/>
                      <a:pt x="32215" y="151902"/>
                      <a:pt x="32215" y="156040"/>
                    </a:cubicBezTo>
                    <a:lnTo>
                      <a:pt x="32215" y="168018"/>
                    </a:lnTo>
                    <a:lnTo>
                      <a:pt x="32215" y="191866"/>
                    </a:lnTo>
                    <a:lnTo>
                      <a:pt x="32215" y="243591"/>
                    </a:lnTo>
                    <a:lnTo>
                      <a:pt x="32215" y="269508"/>
                    </a:lnTo>
                    <a:lnTo>
                      <a:pt x="32215" y="282466"/>
                    </a:lnTo>
                    <a:lnTo>
                      <a:pt x="32215" y="289000"/>
                    </a:lnTo>
                    <a:cubicBezTo>
                      <a:pt x="32215" y="292049"/>
                      <a:pt x="29431" y="290851"/>
                      <a:pt x="27538" y="290851"/>
                    </a:cubicBezTo>
                    <a:lnTo>
                      <a:pt x="7604" y="290851"/>
                    </a:lnTo>
                    <a:cubicBezTo>
                      <a:pt x="4708" y="290851"/>
                      <a:pt x="31" y="293464"/>
                      <a:pt x="31" y="288564"/>
                    </a:cubicBezTo>
                    <a:lnTo>
                      <a:pt x="31" y="285079"/>
                    </a:lnTo>
                    <a:cubicBezTo>
                      <a:pt x="31" y="281595"/>
                      <a:pt x="31" y="278110"/>
                      <a:pt x="31" y="274626"/>
                    </a:cubicBezTo>
                    <a:cubicBezTo>
                      <a:pt x="31" y="254589"/>
                      <a:pt x="31" y="234553"/>
                      <a:pt x="31" y="214516"/>
                    </a:cubicBezTo>
                    <a:cubicBezTo>
                      <a:pt x="-80" y="145695"/>
                      <a:pt x="143" y="76874"/>
                      <a:pt x="143" y="7944"/>
                    </a:cubicBezTo>
                    <a:lnTo>
                      <a:pt x="143" y="1846"/>
                    </a:lnTo>
                    <a:cubicBezTo>
                      <a:pt x="143" y="-1312"/>
                      <a:pt x="3261" y="539"/>
                      <a:pt x="5042" y="539"/>
                    </a:cubicBezTo>
                    <a:lnTo>
                      <a:pt x="17404" y="539"/>
                    </a:lnTo>
                    <a:lnTo>
                      <a:pt x="42126" y="539"/>
                    </a:lnTo>
                    <a:cubicBezTo>
                      <a:pt x="60835" y="539"/>
                      <a:pt x="79321" y="-1312"/>
                      <a:pt x="98141" y="2826"/>
                    </a:cubicBezTo>
                    <a:cubicBezTo>
                      <a:pt x="136561" y="11320"/>
                      <a:pt x="159501" y="37672"/>
                      <a:pt x="159501" y="76656"/>
                    </a:cubicBezTo>
                    <a:cubicBezTo>
                      <a:pt x="159390" y="113789"/>
                      <a:pt x="135559" y="142428"/>
                      <a:pt x="98809" y="151249"/>
                    </a:cubicBezTo>
                  </a:path>
                </a:pathLst>
              </a:custGeom>
              <a:grpFill/>
              <a:ln w="11089" cap="flat">
                <a:noFill/>
                <a:prstDash val="solid"/>
                <a:miter/>
              </a:ln>
            </p:spPr>
            <p:txBody>
              <a:bodyPr rtlCol="0" anchor="ctr"/>
              <a:lstStyle/>
              <a:p>
                <a:endParaRPr lang="fi-FI"/>
              </a:p>
            </p:txBody>
          </p:sp>
          <p:sp>
            <p:nvSpPr>
              <p:cNvPr id="30" name="Vapaamuotoinen: Muoto 19">
                <a:extLst>
                  <a:ext uri="{FF2B5EF4-FFF2-40B4-BE49-F238E27FC236}">
                    <a16:creationId xmlns:a16="http://schemas.microsoft.com/office/drawing/2014/main" id="{17408A10-EF52-4A4A-A585-4AE85C578831}"/>
                  </a:ext>
                </a:extLst>
              </p:cNvPr>
              <p:cNvSpPr/>
              <p:nvPr/>
            </p:nvSpPr>
            <p:spPr bwMode="black">
              <a:xfrm>
                <a:off x="10472624" y="6318240"/>
                <a:ext cx="245775" cy="290311"/>
              </a:xfrm>
              <a:custGeom>
                <a:avLst/>
                <a:gdLst>
                  <a:gd name="connsiteX0" fmla="*/ 172054 w 245775"/>
                  <a:gd name="connsiteY0" fmla="*/ 204176 h 290311"/>
                  <a:gd name="connsiteX1" fmla="*/ 122610 w 245775"/>
                  <a:gd name="connsiteY1" fmla="*/ 77750 h 290311"/>
                  <a:gd name="connsiteX2" fmla="*/ 73165 w 245775"/>
                  <a:gd name="connsiteY2" fmla="*/ 204176 h 290311"/>
                  <a:gd name="connsiteX3" fmla="*/ 172054 w 245775"/>
                  <a:gd name="connsiteY3" fmla="*/ 204176 h 290311"/>
                  <a:gd name="connsiteX4" fmla="*/ 206131 w 245775"/>
                  <a:gd name="connsiteY4" fmla="*/ 290312 h 290311"/>
                  <a:gd name="connsiteX5" fmla="*/ 183190 w 245775"/>
                  <a:gd name="connsiteY5" fmla="*/ 231618 h 290311"/>
                  <a:gd name="connsiteX6" fmla="*/ 62474 w 245775"/>
                  <a:gd name="connsiteY6" fmla="*/ 231618 h 290311"/>
                  <a:gd name="connsiteX7" fmla="*/ 39534 w 245775"/>
                  <a:gd name="connsiteY7" fmla="*/ 290312 h 290311"/>
                  <a:gd name="connsiteX8" fmla="*/ 0 w 245775"/>
                  <a:gd name="connsiteY8" fmla="*/ 290312 h 290311"/>
                  <a:gd name="connsiteX9" fmla="*/ 122721 w 245775"/>
                  <a:gd name="connsiteY9" fmla="*/ 0 h 290311"/>
                  <a:gd name="connsiteX10" fmla="*/ 245776 w 245775"/>
                  <a:gd name="connsiteY10" fmla="*/ 290312 h 290311"/>
                  <a:gd name="connsiteX11" fmla="*/ 206131 w 245775"/>
                  <a:gd name="connsiteY11" fmla="*/ 290312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5775" h="290311">
                    <a:moveTo>
                      <a:pt x="172054" y="204176"/>
                    </a:moveTo>
                    <a:lnTo>
                      <a:pt x="122610" y="77750"/>
                    </a:lnTo>
                    <a:lnTo>
                      <a:pt x="73165" y="204176"/>
                    </a:lnTo>
                    <a:lnTo>
                      <a:pt x="172054" y="204176"/>
                    </a:lnTo>
                    <a:close/>
                    <a:moveTo>
                      <a:pt x="206131" y="290312"/>
                    </a:moveTo>
                    <a:lnTo>
                      <a:pt x="183190" y="231618"/>
                    </a:lnTo>
                    <a:lnTo>
                      <a:pt x="62474" y="231618"/>
                    </a:lnTo>
                    <a:lnTo>
                      <a:pt x="39534" y="290312"/>
                    </a:lnTo>
                    <a:lnTo>
                      <a:pt x="0" y="290312"/>
                    </a:lnTo>
                    <a:lnTo>
                      <a:pt x="122721" y="0"/>
                    </a:lnTo>
                    <a:lnTo>
                      <a:pt x="245776" y="290312"/>
                    </a:lnTo>
                    <a:lnTo>
                      <a:pt x="206131" y="290312"/>
                    </a:lnTo>
                    <a:close/>
                  </a:path>
                </a:pathLst>
              </a:custGeom>
              <a:grpFill/>
              <a:ln w="11089" cap="flat">
                <a:noFill/>
                <a:prstDash val="solid"/>
                <a:miter/>
              </a:ln>
            </p:spPr>
            <p:txBody>
              <a:bodyPr rtlCol="0" anchor="ctr"/>
              <a:lstStyle/>
              <a:p>
                <a:endParaRPr lang="fi-FI"/>
              </a:p>
            </p:txBody>
          </p:sp>
        </p:grpSp>
      </p:grpSp>
    </p:spTree>
    <p:extLst>
      <p:ext uri="{BB962C8B-B14F-4D97-AF65-F5344CB8AC3E}">
        <p14:creationId xmlns:p14="http://schemas.microsoft.com/office/powerpoint/2010/main" val="18727110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isältö ja kuva">
    <p:spTree>
      <p:nvGrpSpPr>
        <p:cNvPr id="1" name=""/>
        <p:cNvGrpSpPr/>
        <p:nvPr/>
      </p:nvGrpSpPr>
      <p:grpSpPr>
        <a:xfrm>
          <a:off x="0" y="0"/>
          <a:ext cx="0" cy="0"/>
          <a:chOff x="0" y="0"/>
          <a:chExt cx="0" cy="0"/>
        </a:xfrm>
      </p:grpSpPr>
      <p:sp>
        <p:nvSpPr>
          <p:cNvPr id="10" name="Kuvan paikkamerkki 9">
            <a:extLst>
              <a:ext uri="{FF2B5EF4-FFF2-40B4-BE49-F238E27FC236}">
                <a16:creationId xmlns:a16="http://schemas.microsoft.com/office/drawing/2014/main" id="{475CCBC6-AA84-48D7-8012-589401D9EFCC}"/>
              </a:ext>
            </a:extLst>
          </p:cNvPr>
          <p:cNvSpPr>
            <a:spLocks noGrp="1"/>
          </p:cNvSpPr>
          <p:nvPr>
            <p:ph type="pic" sz="quarter" idx="13"/>
          </p:nvPr>
        </p:nvSpPr>
        <p:spPr>
          <a:xfrm>
            <a:off x="704620" y="136525"/>
            <a:ext cx="3600062" cy="6721475"/>
          </a:xfrm>
        </p:spPr>
        <p:txBody>
          <a:bodyPr anchor="ctr"/>
          <a:lstStyle>
            <a:lvl1pPr marL="0" indent="0" algn="ctr">
              <a:buNone/>
              <a:defRPr/>
            </a:lvl1pPr>
          </a:lstStyle>
          <a:p>
            <a:r>
              <a:rPr lang="fi-FI"/>
              <a:t>Lisää kuva napsauttamalla kuvaketta</a:t>
            </a:r>
          </a:p>
        </p:txBody>
      </p:sp>
      <p:sp>
        <p:nvSpPr>
          <p:cNvPr id="7" name="Otsikko 6">
            <a:extLst>
              <a:ext uri="{FF2B5EF4-FFF2-40B4-BE49-F238E27FC236}">
                <a16:creationId xmlns:a16="http://schemas.microsoft.com/office/drawing/2014/main" id="{1F759DA6-3D22-441E-AB31-8C2BDAACF2BC}"/>
              </a:ext>
            </a:extLst>
          </p:cNvPr>
          <p:cNvSpPr>
            <a:spLocks noGrp="1"/>
          </p:cNvSpPr>
          <p:nvPr>
            <p:ph type="title"/>
          </p:nvPr>
        </p:nvSpPr>
        <p:spPr>
          <a:xfrm>
            <a:off x="4476000" y="365125"/>
            <a:ext cx="7004800" cy="1224000"/>
          </a:xfrm>
        </p:spPr>
        <p:txBody>
          <a:bodyPr/>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05CB40EC-CE53-43E2-9FD3-CF8DA8DA1D03}"/>
              </a:ext>
            </a:extLst>
          </p:cNvPr>
          <p:cNvSpPr>
            <a:spLocks noGrp="1"/>
          </p:cNvSpPr>
          <p:nvPr>
            <p:ph idx="1"/>
          </p:nvPr>
        </p:nvSpPr>
        <p:spPr>
          <a:xfrm>
            <a:off x="4476000" y="1825625"/>
            <a:ext cx="7004800" cy="41760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a:extLst>
              <a:ext uri="{FF2B5EF4-FFF2-40B4-BE49-F238E27FC236}">
                <a16:creationId xmlns:a16="http://schemas.microsoft.com/office/drawing/2014/main" id="{1C4406C4-937B-461B-80D9-087E789E7DAA}"/>
              </a:ext>
            </a:extLst>
          </p:cNvPr>
          <p:cNvSpPr>
            <a:spLocks noGrp="1"/>
          </p:cNvSpPr>
          <p:nvPr>
            <p:ph type="dt" sz="half" idx="10"/>
          </p:nvPr>
        </p:nvSpPr>
        <p:spPr/>
        <p:txBody>
          <a:bodyPr/>
          <a:lstStyle/>
          <a:p>
            <a:fld id="{AC271085-1966-44C1-9BF9-784E120501E1}" type="datetime1">
              <a:rPr lang="fi-FI" smtClean="0"/>
              <a:t>26.5.2024</a:t>
            </a:fld>
            <a:endParaRPr lang="fi-FI"/>
          </a:p>
        </p:txBody>
      </p:sp>
      <p:sp>
        <p:nvSpPr>
          <p:cNvPr id="5" name="Alatunnisteen paikkamerkki 4">
            <a:extLst>
              <a:ext uri="{FF2B5EF4-FFF2-40B4-BE49-F238E27FC236}">
                <a16:creationId xmlns:a16="http://schemas.microsoft.com/office/drawing/2014/main" id="{DAC201B3-F9CA-496D-AE46-0937141B3EEA}"/>
              </a:ext>
            </a:extLst>
          </p:cNvPr>
          <p:cNvSpPr>
            <a:spLocks noGrp="1"/>
          </p:cNvSpPr>
          <p:nvPr>
            <p:ph type="ftr" sz="quarter" idx="11"/>
          </p:nvPr>
        </p:nvSpPr>
        <p:spPr/>
        <p:txBody>
          <a:bodyPr/>
          <a:lstStyle/>
          <a:p>
            <a:r>
              <a:rPr lang="en-US"/>
              <a:t>This work © 2024 by Tapio Palvelut Oy is licensed under CC BY-SA 4.0 </a:t>
            </a:r>
            <a:endParaRPr lang="fi-FI"/>
          </a:p>
        </p:txBody>
      </p:sp>
      <p:sp>
        <p:nvSpPr>
          <p:cNvPr id="6" name="Dian numeron paikkamerkki 5">
            <a:extLst>
              <a:ext uri="{FF2B5EF4-FFF2-40B4-BE49-F238E27FC236}">
                <a16:creationId xmlns:a16="http://schemas.microsoft.com/office/drawing/2014/main" id="{3CD5CBFD-AEEA-42BF-B532-D1F40733AA2B}"/>
              </a:ext>
            </a:extLst>
          </p:cNvPr>
          <p:cNvSpPr>
            <a:spLocks noGrp="1"/>
          </p:cNvSpPr>
          <p:nvPr>
            <p:ph type="sldNum" sz="quarter" idx="12"/>
          </p:nvPr>
        </p:nvSpPr>
        <p:spPr/>
        <p:txBody>
          <a:bodyPr/>
          <a:lstStyle/>
          <a:p>
            <a:fld id="{2020BB7A-7565-440A-AF71-226D618FE89D}" type="slidenum">
              <a:rPr lang="fi-FI" smtClean="0"/>
              <a:t>‹#›</a:t>
            </a:fld>
            <a:endParaRPr lang="fi-FI"/>
          </a:p>
        </p:txBody>
      </p:sp>
    </p:spTree>
    <p:extLst>
      <p:ext uri="{BB962C8B-B14F-4D97-AF65-F5344CB8AC3E}">
        <p14:creationId xmlns:p14="http://schemas.microsoft.com/office/powerpoint/2010/main" val="7353582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isältö ja kuva 2">
    <p:spTree>
      <p:nvGrpSpPr>
        <p:cNvPr id="1" name=""/>
        <p:cNvGrpSpPr/>
        <p:nvPr/>
      </p:nvGrpSpPr>
      <p:grpSpPr>
        <a:xfrm>
          <a:off x="0" y="0"/>
          <a:ext cx="0" cy="0"/>
          <a:chOff x="0" y="0"/>
          <a:chExt cx="0" cy="0"/>
        </a:xfrm>
      </p:grpSpPr>
      <p:sp>
        <p:nvSpPr>
          <p:cNvPr id="11" name="Otsikko 10">
            <a:extLst>
              <a:ext uri="{FF2B5EF4-FFF2-40B4-BE49-F238E27FC236}">
                <a16:creationId xmlns:a16="http://schemas.microsoft.com/office/drawing/2014/main" id="{7D2076F3-AE9F-4639-9FCB-CB4FBA2167F2}"/>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05CB40EC-CE53-43E2-9FD3-CF8DA8DA1D03}"/>
              </a:ext>
            </a:extLst>
          </p:cNvPr>
          <p:cNvSpPr>
            <a:spLocks noGrp="1"/>
          </p:cNvSpPr>
          <p:nvPr>
            <p:ph idx="1"/>
          </p:nvPr>
        </p:nvSpPr>
        <p:spPr>
          <a:xfrm>
            <a:off x="576000" y="1825625"/>
            <a:ext cx="5520000" cy="41760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0" name="Kuvan paikkamerkki 9">
            <a:extLst>
              <a:ext uri="{FF2B5EF4-FFF2-40B4-BE49-F238E27FC236}">
                <a16:creationId xmlns:a16="http://schemas.microsoft.com/office/drawing/2014/main" id="{475CCBC6-AA84-48D7-8012-589401D9EFCC}"/>
              </a:ext>
            </a:extLst>
          </p:cNvPr>
          <p:cNvSpPr>
            <a:spLocks noGrp="1"/>
          </p:cNvSpPr>
          <p:nvPr>
            <p:ph type="pic" sz="quarter" idx="13"/>
          </p:nvPr>
        </p:nvSpPr>
        <p:spPr>
          <a:xfrm>
            <a:off x="6367068" y="1589125"/>
            <a:ext cx="5113731" cy="4392000"/>
          </a:xfrm>
        </p:spPr>
        <p:txBody>
          <a:bodyPr anchor="ctr"/>
          <a:lstStyle>
            <a:lvl1pPr marL="0" indent="0" algn="ctr">
              <a:buNone/>
              <a:defRPr/>
            </a:lvl1pPr>
          </a:lstStyle>
          <a:p>
            <a:r>
              <a:rPr lang="fi-FI"/>
              <a:t>Lisää kuva napsauttamalla kuvaketta</a:t>
            </a:r>
            <a:endParaRPr lang="fi-FI" dirty="0"/>
          </a:p>
        </p:txBody>
      </p:sp>
      <p:sp>
        <p:nvSpPr>
          <p:cNvPr id="6" name="Dian numeron paikkamerkki 5">
            <a:extLst>
              <a:ext uri="{FF2B5EF4-FFF2-40B4-BE49-F238E27FC236}">
                <a16:creationId xmlns:a16="http://schemas.microsoft.com/office/drawing/2014/main" id="{3CD5CBFD-AEEA-42BF-B532-D1F40733AA2B}"/>
              </a:ext>
            </a:extLst>
          </p:cNvPr>
          <p:cNvSpPr>
            <a:spLocks noGrp="1"/>
          </p:cNvSpPr>
          <p:nvPr>
            <p:ph type="sldNum" sz="quarter" idx="12"/>
          </p:nvPr>
        </p:nvSpPr>
        <p:spPr/>
        <p:txBody>
          <a:bodyPr/>
          <a:lstStyle/>
          <a:p>
            <a:fld id="{2020BB7A-7565-440A-AF71-226D618FE89D}" type="slidenum">
              <a:rPr lang="fi-FI" smtClean="0"/>
              <a:t>‹#›</a:t>
            </a:fld>
            <a:endParaRPr lang="fi-FI"/>
          </a:p>
        </p:txBody>
      </p:sp>
      <p:sp>
        <p:nvSpPr>
          <p:cNvPr id="4" name="Päivämäärän paikkamerkki 3">
            <a:extLst>
              <a:ext uri="{FF2B5EF4-FFF2-40B4-BE49-F238E27FC236}">
                <a16:creationId xmlns:a16="http://schemas.microsoft.com/office/drawing/2014/main" id="{1C4406C4-937B-461B-80D9-087E789E7DAA}"/>
              </a:ext>
            </a:extLst>
          </p:cNvPr>
          <p:cNvSpPr>
            <a:spLocks noGrp="1"/>
          </p:cNvSpPr>
          <p:nvPr>
            <p:ph type="dt" sz="half" idx="10"/>
          </p:nvPr>
        </p:nvSpPr>
        <p:spPr/>
        <p:txBody>
          <a:bodyPr/>
          <a:lstStyle/>
          <a:p>
            <a:fld id="{8707817C-E852-4FDC-87F0-830ED30B86C1}" type="datetime1">
              <a:rPr lang="fi-FI" smtClean="0"/>
              <a:t>26.5.2024</a:t>
            </a:fld>
            <a:endParaRPr lang="fi-FI"/>
          </a:p>
        </p:txBody>
      </p:sp>
      <p:sp>
        <p:nvSpPr>
          <p:cNvPr id="5" name="Alatunnisteen paikkamerkki 4">
            <a:extLst>
              <a:ext uri="{FF2B5EF4-FFF2-40B4-BE49-F238E27FC236}">
                <a16:creationId xmlns:a16="http://schemas.microsoft.com/office/drawing/2014/main" id="{DAC201B3-F9CA-496D-AE46-0937141B3EEA}"/>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30536815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Sisältö ja kuva 3">
    <p:spTree>
      <p:nvGrpSpPr>
        <p:cNvPr id="1" name=""/>
        <p:cNvGrpSpPr/>
        <p:nvPr/>
      </p:nvGrpSpPr>
      <p:grpSpPr>
        <a:xfrm>
          <a:off x="0" y="0"/>
          <a:ext cx="0" cy="0"/>
          <a:chOff x="0" y="0"/>
          <a:chExt cx="0" cy="0"/>
        </a:xfrm>
      </p:grpSpPr>
      <p:sp>
        <p:nvSpPr>
          <p:cNvPr id="10" name="Kuvan paikkamerkki 9">
            <a:extLst>
              <a:ext uri="{FF2B5EF4-FFF2-40B4-BE49-F238E27FC236}">
                <a16:creationId xmlns:a16="http://schemas.microsoft.com/office/drawing/2014/main" id="{475CCBC6-AA84-48D7-8012-589401D9EFCC}"/>
              </a:ext>
            </a:extLst>
          </p:cNvPr>
          <p:cNvSpPr>
            <a:spLocks noGrp="1"/>
          </p:cNvSpPr>
          <p:nvPr>
            <p:ph type="pic" sz="quarter" idx="13"/>
          </p:nvPr>
        </p:nvSpPr>
        <p:spPr>
          <a:xfrm>
            <a:off x="288000" y="-1"/>
            <a:ext cx="4016682" cy="6876000"/>
          </a:xfrm>
        </p:spPr>
        <p:txBody>
          <a:bodyPr anchor="ctr"/>
          <a:lstStyle>
            <a:lvl1pPr marL="0" indent="0" algn="ctr">
              <a:buNone/>
              <a:defRPr/>
            </a:lvl1pPr>
          </a:lstStyle>
          <a:p>
            <a:r>
              <a:rPr lang="fi-FI"/>
              <a:t>Lisää kuva napsauttamalla kuvaketta</a:t>
            </a:r>
          </a:p>
        </p:txBody>
      </p:sp>
      <p:sp>
        <p:nvSpPr>
          <p:cNvPr id="7" name="Otsikko 6">
            <a:extLst>
              <a:ext uri="{FF2B5EF4-FFF2-40B4-BE49-F238E27FC236}">
                <a16:creationId xmlns:a16="http://schemas.microsoft.com/office/drawing/2014/main" id="{1F759DA6-3D22-441E-AB31-8C2BDAACF2BC}"/>
              </a:ext>
            </a:extLst>
          </p:cNvPr>
          <p:cNvSpPr>
            <a:spLocks noGrp="1"/>
          </p:cNvSpPr>
          <p:nvPr>
            <p:ph type="title"/>
          </p:nvPr>
        </p:nvSpPr>
        <p:spPr>
          <a:xfrm>
            <a:off x="4476000" y="365125"/>
            <a:ext cx="7004800" cy="1224000"/>
          </a:xfrm>
        </p:spPr>
        <p:txBody>
          <a:bodyPr/>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05CB40EC-CE53-43E2-9FD3-CF8DA8DA1D03}"/>
              </a:ext>
            </a:extLst>
          </p:cNvPr>
          <p:cNvSpPr>
            <a:spLocks noGrp="1"/>
          </p:cNvSpPr>
          <p:nvPr>
            <p:ph idx="1"/>
          </p:nvPr>
        </p:nvSpPr>
        <p:spPr>
          <a:xfrm>
            <a:off x="4476000" y="1825625"/>
            <a:ext cx="7004800" cy="41760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a:extLst>
              <a:ext uri="{FF2B5EF4-FFF2-40B4-BE49-F238E27FC236}">
                <a16:creationId xmlns:a16="http://schemas.microsoft.com/office/drawing/2014/main" id="{1C4406C4-937B-461B-80D9-087E789E7DAA}"/>
              </a:ext>
            </a:extLst>
          </p:cNvPr>
          <p:cNvSpPr>
            <a:spLocks noGrp="1"/>
          </p:cNvSpPr>
          <p:nvPr>
            <p:ph type="dt" sz="half" idx="10"/>
          </p:nvPr>
        </p:nvSpPr>
        <p:spPr/>
        <p:txBody>
          <a:bodyPr/>
          <a:lstStyle/>
          <a:p>
            <a:fld id="{4F2FD8AF-0274-431A-96A5-7A7D85C0840C}" type="datetime1">
              <a:rPr lang="fi-FI" smtClean="0"/>
              <a:t>26.5.2024</a:t>
            </a:fld>
            <a:endParaRPr lang="fi-FI"/>
          </a:p>
        </p:txBody>
      </p:sp>
      <p:sp>
        <p:nvSpPr>
          <p:cNvPr id="5" name="Alatunnisteen paikkamerkki 4">
            <a:extLst>
              <a:ext uri="{FF2B5EF4-FFF2-40B4-BE49-F238E27FC236}">
                <a16:creationId xmlns:a16="http://schemas.microsoft.com/office/drawing/2014/main" id="{DAC201B3-F9CA-496D-AE46-0937141B3EEA}"/>
              </a:ext>
            </a:extLst>
          </p:cNvPr>
          <p:cNvSpPr>
            <a:spLocks noGrp="1"/>
          </p:cNvSpPr>
          <p:nvPr>
            <p:ph type="ftr" sz="quarter" idx="11"/>
          </p:nvPr>
        </p:nvSpPr>
        <p:spPr/>
        <p:txBody>
          <a:bodyPr/>
          <a:lstStyle/>
          <a:p>
            <a:r>
              <a:rPr lang="en-US"/>
              <a:t>This work © 2024 by Tapio Palvelut Oy is licensed under CC BY-SA 4.0 </a:t>
            </a:r>
            <a:endParaRPr lang="fi-FI"/>
          </a:p>
        </p:txBody>
      </p:sp>
      <p:sp>
        <p:nvSpPr>
          <p:cNvPr id="6" name="Dian numeron paikkamerkki 5">
            <a:extLst>
              <a:ext uri="{FF2B5EF4-FFF2-40B4-BE49-F238E27FC236}">
                <a16:creationId xmlns:a16="http://schemas.microsoft.com/office/drawing/2014/main" id="{3CD5CBFD-AEEA-42BF-B532-D1F40733AA2B}"/>
              </a:ext>
            </a:extLst>
          </p:cNvPr>
          <p:cNvSpPr>
            <a:spLocks noGrp="1"/>
          </p:cNvSpPr>
          <p:nvPr>
            <p:ph type="sldNum" sz="quarter" idx="12"/>
          </p:nvPr>
        </p:nvSpPr>
        <p:spPr/>
        <p:txBody>
          <a:bodyPr/>
          <a:lstStyle/>
          <a:p>
            <a:fld id="{2020BB7A-7565-440A-AF71-226D618FE89D}" type="slidenum">
              <a:rPr lang="fi-FI" smtClean="0"/>
              <a:t>‹#›</a:t>
            </a:fld>
            <a:endParaRPr lang="fi-FI"/>
          </a:p>
        </p:txBody>
      </p:sp>
      <p:sp>
        <p:nvSpPr>
          <p:cNvPr id="11" name="Suorakulmio 10">
            <a:extLst>
              <a:ext uri="{FF2B5EF4-FFF2-40B4-BE49-F238E27FC236}">
                <a16:creationId xmlns:a16="http://schemas.microsoft.com/office/drawing/2014/main" id="{AD812596-4552-4064-A78F-3BD89ED7E701}"/>
              </a:ext>
            </a:extLst>
          </p:cNvPr>
          <p:cNvSpPr/>
          <p:nvPr/>
        </p:nvSpPr>
        <p:spPr>
          <a:xfrm>
            <a:off x="0" y="0"/>
            <a:ext cx="288000" cy="6858000"/>
          </a:xfrm>
          <a:prstGeom prst="rect">
            <a:avLst/>
          </a:prstGeom>
          <a:solidFill>
            <a:srgbClr val="61BF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21" name="Logo">
            <a:extLst>
              <a:ext uri="{FF2B5EF4-FFF2-40B4-BE49-F238E27FC236}">
                <a16:creationId xmlns:a16="http://schemas.microsoft.com/office/drawing/2014/main" id="{E8A97FF4-56CE-48D7-8E55-673F0F58EDBF}"/>
              </a:ext>
              <a:ext uri="{C183D7F6-B498-43B3-948B-1728B52AA6E4}">
                <adec:decorative xmlns:adec="http://schemas.microsoft.com/office/drawing/2017/decorative" val="1"/>
              </a:ext>
            </a:extLst>
          </p:cNvPr>
          <p:cNvGrpSpPr>
            <a:grpSpLocks noChangeAspect="1"/>
          </p:cNvGrpSpPr>
          <p:nvPr/>
        </p:nvGrpSpPr>
        <p:grpSpPr bwMode="black">
          <a:xfrm>
            <a:off x="10274323" y="6214732"/>
            <a:ext cx="1529284" cy="403200"/>
            <a:chOff x="10278854" y="6216751"/>
            <a:chExt cx="1489243" cy="392643"/>
          </a:xfrm>
          <a:solidFill>
            <a:schemeClr val="tx1"/>
          </a:solidFill>
        </p:grpSpPr>
        <p:sp>
          <p:nvSpPr>
            <p:cNvPr id="22" name="Vapaamuotoinen: Muoto 13">
              <a:extLst>
                <a:ext uri="{FF2B5EF4-FFF2-40B4-BE49-F238E27FC236}">
                  <a16:creationId xmlns:a16="http://schemas.microsoft.com/office/drawing/2014/main" id="{5F4990F9-1C0F-4F54-998D-CCBD45B46DAB}"/>
                </a:ext>
              </a:extLst>
            </p:cNvPr>
            <p:cNvSpPr/>
            <p:nvPr/>
          </p:nvSpPr>
          <p:spPr bwMode="black">
            <a:xfrm>
              <a:off x="11466195" y="6216751"/>
              <a:ext cx="301902" cy="392018"/>
            </a:xfrm>
            <a:custGeom>
              <a:avLst/>
              <a:gdLst>
                <a:gd name="connsiteX0" fmla="*/ 150227 w 301902"/>
                <a:gd name="connsiteY0" fmla="*/ 0 h 392018"/>
                <a:gd name="connsiteX1" fmla="*/ 126062 w 301902"/>
                <a:gd name="connsiteY1" fmla="*/ 55318 h 392018"/>
                <a:gd name="connsiteX2" fmla="*/ 126062 w 301902"/>
                <a:gd name="connsiteY2" fmla="*/ 170419 h 392018"/>
                <a:gd name="connsiteX3" fmla="*/ 96439 w 301902"/>
                <a:gd name="connsiteY3" fmla="*/ 105409 h 392018"/>
                <a:gd name="connsiteX4" fmla="*/ 69935 w 301902"/>
                <a:gd name="connsiteY4" fmla="*/ 165955 h 392018"/>
                <a:gd name="connsiteX5" fmla="*/ 101896 w 301902"/>
                <a:gd name="connsiteY5" fmla="*/ 235756 h 392018"/>
                <a:gd name="connsiteX6" fmla="*/ 52786 w 301902"/>
                <a:gd name="connsiteY6" fmla="*/ 205265 h 392018"/>
                <a:gd name="connsiteX7" fmla="*/ 33409 w 301902"/>
                <a:gd name="connsiteY7" fmla="*/ 249476 h 392018"/>
                <a:gd name="connsiteX8" fmla="*/ 80849 w 301902"/>
                <a:gd name="connsiteY8" fmla="*/ 278878 h 392018"/>
                <a:gd name="connsiteX9" fmla="*/ 20491 w 301902"/>
                <a:gd name="connsiteY9" fmla="*/ 278878 h 392018"/>
                <a:gd name="connsiteX10" fmla="*/ 0 w 301902"/>
                <a:gd name="connsiteY10" fmla="*/ 325811 h 392018"/>
                <a:gd name="connsiteX11" fmla="*/ 126062 w 301902"/>
                <a:gd name="connsiteY11" fmla="*/ 325811 h 392018"/>
                <a:gd name="connsiteX12" fmla="*/ 126062 w 301902"/>
                <a:gd name="connsiteY12" fmla="*/ 392019 h 392018"/>
                <a:gd name="connsiteX13" fmla="*/ 175729 w 301902"/>
                <a:gd name="connsiteY13" fmla="*/ 392019 h 392018"/>
                <a:gd name="connsiteX14" fmla="*/ 175729 w 301902"/>
                <a:gd name="connsiteY14" fmla="*/ 325811 h 392018"/>
                <a:gd name="connsiteX15" fmla="*/ 301902 w 301902"/>
                <a:gd name="connsiteY15" fmla="*/ 325811 h 392018"/>
                <a:gd name="connsiteX16" fmla="*/ 281300 w 301902"/>
                <a:gd name="connsiteY16" fmla="*/ 278878 h 392018"/>
                <a:gd name="connsiteX17" fmla="*/ 221054 w 301902"/>
                <a:gd name="connsiteY17" fmla="*/ 278878 h 392018"/>
                <a:gd name="connsiteX18" fmla="*/ 268494 w 301902"/>
                <a:gd name="connsiteY18" fmla="*/ 249476 h 392018"/>
                <a:gd name="connsiteX19" fmla="*/ 249117 w 301902"/>
                <a:gd name="connsiteY19" fmla="*/ 205265 h 392018"/>
                <a:gd name="connsiteX20" fmla="*/ 199895 w 301902"/>
                <a:gd name="connsiteY20" fmla="*/ 235756 h 392018"/>
                <a:gd name="connsiteX21" fmla="*/ 231967 w 301902"/>
                <a:gd name="connsiteY21" fmla="*/ 165955 h 392018"/>
                <a:gd name="connsiteX22" fmla="*/ 205463 w 301902"/>
                <a:gd name="connsiteY22" fmla="*/ 105409 h 392018"/>
                <a:gd name="connsiteX23" fmla="*/ 175729 w 301902"/>
                <a:gd name="connsiteY23" fmla="*/ 170419 h 392018"/>
                <a:gd name="connsiteX24" fmla="*/ 175729 w 301902"/>
                <a:gd name="connsiteY24" fmla="*/ 55318 h 392018"/>
                <a:gd name="connsiteX25" fmla="*/ 151675 w 301902"/>
                <a:gd name="connsiteY25" fmla="*/ 0 h 39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1902" h="392018">
                  <a:moveTo>
                    <a:pt x="150227" y="0"/>
                  </a:moveTo>
                  <a:lnTo>
                    <a:pt x="126062" y="55318"/>
                  </a:lnTo>
                  <a:lnTo>
                    <a:pt x="126062" y="170419"/>
                  </a:lnTo>
                  <a:lnTo>
                    <a:pt x="96439" y="105409"/>
                  </a:lnTo>
                  <a:lnTo>
                    <a:pt x="69935" y="165955"/>
                  </a:lnTo>
                  <a:lnTo>
                    <a:pt x="101896" y="235756"/>
                  </a:lnTo>
                  <a:lnTo>
                    <a:pt x="52786" y="205265"/>
                  </a:lnTo>
                  <a:lnTo>
                    <a:pt x="33409" y="249476"/>
                  </a:lnTo>
                  <a:lnTo>
                    <a:pt x="80849" y="278878"/>
                  </a:lnTo>
                  <a:lnTo>
                    <a:pt x="20491" y="278878"/>
                  </a:lnTo>
                  <a:lnTo>
                    <a:pt x="0" y="325811"/>
                  </a:lnTo>
                  <a:lnTo>
                    <a:pt x="126062" y="325811"/>
                  </a:lnTo>
                  <a:lnTo>
                    <a:pt x="126062" y="392019"/>
                  </a:lnTo>
                  <a:lnTo>
                    <a:pt x="175729" y="392019"/>
                  </a:lnTo>
                  <a:lnTo>
                    <a:pt x="175729" y="325811"/>
                  </a:lnTo>
                  <a:lnTo>
                    <a:pt x="301902" y="325811"/>
                  </a:lnTo>
                  <a:lnTo>
                    <a:pt x="281300" y="278878"/>
                  </a:lnTo>
                  <a:lnTo>
                    <a:pt x="221054" y="278878"/>
                  </a:lnTo>
                  <a:lnTo>
                    <a:pt x="268494" y="249476"/>
                  </a:lnTo>
                  <a:lnTo>
                    <a:pt x="249117" y="205265"/>
                  </a:lnTo>
                  <a:lnTo>
                    <a:pt x="199895" y="235756"/>
                  </a:lnTo>
                  <a:lnTo>
                    <a:pt x="231967" y="165955"/>
                  </a:lnTo>
                  <a:lnTo>
                    <a:pt x="205463" y="105409"/>
                  </a:lnTo>
                  <a:lnTo>
                    <a:pt x="175729" y="170419"/>
                  </a:lnTo>
                  <a:lnTo>
                    <a:pt x="175729" y="55318"/>
                  </a:lnTo>
                  <a:lnTo>
                    <a:pt x="151675" y="0"/>
                  </a:lnTo>
                  <a:close/>
                </a:path>
              </a:pathLst>
            </a:custGeom>
            <a:solidFill>
              <a:schemeClr val="tx2"/>
            </a:solidFill>
            <a:ln w="11089" cap="flat">
              <a:noFill/>
              <a:prstDash val="solid"/>
              <a:miter/>
            </a:ln>
          </p:spPr>
          <p:txBody>
            <a:bodyPr rtlCol="0" anchor="ctr"/>
            <a:lstStyle/>
            <a:p>
              <a:endParaRPr lang="fi-FI"/>
            </a:p>
          </p:txBody>
        </p:sp>
        <p:grpSp>
          <p:nvGrpSpPr>
            <p:cNvPr id="23" name="Kuva 10">
              <a:extLst>
                <a:ext uri="{FF2B5EF4-FFF2-40B4-BE49-F238E27FC236}">
                  <a16:creationId xmlns:a16="http://schemas.microsoft.com/office/drawing/2014/main" id="{E42892F4-EA1C-4FD0-899D-C21780774B58}"/>
                </a:ext>
              </a:extLst>
            </p:cNvPr>
            <p:cNvGrpSpPr/>
            <p:nvPr/>
          </p:nvGrpSpPr>
          <p:grpSpPr bwMode="black">
            <a:xfrm>
              <a:off x="10278854" y="6317762"/>
              <a:ext cx="1072638" cy="291632"/>
              <a:chOff x="10278854" y="6317762"/>
              <a:chExt cx="1072638" cy="291632"/>
            </a:xfrm>
            <a:grpFill/>
          </p:grpSpPr>
          <p:sp>
            <p:nvSpPr>
              <p:cNvPr id="24" name="Vapaamuotoinen: Muoto 15">
                <a:extLst>
                  <a:ext uri="{FF2B5EF4-FFF2-40B4-BE49-F238E27FC236}">
                    <a16:creationId xmlns:a16="http://schemas.microsoft.com/office/drawing/2014/main" id="{8FE0E316-984F-4913-9BF2-6FFF4A8BED3A}"/>
                  </a:ext>
                </a:extLst>
              </p:cNvPr>
              <p:cNvSpPr/>
              <p:nvPr/>
            </p:nvSpPr>
            <p:spPr bwMode="black">
              <a:xfrm>
                <a:off x="11056272" y="6317762"/>
                <a:ext cx="295220" cy="291632"/>
              </a:xfrm>
              <a:custGeom>
                <a:avLst/>
                <a:gdLst>
                  <a:gd name="connsiteX0" fmla="*/ 295221 w 295220"/>
                  <a:gd name="connsiteY0" fmla="*/ 145634 h 291633"/>
                  <a:gd name="connsiteX1" fmla="*/ 293884 w 295220"/>
                  <a:gd name="connsiteY1" fmla="*/ 123093 h 291633"/>
                  <a:gd name="connsiteX2" fmla="*/ 292214 w 295220"/>
                  <a:gd name="connsiteY2" fmla="*/ 112312 h 291633"/>
                  <a:gd name="connsiteX3" fmla="*/ 289764 w 295220"/>
                  <a:gd name="connsiteY3" fmla="*/ 101859 h 291633"/>
                  <a:gd name="connsiteX4" fmla="*/ 282748 w 295220"/>
                  <a:gd name="connsiteY4" fmla="*/ 82149 h 291633"/>
                  <a:gd name="connsiteX5" fmla="*/ 276178 w 295220"/>
                  <a:gd name="connsiteY5" fmla="*/ 69190 h 291633"/>
                  <a:gd name="connsiteX6" fmla="*/ 270610 w 295220"/>
                  <a:gd name="connsiteY6" fmla="*/ 60479 h 291633"/>
                  <a:gd name="connsiteX7" fmla="*/ 264373 w 295220"/>
                  <a:gd name="connsiteY7" fmla="*/ 52094 h 291633"/>
                  <a:gd name="connsiteX8" fmla="*/ 255353 w 295220"/>
                  <a:gd name="connsiteY8" fmla="*/ 42076 h 291633"/>
                  <a:gd name="connsiteX9" fmla="*/ 254239 w 295220"/>
                  <a:gd name="connsiteY9" fmla="*/ 40987 h 291633"/>
                  <a:gd name="connsiteX10" fmla="*/ 253237 w 295220"/>
                  <a:gd name="connsiteY10" fmla="*/ 40116 h 291633"/>
                  <a:gd name="connsiteX11" fmla="*/ 252680 w 295220"/>
                  <a:gd name="connsiteY11" fmla="*/ 39571 h 291633"/>
                  <a:gd name="connsiteX12" fmla="*/ 252235 w 295220"/>
                  <a:gd name="connsiteY12" fmla="*/ 39027 h 291633"/>
                  <a:gd name="connsiteX13" fmla="*/ 250230 w 295220"/>
                  <a:gd name="connsiteY13" fmla="*/ 37284 h 291633"/>
                  <a:gd name="connsiteX14" fmla="*/ 247112 w 295220"/>
                  <a:gd name="connsiteY14" fmla="*/ 34562 h 291633"/>
                  <a:gd name="connsiteX15" fmla="*/ 243994 w 295220"/>
                  <a:gd name="connsiteY15" fmla="*/ 31949 h 291633"/>
                  <a:gd name="connsiteX16" fmla="*/ 239874 w 295220"/>
                  <a:gd name="connsiteY16" fmla="*/ 28682 h 291633"/>
                  <a:gd name="connsiteX17" fmla="*/ 235642 w 295220"/>
                  <a:gd name="connsiteY17" fmla="*/ 25633 h 291633"/>
                  <a:gd name="connsiteX18" fmla="*/ 231299 w 295220"/>
                  <a:gd name="connsiteY18" fmla="*/ 22802 h 291633"/>
                  <a:gd name="connsiteX19" fmla="*/ 226844 w 295220"/>
                  <a:gd name="connsiteY19" fmla="*/ 20079 h 291633"/>
                  <a:gd name="connsiteX20" fmla="*/ 219494 w 295220"/>
                  <a:gd name="connsiteY20" fmla="*/ 16050 h 291633"/>
                  <a:gd name="connsiteX21" fmla="*/ 210697 w 295220"/>
                  <a:gd name="connsiteY21" fmla="*/ 11912 h 291633"/>
                  <a:gd name="connsiteX22" fmla="*/ 200786 w 295220"/>
                  <a:gd name="connsiteY22" fmla="*/ 8210 h 291633"/>
                  <a:gd name="connsiteX23" fmla="*/ 180072 w 295220"/>
                  <a:gd name="connsiteY23" fmla="*/ 2874 h 291633"/>
                  <a:gd name="connsiteX24" fmla="*/ 158023 w 295220"/>
                  <a:gd name="connsiteY24" fmla="*/ 261 h 291633"/>
                  <a:gd name="connsiteX25" fmla="*/ 146552 w 295220"/>
                  <a:gd name="connsiteY25" fmla="*/ 43 h 291633"/>
                  <a:gd name="connsiteX26" fmla="*/ 134971 w 295220"/>
                  <a:gd name="connsiteY26" fmla="*/ 478 h 291633"/>
                  <a:gd name="connsiteX27" fmla="*/ 112921 w 295220"/>
                  <a:gd name="connsiteY27" fmla="*/ 3310 h 291633"/>
                  <a:gd name="connsiteX28" fmla="*/ 92208 w 295220"/>
                  <a:gd name="connsiteY28" fmla="*/ 8972 h 291633"/>
                  <a:gd name="connsiteX29" fmla="*/ 82408 w 295220"/>
                  <a:gd name="connsiteY29" fmla="*/ 12783 h 291633"/>
                  <a:gd name="connsiteX30" fmla="*/ 73053 w 295220"/>
                  <a:gd name="connsiteY30" fmla="*/ 17357 h 291633"/>
                  <a:gd name="connsiteX31" fmla="*/ 64033 w 295220"/>
                  <a:gd name="connsiteY31" fmla="*/ 22584 h 291633"/>
                  <a:gd name="connsiteX32" fmla="*/ 55458 w 295220"/>
                  <a:gd name="connsiteY32" fmla="*/ 28573 h 291633"/>
                  <a:gd name="connsiteX33" fmla="*/ 39645 w 295220"/>
                  <a:gd name="connsiteY33" fmla="*/ 42403 h 291633"/>
                  <a:gd name="connsiteX34" fmla="*/ 32629 w 295220"/>
                  <a:gd name="connsiteY34" fmla="*/ 50025 h 291633"/>
                  <a:gd name="connsiteX35" fmla="*/ 26170 w 295220"/>
                  <a:gd name="connsiteY35" fmla="*/ 58192 h 291633"/>
                  <a:gd name="connsiteX36" fmla="*/ 23275 w 295220"/>
                  <a:gd name="connsiteY36" fmla="*/ 62439 h 291633"/>
                  <a:gd name="connsiteX37" fmla="*/ 20491 w 295220"/>
                  <a:gd name="connsiteY37" fmla="*/ 66795 h 291633"/>
                  <a:gd name="connsiteX38" fmla="*/ 15479 w 295220"/>
                  <a:gd name="connsiteY38" fmla="*/ 75724 h 291633"/>
                  <a:gd name="connsiteX39" fmla="*/ 7573 w 295220"/>
                  <a:gd name="connsiteY39" fmla="*/ 94889 h 291633"/>
                  <a:gd name="connsiteX40" fmla="*/ 6014 w 295220"/>
                  <a:gd name="connsiteY40" fmla="*/ 99899 h 291633"/>
                  <a:gd name="connsiteX41" fmla="*/ 4677 w 295220"/>
                  <a:gd name="connsiteY41" fmla="*/ 105017 h 291633"/>
                  <a:gd name="connsiteX42" fmla="*/ 2450 w 295220"/>
                  <a:gd name="connsiteY42" fmla="*/ 115470 h 291633"/>
                  <a:gd name="connsiteX43" fmla="*/ 891 w 295220"/>
                  <a:gd name="connsiteY43" fmla="*/ 126469 h 291633"/>
                  <a:gd name="connsiteX44" fmla="*/ 111 w 295220"/>
                  <a:gd name="connsiteY44" fmla="*/ 137576 h 291633"/>
                  <a:gd name="connsiteX45" fmla="*/ 0 w 295220"/>
                  <a:gd name="connsiteY45" fmla="*/ 143238 h 291633"/>
                  <a:gd name="connsiteX46" fmla="*/ 0 w 295220"/>
                  <a:gd name="connsiteY46" fmla="*/ 149010 h 291633"/>
                  <a:gd name="connsiteX47" fmla="*/ 223 w 295220"/>
                  <a:gd name="connsiteY47" fmla="*/ 154672 h 291633"/>
                  <a:gd name="connsiteX48" fmla="*/ 557 w 295220"/>
                  <a:gd name="connsiteY48" fmla="*/ 160335 h 291633"/>
                  <a:gd name="connsiteX49" fmla="*/ 3675 w 295220"/>
                  <a:gd name="connsiteY49" fmla="*/ 182005 h 291633"/>
                  <a:gd name="connsiteX50" fmla="*/ 6348 w 295220"/>
                  <a:gd name="connsiteY50" fmla="*/ 192350 h 291633"/>
                  <a:gd name="connsiteX51" fmla="*/ 9689 w 295220"/>
                  <a:gd name="connsiteY51" fmla="*/ 202259 h 291633"/>
                  <a:gd name="connsiteX52" fmla="*/ 18486 w 295220"/>
                  <a:gd name="connsiteY52" fmla="*/ 220989 h 291633"/>
                  <a:gd name="connsiteX53" fmla="*/ 23943 w 295220"/>
                  <a:gd name="connsiteY53" fmla="*/ 229809 h 291633"/>
                  <a:gd name="connsiteX54" fmla="*/ 30068 w 295220"/>
                  <a:gd name="connsiteY54" fmla="*/ 238194 h 291633"/>
                  <a:gd name="connsiteX55" fmla="*/ 36861 w 295220"/>
                  <a:gd name="connsiteY55" fmla="*/ 246143 h 291633"/>
                  <a:gd name="connsiteX56" fmla="*/ 44322 w 295220"/>
                  <a:gd name="connsiteY56" fmla="*/ 253657 h 291633"/>
                  <a:gd name="connsiteX57" fmla="*/ 52229 w 295220"/>
                  <a:gd name="connsiteY57" fmla="*/ 260517 h 291633"/>
                  <a:gd name="connsiteX58" fmla="*/ 60581 w 295220"/>
                  <a:gd name="connsiteY58" fmla="*/ 266724 h 291633"/>
                  <a:gd name="connsiteX59" fmla="*/ 69379 w 295220"/>
                  <a:gd name="connsiteY59" fmla="*/ 272278 h 291633"/>
                  <a:gd name="connsiteX60" fmla="*/ 78510 w 295220"/>
                  <a:gd name="connsiteY60" fmla="*/ 277069 h 291633"/>
                  <a:gd name="connsiteX61" fmla="*/ 97999 w 295220"/>
                  <a:gd name="connsiteY61" fmla="*/ 284692 h 291633"/>
                  <a:gd name="connsiteX62" fmla="*/ 108355 w 295220"/>
                  <a:gd name="connsiteY62" fmla="*/ 287414 h 291633"/>
                  <a:gd name="connsiteX63" fmla="*/ 119046 w 295220"/>
                  <a:gd name="connsiteY63" fmla="*/ 289483 h 291633"/>
                  <a:gd name="connsiteX64" fmla="*/ 141541 w 295220"/>
                  <a:gd name="connsiteY64" fmla="*/ 291552 h 291633"/>
                  <a:gd name="connsiteX65" fmla="*/ 153011 w 295220"/>
                  <a:gd name="connsiteY65" fmla="*/ 291552 h 291633"/>
                  <a:gd name="connsiteX66" fmla="*/ 164482 w 295220"/>
                  <a:gd name="connsiteY66" fmla="*/ 290899 h 291633"/>
                  <a:gd name="connsiteX67" fmla="*/ 186197 w 295220"/>
                  <a:gd name="connsiteY67" fmla="*/ 287523 h 291633"/>
                  <a:gd name="connsiteX68" fmla="*/ 196554 w 295220"/>
                  <a:gd name="connsiteY68" fmla="*/ 284801 h 291633"/>
                  <a:gd name="connsiteX69" fmla="*/ 206576 w 295220"/>
                  <a:gd name="connsiteY69" fmla="*/ 281316 h 291633"/>
                  <a:gd name="connsiteX70" fmla="*/ 225397 w 295220"/>
                  <a:gd name="connsiteY70" fmla="*/ 272278 h 291633"/>
                  <a:gd name="connsiteX71" fmla="*/ 234194 w 295220"/>
                  <a:gd name="connsiteY71" fmla="*/ 266724 h 291633"/>
                  <a:gd name="connsiteX72" fmla="*/ 242658 w 295220"/>
                  <a:gd name="connsiteY72" fmla="*/ 260300 h 291633"/>
                  <a:gd name="connsiteX73" fmla="*/ 249673 w 295220"/>
                  <a:gd name="connsiteY73" fmla="*/ 254310 h 291633"/>
                  <a:gd name="connsiteX74" fmla="*/ 252346 w 295220"/>
                  <a:gd name="connsiteY74" fmla="*/ 251806 h 291633"/>
                  <a:gd name="connsiteX75" fmla="*/ 254239 w 295220"/>
                  <a:gd name="connsiteY75" fmla="*/ 249955 h 291633"/>
                  <a:gd name="connsiteX76" fmla="*/ 256132 w 295220"/>
                  <a:gd name="connsiteY76" fmla="*/ 248103 h 291633"/>
                  <a:gd name="connsiteX77" fmla="*/ 259585 w 295220"/>
                  <a:gd name="connsiteY77" fmla="*/ 244510 h 291633"/>
                  <a:gd name="connsiteX78" fmla="*/ 268939 w 295220"/>
                  <a:gd name="connsiteY78" fmla="*/ 233076 h 291633"/>
                  <a:gd name="connsiteX79" fmla="*/ 274730 w 295220"/>
                  <a:gd name="connsiteY79" fmla="*/ 224473 h 291633"/>
                  <a:gd name="connsiteX80" fmla="*/ 279741 w 295220"/>
                  <a:gd name="connsiteY80" fmla="*/ 215435 h 291633"/>
                  <a:gd name="connsiteX81" fmla="*/ 284084 w 295220"/>
                  <a:gd name="connsiteY81" fmla="*/ 206070 h 291633"/>
                  <a:gd name="connsiteX82" fmla="*/ 287648 w 295220"/>
                  <a:gd name="connsiteY82" fmla="*/ 196270 h 291633"/>
                  <a:gd name="connsiteX83" fmla="*/ 291546 w 295220"/>
                  <a:gd name="connsiteY83" fmla="*/ 181896 h 291633"/>
                  <a:gd name="connsiteX84" fmla="*/ 293884 w 295220"/>
                  <a:gd name="connsiteY84" fmla="*/ 168284 h 291633"/>
                  <a:gd name="connsiteX85" fmla="*/ 294886 w 295220"/>
                  <a:gd name="connsiteY85" fmla="*/ 157177 h 291633"/>
                  <a:gd name="connsiteX86" fmla="*/ 295221 w 295220"/>
                  <a:gd name="connsiteY86" fmla="*/ 145634 h 291633"/>
                  <a:gd name="connsiteX87" fmla="*/ 262591 w 295220"/>
                  <a:gd name="connsiteY87" fmla="*/ 160661 h 291633"/>
                  <a:gd name="connsiteX88" fmla="*/ 260921 w 295220"/>
                  <a:gd name="connsiteY88" fmla="*/ 172422 h 291633"/>
                  <a:gd name="connsiteX89" fmla="*/ 257469 w 295220"/>
                  <a:gd name="connsiteY89" fmla="*/ 185816 h 291633"/>
                  <a:gd name="connsiteX90" fmla="*/ 255130 w 295220"/>
                  <a:gd name="connsiteY90" fmla="*/ 192241 h 291633"/>
                  <a:gd name="connsiteX91" fmla="*/ 250119 w 295220"/>
                  <a:gd name="connsiteY91" fmla="*/ 203130 h 291633"/>
                  <a:gd name="connsiteX92" fmla="*/ 244217 w 295220"/>
                  <a:gd name="connsiteY92" fmla="*/ 212822 h 291633"/>
                  <a:gd name="connsiteX93" fmla="*/ 240319 w 295220"/>
                  <a:gd name="connsiteY93" fmla="*/ 218158 h 291633"/>
                  <a:gd name="connsiteX94" fmla="*/ 237869 w 295220"/>
                  <a:gd name="connsiteY94" fmla="*/ 221207 h 291633"/>
                  <a:gd name="connsiteX95" fmla="*/ 234194 w 295220"/>
                  <a:gd name="connsiteY95" fmla="*/ 225236 h 291633"/>
                  <a:gd name="connsiteX96" fmla="*/ 232524 w 295220"/>
                  <a:gd name="connsiteY96" fmla="*/ 226978 h 291633"/>
                  <a:gd name="connsiteX97" fmla="*/ 231410 w 295220"/>
                  <a:gd name="connsiteY97" fmla="*/ 228176 h 291633"/>
                  <a:gd name="connsiteX98" fmla="*/ 230185 w 295220"/>
                  <a:gd name="connsiteY98" fmla="*/ 229374 h 291633"/>
                  <a:gd name="connsiteX99" fmla="*/ 228626 w 295220"/>
                  <a:gd name="connsiteY99" fmla="*/ 230789 h 291633"/>
                  <a:gd name="connsiteX100" fmla="*/ 225174 w 295220"/>
                  <a:gd name="connsiteY100" fmla="*/ 233838 h 291633"/>
                  <a:gd name="connsiteX101" fmla="*/ 219940 w 295220"/>
                  <a:gd name="connsiteY101" fmla="*/ 237976 h 291633"/>
                  <a:gd name="connsiteX102" fmla="*/ 214483 w 295220"/>
                  <a:gd name="connsiteY102" fmla="*/ 241788 h 291633"/>
                  <a:gd name="connsiteX103" fmla="*/ 203681 w 295220"/>
                  <a:gd name="connsiteY103" fmla="*/ 247886 h 291633"/>
                  <a:gd name="connsiteX104" fmla="*/ 191320 w 295220"/>
                  <a:gd name="connsiteY104" fmla="*/ 253004 h 291633"/>
                  <a:gd name="connsiteX105" fmla="*/ 178068 w 295220"/>
                  <a:gd name="connsiteY105" fmla="*/ 256706 h 291633"/>
                  <a:gd name="connsiteX106" fmla="*/ 163925 w 295220"/>
                  <a:gd name="connsiteY106" fmla="*/ 258993 h 291633"/>
                  <a:gd name="connsiteX107" fmla="*/ 148891 w 295220"/>
                  <a:gd name="connsiteY107" fmla="*/ 259864 h 291633"/>
                  <a:gd name="connsiteX108" fmla="*/ 133746 w 295220"/>
                  <a:gd name="connsiteY108" fmla="*/ 259319 h 291633"/>
                  <a:gd name="connsiteX109" fmla="*/ 119491 w 295220"/>
                  <a:gd name="connsiteY109" fmla="*/ 257250 h 291633"/>
                  <a:gd name="connsiteX110" fmla="*/ 106239 w 295220"/>
                  <a:gd name="connsiteY110" fmla="*/ 253766 h 291633"/>
                  <a:gd name="connsiteX111" fmla="*/ 93767 w 295220"/>
                  <a:gd name="connsiteY111" fmla="*/ 248866 h 291633"/>
                  <a:gd name="connsiteX112" fmla="*/ 82185 w 295220"/>
                  <a:gd name="connsiteY112" fmla="*/ 242441 h 291633"/>
                  <a:gd name="connsiteX113" fmla="*/ 71383 w 295220"/>
                  <a:gd name="connsiteY113" fmla="*/ 234601 h 291633"/>
                  <a:gd name="connsiteX114" fmla="*/ 61472 w 295220"/>
                  <a:gd name="connsiteY114" fmla="*/ 225345 h 291633"/>
                  <a:gd name="connsiteX115" fmla="*/ 57017 w 295220"/>
                  <a:gd name="connsiteY115" fmla="*/ 220444 h 291633"/>
                  <a:gd name="connsiteX116" fmla="*/ 52897 w 295220"/>
                  <a:gd name="connsiteY116" fmla="*/ 215217 h 291633"/>
                  <a:gd name="connsiteX117" fmla="*/ 45770 w 295220"/>
                  <a:gd name="connsiteY117" fmla="*/ 204219 h 291633"/>
                  <a:gd name="connsiteX118" fmla="*/ 40090 w 295220"/>
                  <a:gd name="connsiteY118" fmla="*/ 192459 h 291633"/>
                  <a:gd name="connsiteX119" fmla="*/ 35859 w 295220"/>
                  <a:gd name="connsiteY119" fmla="*/ 179827 h 291633"/>
                  <a:gd name="connsiteX120" fmla="*/ 33075 w 295220"/>
                  <a:gd name="connsiteY120" fmla="*/ 166215 h 291633"/>
                  <a:gd name="connsiteX121" fmla="*/ 31738 w 295220"/>
                  <a:gd name="connsiteY121" fmla="*/ 151732 h 291633"/>
                  <a:gd name="connsiteX122" fmla="*/ 31627 w 295220"/>
                  <a:gd name="connsiteY122" fmla="*/ 144218 h 291633"/>
                  <a:gd name="connsiteX123" fmla="*/ 31850 w 295220"/>
                  <a:gd name="connsiteY123" fmla="*/ 136705 h 291633"/>
                  <a:gd name="connsiteX124" fmla="*/ 33520 w 295220"/>
                  <a:gd name="connsiteY124" fmla="*/ 122331 h 291633"/>
                  <a:gd name="connsiteX125" fmla="*/ 36638 w 295220"/>
                  <a:gd name="connsiteY125" fmla="*/ 108937 h 291633"/>
                  <a:gd name="connsiteX126" fmla="*/ 41204 w 295220"/>
                  <a:gd name="connsiteY126" fmla="*/ 96414 h 291633"/>
                  <a:gd name="connsiteX127" fmla="*/ 47217 w 295220"/>
                  <a:gd name="connsiteY127" fmla="*/ 84653 h 291633"/>
                  <a:gd name="connsiteX128" fmla="*/ 54679 w 295220"/>
                  <a:gd name="connsiteY128" fmla="*/ 73764 h 291633"/>
                  <a:gd name="connsiteX129" fmla="*/ 63699 w 295220"/>
                  <a:gd name="connsiteY129" fmla="*/ 63637 h 291633"/>
                  <a:gd name="connsiteX130" fmla="*/ 73833 w 295220"/>
                  <a:gd name="connsiteY130" fmla="*/ 54599 h 291633"/>
                  <a:gd name="connsiteX131" fmla="*/ 84746 w 295220"/>
                  <a:gd name="connsiteY131" fmla="*/ 47085 h 291633"/>
                  <a:gd name="connsiteX132" fmla="*/ 96439 w 295220"/>
                  <a:gd name="connsiteY132" fmla="*/ 40987 h 291633"/>
                  <a:gd name="connsiteX133" fmla="*/ 108912 w 295220"/>
                  <a:gd name="connsiteY133" fmla="*/ 36304 h 291633"/>
                  <a:gd name="connsiteX134" fmla="*/ 122275 w 295220"/>
                  <a:gd name="connsiteY134" fmla="*/ 33038 h 291633"/>
                  <a:gd name="connsiteX135" fmla="*/ 136641 w 295220"/>
                  <a:gd name="connsiteY135" fmla="*/ 31295 h 291633"/>
                  <a:gd name="connsiteX136" fmla="*/ 144214 w 295220"/>
                  <a:gd name="connsiteY136" fmla="*/ 30969 h 291633"/>
                  <a:gd name="connsiteX137" fmla="*/ 151786 w 295220"/>
                  <a:gd name="connsiteY137" fmla="*/ 30969 h 291633"/>
                  <a:gd name="connsiteX138" fmla="*/ 166597 w 295220"/>
                  <a:gd name="connsiteY138" fmla="*/ 32166 h 291633"/>
                  <a:gd name="connsiteX139" fmla="*/ 180518 w 295220"/>
                  <a:gd name="connsiteY139" fmla="*/ 34780 h 291633"/>
                  <a:gd name="connsiteX140" fmla="*/ 193547 w 295220"/>
                  <a:gd name="connsiteY140" fmla="*/ 38809 h 291633"/>
                  <a:gd name="connsiteX141" fmla="*/ 205686 w 295220"/>
                  <a:gd name="connsiteY141" fmla="*/ 44363 h 291633"/>
                  <a:gd name="connsiteX142" fmla="*/ 217044 w 295220"/>
                  <a:gd name="connsiteY142" fmla="*/ 51332 h 291633"/>
                  <a:gd name="connsiteX143" fmla="*/ 227512 w 295220"/>
                  <a:gd name="connsiteY143" fmla="*/ 59717 h 291633"/>
                  <a:gd name="connsiteX144" fmla="*/ 232412 w 295220"/>
                  <a:gd name="connsiteY144" fmla="*/ 64399 h 291633"/>
                  <a:gd name="connsiteX145" fmla="*/ 236978 w 295220"/>
                  <a:gd name="connsiteY145" fmla="*/ 69299 h 291633"/>
                  <a:gd name="connsiteX146" fmla="*/ 244885 w 295220"/>
                  <a:gd name="connsiteY146" fmla="*/ 79862 h 291633"/>
                  <a:gd name="connsiteX147" fmla="*/ 251455 w 295220"/>
                  <a:gd name="connsiteY147" fmla="*/ 91187 h 291633"/>
                  <a:gd name="connsiteX148" fmla="*/ 256578 w 295220"/>
                  <a:gd name="connsiteY148" fmla="*/ 103383 h 291633"/>
                  <a:gd name="connsiteX149" fmla="*/ 260253 w 295220"/>
                  <a:gd name="connsiteY149" fmla="*/ 116450 h 291633"/>
                  <a:gd name="connsiteX150" fmla="*/ 262369 w 295220"/>
                  <a:gd name="connsiteY150" fmla="*/ 130498 h 291633"/>
                  <a:gd name="connsiteX151" fmla="*/ 263148 w 295220"/>
                  <a:gd name="connsiteY151" fmla="*/ 145416 h 291633"/>
                  <a:gd name="connsiteX152" fmla="*/ 262591 w 295220"/>
                  <a:gd name="connsiteY152" fmla="*/ 160661 h 29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295220" h="291633">
                    <a:moveTo>
                      <a:pt x="295221" y="145634"/>
                    </a:moveTo>
                    <a:cubicBezTo>
                      <a:pt x="295221" y="138120"/>
                      <a:pt x="294775" y="130607"/>
                      <a:pt x="293884" y="123093"/>
                    </a:cubicBezTo>
                    <a:cubicBezTo>
                      <a:pt x="293439" y="119500"/>
                      <a:pt x="292882" y="115906"/>
                      <a:pt x="292214" y="112312"/>
                    </a:cubicBezTo>
                    <a:cubicBezTo>
                      <a:pt x="291546" y="108828"/>
                      <a:pt x="290766" y="105343"/>
                      <a:pt x="289764" y="101859"/>
                    </a:cubicBezTo>
                    <a:cubicBezTo>
                      <a:pt x="287871" y="95107"/>
                      <a:pt x="285643" y="88465"/>
                      <a:pt x="282748" y="82149"/>
                    </a:cubicBezTo>
                    <a:cubicBezTo>
                      <a:pt x="280855" y="77684"/>
                      <a:pt x="278628" y="73328"/>
                      <a:pt x="276178" y="69190"/>
                    </a:cubicBezTo>
                    <a:cubicBezTo>
                      <a:pt x="274396" y="66250"/>
                      <a:pt x="272614" y="63310"/>
                      <a:pt x="270610" y="60479"/>
                    </a:cubicBezTo>
                    <a:cubicBezTo>
                      <a:pt x="268605" y="57648"/>
                      <a:pt x="266601" y="54816"/>
                      <a:pt x="264373" y="52094"/>
                    </a:cubicBezTo>
                    <a:cubicBezTo>
                      <a:pt x="261589" y="48609"/>
                      <a:pt x="258471" y="45234"/>
                      <a:pt x="255353" y="42076"/>
                    </a:cubicBezTo>
                    <a:cubicBezTo>
                      <a:pt x="255019" y="41749"/>
                      <a:pt x="254573" y="41314"/>
                      <a:pt x="254239" y="40987"/>
                    </a:cubicBezTo>
                    <a:cubicBezTo>
                      <a:pt x="253905" y="40660"/>
                      <a:pt x="253571" y="40334"/>
                      <a:pt x="253237" y="40116"/>
                    </a:cubicBezTo>
                    <a:cubicBezTo>
                      <a:pt x="253014" y="39898"/>
                      <a:pt x="252903" y="39789"/>
                      <a:pt x="252680" y="39571"/>
                    </a:cubicBezTo>
                    <a:cubicBezTo>
                      <a:pt x="252569" y="39462"/>
                      <a:pt x="252346" y="39245"/>
                      <a:pt x="252235" y="39027"/>
                    </a:cubicBezTo>
                    <a:cubicBezTo>
                      <a:pt x="251567" y="38482"/>
                      <a:pt x="250898" y="37829"/>
                      <a:pt x="250230" y="37284"/>
                    </a:cubicBezTo>
                    <a:cubicBezTo>
                      <a:pt x="249228" y="36413"/>
                      <a:pt x="248226" y="35433"/>
                      <a:pt x="247112" y="34562"/>
                    </a:cubicBezTo>
                    <a:cubicBezTo>
                      <a:pt x="246110" y="33691"/>
                      <a:pt x="245108" y="32820"/>
                      <a:pt x="243994" y="31949"/>
                    </a:cubicBezTo>
                    <a:cubicBezTo>
                      <a:pt x="242658" y="30860"/>
                      <a:pt x="241321" y="29771"/>
                      <a:pt x="239874" y="28682"/>
                    </a:cubicBezTo>
                    <a:cubicBezTo>
                      <a:pt x="238537" y="27593"/>
                      <a:pt x="237090" y="26613"/>
                      <a:pt x="235642" y="25633"/>
                    </a:cubicBezTo>
                    <a:cubicBezTo>
                      <a:pt x="234194" y="24653"/>
                      <a:pt x="232858" y="23673"/>
                      <a:pt x="231299" y="22802"/>
                    </a:cubicBezTo>
                    <a:cubicBezTo>
                      <a:pt x="229851" y="21822"/>
                      <a:pt x="228292" y="20950"/>
                      <a:pt x="226844" y="20079"/>
                    </a:cubicBezTo>
                    <a:cubicBezTo>
                      <a:pt x="224394" y="18664"/>
                      <a:pt x="221944" y="17357"/>
                      <a:pt x="219494" y="16050"/>
                    </a:cubicBezTo>
                    <a:cubicBezTo>
                      <a:pt x="216599" y="14526"/>
                      <a:pt x="213592" y="13219"/>
                      <a:pt x="210697" y="11912"/>
                    </a:cubicBezTo>
                    <a:cubicBezTo>
                      <a:pt x="207467" y="10497"/>
                      <a:pt x="204238" y="9299"/>
                      <a:pt x="200786" y="8210"/>
                    </a:cubicBezTo>
                    <a:cubicBezTo>
                      <a:pt x="194104" y="5923"/>
                      <a:pt x="187199" y="4181"/>
                      <a:pt x="180072" y="2874"/>
                    </a:cubicBezTo>
                    <a:cubicBezTo>
                      <a:pt x="172834" y="1458"/>
                      <a:pt x="165372" y="696"/>
                      <a:pt x="158023" y="261"/>
                    </a:cubicBezTo>
                    <a:cubicBezTo>
                      <a:pt x="154236" y="43"/>
                      <a:pt x="150339" y="-66"/>
                      <a:pt x="146552" y="43"/>
                    </a:cubicBezTo>
                    <a:cubicBezTo>
                      <a:pt x="142655" y="43"/>
                      <a:pt x="138868" y="152"/>
                      <a:pt x="134971" y="478"/>
                    </a:cubicBezTo>
                    <a:cubicBezTo>
                      <a:pt x="127509" y="914"/>
                      <a:pt x="120160" y="1894"/>
                      <a:pt x="112921" y="3310"/>
                    </a:cubicBezTo>
                    <a:cubicBezTo>
                      <a:pt x="105905" y="4725"/>
                      <a:pt x="99001" y="6576"/>
                      <a:pt x="92208" y="8972"/>
                    </a:cubicBezTo>
                    <a:cubicBezTo>
                      <a:pt x="88867" y="10061"/>
                      <a:pt x="85637" y="11368"/>
                      <a:pt x="82408" y="12783"/>
                    </a:cubicBezTo>
                    <a:cubicBezTo>
                      <a:pt x="79290" y="14199"/>
                      <a:pt x="76060" y="15723"/>
                      <a:pt x="73053" y="17357"/>
                    </a:cubicBezTo>
                    <a:cubicBezTo>
                      <a:pt x="69935" y="18990"/>
                      <a:pt x="66929" y="20733"/>
                      <a:pt x="64033" y="22584"/>
                    </a:cubicBezTo>
                    <a:cubicBezTo>
                      <a:pt x="61138" y="24435"/>
                      <a:pt x="58242" y="26395"/>
                      <a:pt x="55458" y="28573"/>
                    </a:cubicBezTo>
                    <a:cubicBezTo>
                      <a:pt x="49890" y="32820"/>
                      <a:pt x="44545" y="37393"/>
                      <a:pt x="39645" y="42403"/>
                    </a:cubicBezTo>
                    <a:cubicBezTo>
                      <a:pt x="37195" y="44907"/>
                      <a:pt x="34856" y="47412"/>
                      <a:pt x="32629" y="50025"/>
                    </a:cubicBezTo>
                    <a:cubicBezTo>
                      <a:pt x="30402" y="52639"/>
                      <a:pt x="28286" y="55361"/>
                      <a:pt x="26170" y="58192"/>
                    </a:cubicBezTo>
                    <a:cubicBezTo>
                      <a:pt x="25168" y="59608"/>
                      <a:pt x="24166" y="61023"/>
                      <a:pt x="23275" y="62439"/>
                    </a:cubicBezTo>
                    <a:cubicBezTo>
                      <a:pt x="22384" y="63855"/>
                      <a:pt x="21381" y="65379"/>
                      <a:pt x="20491" y="66795"/>
                    </a:cubicBezTo>
                    <a:cubicBezTo>
                      <a:pt x="18709" y="69735"/>
                      <a:pt x="17038" y="72675"/>
                      <a:pt x="15479" y="75724"/>
                    </a:cubicBezTo>
                    <a:cubicBezTo>
                      <a:pt x="12361" y="81931"/>
                      <a:pt x="9689" y="88356"/>
                      <a:pt x="7573" y="94889"/>
                    </a:cubicBezTo>
                    <a:cubicBezTo>
                      <a:pt x="7016" y="96523"/>
                      <a:pt x="6459" y="98265"/>
                      <a:pt x="6014" y="99899"/>
                    </a:cubicBezTo>
                    <a:cubicBezTo>
                      <a:pt x="5568" y="101641"/>
                      <a:pt x="5123" y="103274"/>
                      <a:pt x="4677" y="105017"/>
                    </a:cubicBezTo>
                    <a:cubicBezTo>
                      <a:pt x="3786" y="108501"/>
                      <a:pt x="3118" y="111986"/>
                      <a:pt x="2450" y="115470"/>
                    </a:cubicBezTo>
                    <a:cubicBezTo>
                      <a:pt x="1782" y="119173"/>
                      <a:pt x="1336" y="122766"/>
                      <a:pt x="891" y="126469"/>
                    </a:cubicBezTo>
                    <a:cubicBezTo>
                      <a:pt x="557" y="130171"/>
                      <a:pt x="223" y="133874"/>
                      <a:pt x="111" y="137576"/>
                    </a:cubicBezTo>
                    <a:cubicBezTo>
                      <a:pt x="0" y="139536"/>
                      <a:pt x="0" y="141387"/>
                      <a:pt x="0" y="143238"/>
                    </a:cubicBezTo>
                    <a:cubicBezTo>
                      <a:pt x="0" y="145198"/>
                      <a:pt x="0" y="147050"/>
                      <a:pt x="0" y="149010"/>
                    </a:cubicBezTo>
                    <a:cubicBezTo>
                      <a:pt x="0" y="150861"/>
                      <a:pt x="111" y="152821"/>
                      <a:pt x="223" y="154672"/>
                    </a:cubicBezTo>
                    <a:cubicBezTo>
                      <a:pt x="334" y="156632"/>
                      <a:pt x="445" y="158484"/>
                      <a:pt x="557" y="160335"/>
                    </a:cubicBezTo>
                    <a:cubicBezTo>
                      <a:pt x="1114" y="167631"/>
                      <a:pt x="2116" y="174818"/>
                      <a:pt x="3675" y="182005"/>
                    </a:cubicBezTo>
                    <a:cubicBezTo>
                      <a:pt x="4454" y="185489"/>
                      <a:pt x="5345" y="188974"/>
                      <a:pt x="6348" y="192350"/>
                    </a:cubicBezTo>
                    <a:cubicBezTo>
                      <a:pt x="7350" y="195725"/>
                      <a:pt x="8464" y="198992"/>
                      <a:pt x="9689" y="202259"/>
                    </a:cubicBezTo>
                    <a:cubicBezTo>
                      <a:pt x="12138" y="208684"/>
                      <a:pt x="15034" y="215000"/>
                      <a:pt x="18486" y="220989"/>
                    </a:cubicBezTo>
                    <a:cubicBezTo>
                      <a:pt x="20156" y="224038"/>
                      <a:pt x="22050" y="226978"/>
                      <a:pt x="23943" y="229809"/>
                    </a:cubicBezTo>
                    <a:cubicBezTo>
                      <a:pt x="25836" y="232640"/>
                      <a:pt x="27952" y="235472"/>
                      <a:pt x="30068" y="238194"/>
                    </a:cubicBezTo>
                    <a:cubicBezTo>
                      <a:pt x="32295" y="240916"/>
                      <a:pt x="34522" y="243639"/>
                      <a:pt x="36861" y="246143"/>
                    </a:cubicBezTo>
                    <a:cubicBezTo>
                      <a:pt x="39199" y="248757"/>
                      <a:pt x="41761" y="251261"/>
                      <a:pt x="44322" y="253657"/>
                    </a:cubicBezTo>
                    <a:cubicBezTo>
                      <a:pt x="46883" y="256053"/>
                      <a:pt x="49556" y="258339"/>
                      <a:pt x="52229" y="260517"/>
                    </a:cubicBezTo>
                    <a:cubicBezTo>
                      <a:pt x="54901" y="262695"/>
                      <a:pt x="57685" y="264764"/>
                      <a:pt x="60581" y="266724"/>
                    </a:cubicBezTo>
                    <a:cubicBezTo>
                      <a:pt x="63476" y="268684"/>
                      <a:pt x="66372" y="270536"/>
                      <a:pt x="69379" y="272278"/>
                    </a:cubicBezTo>
                    <a:cubicBezTo>
                      <a:pt x="72385" y="274020"/>
                      <a:pt x="75503" y="275654"/>
                      <a:pt x="78510" y="277069"/>
                    </a:cubicBezTo>
                    <a:cubicBezTo>
                      <a:pt x="84746" y="280118"/>
                      <a:pt x="91317" y="282623"/>
                      <a:pt x="97999" y="284692"/>
                    </a:cubicBezTo>
                    <a:cubicBezTo>
                      <a:pt x="101451" y="285672"/>
                      <a:pt x="104903" y="286652"/>
                      <a:pt x="108355" y="287414"/>
                    </a:cubicBezTo>
                    <a:cubicBezTo>
                      <a:pt x="111807" y="288176"/>
                      <a:pt x="115482" y="288939"/>
                      <a:pt x="119046" y="289483"/>
                    </a:cubicBezTo>
                    <a:cubicBezTo>
                      <a:pt x="126507" y="290681"/>
                      <a:pt x="133968" y="291334"/>
                      <a:pt x="141541" y="291552"/>
                    </a:cubicBezTo>
                    <a:cubicBezTo>
                      <a:pt x="145327" y="291661"/>
                      <a:pt x="149225" y="291661"/>
                      <a:pt x="153011" y="291552"/>
                    </a:cubicBezTo>
                    <a:cubicBezTo>
                      <a:pt x="156909" y="291443"/>
                      <a:pt x="160695" y="291225"/>
                      <a:pt x="164482" y="290899"/>
                    </a:cubicBezTo>
                    <a:cubicBezTo>
                      <a:pt x="171831" y="290245"/>
                      <a:pt x="179070" y="289156"/>
                      <a:pt x="186197" y="287523"/>
                    </a:cubicBezTo>
                    <a:cubicBezTo>
                      <a:pt x="189649" y="286761"/>
                      <a:pt x="193102" y="285781"/>
                      <a:pt x="196554" y="284801"/>
                    </a:cubicBezTo>
                    <a:cubicBezTo>
                      <a:pt x="199895" y="283712"/>
                      <a:pt x="203236" y="282623"/>
                      <a:pt x="206576" y="281316"/>
                    </a:cubicBezTo>
                    <a:cubicBezTo>
                      <a:pt x="213035" y="278812"/>
                      <a:pt x="219383" y="275762"/>
                      <a:pt x="225397" y="272278"/>
                    </a:cubicBezTo>
                    <a:cubicBezTo>
                      <a:pt x="228403" y="270536"/>
                      <a:pt x="231410" y="268684"/>
                      <a:pt x="234194" y="266724"/>
                    </a:cubicBezTo>
                    <a:cubicBezTo>
                      <a:pt x="237201" y="264546"/>
                      <a:pt x="239985" y="262477"/>
                      <a:pt x="242658" y="260300"/>
                    </a:cubicBezTo>
                    <a:cubicBezTo>
                      <a:pt x="245108" y="258339"/>
                      <a:pt x="247446" y="256379"/>
                      <a:pt x="249673" y="254310"/>
                    </a:cubicBezTo>
                    <a:cubicBezTo>
                      <a:pt x="250564" y="253439"/>
                      <a:pt x="251455" y="252677"/>
                      <a:pt x="252346" y="251806"/>
                    </a:cubicBezTo>
                    <a:cubicBezTo>
                      <a:pt x="253014" y="251261"/>
                      <a:pt x="253571" y="250608"/>
                      <a:pt x="254239" y="249955"/>
                    </a:cubicBezTo>
                    <a:cubicBezTo>
                      <a:pt x="254907" y="249301"/>
                      <a:pt x="255464" y="248757"/>
                      <a:pt x="256132" y="248103"/>
                    </a:cubicBezTo>
                    <a:cubicBezTo>
                      <a:pt x="257246" y="246906"/>
                      <a:pt x="258471" y="245708"/>
                      <a:pt x="259585" y="244510"/>
                    </a:cubicBezTo>
                    <a:cubicBezTo>
                      <a:pt x="262926" y="240916"/>
                      <a:pt x="266044" y="236996"/>
                      <a:pt x="268939" y="233076"/>
                    </a:cubicBezTo>
                    <a:cubicBezTo>
                      <a:pt x="270944" y="230245"/>
                      <a:pt x="272837" y="227414"/>
                      <a:pt x="274730" y="224473"/>
                    </a:cubicBezTo>
                    <a:cubicBezTo>
                      <a:pt x="276512" y="221533"/>
                      <a:pt x="278182" y="218484"/>
                      <a:pt x="279741" y="215435"/>
                    </a:cubicBezTo>
                    <a:cubicBezTo>
                      <a:pt x="281300" y="212386"/>
                      <a:pt x="282748" y="209228"/>
                      <a:pt x="284084" y="206070"/>
                    </a:cubicBezTo>
                    <a:cubicBezTo>
                      <a:pt x="285421" y="202803"/>
                      <a:pt x="286646" y="199646"/>
                      <a:pt x="287648" y="196270"/>
                    </a:cubicBezTo>
                    <a:cubicBezTo>
                      <a:pt x="289207" y="191478"/>
                      <a:pt x="290543" y="186687"/>
                      <a:pt x="291546" y="181896"/>
                    </a:cubicBezTo>
                    <a:cubicBezTo>
                      <a:pt x="292548" y="177431"/>
                      <a:pt x="293327" y="172858"/>
                      <a:pt x="293884" y="168284"/>
                    </a:cubicBezTo>
                    <a:cubicBezTo>
                      <a:pt x="294330" y="164582"/>
                      <a:pt x="294664" y="160879"/>
                      <a:pt x="294886" y="157177"/>
                    </a:cubicBezTo>
                    <a:cubicBezTo>
                      <a:pt x="295109" y="153257"/>
                      <a:pt x="295221" y="149445"/>
                      <a:pt x="295221" y="145634"/>
                    </a:cubicBezTo>
                    <a:moveTo>
                      <a:pt x="262591" y="160661"/>
                    </a:moveTo>
                    <a:cubicBezTo>
                      <a:pt x="262257" y="164582"/>
                      <a:pt x="261701" y="168611"/>
                      <a:pt x="260921" y="172422"/>
                    </a:cubicBezTo>
                    <a:cubicBezTo>
                      <a:pt x="260030" y="176887"/>
                      <a:pt x="258917" y="181351"/>
                      <a:pt x="257469" y="185816"/>
                    </a:cubicBezTo>
                    <a:cubicBezTo>
                      <a:pt x="256801" y="187994"/>
                      <a:pt x="256021" y="190063"/>
                      <a:pt x="255130" y="192241"/>
                    </a:cubicBezTo>
                    <a:cubicBezTo>
                      <a:pt x="253682" y="195943"/>
                      <a:pt x="252012" y="199537"/>
                      <a:pt x="250119" y="203130"/>
                    </a:cubicBezTo>
                    <a:cubicBezTo>
                      <a:pt x="248337" y="206506"/>
                      <a:pt x="246333" y="209664"/>
                      <a:pt x="244217" y="212822"/>
                    </a:cubicBezTo>
                    <a:cubicBezTo>
                      <a:pt x="242992" y="214673"/>
                      <a:pt x="241655" y="216415"/>
                      <a:pt x="240319" y="218158"/>
                    </a:cubicBezTo>
                    <a:cubicBezTo>
                      <a:pt x="239540" y="219138"/>
                      <a:pt x="238649" y="220227"/>
                      <a:pt x="237869" y="221207"/>
                    </a:cubicBezTo>
                    <a:cubicBezTo>
                      <a:pt x="236644" y="222622"/>
                      <a:pt x="235419" y="224038"/>
                      <a:pt x="234194" y="225236"/>
                    </a:cubicBezTo>
                    <a:cubicBezTo>
                      <a:pt x="233637" y="225780"/>
                      <a:pt x="233081" y="226433"/>
                      <a:pt x="232524" y="226978"/>
                    </a:cubicBezTo>
                    <a:cubicBezTo>
                      <a:pt x="232190" y="227414"/>
                      <a:pt x="231744" y="227740"/>
                      <a:pt x="231410" y="228176"/>
                    </a:cubicBezTo>
                    <a:cubicBezTo>
                      <a:pt x="230965" y="228611"/>
                      <a:pt x="230631" y="228938"/>
                      <a:pt x="230185" y="229374"/>
                    </a:cubicBezTo>
                    <a:cubicBezTo>
                      <a:pt x="229740" y="229809"/>
                      <a:pt x="229183" y="230245"/>
                      <a:pt x="228626" y="230789"/>
                    </a:cubicBezTo>
                    <a:cubicBezTo>
                      <a:pt x="227512" y="231878"/>
                      <a:pt x="226287" y="232858"/>
                      <a:pt x="225174" y="233838"/>
                    </a:cubicBezTo>
                    <a:cubicBezTo>
                      <a:pt x="223503" y="235254"/>
                      <a:pt x="221722" y="236669"/>
                      <a:pt x="219940" y="237976"/>
                    </a:cubicBezTo>
                    <a:cubicBezTo>
                      <a:pt x="218158" y="239283"/>
                      <a:pt x="216376" y="240590"/>
                      <a:pt x="214483" y="241788"/>
                    </a:cubicBezTo>
                    <a:cubicBezTo>
                      <a:pt x="211031" y="243965"/>
                      <a:pt x="207356" y="246034"/>
                      <a:pt x="203681" y="247886"/>
                    </a:cubicBezTo>
                    <a:cubicBezTo>
                      <a:pt x="199672" y="249846"/>
                      <a:pt x="195552" y="251588"/>
                      <a:pt x="191320" y="253004"/>
                    </a:cubicBezTo>
                    <a:cubicBezTo>
                      <a:pt x="186977" y="254528"/>
                      <a:pt x="182634" y="255726"/>
                      <a:pt x="178068" y="256706"/>
                    </a:cubicBezTo>
                    <a:cubicBezTo>
                      <a:pt x="173391" y="257686"/>
                      <a:pt x="168713" y="258448"/>
                      <a:pt x="163925" y="258993"/>
                    </a:cubicBezTo>
                    <a:cubicBezTo>
                      <a:pt x="158914" y="259537"/>
                      <a:pt x="153902" y="259864"/>
                      <a:pt x="148891" y="259864"/>
                    </a:cubicBezTo>
                    <a:cubicBezTo>
                      <a:pt x="143880" y="259864"/>
                      <a:pt x="138757" y="259755"/>
                      <a:pt x="133746" y="259319"/>
                    </a:cubicBezTo>
                    <a:cubicBezTo>
                      <a:pt x="128957" y="258884"/>
                      <a:pt x="124280" y="258231"/>
                      <a:pt x="119491" y="257250"/>
                    </a:cubicBezTo>
                    <a:cubicBezTo>
                      <a:pt x="115037" y="256379"/>
                      <a:pt x="110582" y="255182"/>
                      <a:pt x="106239" y="253766"/>
                    </a:cubicBezTo>
                    <a:cubicBezTo>
                      <a:pt x="102008" y="252350"/>
                      <a:pt x="97887" y="250717"/>
                      <a:pt x="93767" y="248866"/>
                    </a:cubicBezTo>
                    <a:cubicBezTo>
                      <a:pt x="89869" y="246906"/>
                      <a:pt x="85971" y="244837"/>
                      <a:pt x="82185" y="242441"/>
                    </a:cubicBezTo>
                    <a:cubicBezTo>
                      <a:pt x="78399" y="240045"/>
                      <a:pt x="74835" y="237432"/>
                      <a:pt x="71383" y="234601"/>
                    </a:cubicBezTo>
                    <a:cubicBezTo>
                      <a:pt x="67931" y="231660"/>
                      <a:pt x="64590" y="228611"/>
                      <a:pt x="61472" y="225345"/>
                    </a:cubicBezTo>
                    <a:cubicBezTo>
                      <a:pt x="59913" y="223711"/>
                      <a:pt x="58465" y="222078"/>
                      <a:pt x="57017" y="220444"/>
                    </a:cubicBezTo>
                    <a:cubicBezTo>
                      <a:pt x="55570" y="218811"/>
                      <a:pt x="54233" y="217069"/>
                      <a:pt x="52897" y="215217"/>
                    </a:cubicBezTo>
                    <a:cubicBezTo>
                      <a:pt x="50336" y="211733"/>
                      <a:pt x="47886" y="208030"/>
                      <a:pt x="45770" y="204219"/>
                    </a:cubicBezTo>
                    <a:cubicBezTo>
                      <a:pt x="43654" y="200408"/>
                      <a:pt x="41761" y="196488"/>
                      <a:pt x="40090" y="192459"/>
                    </a:cubicBezTo>
                    <a:cubicBezTo>
                      <a:pt x="38420" y="188321"/>
                      <a:pt x="37084" y="184074"/>
                      <a:pt x="35859" y="179827"/>
                    </a:cubicBezTo>
                    <a:cubicBezTo>
                      <a:pt x="34634" y="175362"/>
                      <a:pt x="33743" y="170789"/>
                      <a:pt x="33075" y="166215"/>
                    </a:cubicBezTo>
                    <a:cubicBezTo>
                      <a:pt x="32406" y="161424"/>
                      <a:pt x="31961" y="156523"/>
                      <a:pt x="31738" y="151732"/>
                    </a:cubicBezTo>
                    <a:cubicBezTo>
                      <a:pt x="31627" y="149228"/>
                      <a:pt x="31627" y="146723"/>
                      <a:pt x="31627" y="144218"/>
                    </a:cubicBezTo>
                    <a:cubicBezTo>
                      <a:pt x="31627" y="141714"/>
                      <a:pt x="31738" y="139209"/>
                      <a:pt x="31850" y="136705"/>
                    </a:cubicBezTo>
                    <a:cubicBezTo>
                      <a:pt x="32184" y="131913"/>
                      <a:pt x="32629" y="127122"/>
                      <a:pt x="33520" y="122331"/>
                    </a:cubicBezTo>
                    <a:cubicBezTo>
                      <a:pt x="34299" y="117866"/>
                      <a:pt x="35302" y="113401"/>
                      <a:pt x="36638" y="108937"/>
                    </a:cubicBezTo>
                    <a:cubicBezTo>
                      <a:pt x="37863" y="104690"/>
                      <a:pt x="39422" y="100443"/>
                      <a:pt x="41204" y="96414"/>
                    </a:cubicBezTo>
                    <a:cubicBezTo>
                      <a:pt x="42986" y="92385"/>
                      <a:pt x="44990" y="88465"/>
                      <a:pt x="47217" y="84653"/>
                    </a:cubicBezTo>
                    <a:cubicBezTo>
                      <a:pt x="49445" y="80842"/>
                      <a:pt x="52006" y="77249"/>
                      <a:pt x="54679" y="73764"/>
                    </a:cubicBezTo>
                    <a:cubicBezTo>
                      <a:pt x="57463" y="70170"/>
                      <a:pt x="60470" y="66795"/>
                      <a:pt x="63699" y="63637"/>
                    </a:cubicBezTo>
                    <a:cubicBezTo>
                      <a:pt x="66817" y="60479"/>
                      <a:pt x="70269" y="57430"/>
                      <a:pt x="73833" y="54599"/>
                    </a:cubicBezTo>
                    <a:cubicBezTo>
                      <a:pt x="77285" y="51876"/>
                      <a:pt x="80960" y="49372"/>
                      <a:pt x="84746" y="47085"/>
                    </a:cubicBezTo>
                    <a:cubicBezTo>
                      <a:pt x="88533" y="44798"/>
                      <a:pt x="92430" y="42729"/>
                      <a:pt x="96439" y="40987"/>
                    </a:cubicBezTo>
                    <a:cubicBezTo>
                      <a:pt x="100560" y="39136"/>
                      <a:pt x="104680" y="37611"/>
                      <a:pt x="108912" y="36304"/>
                    </a:cubicBezTo>
                    <a:cubicBezTo>
                      <a:pt x="113366" y="34998"/>
                      <a:pt x="117821" y="33909"/>
                      <a:pt x="122275" y="33038"/>
                    </a:cubicBezTo>
                    <a:cubicBezTo>
                      <a:pt x="127064" y="32166"/>
                      <a:pt x="131853" y="31622"/>
                      <a:pt x="136641" y="31295"/>
                    </a:cubicBezTo>
                    <a:cubicBezTo>
                      <a:pt x="139091" y="31186"/>
                      <a:pt x="141652" y="31078"/>
                      <a:pt x="144214" y="30969"/>
                    </a:cubicBezTo>
                    <a:cubicBezTo>
                      <a:pt x="146775" y="30969"/>
                      <a:pt x="149336" y="30969"/>
                      <a:pt x="151786" y="30969"/>
                    </a:cubicBezTo>
                    <a:cubicBezTo>
                      <a:pt x="156798" y="31078"/>
                      <a:pt x="161698" y="31513"/>
                      <a:pt x="166597" y="32166"/>
                    </a:cubicBezTo>
                    <a:cubicBezTo>
                      <a:pt x="171275" y="32820"/>
                      <a:pt x="175952" y="33691"/>
                      <a:pt x="180518" y="34780"/>
                    </a:cubicBezTo>
                    <a:cubicBezTo>
                      <a:pt x="184972" y="35869"/>
                      <a:pt x="189315" y="37284"/>
                      <a:pt x="193547" y="38809"/>
                    </a:cubicBezTo>
                    <a:cubicBezTo>
                      <a:pt x="197667" y="40442"/>
                      <a:pt x="201788" y="42294"/>
                      <a:pt x="205686" y="44363"/>
                    </a:cubicBezTo>
                    <a:cubicBezTo>
                      <a:pt x="209583" y="46432"/>
                      <a:pt x="213370" y="48718"/>
                      <a:pt x="217044" y="51332"/>
                    </a:cubicBezTo>
                    <a:cubicBezTo>
                      <a:pt x="220719" y="53945"/>
                      <a:pt x="224172" y="56777"/>
                      <a:pt x="227512" y="59717"/>
                    </a:cubicBezTo>
                    <a:cubicBezTo>
                      <a:pt x="229183" y="61241"/>
                      <a:pt x="230853" y="62766"/>
                      <a:pt x="232412" y="64399"/>
                    </a:cubicBezTo>
                    <a:cubicBezTo>
                      <a:pt x="233971" y="66033"/>
                      <a:pt x="235531" y="67666"/>
                      <a:pt x="236978" y="69299"/>
                    </a:cubicBezTo>
                    <a:cubicBezTo>
                      <a:pt x="239874" y="72675"/>
                      <a:pt x="242546" y="76160"/>
                      <a:pt x="244885" y="79862"/>
                    </a:cubicBezTo>
                    <a:cubicBezTo>
                      <a:pt x="247335" y="83456"/>
                      <a:pt x="249562" y="87267"/>
                      <a:pt x="251455" y="91187"/>
                    </a:cubicBezTo>
                    <a:cubicBezTo>
                      <a:pt x="253348" y="95107"/>
                      <a:pt x="255130" y="99245"/>
                      <a:pt x="256578" y="103383"/>
                    </a:cubicBezTo>
                    <a:cubicBezTo>
                      <a:pt x="258026" y="107630"/>
                      <a:pt x="259251" y="112095"/>
                      <a:pt x="260253" y="116450"/>
                    </a:cubicBezTo>
                    <a:cubicBezTo>
                      <a:pt x="261255" y="121024"/>
                      <a:pt x="261923" y="125706"/>
                      <a:pt x="262369" y="130498"/>
                    </a:cubicBezTo>
                    <a:cubicBezTo>
                      <a:pt x="262926" y="135507"/>
                      <a:pt x="263148" y="140407"/>
                      <a:pt x="263148" y="145416"/>
                    </a:cubicBezTo>
                    <a:cubicBezTo>
                      <a:pt x="263371" y="150643"/>
                      <a:pt x="263148" y="155652"/>
                      <a:pt x="262591" y="160661"/>
                    </a:cubicBezTo>
                  </a:path>
                </a:pathLst>
              </a:custGeom>
              <a:grpFill/>
              <a:ln w="11089" cap="flat">
                <a:noFill/>
                <a:prstDash val="solid"/>
                <a:miter/>
              </a:ln>
            </p:spPr>
            <p:txBody>
              <a:bodyPr rtlCol="0" anchor="ctr"/>
              <a:lstStyle/>
              <a:p>
                <a:endParaRPr lang="fi-FI"/>
              </a:p>
            </p:txBody>
          </p:sp>
          <p:sp>
            <p:nvSpPr>
              <p:cNvPr id="25" name="Vapaamuotoinen: Muoto 16">
                <a:extLst>
                  <a:ext uri="{FF2B5EF4-FFF2-40B4-BE49-F238E27FC236}">
                    <a16:creationId xmlns:a16="http://schemas.microsoft.com/office/drawing/2014/main" id="{23F70C32-0EF6-45C8-A3CA-7A5DD473CA7A}"/>
                  </a:ext>
                </a:extLst>
              </p:cNvPr>
              <p:cNvSpPr/>
              <p:nvPr/>
            </p:nvSpPr>
            <p:spPr bwMode="black">
              <a:xfrm>
                <a:off x="10972862" y="6318240"/>
                <a:ext cx="32851" cy="290311"/>
              </a:xfrm>
              <a:custGeom>
                <a:avLst/>
                <a:gdLst>
                  <a:gd name="connsiteX0" fmla="*/ 334 w 32851"/>
                  <a:gd name="connsiteY0" fmla="*/ 290312 h 290311"/>
                  <a:gd name="connsiteX1" fmla="*/ 32518 w 32851"/>
                  <a:gd name="connsiteY1" fmla="*/ 290312 h 290311"/>
                  <a:gd name="connsiteX2" fmla="*/ 32852 w 32851"/>
                  <a:gd name="connsiteY2" fmla="*/ 145156 h 290311"/>
                  <a:gd name="connsiteX3" fmla="*/ 32518 w 32851"/>
                  <a:gd name="connsiteY3" fmla="*/ 0 h 290311"/>
                  <a:gd name="connsiteX4" fmla="*/ 334 w 32851"/>
                  <a:gd name="connsiteY4" fmla="*/ 0 h 290311"/>
                  <a:gd name="connsiteX5" fmla="*/ 0 w 32851"/>
                  <a:gd name="connsiteY5" fmla="*/ 145156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51" h="290311">
                    <a:moveTo>
                      <a:pt x="334" y="290312"/>
                    </a:moveTo>
                    <a:lnTo>
                      <a:pt x="32518" y="290312"/>
                    </a:lnTo>
                    <a:lnTo>
                      <a:pt x="32852" y="145156"/>
                    </a:lnTo>
                    <a:lnTo>
                      <a:pt x="32518" y="0"/>
                    </a:lnTo>
                    <a:lnTo>
                      <a:pt x="334" y="0"/>
                    </a:lnTo>
                    <a:lnTo>
                      <a:pt x="0" y="145156"/>
                    </a:lnTo>
                    <a:close/>
                  </a:path>
                </a:pathLst>
              </a:custGeom>
              <a:grpFill/>
              <a:ln w="11089" cap="flat">
                <a:noFill/>
                <a:prstDash val="solid"/>
                <a:miter/>
              </a:ln>
            </p:spPr>
            <p:txBody>
              <a:bodyPr rtlCol="0" anchor="ctr"/>
              <a:lstStyle/>
              <a:p>
                <a:endParaRPr lang="fi-FI"/>
              </a:p>
            </p:txBody>
          </p:sp>
          <p:sp>
            <p:nvSpPr>
              <p:cNvPr id="26" name="Vapaamuotoinen: Muoto 17">
                <a:extLst>
                  <a:ext uri="{FF2B5EF4-FFF2-40B4-BE49-F238E27FC236}">
                    <a16:creationId xmlns:a16="http://schemas.microsoft.com/office/drawing/2014/main" id="{80ED7492-7F28-449B-B2B7-821E0B7CCA8F}"/>
                  </a:ext>
                </a:extLst>
              </p:cNvPr>
              <p:cNvSpPr/>
              <p:nvPr/>
            </p:nvSpPr>
            <p:spPr bwMode="black">
              <a:xfrm>
                <a:off x="10278854" y="6318240"/>
                <a:ext cx="202567" cy="290311"/>
              </a:xfrm>
              <a:custGeom>
                <a:avLst/>
                <a:gdLst>
                  <a:gd name="connsiteX0" fmla="*/ 0 w 202567"/>
                  <a:gd name="connsiteY0" fmla="*/ 0 h 290311"/>
                  <a:gd name="connsiteX1" fmla="*/ 0 w 202567"/>
                  <a:gd name="connsiteY1" fmla="*/ 32233 h 290311"/>
                  <a:gd name="connsiteX2" fmla="*/ 85081 w 202567"/>
                  <a:gd name="connsiteY2" fmla="*/ 32233 h 290311"/>
                  <a:gd name="connsiteX3" fmla="*/ 84746 w 202567"/>
                  <a:gd name="connsiteY3" fmla="*/ 161163 h 290311"/>
                  <a:gd name="connsiteX4" fmla="*/ 85081 w 202567"/>
                  <a:gd name="connsiteY4" fmla="*/ 290312 h 290311"/>
                  <a:gd name="connsiteX5" fmla="*/ 117710 w 202567"/>
                  <a:gd name="connsiteY5" fmla="*/ 290312 h 290311"/>
                  <a:gd name="connsiteX6" fmla="*/ 117932 w 202567"/>
                  <a:gd name="connsiteY6" fmla="*/ 161163 h 290311"/>
                  <a:gd name="connsiteX7" fmla="*/ 117710 w 202567"/>
                  <a:gd name="connsiteY7" fmla="*/ 32233 h 290311"/>
                  <a:gd name="connsiteX8" fmla="*/ 202567 w 202567"/>
                  <a:gd name="connsiteY8" fmla="*/ 32233 h 290311"/>
                  <a:gd name="connsiteX9" fmla="*/ 202567 w 202567"/>
                  <a:gd name="connsiteY9" fmla="*/ 0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567" h="290311">
                    <a:moveTo>
                      <a:pt x="0" y="0"/>
                    </a:moveTo>
                    <a:lnTo>
                      <a:pt x="0" y="32233"/>
                    </a:lnTo>
                    <a:lnTo>
                      <a:pt x="85081" y="32233"/>
                    </a:lnTo>
                    <a:lnTo>
                      <a:pt x="84746" y="161163"/>
                    </a:lnTo>
                    <a:lnTo>
                      <a:pt x="85081" y="290312"/>
                    </a:lnTo>
                    <a:lnTo>
                      <a:pt x="117710" y="290312"/>
                    </a:lnTo>
                    <a:lnTo>
                      <a:pt x="117932" y="161163"/>
                    </a:lnTo>
                    <a:lnTo>
                      <a:pt x="117710" y="32233"/>
                    </a:lnTo>
                    <a:lnTo>
                      <a:pt x="202567" y="32233"/>
                    </a:lnTo>
                    <a:lnTo>
                      <a:pt x="202567" y="0"/>
                    </a:lnTo>
                    <a:close/>
                  </a:path>
                </a:pathLst>
              </a:custGeom>
              <a:grpFill/>
              <a:ln w="11089" cap="flat">
                <a:noFill/>
                <a:prstDash val="solid"/>
                <a:miter/>
              </a:ln>
            </p:spPr>
            <p:txBody>
              <a:bodyPr rtlCol="0" anchor="ctr"/>
              <a:lstStyle/>
              <a:p>
                <a:endParaRPr lang="fi-FI"/>
              </a:p>
            </p:txBody>
          </p:sp>
          <p:sp>
            <p:nvSpPr>
              <p:cNvPr id="27" name="Vapaamuotoinen: Muoto 18">
                <a:extLst>
                  <a:ext uri="{FF2B5EF4-FFF2-40B4-BE49-F238E27FC236}">
                    <a16:creationId xmlns:a16="http://schemas.microsoft.com/office/drawing/2014/main" id="{825F6A3B-EF2F-4E9B-8518-116D2BFE757E}"/>
                  </a:ext>
                </a:extLst>
              </p:cNvPr>
              <p:cNvSpPr/>
              <p:nvPr/>
            </p:nvSpPr>
            <p:spPr bwMode="black">
              <a:xfrm>
                <a:off x="10763359" y="6317810"/>
                <a:ext cx="159501" cy="291546"/>
              </a:xfrm>
              <a:custGeom>
                <a:avLst/>
                <a:gdLst>
                  <a:gd name="connsiteX0" fmla="*/ 126872 w 159501"/>
                  <a:gd name="connsiteY0" fmla="*/ 76547 h 291546"/>
                  <a:gd name="connsiteX1" fmla="*/ 126427 w 159501"/>
                  <a:gd name="connsiteY1" fmla="*/ 69251 h 291546"/>
                  <a:gd name="connsiteX2" fmla="*/ 125536 w 159501"/>
                  <a:gd name="connsiteY2" fmla="*/ 64460 h 291546"/>
                  <a:gd name="connsiteX3" fmla="*/ 124645 w 159501"/>
                  <a:gd name="connsiteY3" fmla="*/ 61302 h 291546"/>
                  <a:gd name="connsiteX4" fmla="*/ 123532 w 159501"/>
                  <a:gd name="connsiteY4" fmla="*/ 58362 h 291546"/>
                  <a:gd name="connsiteX5" fmla="*/ 120525 w 159501"/>
                  <a:gd name="connsiteY5" fmla="*/ 52917 h 291546"/>
                  <a:gd name="connsiteX6" fmla="*/ 116516 w 159501"/>
                  <a:gd name="connsiteY6" fmla="*/ 47908 h 291546"/>
                  <a:gd name="connsiteX7" fmla="*/ 113843 w 159501"/>
                  <a:gd name="connsiteY7" fmla="*/ 45404 h 291546"/>
                  <a:gd name="connsiteX8" fmla="*/ 112507 w 159501"/>
                  <a:gd name="connsiteY8" fmla="*/ 44315 h 291546"/>
                  <a:gd name="connsiteX9" fmla="*/ 111839 w 159501"/>
                  <a:gd name="connsiteY9" fmla="*/ 43770 h 291546"/>
                  <a:gd name="connsiteX10" fmla="*/ 111282 w 159501"/>
                  <a:gd name="connsiteY10" fmla="*/ 43226 h 291546"/>
                  <a:gd name="connsiteX11" fmla="*/ 109611 w 159501"/>
                  <a:gd name="connsiteY11" fmla="*/ 42028 h 291546"/>
                  <a:gd name="connsiteX12" fmla="*/ 106493 w 159501"/>
                  <a:gd name="connsiteY12" fmla="*/ 40068 h 291546"/>
                  <a:gd name="connsiteX13" fmla="*/ 105157 w 159501"/>
                  <a:gd name="connsiteY13" fmla="*/ 39305 h 291546"/>
                  <a:gd name="connsiteX14" fmla="*/ 100591 w 159501"/>
                  <a:gd name="connsiteY14" fmla="*/ 37128 h 291546"/>
                  <a:gd name="connsiteX15" fmla="*/ 95914 w 159501"/>
                  <a:gd name="connsiteY15" fmla="*/ 35494 h 291546"/>
                  <a:gd name="connsiteX16" fmla="*/ 92462 w 159501"/>
                  <a:gd name="connsiteY16" fmla="*/ 34623 h 291546"/>
                  <a:gd name="connsiteX17" fmla="*/ 88898 w 159501"/>
                  <a:gd name="connsiteY17" fmla="*/ 33861 h 291546"/>
                  <a:gd name="connsiteX18" fmla="*/ 83553 w 159501"/>
                  <a:gd name="connsiteY18" fmla="*/ 33098 h 291546"/>
                  <a:gd name="connsiteX19" fmla="*/ 79544 w 159501"/>
                  <a:gd name="connsiteY19" fmla="*/ 32881 h 291546"/>
                  <a:gd name="connsiteX20" fmla="*/ 75535 w 159501"/>
                  <a:gd name="connsiteY20" fmla="*/ 32772 h 291546"/>
                  <a:gd name="connsiteX21" fmla="*/ 32215 w 159501"/>
                  <a:gd name="connsiteY21" fmla="*/ 32772 h 291546"/>
                  <a:gd name="connsiteX22" fmla="*/ 32215 w 159501"/>
                  <a:gd name="connsiteY22" fmla="*/ 121738 h 291546"/>
                  <a:gd name="connsiteX23" fmla="*/ 75423 w 159501"/>
                  <a:gd name="connsiteY23" fmla="*/ 121738 h 291546"/>
                  <a:gd name="connsiteX24" fmla="*/ 86448 w 159501"/>
                  <a:gd name="connsiteY24" fmla="*/ 120976 h 291546"/>
                  <a:gd name="connsiteX25" fmla="*/ 96248 w 159501"/>
                  <a:gd name="connsiteY25" fmla="*/ 118689 h 291546"/>
                  <a:gd name="connsiteX26" fmla="*/ 104934 w 159501"/>
                  <a:gd name="connsiteY26" fmla="*/ 114987 h 291546"/>
                  <a:gd name="connsiteX27" fmla="*/ 112618 w 159501"/>
                  <a:gd name="connsiteY27" fmla="*/ 109869 h 291546"/>
                  <a:gd name="connsiteX28" fmla="*/ 115514 w 159501"/>
                  <a:gd name="connsiteY28" fmla="*/ 107146 h 291546"/>
                  <a:gd name="connsiteX29" fmla="*/ 118075 w 159501"/>
                  <a:gd name="connsiteY29" fmla="*/ 104206 h 291546"/>
                  <a:gd name="connsiteX30" fmla="*/ 120302 w 159501"/>
                  <a:gd name="connsiteY30" fmla="*/ 101157 h 291546"/>
                  <a:gd name="connsiteX31" fmla="*/ 122195 w 159501"/>
                  <a:gd name="connsiteY31" fmla="*/ 97782 h 291546"/>
                  <a:gd name="connsiteX32" fmla="*/ 124979 w 159501"/>
                  <a:gd name="connsiteY32" fmla="*/ 90377 h 291546"/>
                  <a:gd name="connsiteX33" fmla="*/ 125982 w 159501"/>
                  <a:gd name="connsiteY33" fmla="*/ 85694 h 291546"/>
                  <a:gd name="connsiteX34" fmla="*/ 126872 w 159501"/>
                  <a:gd name="connsiteY34" fmla="*/ 76547 h 291546"/>
                  <a:gd name="connsiteX35" fmla="*/ 98809 w 159501"/>
                  <a:gd name="connsiteY35" fmla="*/ 151249 h 291546"/>
                  <a:gd name="connsiteX36" fmla="*/ 42126 w 159501"/>
                  <a:gd name="connsiteY36" fmla="*/ 153862 h 291546"/>
                  <a:gd name="connsiteX37" fmla="*/ 32215 w 159501"/>
                  <a:gd name="connsiteY37" fmla="*/ 156040 h 291546"/>
                  <a:gd name="connsiteX38" fmla="*/ 32215 w 159501"/>
                  <a:gd name="connsiteY38" fmla="*/ 168018 h 291546"/>
                  <a:gd name="connsiteX39" fmla="*/ 32215 w 159501"/>
                  <a:gd name="connsiteY39" fmla="*/ 191866 h 291546"/>
                  <a:gd name="connsiteX40" fmla="*/ 32215 w 159501"/>
                  <a:gd name="connsiteY40" fmla="*/ 243591 h 291546"/>
                  <a:gd name="connsiteX41" fmla="*/ 32215 w 159501"/>
                  <a:gd name="connsiteY41" fmla="*/ 269508 h 291546"/>
                  <a:gd name="connsiteX42" fmla="*/ 32215 w 159501"/>
                  <a:gd name="connsiteY42" fmla="*/ 282466 h 291546"/>
                  <a:gd name="connsiteX43" fmla="*/ 32215 w 159501"/>
                  <a:gd name="connsiteY43" fmla="*/ 289000 h 291546"/>
                  <a:gd name="connsiteX44" fmla="*/ 27538 w 159501"/>
                  <a:gd name="connsiteY44" fmla="*/ 290851 h 291546"/>
                  <a:gd name="connsiteX45" fmla="*/ 7604 w 159501"/>
                  <a:gd name="connsiteY45" fmla="*/ 290851 h 291546"/>
                  <a:gd name="connsiteX46" fmla="*/ 31 w 159501"/>
                  <a:gd name="connsiteY46" fmla="*/ 288564 h 291546"/>
                  <a:gd name="connsiteX47" fmla="*/ 31 w 159501"/>
                  <a:gd name="connsiteY47" fmla="*/ 285079 h 291546"/>
                  <a:gd name="connsiteX48" fmla="*/ 31 w 159501"/>
                  <a:gd name="connsiteY48" fmla="*/ 274626 h 291546"/>
                  <a:gd name="connsiteX49" fmla="*/ 31 w 159501"/>
                  <a:gd name="connsiteY49" fmla="*/ 214516 h 291546"/>
                  <a:gd name="connsiteX50" fmla="*/ 143 w 159501"/>
                  <a:gd name="connsiteY50" fmla="*/ 7944 h 291546"/>
                  <a:gd name="connsiteX51" fmla="*/ 143 w 159501"/>
                  <a:gd name="connsiteY51" fmla="*/ 1846 h 291546"/>
                  <a:gd name="connsiteX52" fmla="*/ 5042 w 159501"/>
                  <a:gd name="connsiteY52" fmla="*/ 539 h 291546"/>
                  <a:gd name="connsiteX53" fmla="*/ 17404 w 159501"/>
                  <a:gd name="connsiteY53" fmla="*/ 539 h 291546"/>
                  <a:gd name="connsiteX54" fmla="*/ 42126 w 159501"/>
                  <a:gd name="connsiteY54" fmla="*/ 539 h 291546"/>
                  <a:gd name="connsiteX55" fmla="*/ 98141 w 159501"/>
                  <a:gd name="connsiteY55" fmla="*/ 2826 h 291546"/>
                  <a:gd name="connsiteX56" fmla="*/ 159501 w 159501"/>
                  <a:gd name="connsiteY56" fmla="*/ 76656 h 291546"/>
                  <a:gd name="connsiteX57" fmla="*/ 98809 w 159501"/>
                  <a:gd name="connsiteY57" fmla="*/ 151249 h 29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59501" h="291546">
                    <a:moveTo>
                      <a:pt x="126872" y="76547"/>
                    </a:moveTo>
                    <a:cubicBezTo>
                      <a:pt x="126872" y="74043"/>
                      <a:pt x="126761" y="71647"/>
                      <a:pt x="126427" y="69251"/>
                    </a:cubicBezTo>
                    <a:cubicBezTo>
                      <a:pt x="126204" y="67618"/>
                      <a:pt x="125870" y="65985"/>
                      <a:pt x="125536" y="64460"/>
                    </a:cubicBezTo>
                    <a:cubicBezTo>
                      <a:pt x="125313" y="63371"/>
                      <a:pt x="124979" y="62282"/>
                      <a:pt x="124645" y="61302"/>
                    </a:cubicBezTo>
                    <a:cubicBezTo>
                      <a:pt x="124311" y="60322"/>
                      <a:pt x="123866" y="59342"/>
                      <a:pt x="123532" y="58362"/>
                    </a:cubicBezTo>
                    <a:cubicBezTo>
                      <a:pt x="122752" y="56402"/>
                      <a:pt x="121638" y="54551"/>
                      <a:pt x="120525" y="52917"/>
                    </a:cubicBezTo>
                    <a:cubicBezTo>
                      <a:pt x="119300" y="51175"/>
                      <a:pt x="117963" y="49433"/>
                      <a:pt x="116516" y="47908"/>
                    </a:cubicBezTo>
                    <a:cubicBezTo>
                      <a:pt x="115625" y="47037"/>
                      <a:pt x="114734" y="46166"/>
                      <a:pt x="113843" y="45404"/>
                    </a:cubicBezTo>
                    <a:cubicBezTo>
                      <a:pt x="113398" y="44968"/>
                      <a:pt x="112952" y="44641"/>
                      <a:pt x="112507" y="44315"/>
                    </a:cubicBezTo>
                    <a:cubicBezTo>
                      <a:pt x="112284" y="44097"/>
                      <a:pt x="112061" y="43988"/>
                      <a:pt x="111839" y="43770"/>
                    </a:cubicBezTo>
                    <a:cubicBezTo>
                      <a:pt x="111616" y="43661"/>
                      <a:pt x="111504" y="43443"/>
                      <a:pt x="111282" y="43226"/>
                    </a:cubicBezTo>
                    <a:cubicBezTo>
                      <a:pt x="110725" y="42790"/>
                      <a:pt x="110168" y="42354"/>
                      <a:pt x="109611" y="42028"/>
                    </a:cubicBezTo>
                    <a:cubicBezTo>
                      <a:pt x="108609" y="41266"/>
                      <a:pt x="107607" y="40612"/>
                      <a:pt x="106493" y="40068"/>
                    </a:cubicBezTo>
                    <a:cubicBezTo>
                      <a:pt x="106048" y="39850"/>
                      <a:pt x="105602" y="39523"/>
                      <a:pt x="105157" y="39305"/>
                    </a:cubicBezTo>
                    <a:cubicBezTo>
                      <a:pt x="103709" y="38543"/>
                      <a:pt x="102150" y="37781"/>
                      <a:pt x="100591" y="37128"/>
                    </a:cubicBezTo>
                    <a:cubicBezTo>
                      <a:pt x="99032" y="36474"/>
                      <a:pt x="97584" y="36039"/>
                      <a:pt x="95914" y="35494"/>
                    </a:cubicBezTo>
                    <a:cubicBezTo>
                      <a:pt x="94800" y="35167"/>
                      <a:pt x="93575" y="34841"/>
                      <a:pt x="92462" y="34623"/>
                    </a:cubicBezTo>
                    <a:cubicBezTo>
                      <a:pt x="91237" y="34405"/>
                      <a:pt x="90123" y="34079"/>
                      <a:pt x="88898" y="33861"/>
                    </a:cubicBezTo>
                    <a:cubicBezTo>
                      <a:pt x="87116" y="33534"/>
                      <a:pt x="85334" y="33316"/>
                      <a:pt x="83553" y="33098"/>
                    </a:cubicBezTo>
                    <a:cubicBezTo>
                      <a:pt x="82216" y="32990"/>
                      <a:pt x="80880" y="32881"/>
                      <a:pt x="79544" y="32881"/>
                    </a:cubicBezTo>
                    <a:cubicBezTo>
                      <a:pt x="78207" y="32881"/>
                      <a:pt x="76871" y="32772"/>
                      <a:pt x="75535" y="32772"/>
                    </a:cubicBezTo>
                    <a:lnTo>
                      <a:pt x="32215" y="32772"/>
                    </a:lnTo>
                    <a:lnTo>
                      <a:pt x="32215" y="121738"/>
                    </a:lnTo>
                    <a:lnTo>
                      <a:pt x="75423" y="121738"/>
                    </a:lnTo>
                    <a:cubicBezTo>
                      <a:pt x="79098" y="121738"/>
                      <a:pt x="82773" y="121520"/>
                      <a:pt x="86448" y="120976"/>
                    </a:cubicBezTo>
                    <a:cubicBezTo>
                      <a:pt x="89789" y="120432"/>
                      <a:pt x="93018" y="119778"/>
                      <a:pt x="96248" y="118689"/>
                    </a:cubicBezTo>
                    <a:cubicBezTo>
                      <a:pt x="99255" y="117709"/>
                      <a:pt x="102150" y="116511"/>
                      <a:pt x="104934" y="114987"/>
                    </a:cubicBezTo>
                    <a:cubicBezTo>
                      <a:pt x="107607" y="113571"/>
                      <a:pt x="110168" y="111829"/>
                      <a:pt x="112618" y="109869"/>
                    </a:cubicBezTo>
                    <a:cubicBezTo>
                      <a:pt x="113620" y="108998"/>
                      <a:pt x="114623" y="108127"/>
                      <a:pt x="115514" y="107146"/>
                    </a:cubicBezTo>
                    <a:cubicBezTo>
                      <a:pt x="116404" y="106275"/>
                      <a:pt x="117295" y="105295"/>
                      <a:pt x="118075" y="104206"/>
                    </a:cubicBezTo>
                    <a:cubicBezTo>
                      <a:pt x="118854" y="103226"/>
                      <a:pt x="119634" y="102246"/>
                      <a:pt x="120302" y="101157"/>
                    </a:cubicBezTo>
                    <a:cubicBezTo>
                      <a:pt x="120970" y="100068"/>
                      <a:pt x="121638" y="98979"/>
                      <a:pt x="122195" y="97782"/>
                    </a:cubicBezTo>
                    <a:cubicBezTo>
                      <a:pt x="123309" y="95386"/>
                      <a:pt x="124311" y="92990"/>
                      <a:pt x="124979" y="90377"/>
                    </a:cubicBezTo>
                    <a:cubicBezTo>
                      <a:pt x="125425" y="88852"/>
                      <a:pt x="125759" y="87219"/>
                      <a:pt x="125982" y="85694"/>
                    </a:cubicBezTo>
                    <a:cubicBezTo>
                      <a:pt x="126650" y="82536"/>
                      <a:pt x="126872" y="79487"/>
                      <a:pt x="126872" y="76547"/>
                    </a:cubicBezTo>
                    <a:moveTo>
                      <a:pt x="98809" y="151249"/>
                    </a:moveTo>
                    <a:cubicBezTo>
                      <a:pt x="79766" y="155822"/>
                      <a:pt x="61058" y="153862"/>
                      <a:pt x="42126" y="153862"/>
                    </a:cubicBezTo>
                    <a:cubicBezTo>
                      <a:pt x="39899" y="153862"/>
                      <a:pt x="32215" y="151902"/>
                      <a:pt x="32215" y="156040"/>
                    </a:cubicBezTo>
                    <a:lnTo>
                      <a:pt x="32215" y="168018"/>
                    </a:lnTo>
                    <a:lnTo>
                      <a:pt x="32215" y="191866"/>
                    </a:lnTo>
                    <a:lnTo>
                      <a:pt x="32215" y="243591"/>
                    </a:lnTo>
                    <a:lnTo>
                      <a:pt x="32215" y="269508"/>
                    </a:lnTo>
                    <a:lnTo>
                      <a:pt x="32215" y="282466"/>
                    </a:lnTo>
                    <a:lnTo>
                      <a:pt x="32215" y="289000"/>
                    </a:lnTo>
                    <a:cubicBezTo>
                      <a:pt x="32215" y="292049"/>
                      <a:pt x="29431" y="290851"/>
                      <a:pt x="27538" y="290851"/>
                    </a:cubicBezTo>
                    <a:lnTo>
                      <a:pt x="7604" y="290851"/>
                    </a:lnTo>
                    <a:cubicBezTo>
                      <a:pt x="4708" y="290851"/>
                      <a:pt x="31" y="293464"/>
                      <a:pt x="31" y="288564"/>
                    </a:cubicBezTo>
                    <a:lnTo>
                      <a:pt x="31" y="285079"/>
                    </a:lnTo>
                    <a:cubicBezTo>
                      <a:pt x="31" y="281595"/>
                      <a:pt x="31" y="278110"/>
                      <a:pt x="31" y="274626"/>
                    </a:cubicBezTo>
                    <a:cubicBezTo>
                      <a:pt x="31" y="254589"/>
                      <a:pt x="31" y="234553"/>
                      <a:pt x="31" y="214516"/>
                    </a:cubicBezTo>
                    <a:cubicBezTo>
                      <a:pt x="-80" y="145695"/>
                      <a:pt x="143" y="76874"/>
                      <a:pt x="143" y="7944"/>
                    </a:cubicBezTo>
                    <a:lnTo>
                      <a:pt x="143" y="1846"/>
                    </a:lnTo>
                    <a:cubicBezTo>
                      <a:pt x="143" y="-1312"/>
                      <a:pt x="3261" y="539"/>
                      <a:pt x="5042" y="539"/>
                    </a:cubicBezTo>
                    <a:lnTo>
                      <a:pt x="17404" y="539"/>
                    </a:lnTo>
                    <a:lnTo>
                      <a:pt x="42126" y="539"/>
                    </a:lnTo>
                    <a:cubicBezTo>
                      <a:pt x="60835" y="539"/>
                      <a:pt x="79321" y="-1312"/>
                      <a:pt x="98141" y="2826"/>
                    </a:cubicBezTo>
                    <a:cubicBezTo>
                      <a:pt x="136561" y="11320"/>
                      <a:pt x="159501" y="37672"/>
                      <a:pt x="159501" y="76656"/>
                    </a:cubicBezTo>
                    <a:cubicBezTo>
                      <a:pt x="159390" y="113789"/>
                      <a:pt x="135559" y="142428"/>
                      <a:pt x="98809" y="151249"/>
                    </a:cubicBezTo>
                  </a:path>
                </a:pathLst>
              </a:custGeom>
              <a:grpFill/>
              <a:ln w="11089" cap="flat">
                <a:noFill/>
                <a:prstDash val="solid"/>
                <a:miter/>
              </a:ln>
            </p:spPr>
            <p:txBody>
              <a:bodyPr rtlCol="0" anchor="ctr"/>
              <a:lstStyle/>
              <a:p>
                <a:endParaRPr lang="fi-FI"/>
              </a:p>
            </p:txBody>
          </p:sp>
          <p:sp>
            <p:nvSpPr>
              <p:cNvPr id="28" name="Vapaamuotoinen: Muoto 19">
                <a:extLst>
                  <a:ext uri="{FF2B5EF4-FFF2-40B4-BE49-F238E27FC236}">
                    <a16:creationId xmlns:a16="http://schemas.microsoft.com/office/drawing/2014/main" id="{F75523DB-9EA9-455C-8778-A7343DBA6214}"/>
                  </a:ext>
                </a:extLst>
              </p:cNvPr>
              <p:cNvSpPr/>
              <p:nvPr/>
            </p:nvSpPr>
            <p:spPr bwMode="black">
              <a:xfrm>
                <a:off x="10472624" y="6318240"/>
                <a:ext cx="245775" cy="290311"/>
              </a:xfrm>
              <a:custGeom>
                <a:avLst/>
                <a:gdLst>
                  <a:gd name="connsiteX0" fmla="*/ 172054 w 245775"/>
                  <a:gd name="connsiteY0" fmla="*/ 204176 h 290311"/>
                  <a:gd name="connsiteX1" fmla="*/ 122610 w 245775"/>
                  <a:gd name="connsiteY1" fmla="*/ 77750 h 290311"/>
                  <a:gd name="connsiteX2" fmla="*/ 73165 w 245775"/>
                  <a:gd name="connsiteY2" fmla="*/ 204176 h 290311"/>
                  <a:gd name="connsiteX3" fmla="*/ 172054 w 245775"/>
                  <a:gd name="connsiteY3" fmla="*/ 204176 h 290311"/>
                  <a:gd name="connsiteX4" fmla="*/ 206131 w 245775"/>
                  <a:gd name="connsiteY4" fmla="*/ 290312 h 290311"/>
                  <a:gd name="connsiteX5" fmla="*/ 183190 w 245775"/>
                  <a:gd name="connsiteY5" fmla="*/ 231618 h 290311"/>
                  <a:gd name="connsiteX6" fmla="*/ 62474 w 245775"/>
                  <a:gd name="connsiteY6" fmla="*/ 231618 h 290311"/>
                  <a:gd name="connsiteX7" fmla="*/ 39534 w 245775"/>
                  <a:gd name="connsiteY7" fmla="*/ 290312 h 290311"/>
                  <a:gd name="connsiteX8" fmla="*/ 0 w 245775"/>
                  <a:gd name="connsiteY8" fmla="*/ 290312 h 290311"/>
                  <a:gd name="connsiteX9" fmla="*/ 122721 w 245775"/>
                  <a:gd name="connsiteY9" fmla="*/ 0 h 290311"/>
                  <a:gd name="connsiteX10" fmla="*/ 245776 w 245775"/>
                  <a:gd name="connsiteY10" fmla="*/ 290312 h 290311"/>
                  <a:gd name="connsiteX11" fmla="*/ 206131 w 245775"/>
                  <a:gd name="connsiteY11" fmla="*/ 290312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5775" h="290311">
                    <a:moveTo>
                      <a:pt x="172054" y="204176"/>
                    </a:moveTo>
                    <a:lnTo>
                      <a:pt x="122610" y="77750"/>
                    </a:lnTo>
                    <a:lnTo>
                      <a:pt x="73165" y="204176"/>
                    </a:lnTo>
                    <a:lnTo>
                      <a:pt x="172054" y="204176"/>
                    </a:lnTo>
                    <a:close/>
                    <a:moveTo>
                      <a:pt x="206131" y="290312"/>
                    </a:moveTo>
                    <a:lnTo>
                      <a:pt x="183190" y="231618"/>
                    </a:lnTo>
                    <a:lnTo>
                      <a:pt x="62474" y="231618"/>
                    </a:lnTo>
                    <a:lnTo>
                      <a:pt x="39534" y="290312"/>
                    </a:lnTo>
                    <a:lnTo>
                      <a:pt x="0" y="290312"/>
                    </a:lnTo>
                    <a:lnTo>
                      <a:pt x="122721" y="0"/>
                    </a:lnTo>
                    <a:lnTo>
                      <a:pt x="245776" y="290312"/>
                    </a:lnTo>
                    <a:lnTo>
                      <a:pt x="206131" y="290312"/>
                    </a:lnTo>
                    <a:close/>
                  </a:path>
                </a:pathLst>
              </a:custGeom>
              <a:grpFill/>
              <a:ln w="11089" cap="flat">
                <a:noFill/>
                <a:prstDash val="solid"/>
                <a:miter/>
              </a:ln>
            </p:spPr>
            <p:txBody>
              <a:bodyPr rtlCol="0" anchor="ctr"/>
              <a:lstStyle/>
              <a:p>
                <a:endParaRPr lang="fi-FI"/>
              </a:p>
            </p:txBody>
          </p:sp>
        </p:grpSp>
      </p:grpSp>
    </p:spTree>
    <p:extLst>
      <p:ext uri="{BB962C8B-B14F-4D97-AF65-F5344CB8AC3E}">
        <p14:creationId xmlns:p14="http://schemas.microsoft.com/office/powerpoint/2010/main" val="26449098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F7EA3399-567D-43D3-A683-2BDA3BAC5D43}"/>
              </a:ext>
            </a:extLst>
          </p:cNvPr>
          <p:cNvSpPr>
            <a:spLocks noGrp="1"/>
          </p:cNvSpPr>
          <p:nvPr>
            <p:ph type="dt" sz="half" idx="10"/>
          </p:nvPr>
        </p:nvSpPr>
        <p:spPr/>
        <p:txBody>
          <a:bodyPr/>
          <a:lstStyle/>
          <a:p>
            <a:fld id="{2E56B6CE-D869-4ED2-8825-A3407AF61142}" type="datetime1">
              <a:rPr lang="fi-FI" smtClean="0"/>
              <a:t>26.5.2024</a:t>
            </a:fld>
            <a:endParaRPr lang="fi-FI"/>
          </a:p>
        </p:txBody>
      </p:sp>
      <p:sp>
        <p:nvSpPr>
          <p:cNvPr id="3" name="Alatunnisteen paikkamerkki 2">
            <a:extLst>
              <a:ext uri="{FF2B5EF4-FFF2-40B4-BE49-F238E27FC236}">
                <a16:creationId xmlns:a16="http://schemas.microsoft.com/office/drawing/2014/main" id="{E2582EF5-310B-4628-B1CF-128A673DDCB0}"/>
              </a:ext>
            </a:extLst>
          </p:cNvPr>
          <p:cNvSpPr>
            <a:spLocks noGrp="1"/>
          </p:cNvSpPr>
          <p:nvPr>
            <p:ph type="ftr" sz="quarter" idx="11"/>
          </p:nvPr>
        </p:nvSpPr>
        <p:spPr/>
        <p:txBody>
          <a:bodyPr/>
          <a:lstStyle/>
          <a:p>
            <a:r>
              <a:rPr lang="en-US"/>
              <a:t>This work © 2024 by Tapio Palvelut Oy is licensed under CC BY-SA 4.0 </a:t>
            </a:r>
            <a:endParaRPr lang="fi-FI"/>
          </a:p>
        </p:txBody>
      </p:sp>
      <p:sp>
        <p:nvSpPr>
          <p:cNvPr id="4" name="Dian numeron paikkamerkki 3">
            <a:extLst>
              <a:ext uri="{FF2B5EF4-FFF2-40B4-BE49-F238E27FC236}">
                <a16:creationId xmlns:a16="http://schemas.microsoft.com/office/drawing/2014/main" id="{2537DFBE-5E7C-4379-B258-8A4A9178FCD8}"/>
              </a:ext>
            </a:extLst>
          </p:cNvPr>
          <p:cNvSpPr>
            <a:spLocks noGrp="1"/>
          </p:cNvSpPr>
          <p:nvPr>
            <p:ph type="sldNum" sz="quarter" idx="12"/>
          </p:nvPr>
        </p:nvSpPr>
        <p:spPr/>
        <p:txBody>
          <a:bodyPr/>
          <a:lstStyle/>
          <a:p>
            <a:fld id="{2020BB7A-7565-440A-AF71-226D618FE89D}" type="slidenum">
              <a:rPr lang="fi-FI" smtClean="0"/>
              <a:t>‹#›</a:t>
            </a:fld>
            <a:endParaRPr lang="fi-FI"/>
          </a:p>
        </p:txBody>
      </p:sp>
    </p:spTree>
    <p:extLst>
      <p:ext uri="{BB962C8B-B14F-4D97-AF65-F5344CB8AC3E}">
        <p14:creationId xmlns:p14="http://schemas.microsoft.com/office/powerpoint/2010/main" val="1320056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Valkoinen">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F7EA3399-567D-43D3-A683-2BDA3BAC5D43}"/>
              </a:ext>
            </a:extLst>
          </p:cNvPr>
          <p:cNvSpPr>
            <a:spLocks noGrp="1"/>
          </p:cNvSpPr>
          <p:nvPr>
            <p:ph type="dt" sz="half" idx="10"/>
          </p:nvPr>
        </p:nvSpPr>
        <p:spPr/>
        <p:txBody>
          <a:bodyPr/>
          <a:lstStyle/>
          <a:p>
            <a:fld id="{B336D539-69C1-4622-B197-3895941EE1BD}" type="datetime1">
              <a:rPr lang="fi-FI" smtClean="0"/>
              <a:t>26.5.2024</a:t>
            </a:fld>
            <a:endParaRPr lang="fi-FI"/>
          </a:p>
        </p:txBody>
      </p:sp>
      <p:sp>
        <p:nvSpPr>
          <p:cNvPr id="3" name="Alatunnisteen paikkamerkki 2">
            <a:extLst>
              <a:ext uri="{FF2B5EF4-FFF2-40B4-BE49-F238E27FC236}">
                <a16:creationId xmlns:a16="http://schemas.microsoft.com/office/drawing/2014/main" id="{E2582EF5-310B-4628-B1CF-128A673DDCB0}"/>
              </a:ext>
            </a:extLst>
          </p:cNvPr>
          <p:cNvSpPr>
            <a:spLocks noGrp="1"/>
          </p:cNvSpPr>
          <p:nvPr>
            <p:ph type="ftr" sz="quarter" idx="11"/>
          </p:nvPr>
        </p:nvSpPr>
        <p:spPr/>
        <p:txBody>
          <a:bodyPr/>
          <a:lstStyle/>
          <a:p>
            <a:r>
              <a:rPr lang="en-US"/>
              <a:t>This work © 2024 by Tapio Palvelut Oy is licensed under CC BY-SA 4.0 </a:t>
            </a:r>
            <a:endParaRPr lang="fi-FI"/>
          </a:p>
        </p:txBody>
      </p:sp>
      <p:sp>
        <p:nvSpPr>
          <p:cNvPr id="4" name="Dian numeron paikkamerkki 3">
            <a:extLst>
              <a:ext uri="{FF2B5EF4-FFF2-40B4-BE49-F238E27FC236}">
                <a16:creationId xmlns:a16="http://schemas.microsoft.com/office/drawing/2014/main" id="{2537DFBE-5E7C-4379-B258-8A4A9178FCD8}"/>
              </a:ext>
            </a:extLst>
          </p:cNvPr>
          <p:cNvSpPr>
            <a:spLocks noGrp="1"/>
          </p:cNvSpPr>
          <p:nvPr>
            <p:ph type="sldNum" sz="quarter" idx="12"/>
          </p:nvPr>
        </p:nvSpPr>
        <p:spPr/>
        <p:txBody>
          <a:bodyPr/>
          <a:lstStyle/>
          <a:p>
            <a:fld id="{2020BB7A-7565-440A-AF71-226D618FE89D}" type="slidenum">
              <a:rPr lang="fi-FI" smtClean="0"/>
              <a:t>‹#›</a:t>
            </a:fld>
            <a:endParaRPr lang="fi-FI"/>
          </a:p>
        </p:txBody>
      </p:sp>
    </p:spTree>
    <p:extLst>
      <p:ext uri="{BB962C8B-B14F-4D97-AF65-F5344CB8AC3E}">
        <p14:creationId xmlns:p14="http://schemas.microsoft.com/office/powerpoint/2010/main" val="754598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Kaksi sisältökohdetta">
    <p:spTree>
      <p:nvGrpSpPr>
        <p:cNvPr id="1" name=""/>
        <p:cNvGrpSpPr/>
        <p:nvPr/>
      </p:nvGrpSpPr>
      <p:grpSpPr>
        <a:xfrm>
          <a:off x="0" y="0"/>
          <a:ext cx="0" cy="0"/>
          <a:chOff x="0" y="0"/>
          <a:chExt cx="0" cy="0"/>
        </a:xfrm>
      </p:grpSpPr>
      <p:sp>
        <p:nvSpPr>
          <p:cNvPr id="8" name="Otsikko 7">
            <a:extLst>
              <a:ext uri="{FF2B5EF4-FFF2-40B4-BE49-F238E27FC236}">
                <a16:creationId xmlns:a16="http://schemas.microsoft.com/office/drawing/2014/main" id="{9518B633-A222-4D94-A92C-2B79DC7A31DD}"/>
              </a:ext>
            </a:extLst>
          </p:cNvPr>
          <p:cNvSpPr>
            <a:spLocks noGrp="1"/>
          </p:cNvSpPr>
          <p:nvPr>
            <p:ph type="title"/>
          </p:nvPr>
        </p:nvSpPr>
        <p:spPr/>
        <p:txBody>
          <a:bodyPr/>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F007A367-957A-41C8-87A9-5FD1D8338751}"/>
              </a:ext>
            </a:extLst>
          </p:cNvPr>
          <p:cNvSpPr>
            <a:spLocks noGrp="1"/>
          </p:cNvSpPr>
          <p:nvPr>
            <p:ph sz="half" idx="1"/>
          </p:nvPr>
        </p:nvSpPr>
        <p:spPr>
          <a:xfrm>
            <a:off x="576000" y="1825625"/>
            <a:ext cx="5292000" cy="41760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Sisällön paikkamerkki 3">
            <a:extLst>
              <a:ext uri="{FF2B5EF4-FFF2-40B4-BE49-F238E27FC236}">
                <a16:creationId xmlns:a16="http://schemas.microsoft.com/office/drawing/2014/main" id="{A18DD739-5136-44E0-9852-73E57F458183}"/>
              </a:ext>
            </a:extLst>
          </p:cNvPr>
          <p:cNvSpPr>
            <a:spLocks noGrp="1"/>
          </p:cNvSpPr>
          <p:nvPr>
            <p:ph sz="half" idx="2"/>
          </p:nvPr>
        </p:nvSpPr>
        <p:spPr>
          <a:xfrm>
            <a:off x="6172200" y="1825625"/>
            <a:ext cx="5292000" cy="41760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7" name="Dian numeron paikkamerkki 6">
            <a:extLst>
              <a:ext uri="{FF2B5EF4-FFF2-40B4-BE49-F238E27FC236}">
                <a16:creationId xmlns:a16="http://schemas.microsoft.com/office/drawing/2014/main" id="{6522B327-6A0C-4890-A476-572CF4AC1B4D}"/>
              </a:ext>
            </a:extLst>
          </p:cNvPr>
          <p:cNvSpPr>
            <a:spLocks noGrp="1"/>
          </p:cNvSpPr>
          <p:nvPr>
            <p:ph type="sldNum" sz="quarter" idx="12"/>
          </p:nvPr>
        </p:nvSpPr>
        <p:spPr/>
        <p:txBody>
          <a:bodyPr/>
          <a:lstStyle/>
          <a:p>
            <a:fld id="{2020BB7A-7565-440A-AF71-226D618FE89D}" type="slidenum">
              <a:rPr lang="fi-FI" smtClean="0"/>
              <a:t>‹#›</a:t>
            </a:fld>
            <a:endParaRPr lang="fi-FI"/>
          </a:p>
        </p:txBody>
      </p:sp>
      <p:sp>
        <p:nvSpPr>
          <p:cNvPr id="5" name="Päivämäärän paikkamerkki 4">
            <a:extLst>
              <a:ext uri="{FF2B5EF4-FFF2-40B4-BE49-F238E27FC236}">
                <a16:creationId xmlns:a16="http://schemas.microsoft.com/office/drawing/2014/main" id="{0205699C-0800-47BB-85B7-921498F92C21}"/>
              </a:ext>
            </a:extLst>
          </p:cNvPr>
          <p:cNvSpPr>
            <a:spLocks noGrp="1"/>
          </p:cNvSpPr>
          <p:nvPr>
            <p:ph type="dt" sz="half" idx="10"/>
          </p:nvPr>
        </p:nvSpPr>
        <p:spPr/>
        <p:txBody>
          <a:bodyPr/>
          <a:lstStyle/>
          <a:p>
            <a:fld id="{2036030C-B1CC-408B-931B-9AAE90F63BC2}" type="datetime1">
              <a:rPr lang="fi-FI" smtClean="0"/>
              <a:t>26.5.2024</a:t>
            </a:fld>
            <a:endParaRPr lang="fi-FI"/>
          </a:p>
        </p:txBody>
      </p:sp>
      <p:sp>
        <p:nvSpPr>
          <p:cNvPr id="6" name="Alatunnisteen paikkamerkki 5">
            <a:extLst>
              <a:ext uri="{FF2B5EF4-FFF2-40B4-BE49-F238E27FC236}">
                <a16:creationId xmlns:a16="http://schemas.microsoft.com/office/drawing/2014/main" id="{11D6EAED-FDB3-4088-9706-894B65FAD0B9}"/>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2811779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Vertailu">
    <p:spTree>
      <p:nvGrpSpPr>
        <p:cNvPr id="1" name=""/>
        <p:cNvGrpSpPr/>
        <p:nvPr/>
      </p:nvGrpSpPr>
      <p:grpSpPr>
        <a:xfrm>
          <a:off x="0" y="0"/>
          <a:ext cx="0" cy="0"/>
          <a:chOff x="0" y="0"/>
          <a:chExt cx="0" cy="0"/>
        </a:xfrm>
      </p:grpSpPr>
      <p:sp>
        <p:nvSpPr>
          <p:cNvPr id="10" name="Otsikko 9">
            <a:extLst>
              <a:ext uri="{FF2B5EF4-FFF2-40B4-BE49-F238E27FC236}">
                <a16:creationId xmlns:a16="http://schemas.microsoft.com/office/drawing/2014/main" id="{7CCB1140-D0E1-4408-BC59-137C5002645C}"/>
              </a:ext>
            </a:extLst>
          </p:cNvPr>
          <p:cNvSpPr>
            <a:spLocks noGrp="1"/>
          </p:cNvSpPr>
          <p:nvPr>
            <p:ph type="title"/>
          </p:nvPr>
        </p:nvSpPr>
        <p:spPr/>
        <p:txBody>
          <a:bodyPr/>
          <a:lstStyle/>
          <a:p>
            <a:r>
              <a:rPr lang="fi-FI"/>
              <a:t>Muokkaa ots. perustyyl. napsautt.</a:t>
            </a:r>
          </a:p>
        </p:txBody>
      </p:sp>
      <p:sp>
        <p:nvSpPr>
          <p:cNvPr id="3" name="Tekstin paikkamerkki 2">
            <a:extLst>
              <a:ext uri="{FF2B5EF4-FFF2-40B4-BE49-F238E27FC236}">
                <a16:creationId xmlns:a16="http://schemas.microsoft.com/office/drawing/2014/main" id="{7616C121-0986-481D-8DBD-731B1D55EA53}"/>
              </a:ext>
            </a:extLst>
          </p:cNvPr>
          <p:cNvSpPr>
            <a:spLocks noGrp="1"/>
          </p:cNvSpPr>
          <p:nvPr>
            <p:ph type="body" idx="1"/>
          </p:nvPr>
        </p:nvSpPr>
        <p:spPr>
          <a:xfrm>
            <a:off x="576000" y="1608593"/>
            <a:ext cx="5292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BCD61A09-986C-4ADF-9CF9-F44D4984270B}"/>
              </a:ext>
            </a:extLst>
          </p:cNvPr>
          <p:cNvSpPr>
            <a:spLocks noGrp="1"/>
          </p:cNvSpPr>
          <p:nvPr>
            <p:ph sz="half" idx="2"/>
          </p:nvPr>
        </p:nvSpPr>
        <p:spPr>
          <a:xfrm>
            <a:off x="576000" y="2432505"/>
            <a:ext cx="5292000" cy="35640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Tekstin paikkamerkki 4">
            <a:extLst>
              <a:ext uri="{FF2B5EF4-FFF2-40B4-BE49-F238E27FC236}">
                <a16:creationId xmlns:a16="http://schemas.microsoft.com/office/drawing/2014/main" id="{9FFCDB12-D40E-415E-91F0-46BC1FC2A171}"/>
              </a:ext>
            </a:extLst>
          </p:cNvPr>
          <p:cNvSpPr>
            <a:spLocks noGrp="1"/>
          </p:cNvSpPr>
          <p:nvPr>
            <p:ph type="body" sz="quarter" idx="3"/>
          </p:nvPr>
        </p:nvSpPr>
        <p:spPr>
          <a:xfrm>
            <a:off x="6172200" y="1608593"/>
            <a:ext cx="5292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35365FE3-BF8B-4669-A37D-32D392BE80F2}"/>
              </a:ext>
            </a:extLst>
          </p:cNvPr>
          <p:cNvSpPr>
            <a:spLocks noGrp="1"/>
          </p:cNvSpPr>
          <p:nvPr>
            <p:ph sz="quarter" idx="4"/>
          </p:nvPr>
        </p:nvSpPr>
        <p:spPr>
          <a:xfrm>
            <a:off x="6172200" y="2432505"/>
            <a:ext cx="5292000" cy="35640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9" name="Dian numeron paikkamerkki 8">
            <a:extLst>
              <a:ext uri="{FF2B5EF4-FFF2-40B4-BE49-F238E27FC236}">
                <a16:creationId xmlns:a16="http://schemas.microsoft.com/office/drawing/2014/main" id="{76F53D03-2A13-4508-B535-52F330347BBB}"/>
              </a:ext>
            </a:extLst>
          </p:cNvPr>
          <p:cNvSpPr>
            <a:spLocks noGrp="1"/>
          </p:cNvSpPr>
          <p:nvPr>
            <p:ph type="sldNum" sz="quarter" idx="12"/>
          </p:nvPr>
        </p:nvSpPr>
        <p:spPr/>
        <p:txBody>
          <a:bodyPr/>
          <a:lstStyle/>
          <a:p>
            <a:fld id="{2020BB7A-7565-440A-AF71-226D618FE89D}" type="slidenum">
              <a:rPr lang="fi-FI" smtClean="0"/>
              <a:t>‹#›</a:t>
            </a:fld>
            <a:endParaRPr lang="fi-FI"/>
          </a:p>
        </p:txBody>
      </p:sp>
      <p:sp>
        <p:nvSpPr>
          <p:cNvPr id="7" name="Päivämäärän paikkamerkki 6">
            <a:extLst>
              <a:ext uri="{FF2B5EF4-FFF2-40B4-BE49-F238E27FC236}">
                <a16:creationId xmlns:a16="http://schemas.microsoft.com/office/drawing/2014/main" id="{DA349F27-9832-4F64-A02F-EA399046574C}"/>
              </a:ext>
            </a:extLst>
          </p:cNvPr>
          <p:cNvSpPr>
            <a:spLocks noGrp="1"/>
          </p:cNvSpPr>
          <p:nvPr>
            <p:ph type="dt" sz="half" idx="10"/>
          </p:nvPr>
        </p:nvSpPr>
        <p:spPr/>
        <p:txBody>
          <a:bodyPr/>
          <a:lstStyle/>
          <a:p>
            <a:fld id="{81110FB0-07B1-4504-86B3-B6E47A11CA32}" type="datetime1">
              <a:rPr lang="fi-FI" smtClean="0"/>
              <a:t>26.5.2024</a:t>
            </a:fld>
            <a:endParaRPr lang="fi-FI"/>
          </a:p>
        </p:txBody>
      </p:sp>
      <p:sp>
        <p:nvSpPr>
          <p:cNvPr id="8" name="Alatunnisteen paikkamerkki 7">
            <a:extLst>
              <a:ext uri="{FF2B5EF4-FFF2-40B4-BE49-F238E27FC236}">
                <a16:creationId xmlns:a16="http://schemas.microsoft.com/office/drawing/2014/main" id="{C738BAEF-3769-40E6-B74A-2944A83616FD}"/>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1226604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Otsikkodi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Otsikko 21">
            <a:extLst>
              <a:ext uri="{FF2B5EF4-FFF2-40B4-BE49-F238E27FC236}">
                <a16:creationId xmlns:a16="http://schemas.microsoft.com/office/drawing/2014/main" id="{42627C78-F857-4C35-B9DE-F8E8F893A8C6}"/>
              </a:ext>
            </a:extLst>
          </p:cNvPr>
          <p:cNvSpPr>
            <a:spLocks noGrp="1"/>
          </p:cNvSpPr>
          <p:nvPr>
            <p:ph type="title"/>
          </p:nvPr>
        </p:nvSpPr>
        <p:spPr>
          <a:xfrm>
            <a:off x="576000" y="3909750"/>
            <a:ext cx="8280000" cy="1224000"/>
          </a:xfrm>
        </p:spPr>
        <p:txBody>
          <a:bodyPr/>
          <a:lstStyle>
            <a:lvl1pPr>
              <a:defRPr>
                <a:solidFill>
                  <a:schemeClr val="bg1"/>
                </a:solidFill>
              </a:defRPr>
            </a:lvl1pPr>
          </a:lstStyle>
          <a:p>
            <a:r>
              <a:rPr lang="fi-FI"/>
              <a:t>Muokkaa ots. perustyyl. napsautt.</a:t>
            </a:r>
            <a:endParaRPr lang="fi-FI" dirty="0"/>
          </a:p>
        </p:txBody>
      </p:sp>
      <p:sp>
        <p:nvSpPr>
          <p:cNvPr id="8" name="Alaotsikko">
            <a:extLst>
              <a:ext uri="{FF2B5EF4-FFF2-40B4-BE49-F238E27FC236}">
                <a16:creationId xmlns:a16="http://schemas.microsoft.com/office/drawing/2014/main" id="{E91DDF1F-FE89-4603-A3BF-EF6D77121761}"/>
              </a:ext>
            </a:extLst>
          </p:cNvPr>
          <p:cNvSpPr>
            <a:spLocks noGrp="1"/>
          </p:cNvSpPr>
          <p:nvPr>
            <p:ph type="subTitle" idx="1"/>
          </p:nvPr>
        </p:nvSpPr>
        <p:spPr>
          <a:xfrm>
            <a:off x="576000" y="5229000"/>
            <a:ext cx="8280000" cy="1241006"/>
          </a:xfrm>
        </p:spPr>
        <p:txBody>
          <a:bodyPr/>
          <a:lstStyle>
            <a:lvl1pPr marL="0" indent="0" algn="l">
              <a:lnSpc>
                <a:spcPct val="90000"/>
              </a:lnSpc>
              <a:spcBef>
                <a:spcPts val="0"/>
              </a:spcBef>
              <a:buNone/>
              <a:defRPr sz="26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sp>
        <p:nvSpPr>
          <p:cNvPr id="6" name="Dian numeron paikkamerkki 5">
            <a:extLst>
              <a:ext uri="{FF2B5EF4-FFF2-40B4-BE49-F238E27FC236}">
                <a16:creationId xmlns:a16="http://schemas.microsoft.com/office/drawing/2014/main" id="{ABE89B99-CB50-4721-8EC5-09E308DE349D}"/>
              </a:ext>
            </a:extLst>
          </p:cNvPr>
          <p:cNvSpPr>
            <a:spLocks noGrp="1"/>
          </p:cNvSpPr>
          <p:nvPr>
            <p:ph type="sldNum" sz="quarter" idx="12"/>
          </p:nvPr>
        </p:nvSpPr>
        <p:spPr/>
        <p:txBody>
          <a:bodyPr/>
          <a:lstStyle>
            <a:lvl1pPr>
              <a:defRPr>
                <a:noFill/>
              </a:defRPr>
            </a:lvl1pPr>
          </a:lstStyle>
          <a:p>
            <a:fld id="{2020BB7A-7565-440A-AF71-226D618FE89D}" type="slidenum">
              <a:rPr lang="fi-FI" smtClean="0"/>
              <a:t>‹#›</a:t>
            </a:fld>
            <a:endParaRPr lang="fi-FI"/>
          </a:p>
        </p:txBody>
      </p:sp>
      <p:sp>
        <p:nvSpPr>
          <p:cNvPr id="4" name="Päivämäärän paikkamerkki 3">
            <a:extLst>
              <a:ext uri="{FF2B5EF4-FFF2-40B4-BE49-F238E27FC236}">
                <a16:creationId xmlns:a16="http://schemas.microsoft.com/office/drawing/2014/main" id="{424E1588-9E6E-4A84-810E-6A616E8CD13B}"/>
              </a:ext>
            </a:extLst>
          </p:cNvPr>
          <p:cNvSpPr>
            <a:spLocks noGrp="1"/>
          </p:cNvSpPr>
          <p:nvPr>
            <p:ph type="dt" sz="half" idx="10"/>
          </p:nvPr>
        </p:nvSpPr>
        <p:spPr/>
        <p:txBody>
          <a:bodyPr/>
          <a:lstStyle>
            <a:lvl1pPr>
              <a:defRPr>
                <a:noFill/>
              </a:defRPr>
            </a:lvl1pPr>
          </a:lstStyle>
          <a:p>
            <a:fld id="{BB2D824E-1296-4412-BBA0-E2B5A75BF0AD}" type="datetime1">
              <a:rPr lang="fi-FI" smtClean="0"/>
              <a:t>26.5.2024</a:t>
            </a:fld>
            <a:endParaRPr lang="fi-FI"/>
          </a:p>
        </p:txBody>
      </p:sp>
      <p:sp>
        <p:nvSpPr>
          <p:cNvPr id="5" name="Alatunnisteen paikkamerkki 4">
            <a:extLst>
              <a:ext uri="{FF2B5EF4-FFF2-40B4-BE49-F238E27FC236}">
                <a16:creationId xmlns:a16="http://schemas.microsoft.com/office/drawing/2014/main" id="{F2470115-13AF-4E2A-AD86-898C49862C5F}"/>
              </a:ext>
            </a:extLst>
          </p:cNvPr>
          <p:cNvSpPr>
            <a:spLocks noGrp="1"/>
          </p:cNvSpPr>
          <p:nvPr>
            <p:ph type="ftr" sz="quarter" idx="11"/>
          </p:nvPr>
        </p:nvSpPr>
        <p:spPr/>
        <p:txBody>
          <a:bodyPr/>
          <a:lstStyle>
            <a:lvl1pPr>
              <a:defRPr>
                <a:noFill/>
              </a:defRPr>
            </a:lvl1pPr>
          </a:lstStyle>
          <a:p>
            <a:r>
              <a:rPr lang="en-US"/>
              <a:t>This work © 2024 by Tapio Palvelut Oy is licensed under CC BY-SA 4.0 </a:t>
            </a:r>
            <a:endParaRPr lang="fi-FI"/>
          </a:p>
        </p:txBody>
      </p:sp>
      <p:grpSp>
        <p:nvGrpSpPr>
          <p:cNvPr id="13" name="Logo">
            <a:extLst>
              <a:ext uri="{FF2B5EF4-FFF2-40B4-BE49-F238E27FC236}">
                <a16:creationId xmlns:a16="http://schemas.microsoft.com/office/drawing/2014/main" id="{3C30A216-C7F8-42EB-967F-C42A5B6546E0}"/>
              </a:ext>
              <a:ext uri="{C183D7F6-B498-43B3-948B-1728B52AA6E4}">
                <adec:decorative xmlns:adec="http://schemas.microsoft.com/office/drawing/2017/decorative" val="1"/>
              </a:ext>
            </a:extLst>
          </p:cNvPr>
          <p:cNvGrpSpPr>
            <a:grpSpLocks noChangeAspect="1"/>
          </p:cNvGrpSpPr>
          <p:nvPr/>
        </p:nvGrpSpPr>
        <p:grpSpPr bwMode="black">
          <a:xfrm>
            <a:off x="9259944" y="5532891"/>
            <a:ext cx="2196000" cy="592921"/>
            <a:chOff x="10274400" y="6210000"/>
            <a:chExt cx="1492250" cy="402908"/>
          </a:xfrm>
          <a:solidFill>
            <a:srgbClr val="FFFFFF"/>
          </a:solidFill>
        </p:grpSpPr>
        <p:sp>
          <p:nvSpPr>
            <p:cNvPr id="14" name="Vapaamuotoinen: Muoto 13">
              <a:extLst>
                <a:ext uri="{FF2B5EF4-FFF2-40B4-BE49-F238E27FC236}">
                  <a16:creationId xmlns:a16="http://schemas.microsoft.com/office/drawing/2014/main" id="{EC11CF2F-5EEB-49C7-B657-CFB988898499}"/>
                </a:ext>
              </a:extLst>
            </p:cNvPr>
            <p:cNvSpPr/>
            <p:nvPr/>
          </p:nvSpPr>
          <p:spPr bwMode="black">
            <a:xfrm>
              <a:off x="11466195" y="6216751"/>
              <a:ext cx="301902" cy="392018"/>
            </a:xfrm>
            <a:custGeom>
              <a:avLst/>
              <a:gdLst>
                <a:gd name="connsiteX0" fmla="*/ 150227 w 301902"/>
                <a:gd name="connsiteY0" fmla="*/ 0 h 392018"/>
                <a:gd name="connsiteX1" fmla="*/ 126062 w 301902"/>
                <a:gd name="connsiteY1" fmla="*/ 55318 h 392018"/>
                <a:gd name="connsiteX2" fmla="*/ 126062 w 301902"/>
                <a:gd name="connsiteY2" fmla="*/ 170419 h 392018"/>
                <a:gd name="connsiteX3" fmla="*/ 96439 w 301902"/>
                <a:gd name="connsiteY3" fmla="*/ 105409 h 392018"/>
                <a:gd name="connsiteX4" fmla="*/ 69935 w 301902"/>
                <a:gd name="connsiteY4" fmla="*/ 165955 h 392018"/>
                <a:gd name="connsiteX5" fmla="*/ 101896 w 301902"/>
                <a:gd name="connsiteY5" fmla="*/ 235756 h 392018"/>
                <a:gd name="connsiteX6" fmla="*/ 52786 w 301902"/>
                <a:gd name="connsiteY6" fmla="*/ 205265 h 392018"/>
                <a:gd name="connsiteX7" fmla="*/ 33409 w 301902"/>
                <a:gd name="connsiteY7" fmla="*/ 249476 h 392018"/>
                <a:gd name="connsiteX8" fmla="*/ 80849 w 301902"/>
                <a:gd name="connsiteY8" fmla="*/ 278878 h 392018"/>
                <a:gd name="connsiteX9" fmla="*/ 20491 w 301902"/>
                <a:gd name="connsiteY9" fmla="*/ 278878 h 392018"/>
                <a:gd name="connsiteX10" fmla="*/ 0 w 301902"/>
                <a:gd name="connsiteY10" fmla="*/ 325811 h 392018"/>
                <a:gd name="connsiteX11" fmla="*/ 126062 w 301902"/>
                <a:gd name="connsiteY11" fmla="*/ 325811 h 392018"/>
                <a:gd name="connsiteX12" fmla="*/ 126062 w 301902"/>
                <a:gd name="connsiteY12" fmla="*/ 392019 h 392018"/>
                <a:gd name="connsiteX13" fmla="*/ 175729 w 301902"/>
                <a:gd name="connsiteY13" fmla="*/ 392019 h 392018"/>
                <a:gd name="connsiteX14" fmla="*/ 175729 w 301902"/>
                <a:gd name="connsiteY14" fmla="*/ 325811 h 392018"/>
                <a:gd name="connsiteX15" fmla="*/ 301902 w 301902"/>
                <a:gd name="connsiteY15" fmla="*/ 325811 h 392018"/>
                <a:gd name="connsiteX16" fmla="*/ 281300 w 301902"/>
                <a:gd name="connsiteY16" fmla="*/ 278878 h 392018"/>
                <a:gd name="connsiteX17" fmla="*/ 221054 w 301902"/>
                <a:gd name="connsiteY17" fmla="*/ 278878 h 392018"/>
                <a:gd name="connsiteX18" fmla="*/ 268494 w 301902"/>
                <a:gd name="connsiteY18" fmla="*/ 249476 h 392018"/>
                <a:gd name="connsiteX19" fmla="*/ 249117 w 301902"/>
                <a:gd name="connsiteY19" fmla="*/ 205265 h 392018"/>
                <a:gd name="connsiteX20" fmla="*/ 199895 w 301902"/>
                <a:gd name="connsiteY20" fmla="*/ 235756 h 392018"/>
                <a:gd name="connsiteX21" fmla="*/ 231967 w 301902"/>
                <a:gd name="connsiteY21" fmla="*/ 165955 h 392018"/>
                <a:gd name="connsiteX22" fmla="*/ 205463 w 301902"/>
                <a:gd name="connsiteY22" fmla="*/ 105409 h 392018"/>
                <a:gd name="connsiteX23" fmla="*/ 175729 w 301902"/>
                <a:gd name="connsiteY23" fmla="*/ 170419 h 392018"/>
                <a:gd name="connsiteX24" fmla="*/ 175729 w 301902"/>
                <a:gd name="connsiteY24" fmla="*/ 55318 h 392018"/>
                <a:gd name="connsiteX25" fmla="*/ 151675 w 301902"/>
                <a:gd name="connsiteY25" fmla="*/ 0 h 39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1902" h="392018">
                  <a:moveTo>
                    <a:pt x="150227" y="0"/>
                  </a:moveTo>
                  <a:lnTo>
                    <a:pt x="126062" y="55318"/>
                  </a:lnTo>
                  <a:lnTo>
                    <a:pt x="126062" y="170419"/>
                  </a:lnTo>
                  <a:lnTo>
                    <a:pt x="96439" y="105409"/>
                  </a:lnTo>
                  <a:lnTo>
                    <a:pt x="69935" y="165955"/>
                  </a:lnTo>
                  <a:lnTo>
                    <a:pt x="101896" y="235756"/>
                  </a:lnTo>
                  <a:lnTo>
                    <a:pt x="52786" y="205265"/>
                  </a:lnTo>
                  <a:lnTo>
                    <a:pt x="33409" y="249476"/>
                  </a:lnTo>
                  <a:lnTo>
                    <a:pt x="80849" y="278878"/>
                  </a:lnTo>
                  <a:lnTo>
                    <a:pt x="20491" y="278878"/>
                  </a:lnTo>
                  <a:lnTo>
                    <a:pt x="0" y="325811"/>
                  </a:lnTo>
                  <a:lnTo>
                    <a:pt x="126062" y="325811"/>
                  </a:lnTo>
                  <a:lnTo>
                    <a:pt x="126062" y="392019"/>
                  </a:lnTo>
                  <a:lnTo>
                    <a:pt x="175729" y="392019"/>
                  </a:lnTo>
                  <a:lnTo>
                    <a:pt x="175729" y="325811"/>
                  </a:lnTo>
                  <a:lnTo>
                    <a:pt x="301902" y="325811"/>
                  </a:lnTo>
                  <a:lnTo>
                    <a:pt x="281300" y="278878"/>
                  </a:lnTo>
                  <a:lnTo>
                    <a:pt x="221054" y="278878"/>
                  </a:lnTo>
                  <a:lnTo>
                    <a:pt x="268494" y="249476"/>
                  </a:lnTo>
                  <a:lnTo>
                    <a:pt x="249117" y="205265"/>
                  </a:lnTo>
                  <a:lnTo>
                    <a:pt x="199895" y="235756"/>
                  </a:lnTo>
                  <a:lnTo>
                    <a:pt x="231967" y="165955"/>
                  </a:lnTo>
                  <a:lnTo>
                    <a:pt x="205463" y="105409"/>
                  </a:lnTo>
                  <a:lnTo>
                    <a:pt x="175729" y="170419"/>
                  </a:lnTo>
                  <a:lnTo>
                    <a:pt x="175729" y="55318"/>
                  </a:lnTo>
                  <a:lnTo>
                    <a:pt x="151675" y="0"/>
                  </a:lnTo>
                  <a:close/>
                </a:path>
              </a:pathLst>
            </a:custGeom>
            <a:grpFill/>
            <a:ln w="11089" cap="flat">
              <a:noFill/>
              <a:prstDash val="solid"/>
              <a:miter/>
            </a:ln>
          </p:spPr>
          <p:txBody>
            <a:bodyPr rtlCol="0" anchor="ctr"/>
            <a:lstStyle/>
            <a:p>
              <a:endParaRPr lang="fi-FI"/>
            </a:p>
          </p:txBody>
        </p:sp>
        <p:grpSp>
          <p:nvGrpSpPr>
            <p:cNvPr id="15" name="Kuva 10">
              <a:extLst>
                <a:ext uri="{FF2B5EF4-FFF2-40B4-BE49-F238E27FC236}">
                  <a16:creationId xmlns:a16="http://schemas.microsoft.com/office/drawing/2014/main" id="{974D59E4-C489-4D86-9ADE-0A22503B24E7}"/>
                </a:ext>
              </a:extLst>
            </p:cNvPr>
            <p:cNvGrpSpPr/>
            <p:nvPr/>
          </p:nvGrpSpPr>
          <p:grpSpPr bwMode="black">
            <a:xfrm>
              <a:off x="10278854" y="6317762"/>
              <a:ext cx="1072638" cy="291633"/>
              <a:chOff x="10278854" y="6317762"/>
              <a:chExt cx="1072638" cy="291633"/>
            </a:xfrm>
            <a:grpFill/>
          </p:grpSpPr>
          <p:sp>
            <p:nvSpPr>
              <p:cNvPr id="16" name="Vapaamuotoinen: Muoto 15">
                <a:extLst>
                  <a:ext uri="{FF2B5EF4-FFF2-40B4-BE49-F238E27FC236}">
                    <a16:creationId xmlns:a16="http://schemas.microsoft.com/office/drawing/2014/main" id="{30BCBFC5-BEC8-4C97-9AE0-5C60F02304EC}"/>
                  </a:ext>
                </a:extLst>
              </p:cNvPr>
              <p:cNvSpPr/>
              <p:nvPr/>
            </p:nvSpPr>
            <p:spPr bwMode="black">
              <a:xfrm>
                <a:off x="11056272" y="6317762"/>
                <a:ext cx="295220" cy="291633"/>
              </a:xfrm>
              <a:custGeom>
                <a:avLst/>
                <a:gdLst>
                  <a:gd name="connsiteX0" fmla="*/ 295221 w 295220"/>
                  <a:gd name="connsiteY0" fmla="*/ 145634 h 291633"/>
                  <a:gd name="connsiteX1" fmla="*/ 293884 w 295220"/>
                  <a:gd name="connsiteY1" fmla="*/ 123093 h 291633"/>
                  <a:gd name="connsiteX2" fmla="*/ 292214 w 295220"/>
                  <a:gd name="connsiteY2" fmla="*/ 112312 h 291633"/>
                  <a:gd name="connsiteX3" fmla="*/ 289764 w 295220"/>
                  <a:gd name="connsiteY3" fmla="*/ 101859 h 291633"/>
                  <a:gd name="connsiteX4" fmla="*/ 282748 w 295220"/>
                  <a:gd name="connsiteY4" fmla="*/ 82149 h 291633"/>
                  <a:gd name="connsiteX5" fmla="*/ 276178 w 295220"/>
                  <a:gd name="connsiteY5" fmla="*/ 69190 h 291633"/>
                  <a:gd name="connsiteX6" fmla="*/ 270610 w 295220"/>
                  <a:gd name="connsiteY6" fmla="*/ 60479 h 291633"/>
                  <a:gd name="connsiteX7" fmla="*/ 264373 w 295220"/>
                  <a:gd name="connsiteY7" fmla="*/ 52094 h 291633"/>
                  <a:gd name="connsiteX8" fmla="*/ 255353 w 295220"/>
                  <a:gd name="connsiteY8" fmla="*/ 42076 h 291633"/>
                  <a:gd name="connsiteX9" fmla="*/ 254239 w 295220"/>
                  <a:gd name="connsiteY9" fmla="*/ 40987 h 291633"/>
                  <a:gd name="connsiteX10" fmla="*/ 253237 w 295220"/>
                  <a:gd name="connsiteY10" fmla="*/ 40116 h 291633"/>
                  <a:gd name="connsiteX11" fmla="*/ 252680 w 295220"/>
                  <a:gd name="connsiteY11" fmla="*/ 39571 h 291633"/>
                  <a:gd name="connsiteX12" fmla="*/ 252235 w 295220"/>
                  <a:gd name="connsiteY12" fmla="*/ 39027 h 291633"/>
                  <a:gd name="connsiteX13" fmla="*/ 250230 w 295220"/>
                  <a:gd name="connsiteY13" fmla="*/ 37284 h 291633"/>
                  <a:gd name="connsiteX14" fmla="*/ 247112 w 295220"/>
                  <a:gd name="connsiteY14" fmla="*/ 34562 h 291633"/>
                  <a:gd name="connsiteX15" fmla="*/ 243994 w 295220"/>
                  <a:gd name="connsiteY15" fmla="*/ 31949 h 291633"/>
                  <a:gd name="connsiteX16" fmla="*/ 239874 w 295220"/>
                  <a:gd name="connsiteY16" fmla="*/ 28682 h 291633"/>
                  <a:gd name="connsiteX17" fmla="*/ 235642 w 295220"/>
                  <a:gd name="connsiteY17" fmla="*/ 25633 h 291633"/>
                  <a:gd name="connsiteX18" fmla="*/ 231299 w 295220"/>
                  <a:gd name="connsiteY18" fmla="*/ 22802 h 291633"/>
                  <a:gd name="connsiteX19" fmla="*/ 226844 w 295220"/>
                  <a:gd name="connsiteY19" fmla="*/ 20079 h 291633"/>
                  <a:gd name="connsiteX20" fmla="*/ 219494 w 295220"/>
                  <a:gd name="connsiteY20" fmla="*/ 16050 h 291633"/>
                  <a:gd name="connsiteX21" fmla="*/ 210697 w 295220"/>
                  <a:gd name="connsiteY21" fmla="*/ 11912 h 291633"/>
                  <a:gd name="connsiteX22" fmla="*/ 200786 w 295220"/>
                  <a:gd name="connsiteY22" fmla="*/ 8210 h 291633"/>
                  <a:gd name="connsiteX23" fmla="*/ 180072 w 295220"/>
                  <a:gd name="connsiteY23" fmla="*/ 2874 h 291633"/>
                  <a:gd name="connsiteX24" fmla="*/ 158023 w 295220"/>
                  <a:gd name="connsiteY24" fmla="*/ 261 h 291633"/>
                  <a:gd name="connsiteX25" fmla="*/ 146552 w 295220"/>
                  <a:gd name="connsiteY25" fmla="*/ 43 h 291633"/>
                  <a:gd name="connsiteX26" fmla="*/ 134971 w 295220"/>
                  <a:gd name="connsiteY26" fmla="*/ 478 h 291633"/>
                  <a:gd name="connsiteX27" fmla="*/ 112921 w 295220"/>
                  <a:gd name="connsiteY27" fmla="*/ 3310 h 291633"/>
                  <a:gd name="connsiteX28" fmla="*/ 92208 w 295220"/>
                  <a:gd name="connsiteY28" fmla="*/ 8972 h 291633"/>
                  <a:gd name="connsiteX29" fmla="*/ 82408 w 295220"/>
                  <a:gd name="connsiteY29" fmla="*/ 12783 h 291633"/>
                  <a:gd name="connsiteX30" fmla="*/ 73053 w 295220"/>
                  <a:gd name="connsiteY30" fmla="*/ 17357 h 291633"/>
                  <a:gd name="connsiteX31" fmla="*/ 64033 w 295220"/>
                  <a:gd name="connsiteY31" fmla="*/ 22584 h 291633"/>
                  <a:gd name="connsiteX32" fmla="*/ 55458 w 295220"/>
                  <a:gd name="connsiteY32" fmla="*/ 28573 h 291633"/>
                  <a:gd name="connsiteX33" fmla="*/ 39645 w 295220"/>
                  <a:gd name="connsiteY33" fmla="*/ 42403 h 291633"/>
                  <a:gd name="connsiteX34" fmla="*/ 32629 w 295220"/>
                  <a:gd name="connsiteY34" fmla="*/ 50025 h 291633"/>
                  <a:gd name="connsiteX35" fmla="*/ 26170 w 295220"/>
                  <a:gd name="connsiteY35" fmla="*/ 58192 h 291633"/>
                  <a:gd name="connsiteX36" fmla="*/ 23275 w 295220"/>
                  <a:gd name="connsiteY36" fmla="*/ 62439 h 291633"/>
                  <a:gd name="connsiteX37" fmla="*/ 20491 w 295220"/>
                  <a:gd name="connsiteY37" fmla="*/ 66795 h 291633"/>
                  <a:gd name="connsiteX38" fmla="*/ 15479 w 295220"/>
                  <a:gd name="connsiteY38" fmla="*/ 75724 h 291633"/>
                  <a:gd name="connsiteX39" fmla="*/ 7573 w 295220"/>
                  <a:gd name="connsiteY39" fmla="*/ 94889 h 291633"/>
                  <a:gd name="connsiteX40" fmla="*/ 6014 w 295220"/>
                  <a:gd name="connsiteY40" fmla="*/ 99899 h 291633"/>
                  <a:gd name="connsiteX41" fmla="*/ 4677 w 295220"/>
                  <a:gd name="connsiteY41" fmla="*/ 105017 h 291633"/>
                  <a:gd name="connsiteX42" fmla="*/ 2450 w 295220"/>
                  <a:gd name="connsiteY42" fmla="*/ 115470 h 291633"/>
                  <a:gd name="connsiteX43" fmla="*/ 891 w 295220"/>
                  <a:gd name="connsiteY43" fmla="*/ 126469 h 291633"/>
                  <a:gd name="connsiteX44" fmla="*/ 111 w 295220"/>
                  <a:gd name="connsiteY44" fmla="*/ 137576 h 291633"/>
                  <a:gd name="connsiteX45" fmla="*/ 0 w 295220"/>
                  <a:gd name="connsiteY45" fmla="*/ 143238 h 291633"/>
                  <a:gd name="connsiteX46" fmla="*/ 0 w 295220"/>
                  <a:gd name="connsiteY46" fmla="*/ 149010 h 291633"/>
                  <a:gd name="connsiteX47" fmla="*/ 223 w 295220"/>
                  <a:gd name="connsiteY47" fmla="*/ 154672 h 291633"/>
                  <a:gd name="connsiteX48" fmla="*/ 557 w 295220"/>
                  <a:gd name="connsiteY48" fmla="*/ 160335 h 291633"/>
                  <a:gd name="connsiteX49" fmla="*/ 3675 w 295220"/>
                  <a:gd name="connsiteY49" fmla="*/ 182005 h 291633"/>
                  <a:gd name="connsiteX50" fmla="*/ 6348 w 295220"/>
                  <a:gd name="connsiteY50" fmla="*/ 192350 h 291633"/>
                  <a:gd name="connsiteX51" fmla="*/ 9689 w 295220"/>
                  <a:gd name="connsiteY51" fmla="*/ 202259 h 291633"/>
                  <a:gd name="connsiteX52" fmla="*/ 18486 w 295220"/>
                  <a:gd name="connsiteY52" fmla="*/ 220989 h 291633"/>
                  <a:gd name="connsiteX53" fmla="*/ 23943 w 295220"/>
                  <a:gd name="connsiteY53" fmla="*/ 229809 h 291633"/>
                  <a:gd name="connsiteX54" fmla="*/ 30068 w 295220"/>
                  <a:gd name="connsiteY54" fmla="*/ 238194 h 291633"/>
                  <a:gd name="connsiteX55" fmla="*/ 36861 w 295220"/>
                  <a:gd name="connsiteY55" fmla="*/ 246143 h 291633"/>
                  <a:gd name="connsiteX56" fmla="*/ 44322 w 295220"/>
                  <a:gd name="connsiteY56" fmla="*/ 253657 h 291633"/>
                  <a:gd name="connsiteX57" fmla="*/ 52229 w 295220"/>
                  <a:gd name="connsiteY57" fmla="*/ 260517 h 291633"/>
                  <a:gd name="connsiteX58" fmla="*/ 60581 w 295220"/>
                  <a:gd name="connsiteY58" fmla="*/ 266724 h 291633"/>
                  <a:gd name="connsiteX59" fmla="*/ 69379 w 295220"/>
                  <a:gd name="connsiteY59" fmla="*/ 272278 h 291633"/>
                  <a:gd name="connsiteX60" fmla="*/ 78510 w 295220"/>
                  <a:gd name="connsiteY60" fmla="*/ 277069 h 291633"/>
                  <a:gd name="connsiteX61" fmla="*/ 97999 w 295220"/>
                  <a:gd name="connsiteY61" fmla="*/ 284692 h 291633"/>
                  <a:gd name="connsiteX62" fmla="*/ 108355 w 295220"/>
                  <a:gd name="connsiteY62" fmla="*/ 287414 h 291633"/>
                  <a:gd name="connsiteX63" fmla="*/ 119046 w 295220"/>
                  <a:gd name="connsiteY63" fmla="*/ 289483 h 291633"/>
                  <a:gd name="connsiteX64" fmla="*/ 141541 w 295220"/>
                  <a:gd name="connsiteY64" fmla="*/ 291552 h 291633"/>
                  <a:gd name="connsiteX65" fmla="*/ 153011 w 295220"/>
                  <a:gd name="connsiteY65" fmla="*/ 291552 h 291633"/>
                  <a:gd name="connsiteX66" fmla="*/ 164482 w 295220"/>
                  <a:gd name="connsiteY66" fmla="*/ 290899 h 291633"/>
                  <a:gd name="connsiteX67" fmla="*/ 186197 w 295220"/>
                  <a:gd name="connsiteY67" fmla="*/ 287523 h 291633"/>
                  <a:gd name="connsiteX68" fmla="*/ 196554 w 295220"/>
                  <a:gd name="connsiteY68" fmla="*/ 284801 h 291633"/>
                  <a:gd name="connsiteX69" fmla="*/ 206576 w 295220"/>
                  <a:gd name="connsiteY69" fmla="*/ 281316 h 291633"/>
                  <a:gd name="connsiteX70" fmla="*/ 225397 w 295220"/>
                  <a:gd name="connsiteY70" fmla="*/ 272278 h 291633"/>
                  <a:gd name="connsiteX71" fmla="*/ 234194 w 295220"/>
                  <a:gd name="connsiteY71" fmla="*/ 266724 h 291633"/>
                  <a:gd name="connsiteX72" fmla="*/ 242658 w 295220"/>
                  <a:gd name="connsiteY72" fmla="*/ 260300 h 291633"/>
                  <a:gd name="connsiteX73" fmla="*/ 249673 w 295220"/>
                  <a:gd name="connsiteY73" fmla="*/ 254310 h 291633"/>
                  <a:gd name="connsiteX74" fmla="*/ 252346 w 295220"/>
                  <a:gd name="connsiteY74" fmla="*/ 251806 h 291633"/>
                  <a:gd name="connsiteX75" fmla="*/ 254239 w 295220"/>
                  <a:gd name="connsiteY75" fmla="*/ 249955 h 291633"/>
                  <a:gd name="connsiteX76" fmla="*/ 256132 w 295220"/>
                  <a:gd name="connsiteY76" fmla="*/ 248103 h 291633"/>
                  <a:gd name="connsiteX77" fmla="*/ 259585 w 295220"/>
                  <a:gd name="connsiteY77" fmla="*/ 244510 h 291633"/>
                  <a:gd name="connsiteX78" fmla="*/ 268939 w 295220"/>
                  <a:gd name="connsiteY78" fmla="*/ 233076 h 291633"/>
                  <a:gd name="connsiteX79" fmla="*/ 274730 w 295220"/>
                  <a:gd name="connsiteY79" fmla="*/ 224473 h 291633"/>
                  <a:gd name="connsiteX80" fmla="*/ 279741 w 295220"/>
                  <a:gd name="connsiteY80" fmla="*/ 215435 h 291633"/>
                  <a:gd name="connsiteX81" fmla="*/ 284084 w 295220"/>
                  <a:gd name="connsiteY81" fmla="*/ 206070 h 291633"/>
                  <a:gd name="connsiteX82" fmla="*/ 287648 w 295220"/>
                  <a:gd name="connsiteY82" fmla="*/ 196270 h 291633"/>
                  <a:gd name="connsiteX83" fmla="*/ 291546 w 295220"/>
                  <a:gd name="connsiteY83" fmla="*/ 181896 h 291633"/>
                  <a:gd name="connsiteX84" fmla="*/ 293884 w 295220"/>
                  <a:gd name="connsiteY84" fmla="*/ 168284 h 291633"/>
                  <a:gd name="connsiteX85" fmla="*/ 294886 w 295220"/>
                  <a:gd name="connsiteY85" fmla="*/ 157177 h 291633"/>
                  <a:gd name="connsiteX86" fmla="*/ 295221 w 295220"/>
                  <a:gd name="connsiteY86" fmla="*/ 145634 h 291633"/>
                  <a:gd name="connsiteX87" fmla="*/ 262591 w 295220"/>
                  <a:gd name="connsiteY87" fmla="*/ 160661 h 291633"/>
                  <a:gd name="connsiteX88" fmla="*/ 260921 w 295220"/>
                  <a:gd name="connsiteY88" fmla="*/ 172422 h 291633"/>
                  <a:gd name="connsiteX89" fmla="*/ 257469 w 295220"/>
                  <a:gd name="connsiteY89" fmla="*/ 185816 h 291633"/>
                  <a:gd name="connsiteX90" fmla="*/ 255130 w 295220"/>
                  <a:gd name="connsiteY90" fmla="*/ 192241 h 291633"/>
                  <a:gd name="connsiteX91" fmla="*/ 250119 w 295220"/>
                  <a:gd name="connsiteY91" fmla="*/ 203130 h 291633"/>
                  <a:gd name="connsiteX92" fmla="*/ 244217 w 295220"/>
                  <a:gd name="connsiteY92" fmla="*/ 212822 h 291633"/>
                  <a:gd name="connsiteX93" fmla="*/ 240319 w 295220"/>
                  <a:gd name="connsiteY93" fmla="*/ 218158 h 291633"/>
                  <a:gd name="connsiteX94" fmla="*/ 237869 w 295220"/>
                  <a:gd name="connsiteY94" fmla="*/ 221207 h 291633"/>
                  <a:gd name="connsiteX95" fmla="*/ 234194 w 295220"/>
                  <a:gd name="connsiteY95" fmla="*/ 225236 h 291633"/>
                  <a:gd name="connsiteX96" fmla="*/ 232524 w 295220"/>
                  <a:gd name="connsiteY96" fmla="*/ 226978 h 291633"/>
                  <a:gd name="connsiteX97" fmla="*/ 231410 w 295220"/>
                  <a:gd name="connsiteY97" fmla="*/ 228176 h 291633"/>
                  <a:gd name="connsiteX98" fmla="*/ 230185 w 295220"/>
                  <a:gd name="connsiteY98" fmla="*/ 229374 h 291633"/>
                  <a:gd name="connsiteX99" fmla="*/ 228626 w 295220"/>
                  <a:gd name="connsiteY99" fmla="*/ 230789 h 291633"/>
                  <a:gd name="connsiteX100" fmla="*/ 225174 w 295220"/>
                  <a:gd name="connsiteY100" fmla="*/ 233838 h 291633"/>
                  <a:gd name="connsiteX101" fmla="*/ 219940 w 295220"/>
                  <a:gd name="connsiteY101" fmla="*/ 237976 h 291633"/>
                  <a:gd name="connsiteX102" fmla="*/ 214483 w 295220"/>
                  <a:gd name="connsiteY102" fmla="*/ 241788 h 291633"/>
                  <a:gd name="connsiteX103" fmla="*/ 203681 w 295220"/>
                  <a:gd name="connsiteY103" fmla="*/ 247886 h 291633"/>
                  <a:gd name="connsiteX104" fmla="*/ 191320 w 295220"/>
                  <a:gd name="connsiteY104" fmla="*/ 253004 h 291633"/>
                  <a:gd name="connsiteX105" fmla="*/ 178068 w 295220"/>
                  <a:gd name="connsiteY105" fmla="*/ 256706 h 291633"/>
                  <a:gd name="connsiteX106" fmla="*/ 163925 w 295220"/>
                  <a:gd name="connsiteY106" fmla="*/ 258993 h 291633"/>
                  <a:gd name="connsiteX107" fmla="*/ 148891 w 295220"/>
                  <a:gd name="connsiteY107" fmla="*/ 259864 h 291633"/>
                  <a:gd name="connsiteX108" fmla="*/ 133746 w 295220"/>
                  <a:gd name="connsiteY108" fmla="*/ 259319 h 291633"/>
                  <a:gd name="connsiteX109" fmla="*/ 119491 w 295220"/>
                  <a:gd name="connsiteY109" fmla="*/ 257250 h 291633"/>
                  <a:gd name="connsiteX110" fmla="*/ 106239 w 295220"/>
                  <a:gd name="connsiteY110" fmla="*/ 253766 h 291633"/>
                  <a:gd name="connsiteX111" fmla="*/ 93767 w 295220"/>
                  <a:gd name="connsiteY111" fmla="*/ 248866 h 291633"/>
                  <a:gd name="connsiteX112" fmla="*/ 82185 w 295220"/>
                  <a:gd name="connsiteY112" fmla="*/ 242441 h 291633"/>
                  <a:gd name="connsiteX113" fmla="*/ 71383 w 295220"/>
                  <a:gd name="connsiteY113" fmla="*/ 234601 h 291633"/>
                  <a:gd name="connsiteX114" fmla="*/ 61472 w 295220"/>
                  <a:gd name="connsiteY114" fmla="*/ 225345 h 291633"/>
                  <a:gd name="connsiteX115" fmla="*/ 57017 w 295220"/>
                  <a:gd name="connsiteY115" fmla="*/ 220444 h 291633"/>
                  <a:gd name="connsiteX116" fmla="*/ 52897 w 295220"/>
                  <a:gd name="connsiteY116" fmla="*/ 215217 h 291633"/>
                  <a:gd name="connsiteX117" fmla="*/ 45770 w 295220"/>
                  <a:gd name="connsiteY117" fmla="*/ 204219 h 291633"/>
                  <a:gd name="connsiteX118" fmla="*/ 40090 w 295220"/>
                  <a:gd name="connsiteY118" fmla="*/ 192459 h 291633"/>
                  <a:gd name="connsiteX119" fmla="*/ 35859 w 295220"/>
                  <a:gd name="connsiteY119" fmla="*/ 179827 h 291633"/>
                  <a:gd name="connsiteX120" fmla="*/ 33075 w 295220"/>
                  <a:gd name="connsiteY120" fmla="*/ 166215 h 291633"/>
                  <a:gd name="connsiteX121" fmla="*/ 31738 w 295220"/>
                  <a:gd name="connsiteY121" fmla="*/ 151732 h 291633"/>
                  <a:gd name="connsiteX122" fmla="*/ 31627 w 295220"/>
                  <a:gd name="connsiteY122" fmla="*/ 144218 h 291633"/>
                  <a:gd name="connsiteX123" fmla="*/ 31850 w 295220"/>
                  <a:gd name="connsiteY123" fmla="*/ 136705 h 291633"/>
                  <a:gd name="connsiteX124" fmla="*/ 33520 w 295220"/>
                  <a:gd name="connsiteY124" fmla="*/ 122331 h 291633"/>
                  <a:gd name="connsiteX125" fmla="*/ 36638 w 295220"/>
                  <a:gd name="connsiteY125" fmla="*/ 108937 h 291633"/>
                  <a:gd name="connsiteX126" fmla="*/ 41204 w 295220"/>
                  <a:gd name="connsiteY126" fmla="*/ 96414 h 291633"/>
                  <a:gd name="connsiteX127" fmla="*/ 47217 w 295220"/>
                  <a:gd name="connsiteY127" fmla="*/ 84653 h 291633"/>
                  <a:gd name="connsiteX128" fmla="*/ 54679 w 295220"/>
                  <a:gd name="connsiteY128" fmla="*/ 73764 h 291633"/>
                  <a:gd name="connsiteX129" fmla="*/ 63699 w 295220"/>
                  <a:gd name="connsiteY129" fmla="*/ 63637 h 291633"/>
                  <a:gd name="connsiteX130" fmla="*/ 73833 w 295220"/>
                  <a:gd name="connsiteY130" fmla="*/ 54599 h 291633"/>
                  <a:gd name="connsiteX131" fmla="*/ 84746 w 295220"/>
                  <a:gd name="connsiteY131" fmla="*/ 47085 h 291633"/>
                  <a:gd name="connsiteX132" fmla="*/ 96439 w 295220"/>
                  <a:gd name="connsiteY132" fmla="*/ 40987 h 291633"/>
                  <a:gd name="connsiteX133" fmla="*/ 108912 w 295220"/>
                  <a:gd name="connsiteY133" fmla="*/ 36304 h 291633"/>
                  <a:gd name="connsiteX134" fmla="*/ 122275 w 295220"/>
                  <a:gd name="connsiteY134" fmla="*/ 33038 h 291633"/>
                  <a:gd name="connsiteX135" fmla="*/ 136641 w 295220"/>
                  <a:gd name="connsiteY135" fmla="*/ 31295 h 291633"/>
                  <a:gd name="connsiteX136" fmla="*/ 144214 w 295220"/>
                  <a:gd name="connsiteY136" fmla="*/ 30969 h 291633"/>
                  <a:gd name="connsiteX137" fmla="*/ 151786 w 295220"/>
                  <a:gd name="connsiteY137" fmla="*/ 30969 h 291633"/>
                  <a:gd name="connsiteX138" fmla="*/ 166597 w 295220"/>
                  <a:gd name="connsiteY138" fmla="*/ 32166 h 291633"/>
                  <a:gd name="connsiteX139" fmla="*/ 180518 w 295220"/>
                  <a:gd name="connsiteY139" fmla="*/ 34780 h 291633"/>
                  <a:gd name="connsiteX140" fmla="*/ 193547 w 295220"/>
                  <a:gd name="connsiteY140" fmla="*/ 38809 h 291633"/>
                  <a:gd name="connsiteX141" fmla="*/ 205686 w 295220"/>
                  <a:gd name="connsiteY141" fmla="*/ 44363 h 291633"/>
                  <a:gd name="connsiteX142" fmla="*/ 217044 w 295220"/>
                  <a:gd name="connsiteY142" fmla="*/ 51332 h 291633"/>
                  <a:gd name="connsiteX143" fmla="*/ 227512 w 295220"/>
                  <a:gd name="connsiteY143" fmla="*/ 59717 h 291633"/>
                  <a:gd name="connsiteX144" fmla="*/ 232412 w 295220"/>
                  <a:gd name="connsiteY144" fmla="*/ 64399 h 291633"/>
                  <a:gd name="connsiteX145" fmla="*/ 236978 w 295220"/>
                  <a:gd name="connsiteY145" fmla="*/ 69299 h 291633"/>
                  <a:gd name="connsiteX146" fmla="*/ 244885 w 295220"/>
                  <a:gd name="connsiteY146" fmla="*/ 79862 h 291633"/>
                  <a:gd name="connsiteX147" fmla="*/ 251455 w 295220"/>
                  <a:gd name="connsiteY147" fmla="*/ 91187 h 291633"/>
                  <a:gd name="connsiteX148" fmla="*/ 256578 w 295220"/>
                  <a:gd name="connsiteY148" fmla="*/ 103383 h 291633"/>
                  <a:gd name="connsiteX149" fmla="*/ 260253 w 295220"/>
                  <a:gd name="connsiteY149" fmla="*/ 116450 h 291633"/>
                  <a:gd name="connsiteX150" fmla="*/ 262369 w 295220"/>
                  <a:gd name="connsiteY150" fmla="*/ 130498 h 291633"/>
                  <a:gd name="connsiteX151" fmla="*/ 263148 w 295220"/>
                  <a:gd name="connsiteY151" fmla="*/ 145416 h 291633"/>
                  <a:gd name="connsiteX152" fmla="*/ 262591 w 295220"/>
                  <a:gd name="connsiteY152" fmla="*/ 160661 h 29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295220" h="291633">
                    <a:moveTo>
                      <a:pt x="295221" y="145634"/>
                    </a:moveTo>
                    <a:cubicBezTo>
                      <a:pt x="295221" y="138120"/>
                      <a:pt x="294775" y="130607"/>
                      <a:pt x="293884" y="123093"/>
                    </a:cubicBezTo>
                    <a:cubicBezTo>
                      <a:pt x="293439" y="119500"/>
                      <a:pt x="292882" y="115906"/>
                      <a:pt x="292214" y="112312"/>
                    </a:cubicBezTo>
                    <a:cubicBezTo>
                      <a:pt x="291546" y="108828"/>
                      <a:pt x="290766" y="105343"/>
                      <a:pt x="289764" y="101859"/>
                    </a:cubicBezTo>
                    <a:cubicBezTo>
                      <a:pt x="287871" y="95107"/>
                      <a:pt x="285643" y="88465"/>
                      <a:pt x="282748" y="82149"/>
                    </a:cubicBezTo>
                    <a:cubicBezTo>
                      <a:pt x="280855" y="77684"/>
                      <a:pt x="278628" y="73328"/>
                      <a:pt x="276178" y="69190"/>
                    </a:cubicBezTo>
                    <a:cubicBezTo>
                      <a:pt x="274396" y="66250"/>
                      <a:pt x="272614" y="63310"/>
                      <a:pt x="270610" y="60479"/>
                    </a:cubicBezTo>
                    <a:cubicBezTo>
                      <a:pt x="268605" y="57648"/>
                      <a:pt x="266601" y="54816"/>
                      <a:pt x="264373" y="52094"/>
                    </a:cubicBezTo>
                    <a:cubicBezTo>
                      <a:pt x="261589" y="48609"/>
                      <a:pt x="258471" y="45234"/>
                      <a:pt x="255353" y="42076"/>
                    </a:cubicBezTo>
                    <a:cubicBezTo>
                      <a:pt x="255019" y="41749"/>
                      <a:pt x="254573" y="41314"/>
                      <a:pt x="254239" y="40987"/>
                    </a:cubicBezTo>
                    <a:cubicBezTo>
                      <a:pt x="253905" y="40660"/>
                      <a:pt x="253571" y="40334"/>
                      <a:pt x="253237" y="40116"/>
                    </a:cubicBezTo>
                    <a:cubicBezTo>
                      <a:pt x="253014" y="39898"/>
                      <a:pt x="252903" y="39789"/>
                      <a:pt x="252680" y="39571"/>
                    </a:cubicBezTo>
                    <a:cubicBezTo>
                      <a:pt x="252569" y="39462"/>
                      <a:pt x="252346" y="39245"/>
                      <a:pt x="252235" y="39027"/>
                    </a:cubicBezTo>
                    <a:cubicBezTo>
                      <a:pt x="251567" y="38482"/>
                      <a:pt x="250898" y="37829"/>
                      <a:pt x="250230" y="37284"/>
                    </a:cubicBezTo>
                    <a:cubicBezTo>
                      <a:pt x="249228" y="36413"/>
                      <a:pt x="248226" y="35433"/>
                      <a:pt x="247112" y="34562"/>
                    </a:cubicBezTo>
                    <a:cubicBezTo>
                      <a:pt x="246110" y="33691"/>
                      <a:pt x="245108" y="32820"/>
                      <a:pt x="243994" y="31949"/>
                    </a:cubicBezTo>
                    <a:cubicBezTo>
                      <a:pt x="242658" y="30860"/>
                      <a:pt x="241321" y="29771"/>
                      <a:pt x="239874" y="28682"/>
                    </a:cubicBezTo>
                    <a:cubicBezTo>
                      <a:pt x="238537" y="27593"/>
                      <a:pt x="237090" y="26613"/>
                      <a:pt x="235642" y="25633"/>
                    </a:cubicBezTo>
                    <a:cubicBezTo>
                      <a:pt x="234194" y="24653"/>
                      <a:pt x="232858" y="23673"/>
                      <a:pt x="231299" y="22802"/>
                    </a:cubicBezTo>
                    <a:cubicBezTo>
                      <a:pt x="229851" y="21822"/>
                      <a:pt x="228292" y="20950"/>
                      <a:pt x="226844" y="20079"/>
                    </a:cubicBezTo>
                    <a:cubicBezTo>
                      <a:pt x="224394" y="18664"/>
                      <a:pt x="221944" y="17357"/>
                      <a:pt x="219494" y="16050"/>
                    </a:cubicBezTo>
                    <a:cubicBezTo>
                      <a:pt x="216599" y="14526"/>
                      <a:pt x="213592" y="13219"/>
                      <a:pt x="210697" y="11912"/>
                    </a:cubicBezTo>
                    <a:cubicBezTo>
                      <a:pt x="207467" y="10497"/>
                      <a:pt x="204238" y="9299"/>
                      <a:pt x="200786" y="8210"/>
                    </a:cubicBezTo>
                    <a:cubicBezTo>
                      <a:pt x="194104" y="5923"/>
                      <a:pt x="187199" y="4181"/>
                      <a:pt x="180072" y="2874"/>
                    </a:cubicBezTo>
                    <a:cubicBezTo>
                      <a:pt x="172834" y="1458"/>
                      <a:pt x="165372" y="696"/>
                      <a:pt x="158023" y="261"/>
                    </a:cubicBezTo>
                    <a:cubicBezTo>
                      <a:pt x="154236" y="43"/>
                      <a:pt x="150339" y="-66"/>
                      <a:pt x="146552" y="43"/>
                    </a:cubicBezTo>
                    <a:cubicBezTo>
                      <a:pt x="142655" y="43"/>
                      <a:pt x="138868" y="152"/>
                      <a:pt x="134971" y="478"/>
                    </a:cubicBezTo>
                    <a:cubicBezTo>
                      <a:pt x="127509" y="914"/>
                      <a:pt x="120160" y="1894"/>
                      <a:pt x="112921" y="3310"/>
                    </a:cubicBezTo>
                    <a:cubicBezTo>
                      <a:pt x="105905" y="4725"/>
                      <a:pt x="99001" y="6576"/>
                      <a:pt x="92208" y="8972"/>
                    </a:cubicBezTo>
                    <a:cubicBezTo>
                      <a:pt x="88867" y="10061"/>
                      <a:pt x="85637" y="11368"/>
                      <a:pt x="82408" y="12783"/>
                    </a:cubicBezTo>
                    <a:cubicBezTo>
                      <a:pt x="79290" y="14199"/>
                      <a:pt x="76060" y="15723"/>
                      <a:pt x="73053" y="17357"/>
                    </a:cubicBezTo>
                    <a:cubicBezTo>
                      <a:pt x="69935" y="18990"/>
                      <a:pt x="66929" y="20733"/>
                      <a:pt x="64033" y="22584"/>
                    </a:cubicBezTo>
                    <a:cubicBezTo>
                      <a:pt x="61138" y="24435"/>
                      <a:pt x="58242" y="26395"/>
                      <a:pt x="55458" y="28573"/>
                    </a:cubicBezTo>
                    <a:cubicBezTo>
                      <a:pt x="49890" y="32820"/>
                      <a:pt x="44545" y="37393"/>
                      <a:pt x="39645" y="42403"/>
                    </a:cubicBezTo>
                    <a:cubicBezTo>
                      <a:pt x="37195" y="44907"/>
                      <a:pt x="34856" y="47412"/>
                      <a:pt x="32629" y="50025"/>
                    </a:cubicBezTo>
                    <a:cubicBezTo>
                      <a:pt x="30402" y="52639"/>
                      <a:pt x="28286" y="55361"/>
                      <a:pt x="26170" y="58192"/>
                    </a:cubicBezTo>
                    <a:cubicBezTo>
                      <a:pt x="25168" y="59608"/>
                      <a:pt x="24166" y="61023"/>
                      <a:pt x="23275" y="62439"/>
                    </a:cubicBezTo>
                    <a:cubicBezTo>
                      <a:pt x="22384" y="63855"/>
                      <a:pt x="21381" y="65379"/>
                      <a:pt x="20491" y="66795"/>
                    </a:cubicBezTo>
                    <a:cubicBezTo>
                      <a:pt x="18709" y="69735"/>
                      <a:pt x="17038" y="72675"/>
                      <a:pt x="15479" y="75724"/>
                    </a:cubicBezTo>
                    <a:cubicBezTo>
                      <a:pt x="12361" y="81931"/>
                      <a:pt x="9689" y="88356"/>
                      <a:pt x="7573" y="94889"/>
                    </a:cubicBezTo>
                    <a:cubicBezTo>
                      <a:pt x="7016" y="96523"/>
                      <a:pt x="6459" y="98265"/>
                      <a:pt x="6014" y="99899"/>
                    </a:cubicBezTo>
                    <a:cubicBezTo>
                      <a:pt x="5568" y="101641"/>
                      <a:pt x="5123" y="103274"/>
                      <a:pt x="4677" y="105017"/>
                    </a:cubicBezTo>
                    <a:cubicBezTo>
                      <a:pt x="3786" y="108501"/>
                      <a:pt x="3118" y="111986"/>
                      <a:pt x="2450" y="115470"/>
                    </a:cubicBezTo>
                    <a:cubicBezTo>
                      <a:pt x="1782" y="119173"/>
                      <a:pt x="1336" y="122766"/>
                      <a:pt x="891" y="126469"/>
                    </a:cubicBezTo>
                    <a:cubicBezTo>
                      <a:pt x="557" y="130171"/>
                      <a:pt x="223" y="133874"/>
                      <a:pt x="111" y="137576"/>
                    </a:cubicBezTo>
                    <a:cubicBezTo>
                      <a:pt x="0" y="139536"/>
                      <a:pt x="0" y="141387"/>
                      <a:pt x="0" y="143238"/>
                    </a:cubicBezTo>
                    <a:cubicBezTo>
                      <a:pt x="0" y="145198"/>
                      <a:pt x="0" y="147050"/>
                      <a:pt x="0" y="149010"/>
                    </a:cubicBezTo>
                    <a:cubicBezTo>
                      <a:pt x="0" y="150861"/>
                      <a:pt x="111" y="152821"/>
                      <a:pt x="223" y="154672"/>
                    </a:cubicBezTo>
                    <a:cubicBezTo>
                      <a:pt x="334" y="156632"/>
                      <a:pt x="445" y="158484"/>
                      <a:pt x="557" y="160335"/>
                    </a:cubicBezTo>
                    <a:cubicBezTo>
                      <a:pt x="1114" y="167631"/>
                      <a:pt x="2116" y="174818"/>
                      <a:pt x="3675" y="182005"/>
                    </a:cubicBezTo>
                    <a:cubicBezTo>
                      <a:pt x="4454" y="185489"/>
                      <a:pt x="5345" y="188974"/>
                      <a:pt x="6348" y="192350"/>
                    </a:cubicBezTo>
                    <a:cubicBezTo>
                      <a:pt x="7350" y="195725"/>
                      <a:pt x="8464" y="198992"/>
                      <a:pt x="9689" y="202259"/>
                    </a:cubicBezTo>
                    <a:cubicBezTo>
                      <a:pt x="12138" y="208684"/>
                      <a:pt x="15034" y="215000"/>
                      <a:pt x="18486" y="220989"/>
                    </a:cubicBezTo>
                    <a:cubicBezTo>
                      <a:pt x="20156" y="224038"/>
                      <a:pt x="22050" y="226978"/>
                      <a:pt x="23943" y="229809"/>
                    </a:cubicBezTo>
                    <a:cubicBezTo>
                      <a:pt x="25836" y="232640"/>
                      <a:pt x="27952" y="235472"/>
                      <a:pt x="30068" y="238194"/>
                    </a:cubicBezTo>
                    <a:cubicBezTo>
                      <a:pt x="32295" y="240916"/>
                      <a:pt x="34522" y="243639"/>
                      <a:pt x="36861" y="246143"/>
                    </a:cubicBezTo>
                    <a:cubicBezTo>
                      <a:pt x="39199" y="248757"/>
                      <a:pt x="41761" y="251261"/>
                      <a:pt x="44322" y="253657"/>
                    </a:cubicBezTo>
                    <a:cubicBezTo>
                      <a:pt x="46883" y="256053"/>
                      <a:pt x="49556" y="258339"/>
                      <a:pt x="52229" y="260517"/>
                    </a:cubicBezTo>
                    <a:cubicBezTo>
                      <a:pt x="54901" y="262695"/>
                      <a:pt x="57685" y="264764"/>
                      <a:pt x="60581" y="266724"/>
                    </a:cubicBezTo>
                    <a:cubicBezTo>
                      <a:pt x="63476" y="268684"/>
                      <a:pt x="66372" y="270536"/>
                      <a:pt x="69379" y="272278"/>
                    </a:cubicBezTo>
                    <a:cubicBezTo>
                      <a:pt x="72385" y="274020"/>
                      <a:pt x="75503" y="275654"/>
                      <a:pt x="78510" y="277069"/>
                    </a:cubicBezTo>
                    <a:cubicBezTo>
                      <a:pt x="84746" y="280118"/>
                      <a:pt x="91317" y="282623"/>
                      <a:pt x="97999" y="284692"/>
                    </a:cubicBezTo>
                    <a:cubicBezTo>
                      <a:pt x="101451" y="285672"/>
                      <a:pt x="104903" y="286652"/>
                      <a:pt x="108355" y="287414"/>
                    </a:cubicBezTo>
                    <a:cubicBezTo>
                      <a:pt x="111807" y="288176"/>
                      <a:pt x="115482" y="288939"/>
                      <a:pt x="119046" y="289483"/>
                    </a:cubicBezTo>
                    <a:cubicBezTo>
                      <a:pt x="126507" y="290681"/>
                      <a:pt x="133968" y="291334"/>
                      <a:pt x="141541" y="291552"/>
                    </a:cubicBezTo>
                    <a:cubicBezTo>
                      <a:pt x="145327" y="291661"/>
                      <a:pt x="149225" y="291661"/>
                      <a:pt x="153011" y="291552"/>
                    </a:cubicBezTo>
                    <a:cubicBezTo>
                      <a:pt x="156909" y="291443"/>
                      <a:pt x="160695" y="291225"/>
                      <a:pt x="164482" y="290899"/>
                    </a:cubicBezTo>
                    <a:cubicBezTo>
                      <a:pt x="171831" y="290245"/>
                      <a:pt x="179070" y="289156"/>
                      <a:pt x="186197" y="287523"/>
                    </a:cubicBezTo>
                    <a:cubicBezTo>
                      <a:pt x="189649" y="286761"/>
                      <a:pt x="193102" y="285781"/>
                      <a:pt x="196554" y="284801"/>
                    </a:cubicBezTo>
                    <a:cubicBezTo>
                      <a:pt x="199895" y="283712"/>
                      <a:pt x="203236" y="282623"/>
                      <a:pt x="206576" y="281316"/>
                    </a:cubicBezTo>
                    <a:cubicBezTo>
                      <a:pt x="213035" y="278812"/>
                      <a:pt x="219383" y="275762"/>
                      <a:pt x="225397" y="272278"/>
                    </a:cubicBezTo>
                    <a:cubicBezTo>
                      <a:pt x="228403" y="270536"/>
                      <a:pt x="231410" y="268684"/>
                      <a:pt x="234194" y="266724"/>
                    </a:cubicBezTo>
                    <a:cubicBezTo>
                      <a:pt x="237201" y="264546"/>
                      <a:pt x="239985" y="262477"/>
                      <a:pt x="242658" y="260300"/>
                    </a:cubicBezTo>
                    <a:cubicBezTo>
                      <a:pt x="245108" y="258339"/>
                      <a:pt x="247446" y="256379"/>
                      <a:pt x="249673" y="254310"/>
                    </a:cubicBezTo>
                    <a:cubicBezTo>
                      <a:pt x="250564" y="253439"/>
                      <a:pt x="251455" y="252677"/>
                      <a:pt x="252346" y="251806"/>
                    </a:cubicBezTo>
                    <a:cubicBezTo>
                      <a:pt x="253014" y="251261"/>
                      <a:pt x="253571" y="250608"/>
                      <a:pt x="254239" y="249955"/>
                    </a:cubicBezTo>
                    <a:cubicBezTo>
                      <a:pt x="254907" y="249301"/>
                      <a:pt x="255464" y="248757"/>
                      <a:pt x="256132" y="248103"/>
                    </a:cubicBezTo>
                    <a:cubicBezTo>
                      <a:pt x="257246" y="246906"/>
                      <a:pt x="258471" y="245708"/>
                      <a:pt x="259585" y="244510"/>
                    </a:cubicBezTo>
                    <a:cubicBezTo>
                      <a:pt x="262926" y="240916"/>
                      <a:pt x="266044" y="236996"/>
                      <a:pt x="268939" y="233076"/>
                    </a:cubicBezTo>
                    <a:cubicBezTo>
                      <a:pt x="270944" y="230245"/>
                      <a:pt x="272837" y="227414"/>
                      <a:pt x="274730" y="224473"/>
                    </a:cubicBezTo>
                    <a:cubicBezTo>
                      <a:pt x="276512" y="221533"/>
                      <a:pt x="278182" y="218484"/>
                      <a:pt x="279741" y="215435"/>
                    </a:cubicBezTo>
                    <a:cubicBezTo>
                      <a:pt x="281300" y="212386"/>
                      <a:pt x="282748" y="209228"/>
                      <a:pt x="284084" y="206070"/>
                    </a:cubicBezTo>
                    <a:cubicBezTo>
                      <a:pt x="285421" y="202803"/>
                      <a:pt x="286646" y="199646"/>
                      <a:pt x="287648" y="196270"/>
                    </a:cubicBezTo>
                    <a:cubicBezTo>
                      <a:pt x="289207" y="191478"/>
                      <a:pt x="290543" y="186687"/>
                      <a:pt x="291546" y="181896"/>
                    </a:cubicBezTo>
                    <a:cubicBezTo>
                      <a:pt x="292548" y="177431"/>
                      <a:pt x="293327" y="172858"/>
                      <a:pt x="293884" y="168284"/>
                    </a:cubicBezTo>
                    <a:cubicBezTo>
                      <a:pt x="294330" y="164582"/>
                      <a:pt x="294664" y="160879"/>
                      <a:pt x="294886" y="157177"/>
                    </a:cubicBezTo>
                    <a:cubicBezTo>
                      <a:pt x="295109" y="153257"/>
                      <a:pt x="295221" y="149445"/>
                      <a:pt x="295221" y="145634"/>
                    </a:cubicBezTo>
                    <a:moveTo>
                      <a:pt x="262591" y="160661"/>
                    </a:moveTo>
                    <a:cubicBezTo>
                      <a:pt x="262257" y="164582"/>
                      <a:pt x="261701" y="168611"/>
                      <a:pt x="260921" y="172422"/>
                    </a:cubicBezTo>
                    <a:cubicBezTo>
                      <a:pt x="260030" y="176887"/>
                      <a:pt x="258917" y="181351"/>
                      <a:pt x="257469" y="185816"/>
                    </a:cubicBezTo>
                    <a:cubicBezTo>
                      <a:pt x="256801" y="187994"/>
                      <a:pt x="256021" y="190063"/>
                      <a:pt x="255130" y="192241"/>
                    </a:cubicBezTo>
                    <a:cubicBezTo>
                      <a:pt x="253682" y="195943"/>
                      <a:pt x="252012" y="199537"/>
                      <a:pt x="250119" y="203130"/>
                    </a:cubicBezTo>
                    <a:cubicBezTo>
                      <a:pt x="248337" y="206506"/>
                      <a:pt x="246333" y="209664"/>
                      <a:pt x="244217" y="212822"/>
                    </a:cubicBezTo>
                    <a:cubicBezTo>
                      <a:pt x="242992" y="214673"/>
                      <a:pt x="241655" y="216415"/>
                      <a:pt x="240319" y="218158"/>
                    </a:cubicBezTo>
                    <a:cubicBezTo>
                      <a:pt x="239540" y="219138"/>
                      <a:pt x="238649" y="220227"/>
                      <a:pt x="237869" y="221207"/>
                    </a:cubicBezTo>
                    <a:cubicBezTo>
                      <a:pt x="236644" y="222622"/>
                      <a:pt x="235419" y="224038"/>
                      <a:pt x="234194" y="225236"/>
                    </a:cubicBezTo>
                    <a:cubicBezTo>
                      <a:pt x="233637" y="225780"/>
                      <a:pt x="233081" y="226433"/>
                      <a:pt x="232524" y="226978"/>
                    </a:cubicBezTo>
                    <a:cubicBezTo>
                      <a:pt x="232190" y="227414"/>
                      <a:pt x="231744" y="227740"/>
                      <a:pt x="231410" y="228176"/>
                    </a:cubicBezTo>
                    <a:cubicBezTo>
                      <a:pt x="230965" y="228611"/>
                      <a:pt x="230631" y="228938"/>
                      <a:pt x="230185" y="229374"/>
                    </a:cubicBezTo>
                    <a:cubicBezTo>
                      <a:pt x="229740" y="229809"/>
                      <a:pt x="229183" y="230245"/>
                      <a:pt x="228626" y="230789"/>
                    </a:cubicBezTo>
                    <a:cubicBezTo>
                      <a:pt x="227512" y="231878"/>
                      <a:pt x="226287" y="232858"/>
                      <a:pt x="225174" y="233838"/>
                    </a:cubicBezTo>
                    <a:cubicBezTo>
                      <a:pt x="223503" y="235254"/>
                      <a:pt x="221722" y="236669"/>
                      <a:pt x="219940" y="237976"/>
                    </a:cubicBezTo>
                    <a:cubicBezTo>
                      <a:pt x="218158" y="239283"/>
                      <a:pt x="216376" y="240590"/>
                      <a:pt x="214483" y="241788"/>
                    </a:cubicBezTo>
                    <a:cubicBezTo>
                      <a:pt x="211031" y="243965"/>
                      <a:pt x="207356" y="246034"/>
                      <a:pt x="203681" y="247886"/>
                    </a:cubicBezTo>
                    <a:cubicBezTo>
                      <a:pt x="199672" y="249846"/>
                      <a:pt x="195552" y="251588"/>
                      <a:pt x="191320" y="253004"/>
                    </a:cubicBezTo>
                    <a:cubicBezTo>
                      <a:pt x="186977" y="254528"/>
                      <a:pt x="182634" y="255726"/>
                      <a:pt x="178068" y="256706"/>
                    </a:cubicBezTo>
                    <a:cubicBezTo>
                      <a:pt x="173391" y="257686"/>
                      <a:pt x="168713" y="258448"/>
                      <a:pt x="163925" y="258993"/>
                    </a:cubicBezTo>
                    <a:cubicBezTo>
                      <a:pt x="158914" y="259537"/>
                      <a:pt x="153902" y="259864"/>
                      <a:pt x="148891" y="259864"/>
                    </a:cubicBezTo>
                    <a:cubicBezTo>
                      <a:pt x="143880" y="259864"/>
                      <a:pt x="138757" y="259755"/>
                      <a:pt x="133746" y="259319"/>
                    </a:cubicBezTo>
                    <a:cubicBezTo>
                      <a:pt x="128957" y="258884"/>
                      <a:pt x="124280" y="258231"/>
                      <a:pt x="119491" y="257250"/>
                    </a:cubicBezTo>
                    <a:cubicBezTo>
                      <a:pt x="115037" y="256379"/>
                      <a:pt x="110582" y="255182"/>
                      <a:pt x="106239" y="253766"/>
                    </a:cubicBezTo>
                    <a:cubicBezTo>
                      <a:pt x="102008" y="252350"/>
                      <a:pt x="97887" y="250717"/>
                      <a:pt x="93767" y="248866"/>
                    </a:cubicBezTo>
                    <a:cubicBezTo>
                      <a:pt x="89869" y="246906"/>
                      <a:pt x="85971" y="244837"/>
                      <a:pt x="82185" y="242441"/>
                    </a:cubicBezTo>
                    <a:cubicBezTo>
                      <a:pt x="78399" y="240045"/>
                      <a:pt x="74835" y="237432"/>
                      <a:pt x="71383" y="234601"/>
                    </a:cubicBezTo>
                    <a:cubicBezTo>
                      <a:pt x="67931" y="231660"/>
                      <a:pt x="64590" y="228611"/>
                      <a:pt x="61472" y="225345"/>
                    </a:cubicBezTo>
                    <a:cubicBezTo>
                      <a:pt x="59913" y="223711"/>
                      <a:pt x="58465" y="222078"/>
                      <a:pt x="57017" y="220444"/>
                    </a:cubicBezTo>
                    <a:cubicBezTo>
                      <a:pt x="55570" y="218811"/>
                      <a:pt x="54233" y="217069"/>
                      <a:pt x="52897" y="215217"/>
                    </a:cubicBezTo>
                    <a:cubicBezTo>
                      <a:pt x="50336" y="211733"/>
                      <a:pt x="47886" y="208030"/>
                      <a:pt x="45770" y="204219"/>
                    </a:cubicBezTo>
                    <a:cubicBezTo>
                      <a:pt x="43654" y="200408"/>
                      <a:pt x="41761" y="196488"/>
                      <a:pt x="40090" y="192459"/>
                    </a:cubicBezTo>
                    <a:cubicBezTo>
                      <a:pt x="38420" y="188321"/>
                      <a:pt x="37084" y="184074"/>
                      <a:pt x="35859" y="179827"/>
                    </a:cubicBezTo>
                    <a:cubicBezTo>
                      <a:pt x="34634" y="175362"/>
                      <a:pt x="33743" y="170789"/>
                      <a:pt x="33075" y="166215"/>
                    </a:cubicBezTo>
                    <a:cubicBezTo>
                      <a:pt x="32406" y="161424"/>
                      <a:pt x="31961" y="156523"/>
                      <a:pt x="31738" y="151732"/>
                    </a:cubicBezTo>
                    <a:cubicBezTo>
                      <a:pt x="31627" y="149228"/>
                      <a:pt x="31627" y="146723"/>
                      <a:pt x="31627" y="144218"/>
                    </a:cubicBezTo>
                    <a:cubicBezTo>
                      <a:pt x="31627" y="141714"/>
                      <a:pt x="31738" y="139209"/>
                      <a:pt x="31850" y="136705"/>
                    </a:cubicBezTo>
                    <a:cubicBezTo>
                      <a:pt x="32184" y="131913"/>
                      <a:pt x="32629" y="127122"/>
                      <a:pt x="33520" y="122331"/>
                    </a:cubicBezTo>
                    <a:cubicBezTo>
                      <a:pt x="34299" y="117866"/>
                      <a:pt x="35302" y="113401"/>
                      <a:pt x="36638" y="108937"/>
                    </a:cubicBezTo>
                    <a:cubicBezTo>
                      <a:pt x="37863" y="104690"/>
                      <a:pt x="39422" y="100443"/>
                      <a:pt x="41204" y="96414"/>
                    </a:cubicBezTo>
                    <a:cubicBezTo>
                      <a:pt x="42986" y="92385"/>
                      <a:pt x="44990" y="88465"/>
                      <a:pt x="47217" y="84653"/>
                    </a:cubicBezTo>
                    <a:cubicBezTo>
                      <a:pt x="49445" y="80842"/>
                      <a:pt x="52006" y="77249"/>
                      <a:pt x="54679" y="73764"/>
                    </a:cubicBezTo>
                    <a:cubicBezTo>
                      <a:pt x="57463" y="70170"/>
                      <a:pt x="60470" y="66795"/>
                      <a:pt x="63699" y="63637"/>
                    </a:cubicBezTo>
                    <a:cubicBezTo>
                      <a:pt x="66817" y="60479"/>
                      <a:pt x="70269" y="57430"/>
                      <a:pt x="73833" y="54599"/>
                    </a:cubicBezTo>
                    <a:cubicBezTo>
                      <a:pt x="77285" y="51876"/>
                      <a:pt x="80960" y="49372"/>
                      <a:pt x="84746" y="47085"/>
                    </a:cubicBezTo>
                    <a:cubicBezTo>
                      <a:pt x="88533" y="44798"/>
                      <a:pt x="92430" y="42729"/>
                      <a:pt x="96439" y="40987"/>
                    </a:cubicBezTo>
                    <a:cubicBezTo>
                      <a:pt x="100560" y="39136"/>
                      <a:pt x="104680" y="37611"/>
                      <a:pt x="108912" y="36304"/>
                    </a:cubicBezTo>
                    <a:cubicBezTo>
                      <a:pt x="113366" y="34998"/>
                      <a:pt x="117821" y="33909"/>
                      <a:pt x="122275" y="33038"/>
                    </a:cubicBezTo>
                    <a:cubicBezTo>
                      <a:pt x="127064" y="32166"/>
                      <a:pt x="131853" y="31622"/>
                      <a:pt x="136641" y="31295"/>
                    </a:cubicBezTo>
                    <a:cubicBezTo>
                      <a:pt x="139091" y="31186"/>
                      <a:pt x="141652" y="31078"/>
                      <a:pt x="144214" y="30969"/>
                    </a:cubicBezTo>
                    <a:cubicBezTo>
                      <a:pt x="146775" y="30969"/>
                      <a:pt x="149336" y="30969"/>
                      <a:pt x="151786" y="30969"/>
                    </a:cubicBezTo>
                    <a:cubicBezTo>
                      <a:pt x="156798" y="31078"/>
                      <a:pt x="161698" y="31513"/>
                      <a:pt x="166597" y="32166"/>
                    </a:cubicBezTo>
                    <a:cubicBezTo>
                      <a:pt x="171275" y="32820"/>
                      <a:pt x="175952" y="33691"/>
                      <a:pt x="180518" y="34780"/>
                    </a:cubicBezTo>
                    <a:cubicBezTo>
                      <a:pt x="184972" y="35869"/>
                      <a:pt x="189315" y="37284"/>
                      <a:pt x="193547" y="38809"/>
                    </a:cubicBezTo>
                    <a:cubicBezTo>
                      <a:pt x="197667" y="40442"/>
                      <a:pt x="201788" y="42294"/>
                      <a:pt x="205686" y="44363"/>
                    </a:cubicBezTo>
                    <a:cubicBezTo>
                      <a:pt x="209583" y="46432"/>
                      <a:pt x="213370" y="48718"/>
                      <a:pt x="217044" y="51332"/>
                    </a:cubicBezTo>
                    <a:cubicBezTo>
                      <a:pt x="220719" y="53945"/>
                      <a:pt x="224172" y="56777"/>
                      <a:pt x="227512" y="59717"/>
                    </a:cubicBezTo>
                    <a:cubicBezTo>
                      <a:pt x="229183" y="61241"/>
                      <a:pt x="230853" y="62766"/>
                      <a:pt x="232412" y="64399"/>
                    </a:cubicBezTo>
                    <a:cubicBezTo>
                      <a:pt x="233971" y="66033"/>
                      <a:pt x="235531" y="67666"/>
                      <a:pt x="236978" y="69299"/>
                    </a:cubicBezTo>
                    <a:cubicBezTo>
                      <a:pt x="239874" y="72675"/>
                      <a:pt x="242546" y="76160"/>
                      <a:pt x="244885" y="79862"/>
                    </a:cubicBezTo>
                    <a:cubicBezTo>
                      <a:pt x="247335" y="83456"/>
                      <a:pt x="249562" y="87267"/>
                      <a:pt x="251455" y="91187"/>
                    </a:cubicBezTo>
                    <a:cubicBezTo>
                      <a:pt x="253348" y="95107"/>
                      <a:pt x="255130" y="99245"/>
                      <a:pt x="256578" y="103383"/>
                    </a:cubicBezTo>
                    <a:cubicBezTo>
                      <a:pt x="258026" y="107630"/>
                      <a:pt x="259251" y="112095"/>
                      <a:pt x="260253" y="116450"/>
                    </a:cubicBezTo>
                    <a:cubicBezTo>
                      <a:pt x="261255" y="121024"/>
                      <a:pt x="261923" y="125706"/>
                      <a:pt x="262369" y="130498"/>
                    </a:cubicBezTo>
                    <a:cubicBezTo>
                      <a:pt x="262926" y="135507"/>
                      <a:pt x="263148" y="140407"/>
                      <a:pt x="263148" y="145416"/>
                    </a:cubicBezTo>
                    <a:cubicBezTo>
                      <a:pt x="263371" y="150643"/>
                      <a:pt x="263148" y="155652"/>
                      <a:pt x="262591" y="160661"/>
                    </a:cubicBezTo>
                  </a:path>
                </a:pathLst>
              </a:custGeom>
              <a:grpFill/>
              <a:ln w="11089" cap="flat">
                <a:noFill/>
                <a:prstDash val="solid"/>
                <a:miter/>
              </a:ln>
            </p:spPr>
            <p:txBody>
              <a:bodyPr rtlCol="0" anchor="ctr"/>
              <a:lstStyle/>
              <a:p>
                <a:endParaRPr lang="fi-FI"/>
              </a:p>
            </p:txBody>
          </p:sp>
          <p:sp>
            <p:nvSpPr>
              <p:cNvPr id="17" name="Vapaamuotoinen: Muoto 16">
                <a:extLst>
                  <a:ext uri="{FF2B5EF4-FFF2-40B4-BE49-F238E27FC236}">
                    <a16:creationId xmlns:a16="http://schemas.microsoft.com/office/drawing/2014/main" id="{1CFCE4EB-3D0D-439E-8E17-0679078793AD}"/>
                  </a:ext>
                </a:extLst>
              </p:cNvPr>
              <p:cNvSpPr/>
              <p:nvPr/>
            </p:nvSpPr>
            <p:spPr bwMode="black">
              <a:xfrm>
                <a:off x="10972862" y="6318240"/>
                <a:ext cx="32851" cy="290311"/>
              </a:xfrm>
              <a:custGeom>
                <a:avLst/>
                <a:gdLst>
                  <a:gd name="connsiteX0" fmla="*/ 334 w 32851"/>
                  <a:gd name="connsiteY0" fmla="*/ 290312 h 290311"/>
                  <a:gd name="connsiteX1" fmla="*/ 32518 w 32851"/>
                  <a:gd name="connsiteY1" fmla="*/ 290312 h 290311"/>
                  <a:gd name="connsiteX2" fmla="*/ 32852 w 32851"/>
                  <a:gd name="connsiteY2" fmla="*/ 145156 h 290311"/>
                  <a:gd name="connsiteX3" fmla="*/ 32518 w 32851"/>
                  <a:gd name="connsiteY3" fmla="*/ 0 h 290311"/>
                  <a:gd name="connsiteX4" fmla="*/ 334 w 32851"/>
                  <a:gd name="connsiteY4" fmla="*/ 0 h 290311"/>
                  <a:gd name="connsiteX5" fmla="*/ 0 w 32851"/>
                  <a:gd name="connsiteY5" fmla="*/ 145156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51" h="290311">
                    <a:moveTo>
                      <a:pt x="334" y="290312"/>
                    </a:moveTo>
                    <a:lnTo>
                      <a:pt x="32518" y="290312"/>
                    </a:lnTo>
                    <a:lnTo>
                      <a:pt x="32852" y="145156"/>
                    </a:lnTo>
                    <a:lnTo>
                      <a:pt x="32518" y="0"/>
                    </a:lnTo>
                    <a:lnTo>
                      <a:pt x="334" y="0"/>
                    </a:lnTo>
                    <a:lnTo>
                      <a:pt x="0" y="145156"/>
                    </a:lnTo>
                    <a:close/>
                  </a:path>
                </a:pathLst>
              </a:custGeom>
              <a:grpFill/>
              <a:ln w="11089" cap="flat">
                <a:noFill/>
                <a:prstDash val="solid"/>
                <a:miter/>
              </a:ln>
            </p:spPr>
            <p:txBody>
              <a:bodyPr rtlCol="0" anchor="ctr"/>
              <a:lstStyle/>
              <a:p>
                <a:endParaRPr lang="fi-FI"/>
              </a:p>
            </p:txBody>
          </p:sp>
          <p:sp>
            <p:nvSpPr>
              <p:cNvPr id="18" name="Vapaamuotoinen: Muoto 17">
                <a:extLst>
                  <a:ext uri="{FF2B5EF4-FFF2-40B4-BE49-F238E27FC236}">
                    <a16:creationId xmlns:a16="http://schemas.microsoft.com/office/drawing/2014/main" id="{7E684B79-731C-4085-BE6A-B6E739C7F912}"/>
                  </a:ext>
                </a:extLst>
              </p:cNvPr>
              <p:cNvSpPr/>
              <p:nvPr/>
            </p:nvSpPr>
            <p:spPr bwMode="black">
              <a:xfrm>
                <a:off x="10278854" y="6318240"/>
                <a:ext cx="202567" cy="290311"/>
              </a:xfrm>
              <a:custGeom>
                <a:avLst/>
                <a:gdLst>
                  <a:gd name="connsiteX0" fmla="*/ 0 w 202567"/>
                  <a:gd name="connsiteY0" fmla="*/ 0 h 290311"/>
                  <a:gd name="connsiteX1" fmla="*/ 0 w 202567"/>
                  <a:gd name="connsiteY1" fmla="*/ 32233 h 290311"/>
                  <a:gd name="connsiteX2" fmla="*/ 85081 w 202567"/>
                  <a:gd name="connsiteY2" fmla="*/ 32233 h 290311"/>
                  <a:gd name="connsiteX3" fmla="*/ 84746 w 202567"/>
                  <a:gd name="connsiteY3" fmla="*/ 161163 h 290311"/>
                  <a:gd name="connsiteX4" fmla="*/ 85081 w 202567"/>
                  <a:gd name="connsiteY4" fmla="*/ 290312 h 290311"/>
                  <a:gd name="connsiteX5" fmla="*/ 117710 w 202567"/>
                  <a:gd name="connsiteY5" fmla="*/ 290312 h 290311"/>
                  <a:gd name="connsiteX6" fmla="*/ 117932 w 202567"/>
                  <a:gd name="connsiteY6" fmla="*/ 161163 h 290311"/>
                  <a:gd name="connsiteX7" fmla="*/ 117710 w 202567"/>
                  <a:gd name="connsiteY7" fmla="*/ 32233 h 290311"/>
                  <a:gd name="connsiteX8" fmla="*/ 202567 w 202567"/>
                  <a:gd name="connsiteY8" fmla="*/ 32233 h 290311"/>
                  <a:gd name="connsiteX9" fmla="*/ 202567 w 202567"/>
                  <a:gd name="connsiteY9" fmla="*/ 0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567" h="290311">
                    <a:moveTo>
                      <a:pt x="0" y="0"/>
                    </a:moveTo>
                    <a:lnTo>
                      <a:pt x="0" y="32233"/>
                    </a:lnTo>
                    <a:lnTo>
                      <a:pt x="85081" y="32233"/>
                    </a:lnTo>
                    <a:lnTo>
                      <a:pt x="84746" y="161163"/>
                    </a:lnTo>
                    <a:lnTo>
                      <a:pt x="85081" y="290312"/>
                    </a:lnTo>
                    <a:lnTo>
                      <a:pt x="117710" y="290312"/>
                    </a:lnTo>
                    <a:lnTo>
                      <a:pt x="117932" y="161163"/>
                    </a:lnTo>
                    <a:lnTo>
                      <a:pt x="117710" y="32233"/>
                    </a:lnTo>
                    <a:lnTo>
                      <a:pt x="202567" y="32233"/>
                    </a:lnTo>
                    <a:lnTo>
                      <a:pt x="202567" y="0"/>
                    </a:lnTo>
                    <a:close/>
                  </a:path>
                </a:pathLst>
              </a:custGeom>
              <a:grpFill/>
              <a:ln w="11089" cap="flat">
                <a:noFill/>
                <a:prstDash val="solid"/>
                <a:miter/>
              </a:ln>
            </p:spPr>
            <p:txBody>
              <a:bodyPr rtlCol="0" anchor="ctr"/>
              <a:lstStyle/>
              <a:p>
                <a:endParaRPr lang="fi-FI"/>
              </a:p>
            </p:txBody>
          </p:sp>
          <p:sp>
            <p:nvSpPr>
              <p:cNvPr id="19" name="Vapaamuotoinen: Muoto 18">
                <a:extLst>
                  <a:ext uri="{FF2B5EF4-FFF2-40B4-BE49-F238E27FC236}">
                    <a16:creationId xmlns:a16="http://schemas.microsoft.com/office/drawing/2014/main" id="{57443CA3-1F18-4A94-86F4-FEE32CBEC292}"/>
                  </a:ext>
                </a:extLst>
              </p:cNvPr>
              <p:cNvSpPr/>
              <p:nvPr/>
            </p:nvSpPr>
            <p:spPr bwMode="black">
              <a:xfrm>
                <a:off x="10763359" y="6317810"/>
                <a:ext cx="159501" cy="291546"/>
              </a:xfrm>
              <a:custGeom>
                <a:avLst/>
                <a:gdLst>
                  <a:gd name="connsiteX0" fmla="*/ 126872 w 159501"/>
                  <a:gd name="connsiteY0" fmla="*/ 76547 h 291546"/>
                  <a:gd name="connsiteX1" fmla="*/ 126427 w 159501"/>
                  <a:gd name="connsiteY1" fmla="*/ 69251 h 291546"/>
                  <a:gd name="connsiteX2" fmla="*/ 125536 w 159501"/>
                  <a:gd name="connsiteY2" fmla="*/ 64460 h 291546"/>
                  <a:gd name="connsiteX3" fmla="*/ 124645 w 159501"/>
                  <a:gd name="connsiteY3" fmla="*/ 61302 h 291546"/>
                  <a:gd name="connsiteX4" fmla="*/ 123532 w 159501"/>
                  <a:gd name="connsiteY4" fmla="*/ 58362 h 291546"/>
                  <a:gd name="connsiteX5" fmla="*/ 120525 w 159501"/>
                  <a:gd name="connsiteY5" fmla="*/ 52917 h 291546"/>
                  <a:gd name="connsiteX6" fmla="*/ 116516 w 159501"/>
                  <a:gd name="connsiteY6" fmla="*/ 47908 h 291546"/>
                  <a:gd name="connsiteX7" fmla="*/ 113843 w 159501"/>
                  <a:gd name="connsiteY7" fmla="*/ 45404 h 291546"/>
                  <a:gd name="connsiteX8" fmla="*/ 112507 w 159501"/>
                  <a:gd name="connsiteY8" fmla="*/ 44315 h 291546"/>
                  <a:gd name="connsiteX9" fmla="*/ 111839 w 159501"/>
                  <a:gd name="connsiteY9" fmla="*/ 43770 h 291546"/>
                  <a:gd name="connsiteX10" fmla="*/ 111282 w 159501"/>
                  <a:gd name="connsiteY10" fmla="*/ 43226 h 291546"/>
                  <a:gd name="connsiteX11" fmla="*/ 109611 w 159501"/>
                  <a:gd name="connsiteY11" fmla="*/ 42028 h 291546"/>
                  <a:gd name="connsiteX12" fmla="*/ 106493 w 159501"/>
                  <a:gd name="connsiteY12" fmla="*/ 40068 h 291546"/>
                  <a:gd name="connsiteX13" fmla="*/ 105157 w 159501"/>
                  <a:gd name="connsiteY13" fmla="*/ 39305 h 291546"/>
                  <a:gd name="connsiteX14" fmla="*/ 100591 w 159501"/>
                  <a:gd name="connsiteY14" fmla="*/ 37128 h 291546"/>
                  <a:gd name="connsiteX15" fmla="*/ 95914 w 159501"/>
                  <a:gd name="connsiteY15" fmla="*/ 35494 h 291546"/>
                  <a:gd name="connsiteX16" fmla="*/ 92462 w 159501"/>
                  <a:gd name="connsiteY16" fmla="*/ 34623 h 291546"/>
                  <a:gd name="connsiteX17" fmla="*/ 88898 w 159501"/>
                  <a:gd name="connsiteY17" fmla="*/ 33861 h 291546"/>
                  <a:gd name="connsiteX18" fmla="*/ 83553 w 159501"/>
                  <a:gd name="connsiteY18" fmla="*/ 33098 h 291546"/>
                  <a:gd name="connsiteX19" fmla="*/ 79544 w 159501"/>
                  <a:gd name="connsiteY19" fmla="*/ 32881 h 291546"/>
                  <a:gd name="connsiteX20" fmla="*/ 75535 w 159501"/>
                  <a:gd name="connsiteY20" fmla="*/ 32772 h 291546"/>
                  <a:gd name="connsiteX21" fmla="*/ 32215 w 159501"/>
                  <a:gd name="connsiteY21" fmla="*/ 32772 h 291546"/>
                  <a:gd name="connsiteX22" fmla="*/ 32215 w 159501"/>
                  <a:gd name="connsiteY22" fmla="*/ 121738 h 291546"/>
                  <a:gd name="connsiteX23" fmla="*/ 75423 w 159501"/>
                  <a:gd name="connsiteY23" fmla="*/ 121738 h 291546"/>
                  <a:gd name="connsiteX24" fmla="*/ 86448 w 159501"/>
                  <a:gd name="connsiteY24" fmla="*/ 120976 h 291546"/>
                  <a:gd name="connsiteX25" fmla="*/ 96248 w 159501"/>
                  <a:gd name="connsiteY25" fmla="*/ 118689 h 291546"/>
                  <a:gd name="connsiteX26" fmla="*/ 104934 w 159501"/>
                  <a:gd name="connsiteY26" fmla="*/ 114987 h 291546"/>
                  <a:gd name="connsiteX27" fmla="*/ 112618 w 159501"/>
                  <a:gd name="connsiteY27" fmla="*/ 109869 h 291546"/>
                  <a:gd name="connsiteX28" fmla="*/ 115514 w 159501"/>
                  <a:gd name="connsiteY28" fmla="*/ 107146 h 291546"/>
                  <a:gd name="connsiteX29" fmla="*/ 118075 w 159501"/>
                  <a:gd name="connsiteY29" fmla="*/ 104206 h 291546"/>
                  <a:gd name="connsiteX30" fmla="*/ 120302 w 159501"/>
                  <a:gd name="connsiteY30" fmla="*/ 101157 h 291546"/>
                  <a:gd name="connsiteX31" fmla="*/ 122195 w 159501"/>
                  <a:gd name="connsiteY31" fmla="*/ 97782 h 291546"/>
                  <a:gd name="connsiteX32" fmla="*/ 124979 w 159501"/>
                  <a:gd name="connsiteY32" fmla="*/ 90377 h 291546"/>
                  <a:gd name="connsiteX33" fmla="*/ 125982 w 159501"/>
                  <a:gd name="connsiteY33" fmla="*/ 85694 h 291546"/>
                  <a:gd name="connsiteX34" fmla="*/ 126872 w 159501"/>
                  <a:gd name="connsiteY34" fmla="*/ 76547 h 291546"/>
                  <a:gd name="connsiteX35" fmla="*/ 98809 w 159501"/>
                  <a:gd name="connsiteY35" fmla="*/ 151249 h 291546"/>
                  <a:gd name="connsiteX36" fmla="*/ 42126 w 159501"/>
                  <a:gd name="connsiteY36" fmla="*/ 153862 h 291546"/>
                  <a:gd name="connsiteX37" fmla="*/ 32215 w 159501"/>
                  <a:gd name="connsiteY37" fmla="*/ 156040 h 291546"/>
                  <a:gd name="connsiteX38" fmla="*/ 32215 w 159501"/>
                  <a:gd name="connsiteY38" fmla="*/ 168018 h 291546"/>
                  <a:gd name="connsiteX39" fmla="*/ 32215 w 159501"/>
                  <a:gd name="connsiteY39" fmla="*/ 191866 h 291546"/>
                  <a:gd name="connsiteX40" fmla="*/ 32215 w 159501"/>
                  <a:gd name="connsiteY40" fmla="*/ 243591 h 291546"/>
                  <a:gd name="connsiteX41" fmla="*/ 32215 w 159501"/>
                  <a:gd name="connsiteY41" fmla="*/ 269508 h 291546"/>
                  <a:gd name="connsiteX42" fmla="*/ 32215 w 159501"/>
                  <a:gd name="connsiteY42" fmla="*/ 282466 h 291546"/>
                  <a:gd name="connsiteX43" fmla="*/ 32215 w 159501"/>
                  <a:gd name="connsiteY43" fmla="*/ 289000 h 291546"/>
                  <a:gd name="connsiteX44" fmla="*/ 27538 w 159501"/>
                  <a:gd name="connsiteY44" fmla="*/ 290851 h 291546"/>
                  <a:gd name="connsiteX45" fmla="*/ 7604 w 159501"/>
                  <a:gd name="connsiteY45" fmla="*/ 290851 h 291546"/>
                  <a:gd name="connsiteX46" fmla="*/ 31 w 159501"/>
                  <a:gd name="connsiteY46" fmla="*/ 288564 h 291546"/>
                  <a:gd name="connsiteX47" fmla="*/ 31 w 159501"/>
                  <a:gd name="connsiteY47" fmla="*/ 285079 h 291546"/>
                  <a:gd name="connsiteX48" fmla="*/ 31 w 159501"/>
                  <a:gd name="connsiteY48" fmla="*/ 274626 h 291546"/>
                  <a:gd name="connsiteX49" fmla="*/ 31 w 159501"/>
                  <a:gd name="connsiteY49" fmla="*/ 214516 h 291546"/>
                  <a:gd name="connsiteX50" fmla="*/ 143 w 159501"/>
                  <a:gd name="connsiteY50" fmla="*/ 7944 h 291546"/>
                  <a:gd name="connsiteX51" fmla="*/ 143 w 159501"/>
                  <a:gd name="connsiteY51" fmla="*/ 1846 h 291546"/>
                  <a:gd name="connsiteX52" fmla="*/ 5042 w 159501"/>
                  <a:gd name="connsiteY52" fmla="*/ 539 h 291546"/>
                  <a:gd name="connsiteX53" fmla="*/ 17404 w 159501"/>
                  <a:gd name="connsiteY53" fmla="*/ 539 h 291546"/>
                  <a:gd name="connsiteX54" fmla="*/ 42126 w 159501"/>
                  <a:gd name="connsiteY54" fmla="*/ 539 h 291546"/>
                  <a:gd name="connsiteX55" fmla="*/ 98141 w 159501"/>
                  <a:gd name="connsiteY55" fmla="*/ 2826 h 291546"/>
                  <a:gd name="connsiteX56" fmla="*/ 159501 w 159501"/>
                  <a:gd name="connsiteY56" fmla="*/ 76656 h 291546"/>
                  <a:gd name="connsiteX57" fmla="*/ 98809 w 159501"/>
                  <a:gd name="connsiteY57" fmla="*/ 151249 h 29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59501" h="291546">
                    <a:moveTo>
                      <a:pt x="126872" y="76547"/>
                    </a:moveTo>
                    <a:cubicBezTo>
                      <a:pt x="126872" y="74043"/>
                      <a:pt x="126761" y="71647"/>
                      <a:pt x="126427" y="69251"/>
                    </a:cubicBezTo>
                    <a:cubicBezTo>
                      <a:pt x="126204" y="67618"/>
                      <a:pt x="125870" y="65985"/>
                      <a:pt x="125536" y="64460"/>
                    </a:cubicBezTo>
                    <a:cubicBezTo>
                      <a:pt x="125313" y="63371"/>
                      <a:pt x="124979" y="62282"/>
                      <a:pt x="124645" y="61302"/>
                    </a:cubicBezTo>
                    <a:cubicBezTo>
                      <a:pt x="124311" y="60322"/>
                      <a:pt x="123866" y="59342"/>
                      <a:pt x="123532" y="58362"/>
                    </a:cubicBezTo>
                    <a:cubicBezTo>
                      <a:pt x="122752" y="56402"/>
                      <a:pt x="121638" y="54551"/>
                      <a:pt x="120525" y="52917"/>
                    </a:cubicBezTo>
                    <a:cubicBezTo>
                      <a:pt x="119300" y="51175"/>
                      <a:pt x="117963" y="49433"/>
                      <a:pt x="116516" y="47908"/>
                    </a:cubicBezTo>
                    <a:cubicBezTo>
                      <a:pt x="115625" y="47037"/>
                      <a:pt x="114734" y="46166"/>
                      <a:pt x="113843" y="45404"/>
                    </a:cubicBezTo>
                    <a:cubicBezTo>
                      <a:pt x="113398" y="44968"/>
                      <a:pt x="112952" y="44641"/>
                      <a:pt x="112507" y="44315"/>
                    </a:cubicBezTo>
                    <a:cubicBezTo>
                      <a:pt x="112284" y="44097"/>
                      <a:pt x="112061" y="43988"/>
                      <a:pt x="111839" y="43770"/>
                    </a:cubicBezTo>
                    <a:cubicBezTo>
                      <a:pt x="111616" y="43661"/>
                      <a:pt x="111504" y="43443"/>
                      <a:pt x="111282" y="43226"/>
                    </a:cubicBezTo>
                    <a:cubicBezTo>
                      <a:pt x="110725" y="42790"/>
                      <a:pt x="110168" y="42354"/>
                      <a:pt x="109611" y="42028"/>
                    </a:cubicBezTo>
                    <a:cubicBezTo>
                      <a:pt x="108609" y="41266"/>
                      <a:pt x="107607" y="40612"/>
                      <a:pt x="106493" y="40068"/>
                    </a:cubicBezTo>
                    <a:cubicBezTo>
                      <a:pt x="106048" y="39850"/>
                      <a:pt x="105602" y="39523"/>
                      <a:pt x="105157" y="39305"/>
                    </a:cubicBezTo>
                    <a:cubicBezTo>
                      <a:pt x="103709" y="38543"/>
                      <a:pt x="102150" y="37781"/>
                      <a:pt x="100591" y="37128"/>
                    </a:cubicBezTo>
                    <a:cubicBezTo>
                      <a:pt x="99032" y="36474"/>
                      <a:pt x="97584" y="36039"/>
                      <a:pt x="95914" y="35494"/>
                    </a:cubicBezTo>
                    <a:cubicBezTo>
                      <a:pt x="94800" y="35167"/>
                      <a:pt x="93575" y="34841"/>
                      <a:pt x="92462" y="34623"/>
                    </a:cubicBezTo>
                    <a:cubicBezTo>
                      <a:pt x="91237" y="34405"/>
                      <a:pt x="90123" y="34079"/>
                      <a:pt x="88898" y="33861"/>
                    </a:cubicBezTo>
                    <a:cubicBezTo>
                      <a:pt x="87116" y="33534"/>
                      <a:pt x="85334" y="33316"/>
                      <a:pt x="83553" y="33098"/>
                    </a:cubicBezTo>
                    <a:cubicBezTo>
                      <a:pt x="82216" y="32990"/>
                      <a:pt x="80880" y="32881"/>
                      <a:pt x="79544" y="32881"/>
                    </a:cubicBezTo>
                    <a:cubicBezTo>
                      <a:pt x="78207" y="32881"/>
                      <a:pt x="76871" y="32772"/>
                      <a:pt x="75535" y="32772"/>
                    </a:cubicBezTo>
                    <a:lnTo>
                      <a:pt x="32215" y="32772"/>
                    </a:lnTo>
                    <a:lnTo>
                      <a:pt x="32215" y="121738"/>
                    </a:lnTo>
                    <a:lnTo>
                      <a:pt x="75423" y="121738"/>
                    </a:lnTo>
                    <a:cubicBezTo>
                      <a:pt x="79098" y="121738"/>
                      <a:pt x="82773" y="121520"/>
                      <a:pt x="86448" y="120976"/>
                    </a:cubicBezTo>
                    <a:cubicBezTo>
                      <a:pt x="89789" y="120432"/>
                      <a:pt x="93018" y="119778"/>
                      <a:pt x="96248" y="118689"/>
                    </a:cubicBezTo>
                    <a:cubicBezTo>
                      <a:pt x="99255" y="117709"/>
                      <a:pt x="102150" y="116511"/>
                      <a:pt x="104934" y="114987"/>
                    </a:cubicBezTo>
                    <a:cubicBezTo>
                      <a:pt x="107607" y="113571"/>
                      <a:pt x="110168" y="111829"/>
                      <a:pt x="112618" y="109869"/>
                    </a:cubicBezTo>
                    <a:cubicBezTo>
                      <a:pt x="113620" y="108998"/>
                      <a:pt x="114623" y="108127"/>
                      <a:pt x="115514" y="107146"/>
                    </a:cubicBezTo>
                    <a:cubicBezTo>
                      <a:pt x="116404" y="106275"/>
                      <a:pt x="117295" y="105295"/>
                      <a:pt x="118075" y="104206"/>
                    </a:cubicBezTo>
                    <a:cubicBezTo>
                      <a:pt x="118854" y="103226"/>
                      <a:pt x="119634" y="102246"/>
                      <a:pt x="120302" y="101157"/>
                    </a:cubicBezTo>
                    <a:cubicBezTo>
                      <a:pt x="120970" y="100068"/>
                      <a:pt x="121638" y="98979"/>
                      <a:pt x="122195" y="97782"/>
                    </a:cubicBezTo>
                    <a:cubicBezTo>
                      <a:pt x="123309" y="95386"/>
                      <a:pt x="124311" y="92990"/>
                      <a:pt x="124979" y="90377"/>
                    </a:cubicBezTo>
                    <a:cubicBezTo>
                      <a:pt x="125425" y="88852"/>
                      <a:pt x="125759" y="87219"/>
                      <a:pt x="125982" y="85694"/>
                    </a:cubicBezTo>
                    <a:cubicBezTo>
                      <a:pt x="126650" y="82536"/>
                      <a:pt x="126872" y="79487"/>
                      <a:pt x="126872" y="76547"/>
                    </a:cubicBezTo>
                    <a:moveTo>
                      <a:pt x="98809" y="151249"/>
                    </a:moveTo>
                    <a:cubicBezTo>
                      <a:pt x="79766" y="155822"/>
                      <a:pt x="61058" y="153862"/>
                      <a:pt x="42126" y="153862"/>
                    </a:cubicBezTo>
                    <a:cubicBezTo>
                      <a:pt x="39899" y="153862"/>
                      <a:pt x="32215" y="151902"/>
                      <a:pt x="32215" y="156040"/>
                    </a:cubicBezTo>
                    <a:lnTo>
                      <a:pt x="32215" y="168018"/>
                    </a:lnTo>
                    <a:lnTo>
                      <a:pt x="32215" y="191866"/>
                    </a:lnTo>
                    <a:lnTo>
                      <a:pt x="32215" y="243591"/>
                    </a:lnTo>
                    <a:lnTo>
                      <a:pt x="32215" y="269508"/>
                    </a:lnTo>
                    <a:lnTo>
                      <a:pt x="32215" y="282466"/>
                    </a:lnTo>
                    <a:lnTo>
                      <a:pt x="32215" y="289000"/>
                    </a:lnTo>
                    <a:cubicBezTo>
                      <a:pt x="32215" y="292049"/>
                      <a:pt x="29431" y="290851"/>
                      <a:pt x="27538" y="290851"/>
                    </a:cubicBezTo>
                    <a:lnTo>
                      <a:pt x="7604" y="290851"/>
                    </a:lnTo>
                    <a:cubicBezTo>
                      <a:pt x="4708" y="290851"/>
                      <a:pt x="31" y="293464"/>
                      <a:pt x="31" y="288564"/>
                    </a:cubicBezTo>
                    <a:lnTo>
                      <a:pt x="31" y="285079"/>
                    </a:lnTo>
                    <a:cubicBezTo>
                      <a:pt x="31" y="281595"/>
                      <a:pt x="31" y="278110"/>
                      <a:pt x="31" y="274626"/>
                    </a:cubicBezTo>
                    <a:cubicBezTo>
                      <a:pt x="31" y="254589"/>
                      <a:pt x="31" y="234553"/>
                      <a:pt x="31" y="214516"/>
                    </a:cubicBezTo>
                    <a:cubicBezTo>
                      <a:pt x="-80" y="145695"/>
                      <a:pt x="143" y="76874"/>
                      <a:pt x="143" y="7944"/>
                    </a:cubicBezTo>
                    <a:lnTo>
                      <a:pt x="143" y="1846"/>
                    </a:lnTo>
                    <a:cubicBezTo>
                      <a:pt x="143" y="-1312"/>
                      <a:pt x="3261" y="539"/>
                      <a:pt x="5042" y="539"/>
                    </a:cubicBezTo>
                    <a:lnTo>
                      <a:pt x="17404" y="539"/>
                    </a:lnTo>
                    <a:lnTo>
                      <a:pt x="42126" y="539"/>
                    </a:lnTo>
                    <a:cubicBezTo>
                      <a:pt x="60835" y="539"/>
                      <a:pt x="79321" y="-1312"/>
                      <a:pt x="98141" y="2826"/>
                    </a:cubicBezTo>
                    <a:cubicBezTo>
                      <a:pt x="136561" y="11320"/>
                      <a:pt x="159501" y="37672"/>
                      <a:pt x="159501" y="76656"/>
                    </a:cubicBezTo>
                    <a:cubicBezTo>
                      <a:pt x="159390" y="113789"/>
                      <a:pt x="135559" y="142428"/>
                      <a:pt x="98809" y="151249"/>
                    </a:cubicBezTo>
                  </a:path>
                </a:pathLst>
              </a:custGeom>
              <a:grpFill/>
              <a:ln w="11089" cap="flat">
                <a:noFill/>
                <a:prstDash val="solid"/>
                <a:miter/>
              </a:ln>
            </p:spPr>
            <p:txBody>
              <a:bodyPr rtlCol="0" anchor="ctr"/>
              <a:lstStyle/>
              <a:p>
                <a:endParaRPr lang="fi-FI"/>
              </a:p>
            </p:txBody>
          </p:sp>
          <p:sp>
            <p:nvSpPr>
              <p:cNvPr id="20" name="Vapaamuotoinen: Muoto 19">
                <a:extLst>
                  <a:ext uri="{FF2B5EF4-FFF2-40B4-BE49-F238E27FC236}">
                    <a16:creationId xmlns:a16="http://schemas.microsoft.com/office/drawing/2014/main" id="{434B4746-318A-4BD9-BEF3-36C90F5D931D}"/>
                  </a:ext>
                </a:extLst>
              </p:cNvPr>
              <p:cNvSpPr/>
              <p:nvPr/>
            </p:nvSpPr>
            <p:spPr bwMode="black">
              <a:xfrm>
                <a:off x="10472624" y="6318240"/>
                <a:ext cx="245775" cy="290311"/>
              </a:xfrm>
              <a:custGeom>
                <a:avLst/>
                <a:gdLst>
                  <a:gd name="connsiteX0" fmla="*/ 172054 w 245775"/>
                  <a:gd name="connsiteY0" fmla="*/ 204176 h 290311"/>
                  <a:gd name="connsiteX1" fmla="*/ 122610 w 245775"/>
                  <a:gd name="connsiteY1" fmla="*/ 77750 h 290311"/>
                  <a:gd name="connsiteX2" fmla="*/ 73165 w 245775"/>
                  <a:gd name="connsiteY2" fmla="*/ 204176 h 290311"/>
                  <a:gd name="connsiteX3" fmla="*/ 172054 w 245775"/>
                  <a:gd name="connsiteY3" fmla="*/ 204176 h 290311"/>
                  <a:gd name="connsiteX4" fmla="*/ 206131 w 245775"/>
                  <a:gd name="connsiteY4" fmla="*/ 290312 h 290311"/>
                  <a:gd name="connsiteX5" fmla="*/ 183190 w 245775"/>
                  <a:gd name="connsiteY5" fmla="*/ 231618 h 290311"/>
                  <a:gd name="connsiteX6" fmla="*/ 62474 w 245775"/>
                  <a:gd name="connsiteY6" fmla="*/ 231618 h 290311"/>
                  <a:gd name="connsiteX7" fmla="*/ 39534 w 245775"/>
                  <a:gd name="connsiteY7" fmla="*/ 290312 h 290311"/>
                  <a:gd name="connsiteX8" fmla="*/ 0 w 245775"/>
                  <a:gd name="connsiteY8" fmla="*/ 290312 h 290311"/>
                  <a:gd name="connsiteX9" fmla="*/ 122721 w 245775"/>
                  <a:gd name="connsiteY9" fmla="*/ 0 h 290311"/>
                  <a:gd name="connsiteX10" fmla="*/ 245776 w 245775"/>
                  <a:gd name="connsiteY10" fmla="*/ 290312 h 290311"/>
                  <a:gd name="connsiteX11" fmla="*/ 206131 w 245775"/>
                  <a:gd name="connsiteY11" fmla="*/ 290312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5775" h="290311">
                    <a:moveTo>
                      <a:pt x="172054" y="204176"/>
                    </a:moveTo>
                    <a:lnTo>
                      <a:pt x="122610" y="77750"/>
                    </a:lnTo>
                    <a:lnTo>
                      <a:pt x="73165" y="204176"/>
                    </a:lnTo>
                    <a:lnTo>
                      <a:pt x="172054" y="204176"/>
                    </a:lnTo>
                    <a:close/>
                    <a:moveTo>
                      <a:pt x="206131" y="290312"/>
                    </a:moveTo>
                    <a:lnTo>
                      <a:pt x="183190" y="231618"/>
                    </a:lnTo>
                    <a:lnTo>
                      <a:pt x="62474" y="231618"/>
                    </a:lnTo>
                    <a:lnTo>
                      <a:pt x="39534" y="290312"/>
                    </a:lnTo>
                    <a:lnTo>
                      <a:pt x="0" y="290312"/>
                    </a:lnTo>
                    <a:lnTo>
                      <a:pt x="122721" y="0"/>
                    </a:lnTo>
                    <a:lnTo>
                      <a:pt x="245776" y="290312"/>
                    </a:lnTo>
                    <a:lnTo>
                      <a:pt x="206131" y="290312"/>
                    </a:lnTo>
                    <a:close/>
                  </a:path>
                </a:pathLst>
              </a:custGeom>
              <a:grpFill/>
              <a:ln w="11089" cap="flat">
                <a:noFill/>
                <a:prstDash val="solid"/>
                <a:miter/>
              </a:ln>
            </p:spPr>
            <p:txBody>
              <a:bodyPr rtlCol="0" anchor="ctr"/>
              <a:lstStyle/>
              <a:p>
                <a:endParaRPr lang="fi-FI"/>
              </a:p>
            </p:txBody>
          </p:sp>
        </p:grpSp>
      </p:grpSp>
    </p:spTree>
    <p:extLst>
      <p:ext uri="{BB962C8B-B14F-4D97-AF65-F5344CB8AC3E}">
        <p14:creationId xmlns:p14="http://schemas.microsoft.com/office/powerpoint/2010/main" val="1539981721"/>
      </p:ext>
    </p:extLst>
  </p:cSld>
  <p:clrMapOvr>
    <a:masterClrMapping/>
  </p:clrMapOvr>
  <p:extLst>
    <p:ext uri="{DCECCB84-F9BA-43D5-87BE-67443E8EF086}">
      <p15:sldGuideLst xmlns:p15="http://schemas.microsoft.com/office/powerpoint/2012/main">
        <p15:guide id="1" orient="horz" pos="27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Otsikkodia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Otsikko 21">
            <a:extLst>
              <a:ext uri="{FF2B5EF4-FFF2-40B4-BE49-F238E27FC236}">
                <a16:creationId xmlns:a16="http://schemas.microsoft.com/office/drawing/2014/main" id="{42627C78-F857-4C35-B9DE-F8E8F893A8C6}"/>
              </a:ext>
            </a:extLst>
          </p:cNvPr>
          <p:cNvSpPr>
            <a:spLocks noGrp="1"/>
          </p:cNvSpPr>
          <p:nvPr>
            <p:ph type="title"/>
          </p:nvPr>
        </p:nvSpPr>
        <p:spPr>
          <a:xfrm>
            <a:off x="576000" y="3909750"/>
            <a:ext cx="8280000" cy="1224000"/>
          </a:xfrm>
        </p:spPr>
        <p:txBody>
          <a:bodyPr/>
          <a:lstStyle>
            <a:lvl1pPr>
              <a:defRPr>
                <a:solidFill>
                  <a:schemeClr val="bg1"/>
                </a:solidFill>
              </a:defRPr>
            </a:lvl1pPr>
          </a:lstStyle>
          <a:p>
            <a:r>
              <a:rPr lang="fi-FI"/>
              <a:t>Muokkaa ots. perustyyl. napsautt.</a:t>
            </a:r>
            <a:endParaRPr lang="fi-FI" dirty="0"/>
          </a:p>
        </p:txBody>
      </p:sp>
      <p:sp>
        <p:nvSpPr>
          <p:cNvPr id="8" name="Alaotsikko">
            <a:extLst>
              <a:ext uri="{FF2B5EF4-FFF2-40B4-BE49-F238E27FC236}">
                <a16:creationId xmlns:a16="http://schemas.microsoft.com/office/drawing/2014/main" id="{E91DDF1F-FE89-4603-A3BF-EF6D77121761}"/>
              </a:ext>
            </a:extLst>
          </p:cNvPr>
          <p:cNvSpPr>
            <a:spLocks noGrp="1"/>
          </p:cNvSpPr>
          <p:nvPr>
            <p:ph type="subTitle" idx="1"/>
          </p:nvPr>
        </p:nvSpPr>
        <p:spPr>
          <a:xfrm>
            <a:off x="576000" y="5229000"/>
            <a:ext cx="8280000" cy="1241006"/>
          </a:xfrm>
        </p:spPr>
        <p:txBody>
          <a:bodyPr/>
          <a:lstStyle>
            <a:lvl1pPr marL="0" indent="0" algn="l">
              <a:lnSpc>
                <a:spcPct val="90000"/>
              </a:lnSpc>
              <a:spcBef>
                <a:spcPts val="0"/>
              </a:spcBef>
              <a:buNone/>
              <a:defRPr sz="26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sp>
        <p:nvSpPr>
          <p:cNvPr id="6" name="Dian numeron paikkamerkki 5">
            <a:extLst>
              <a:ext uri="{FF2B5EF4-FFF2-40B4-BE49-F238E27FC236}">
                <a16:creationId xmlns:a16="http://schemas.microsoft.com/office/drawing/2014/main" id="{ABE89B99-CB50-4721-8EC5-09E308DE349D}"/>
              </a:ext>
            </a:extLst>
          </p:cNvPr>
          <p:cNvSpPr>
            <a:spLocks noGrp="1"/>
          </p:cNvSpPr>
          <p:nvPr>
            <p:ph type="sldNum" sz="quarter" idx="12"/>
          </p:nvPr>
        </p:nvSpPr>
        <p:spPr/>
        <p:txBody>
          <a:bodyPr/>
          <a:lstStyle>
            <a:lvl1pPr>
              <a:defRPr>
                <a:noFill/>
              </a:defRPr>
            </a:lvl1pPr>
          </a:lstStyle>
          <a:p>
            <a:fld id="{2020BB7A-7565-440A-AF71-226D618FE89D}" type="slidenum">
              <a:rPr lang="fi-FI" smtClean="0"/>
              <a:t>‹#›</a:t>
            </a:fld>
            <a:endParaRPr lang="fi-FI"/>
          </a:p>
        </p:txBody>
      </p:sp>
      <p:sp>
        <p:nvSpPr>
          <p:cNvPr id="4" name="Päivämäärän paikkamerkki 3">
            <a:extLst>
              <a:ext uri="{FF2B5EF4-FFF2-40B4-BE49-F238E27FC236}">
                <a16:creationId xmlns:a16="http://schemas.microsoft.com/office/drawing/2014/main" id="{424E1588-9E6E-4A84-810E-6A616E8CD13B}"/>
              </a:ext>
            </a:extLst>
          </p:cNvPr>
          <p:cNvSpPr>
            <a:spLocks noGrp="1"/>
          </p:cNvSpPr>
          <p:nvPr>
            <p:ph type="dt" sz="half" idx="10"/>
          </p:nvPr>
        </p:nvSpPr>
        <p:spPr/>
        <p:txBody>
          <a:bodyPr/>
          <a:lstStyle>
            <a:lvl1pPr>
              <a:defRPr>
                <a:noFill/>
              </a:defRPr>
            </a:lvl1pPr>
          </a:lstStyle>
          <a:p>
            <a:fld id="{E3A67DF3-3ED3-4EDA-8ED8-9A5E38A3AF4C}" type="datetime1">
              <a:rPr lang="fi-FI" smtClean="0"/>
              <a:t>26.5.2024</a:t>
            </a:fld>
            <a:endParaRPr lang="fi-FI"/>
          </a:p>
        </p:txBody>
      </p:sp>
      <p:sp>
        <p:nvSpPr>
          <p:cNvPr id="5" name="Alatunnisteen paikkamerkki 4">
            <a:extLst>
              <a:ext uri="{FF2B5EF4-FFF2-40B4-BE49-F238E27FC236}">
                <a16:creationId xmlns:a16="http://schemas.microsoft.com/office/drawing/2014/main" id="{F2470115-13AF-4E2A-AD86-898C49862C5F}"/>
              </a:ext>
            </a:extLst>
          </p:cNvPr>
          <p:cNvSpPr>
            <a:spLocks noGrp="1"/>
          </p:cNvSpPr>
          <p:nvPr>
            <p:ph type="ftr" sz="quarter" idx="11"/>
          </p:nvPr>
        </p:nvSpPr>
        <p:spPr/>
        <p:txBody>
          <a:bodyPr/>
          <a:lstStyle>
            <a:lvl1pPr>
              <a:defRPr>
                <a:noFill/>
              </a:defRPr>
            </a:lvl1pPr>
          </a:lstStyle>
          <a:p>
            <a:r>
              <a:rPr lang="en-US"/>
              <a:t>This work © 2024 by Tapio Palvelut Oy is licensed under CC BY-SA 4.0 </a:t>
            </a:r>
            <a:endParaRPr lang="fi-FI"/>
          </a:p>
        </p:txBody>
      </p:sp>
      <p:grpSp>
        <p:nvGrpSpPr>
          <p:cNvPr id="13" name="Logo">
            <a:extLst>
              <a:ext uri="{FF2B5EF4-FFF2-40B4-BE49-F238E27FC236}">
                <a16:creationId xmlns:a16="http://schemas.microsoft.com/office/drawing/2014/main" id="{3C30A216-C7F8-42EB-967F-C42A5B6546E0}"/>
              </a:ext>
              <a:ext uri="{C183D7F6-B498-43B3-948B-1728B52AA6E4}">
                <adec:decorative xmlns:adec="http://schemas.microsoft.com/office/drawing/2017/decorative" val="1"/>
              </a:ext>
            </a:extLst>
          </p:cNvPr>
          <p:cNvGrpSpPr>
            <a:grpSpLocks noChangeAspect="1"/>
          </p:cNvGrpSpPr>
          <p:nvPr/>
        </p:nvGrpSpPr>
        <p:grpSpPr bwMode="black">
          <a:xfrm>
            <a:off x="9259944" y="5532891"/>
            <a:ext cx="2196000" cy="592921"/>
            <a:chOff x="10274400" y="6210000"/>
            <a:chExt cx="1492250" cy="402908"/>
          </a:xfrm>
          <a:solidFill>
            <a:srgbClr val="FFFFFF"/>
          </a:solidFill>
        </p:grpSpPr>
        <p:sp>
          <p:nvSpPr>
            <p:cNvPr id="14" name="Vapaamuotoinen: Muoto 13">
              <a:extLst>
                <a:ext uri="{FF2B5EF4-FFF2-40B4-BE49-F238E27FC236}">
                  <a16:creationId xmlns:a16="http://schemas.microsoft.com/office/drawing/2014/main" id="{EC11CF2F-5EEB-49C7-B657-CFB988898499}"/>
                </a:ext>
              </a:extLst>
            </p:cNvPr>
            <p:cNvSpPr/>
            <p:nvPr/>
          </p:nvSpPr>
          <p:spPr bwMode="black">
            <a:xfrm>
              <a:off x="11466195" y="6216751"/>
              <a:ext cx="301902" cy="392018"/>
            </a:xfrm>
            <a:custGeom>
              <a:avLst/>
              <a:gdLst>
                <a:gd name="connsiteX0" fmla="*/ 150227 w 301902"/>
                <a:gd name="connsiteY0" fmla="*/ 0 h 392018"/>
                <a:gd name="connsiteX1" fmla="*/ 126062 w 301902"/>
                <a:gd name="connsiteY1" fmla="*/ 55318 h 392018"/>
                <a:gd name="connsiteX2" fmla="*/ 126062 w 301902"/>
                <a:gd name="connsiteY2" fmla="*/ 170419 h 392018"/>
                <a:gd name="connsiteX3" fmla="*/ 96439 w 301902"/>
                <a:gd name="connsiteY3" fmla="*/ 105409 h 392018"/>
                <a:gd name="connsiteX4" fmla="*/ 69935 w 301902"/>
                <a:gd name="connsiteY4" fmla="*/ 165955 h 392018"/>
                <a:gd name="connsiteX5" fmla="*/ 101896 w 301902"/>
                <a:gd name="connsiteY5" fmla="*/ 235756 h 392018"/>
                <a:gd name="connsiteX6" fmla="*/ 52786 w 301902"/>
                <a:gd name="connsiteY6" fmla="*/ 205265 h 392018"/>
                <a:gd name="connsiteX7" fmla="*/ 33409 w 301902"/>
                <a:gd name="connsiteY7" fmla="*/ 249476 h 392018"/>
                <a:gd name="connsiteX8" fmla="*/ 80849 w 301902"/>
                <a:gd name="connsiteY8" fmla="*/ 278878 h 392018"/>
                <a:gd name="connsiteX9" fmla="*/ 20491 w 301902"/>
                <a:gd name="connsiteY9" fmla="*/ 278878 h 392018"/>
                <a:gd name="connsiteX10" fmla="*/ 0 w 301902"/>
                <a:gd name="connsiteY10" fmla="*/ 325811 h 392018"/>
                <a:gd name="connsiteX11" fmla="*/ 126062 w 301902"/>
                <a:gd name="connsiteY11" fmla="*/ 325811 h 392018"/>
                <a:gd name="connsiteX12" fmla="*/ 126062 w 301902"/>
                <a:gd name="connsiteY12" fmla="*/ 392019 h 392018"/>
                <a:gd name="connsiteX13" fmla="*/ 175729 w 301902"/>
                <a:gd name="connsiteY13" fmla="*/ 392019 h 392018"/>
                <a:gd name="connsiteX14" fmla="*/ 175729 w 301902"/>
                <a:gd name="connsiteY14" fmla="*/ 325811 h 392018"/>
                <a:gd name="connsiteX15" fmla="*/ 301902 w 301902"/>
                <a:gd name="connsiteY15" fmla="*/ 325811 h 392018"/>
                <a:gd name="connsiteX16" fmla="*/ 281300 w 301902"/>
                <a:gd name="connsiteY16" fmla="*/ 278878 h 392018"/>
                <a:gd name="connsiteX17" fmla="*/ 221054 w 301902"/>
                <a:gd name="connsiteY17" fmla="*/ 278878 h 392018"/>
                <a:gd name="connsiteX18" fmla="*/ 268494 w 301902"/>
                <a:gd name="connsiteY18" fmla="*/ 249476 h 392018"/>
                <a:gd name="connsiteX19" fmla="*/ 249117 w 301902"/>
                <a:gd name="connsiteY19" fmla="*/ 205265 h 392018"/>
                <a:gd name="connsiteX20" fmla="*/ 199895 w 301902"/>
                <a:gd name="connsiteY20" fmla="*/ 235756 h 392018"/>
                <a:gd name="connsiteX21" fmla="*/ 231967 w 301902"/>
                <a:gd name="connsiteY21" fmla="*/ 165955 h 392018"/>
                <a:gd name="connsiteX22" fmla="*/ 205463 w 301902"/>
                <a:gd name="connsiteY22" fmla="*/ 105409 h 392018"/>
                <a:gd name="connsiteX23" fmla="*/ 175729 w 301902"/>
                <a:gd name="connsiteY23" fmla="*/ 170419 h 392018"/>
                <a:gd name="connsiteX24" fmla="*/ 175729 w 301902"/>
                <a:gd name="connsiteY24" fmla="*/ 55318 h 392018"/>
                <a:gd name="connsiteX25" fmla="*/ 151675 w 301902"/>
                <a:gd name="connsiteY25" fmla="*/ 0 h 39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1902" h="392018">
                  <a:moveTo>
                    <a:pt x="150227" y="0"/>
                  </a:moveTo>
                  <a:lnTo>
                    <a:pt x="126062" y="55318"/>
                  </a:lnTo>
                  <a:lnTo>
                    <a:pt x="126062" y="170419"/>
                  </a:lnTo>
                  <a:lnTo>
                    <a:pt x="96439" y="105409"/>
                  </a:lnTo>
                  <a:lnTo>
                    <a:pt x="69935" y="165955"/>
                  </a:lnTo>
                  <a:lnTo>
                    <a:pt x="101896" y="235756"/>
                  </a:lnTo>
                  <a:lnTo>
                    <a:pt x="52786" y="205265"/>
                  </a:lnTo>
                  <a:lnTo>
                    <a:pt x="33409" y="249476"/>
                  </a:lnTo>
                  <a:lnTo>
                    <a:pt x="80849" y="278878"/>
                  </a:lnTo>
                  <a:lnTo>
                    <a:pt x="20491" y="278878"/>
                  </a:lnTo>
                  <a:lnTo>
                    <a:pt x="0" y="325811"/>
                  </a:lnTo>
                  <a:lnTo>
                    <a:pt x="126062" y="325811"/>
                  </a:lnTo>
                  <a:lnTo>
                    <a:pt x="126062" y="392019"/>
                  </a:lnTo>
                  <a:lnTo>
                    <a:pt x="175729" y="392019"/>
                  </a:lnTo>
                  <a:lnTo>
                    <a:pt x="175729" y="325811"/>
                  </a:lnTo>
                  <a:lnTo>
                    <a:pt x="301902" y="325811"/>
                  </a:lnTo>
                  <a:lnTo>
                    <a:pt x="281300" y="278878"/>
                  </a:lnTo>
                  <a:lnTo>
                    <a:pt x="221054" y="278878"/>
                  </a:lnTo>
                  <a:lnTo>
                    <a:pt x="268494" y="249476"/>
                  </a:lnTo>
                  <a:lnTo>
                    <a:pt x="249117" y="205265"/>
                  </a:lnTo>
                  <a:lnTo>
                    <a:pt x="199895" y="235756"/>
                  </a:lnTo>
                  <a:lnTo>
                    <a:pt x="231967" y="165955"/>
                  </a:lnTo>
                  <a:lnTo>
                    <a:pt x="205463" y="105409"/>
                  </a:lnTo>
                  <a:lnTo>
                    <a:pt x="175729" y="170419"/>
                  </a:lnTo>
                  <a:lnTo>
                    <a:pt x="175729" y="55318"/>
                  </a:lnTo>
                  <a:lnTo>
                    <a:pt x="151675" y="0"/>
                  </a:lnTo>
                  <a:close/>
                </a:path>
              </a:pathLst>
            </a:custGeom>
            <a:grpFill/>
            <a:ln w="11089" cap="flat">
              <a:noFill/>
              <a:prstDash val="solid"/>
              <a:miter/>
            </a:ln>
          </p:spPr>
          <p:txBody>
            <a:bodyPr rtlCol="0" anchor="ctr"/>
            <a:lstStyle/>
            <a:p>
              <a:endParaRPr lang="fi-FI"/>
            </a:p>
          </p:txBody>
        </p:sp>
        <p:grpSp>
          <p:nvGrpSpPr>
            <p:cNvPr id="15" name="Kuva 10">
              <a:extLst>
                <a:ext uri="{FF2B5EF4-FFF2-40B4-BE49-F238E27FC236}">
                  <a16:creationId xmlns:a16="http://schemas.microsoft.com/office/drawing/2014/main" id="{974D59E4-C489-4D86-9ADE-0A22503B24E7}"/>
                </a:ext>
              </a:extLst>
            </p:cNvPr>
            <p:cNvGrpSpPr/>
            <p:nvPr/>
          </p:nvGrpSpPr>
          <p:grpSpPr bwMode="black">
            <a:xfrm>
              <a:off x="10278854" y="6317762"/>
              <a:ext cx="1072638" cy="291633"/>
              <a:chOff x="10278854" y="6317762"/>
              <a:chExt cx="1072638" cy="291633"/>
            </a:xfrm>
            <a:grpFill/>
          </p:grpSpPr>
          <p:sp>
            <p:nvSpPr>
              <p:cNvPr id="16" name="Vapaamuotoinen: Muoto 15">
                <a:extLst>
                  <a:ext uri="{FF2B5EF4-FFF2-40B4-BE49-F238E27FC236}">
                    <a16:creationId xmlns:a16="http://schemas.microsoft.com/office/drawing/2014/main" id="{30BCBFC5-BEC8-4C97-9AE0-5C60F02304EC}"/>
                  </a:ext>
                </a:extLst>
              </p:cNvPr>
              <p:cNvSpPr/>
              <p:nvPr/>
            </p:nvSpPr>
            <p:spPr bwMode="black">
              <a:xfrm>
                <a:off x="11056272" y="6317762"/>
                <a:ext cx="295220" cy="291633"/>
              </a:xfrm>
              <a:custGeom>
                <a:avLst/>
                <a:gdLst>
                  <a:gd name="connsiteX0" fmla="*/ 295221 w 295220"/>
                  <a:gd name="connsiteY0" fmla="*/ 145634 h 291633"/>
                  <a:gd name="connsiteX1" fmla="*/ 293884 w 295220"/>
                  <a:gd name="connsiteY1" fmla="*/ 123093 h 291633"/>
                  <a:gd name="connsiteX2" fmla="*/ 292214 w 295220"/>
                  <a:gd name="connsiteY2" fmla="*/ 112312 h 291633"/>
                  <a:gd name="connsiteX3" fmla="*/ 289764 w 295220"/>
                  <a:gd name="connsiteY3" fmla="*/ 101859 h 291633"/>
                  <a:gd name="connsiteX4" fmla="*/ 282748 w 295220"/>
                  <a:gd name="connsiteY4" fmla="*/ 82149 h 291633"/>
                  <a:gd name="connsiteX5" fmla="*/ 276178 w 295220"/>
                  <a:gd name="connsiteY5" fmla="*/ 69190 h 291633"/>
                  <a:gd name="connsiteX6" fmla="*/ 270610 w 295220"/>
                  <a:gd name="connsiteY6" fmla="*/ 60479 h 291633"/>
                  <a:gd name="connsiteX7" fmla="*/ 264373 w 295220"/>
                  <a:gd name="connsiteY7" fmla="*/ 52094 h 291633"/>
                  <a:gd name="connsiteX8" fmla="*/ 255353 w 295220"/>
                  <a:gd name="connsiteY8" fmla="*/ 42076 h 291633"/>
                  <a:gd name="connsiteX9" fmla="*/ 254239 w 295220"/>
                  <a:gd name="connsiteY9" fmla="*/ 40987 h 291633"/>
                  <a:gd name="connsiteX10" fmla="*/ 253237 w 295220"/>
                  <a:gd name="connsiteY10" fmla="*/ 40116 h 291633"/>
                  <a:gd name="connsiteX11" fmla="*/ 252680 w 295220"/>
                  <a:gd name="connsiteY11" fmla="*/ 39571 h 291633"/>
                  <a:gd name="connsiteX12" fmla="*/ 252235 w 295220"/>
                  <a:gd name="connsiteY12" fmla="*/ 39027 h 291633"/>
                  <a:gd name="connsiteX13" fmla="*/ 250230 w 295220"/>
                  <a:gd name="connsiteY13" fmla="*/ 37284 h 291633"/>
                  <a:gd name="connsiteX14" fmla="*/ 247112 w 295220"/>
                  <a:gd name="connsiteY14" fmla="*/ 34562 h 291633"/>
                  <a:gd name="connsiteX15" fmla="*/ 243994 w 295220"/>
                  <a:gd name="connsiteY15" fmla="*/ 31949 h 291633"/>
                  <a:gd name="connsiteX16" fmla="*/ 239874 w 295220"/>
                  <a:gd name="connsiteY16" fmla="*/ 28682 h 291633"/>
                  <a:gd name="connsiteX17" fmla="*/ 235642 w 295220"/>
                  <a:gd name="connsiteY17" fmla="*/ 25633 h 291633"/>
                  <a:gd name="connsiteX18" fmla="*/ 231299 w 295220"/>
                  <a:gd name="connsiteY18" fmla="*/ 22802 h 291633"/>
                  <a:gd name="connsiteX19" fmla="*/ 226844 w 295220"/>
                  <a:gd name="connsiteY19" fmla="*/ 20079 h 291633"/>
                  <a:gd name="connsiteX20" fmla="*/ 219494 w 295220"/>
                  <a:gd name="connsiteY20" fmla="*/ 16050 h 291633"/>
                  <a:gd name="connsiteX21" fmla="*/ 210697 w 295220"/>
                  <a:gd name="connsiteY21" fmla="*/ 11912 h 291633"/>
                  <a:gd name="connsiteX22" fmla="*/ 200786 w 295220"/>
                  <a:gd name="connsiteY22" fmla="*/ 8210 h 291633"/>
                  <a:gd name="connsiteX23" fmla="*/ 180072 w 295220"/>
                  <a:gd name="connsiteY23" fmla="*/ 2874 h 291633"/>
                  <a:gd name="connsiteX24" fmla="*/ 158023 w 295220"/>
                  <a:gd name="connsiteY24" fmla="*/ 261 h 291633"/>
                  <a:gd name="connsiteX25" fmla="*/ 146552 w 295220"/>
                  <a:gd name="connsiteY25" fmla="*/ 43 h 291633"/>
                  <a:gd name="connsiteX26" fmla="*/ 134971 w 295220"/>
                  <a:gd name="connsiteY26" fmla="*/ 478 h 291633"/>
                  <a:gd name="connsiteX27" fmla="*/ 112921 w 295220"/>
                  <a:gd name="connsiteY27" fmla="*/ 3310 h 291633"/>
                  <a:gd name="connsiteX28" fmla="*/ 92208 w 295220"/>
                  <a:gd name="connsiteY28" fmla="*/ 8972 h 291633"/>
                  <a:gd name="connsiteX29" fmla="*/ 82408 w 295220"/>
                  <a:gd name="connsiteY29" fmla="*/ 12783 h 291633"/>
                  <a:gd name="connsiteX30" fmla="*/ 73053 w 295220"/>
                  <a:gd name="connsiteY30" fmla="*/ 17357 h 291633"/>
                  <a:gd name="connsiteX31" fmla="*/ 64033 w 295220"/>
                  <a:gd name="connsiteY31" fmla="*/ 22584 h 291633"/>
                  <a:gd name="connsiteX32" fmla="*/ 55458 w 295220"/>
                  <a:gd name="connsiteY32" fmla="*/ 28573 h 291633"/>
                  <a:gd name="connsiteX33" fmla="*/ 39645 w 295220"/>
                  <a:gd name="connsiteY33" fmla="*/ 42403 h 291633"/>
                  <a:gd name="connsiteX34" fmla="*/ 32629 w 295220"/>
                  <a:gd name="connsiteY34" fmla="*/ 50025 h 291633"/>
                  <a:gd name="connsiteX35" fmla="*/ 26170 w 295220"/>
                  <a:gd name="connsiteY35" fmla="*/ 58192 h 291633"/>
                  <a:gd name="connsiteX36" fmla="*/ 23275 w 295220"/>
                  <a:gd name="connsiteY36" fmla="*/ 62439 h 291633"/>
                  <a:gd name="connsiteX37" fmla="*/ 20491 w 295220"/>
                  <a:gd name="connsiteY37" fmla="*/ 66795 h 291633"/>
                  <a:gd name="connsiteX38" fmla="*/ 15479 w 295220"/>
                  <a:gd name="connsiteY38" fmla="*/ 75724 h 291633"/>
                  <a:gd name="connsiteX39" fmla="*/ 7573 w 295220"/>
                  <a:gd name="connsiteY39" fmla="*/ 94889 h 291633"/>
                  <a:gd name="connsiteX40" fmla="*/ 6014 w 295220"/>
                  <a:gd name="connsiteY40" fmla="*/ 99899 h 291633"/>
                  <a:gd name="connsiteX41" fmla="*/ 4677 w 295220"/>
                  <a:gd name="connsiteY41" fmla="*/ 105017 h 291633"/>
                  <a:gd name="connsiteX42" fmla="*/ 2450 w 295220"/>
                  <a:gd name="connsiteY42" fmla="*/ 115470 h 291633"/>
                  <a:gd name="connsiteX43" fmla="*/ 891 w 295220"/>
                  <a:gd name="connsiteY43" fmla="*/ 126469 h 291633"/>
                  <a:gd name="connsiteX44" fmla="*/ 111 w 295220"/>
                  <a:gd name="connsiteY44" fmla="*/ 137576 h 291633"/>
                  <a:gd name="connsiteX45" fmla="*/ 0 w 295220"/>
                  <a:gd name="connsiteY45" fmla="*/ 143238 h 291633"/>
                  <a:gd name="connsiteX46" fmla="*/ 0 w 295220"/>
                  <a:gd name="connsiteY46" fmla="*/ 149010 h 291633"/>
                  <a:gd name="connsiteX47" fmla="*/ 223 w 295220"/>
                  <a:gd name="connsiteY47" fmla="*/ 154672 h 291633"/>
                  <a:gd name="connsiteX48" fmla="*/ 557 w 295220"/>
                  <a:gd name="connsiteY48" fmla="*/ 160335 h 291633"/>
                  <a:gd name="connsiteX49" fmla="*/ 3675 w 295220"/>
                  <a:gd name="connsiteY49" fmla="*/ 182005 h 291633"/>
                  <a:gd name="connsiteX50" fmla="*/ 6348 w 295220"/>
                  <a:gd name="connsiteY50" fmla="*/ 192350 h 291633"/>
                  <a:gd name="connsiteX51" fmla="*/ 9689 w 295220"/>
                  <a:gd name="connsiteY51" fmla="*/ 202259 h 291633"/>
                  <a:gd name="connsiteX52" fmla="*/ 18486 w 295220"/>
                  <a:gd name="connsiteY52" fmla="*/ 220989 h 291633"/>
                  <a:gd name="connsiteX53" fmla="*/ 23943 w 295220"/>
                  <a:gd name="connsiteY53" fmla="*/ 229809 h 291633"/>
                  <a:gd name="connsiteX54" fmla="*/ 30068 w 295220"/>
                  <a:gd name="connsiteY54" fmla="*/ 238194 h 291633"/>
                  <a:gd name="connsiteX55" fmla="*/ 36861 w 295220"/>
                  <a:gd name="connsiteY55" fmla="*/ 246143 h 291633"/>
                  <a:gd name="connsiteX56" fmla="*/ 44322 w 295220"/>
                  <a:gd name="connsiteY56" fmla="*/ 253657 h 291633"/>
                  <a:gd name="connsiteX57" fmla="*/ 52229 w 295220"/>
                  <a:gd name="connsiteY57" fmla="*/ 260517 h 291633"/>
                  <a:gd name="connsiteX58" fmla="*/ 60581 w 295220"/>
                  <a:gd name="connsiteY58" fmla="*/ 266724 h 291633"/>
                  <a:gd name="connsiteX59" fmla="*/ 69379 w 295220"/>
                  <a:gd name="connsiteY59" fmla="*/ 272278 h 291633"/>
                  <a:gd name="connsiteX60" fmla="*/ 78510 w 295220"/>
                  <a:gd name="connsiteY60" fmla="*/ 277069 h 291633"/>
                  <a:gd name="connsiteX61" fmla="*/ 97999 w 295220"/>
                  <a:gd name="connsiteY61" fmla="*/ 284692 h 291633"/>
                  <a:gd name="connsiteX62" fmla="*/ 108355 w 295220"/>
                  <a:gd name="connsiteY62" fmla="*/ 287414 h 291633"/>
                  <a:gd name="connsiteX63" fmla="*/ 119046 w 295220"/>
                  <a:gd name="connsiteY63" fmla="*/ 289483 h 291633"/>
                  <a:gd name="connsiteX64" fmla="*/ 141541 w 295220"/>
                  <a:gd name="connsiteY64" fmla="*/ 291552 h 291633"/>
                  <a:gd name="connsiteX65" fmla="*/ 153011 w 295220"/>
                  <a:gd name="connsiteY65" fmla="*/ 291552 h 291633"/>
                  <a:gd name="connsiteX66" fmla="*/ 164482 w 295220"/>
                  <a:gd name="connsiteY66" fmla="*/ 290899 h 291633"/>
                  <a:gd name="connsiteX67" fmla="*/ 186197 w 295220"/>
                  <a:gd name="connsiteY67" fmla="*/ 287523 h 291633"/>
                  <a:gd name="connsiteX68" fmla="*/ 196554 w 295220"/>
                  <a:gd name="connsiteY68" fmla="*/ 284801 h 291633"/>
                  <a:gd name="connsiteX69" fmla="*/ 206576 w 295220"/>
                  <a:gd name="connsiteY69" fmla="*/ 281316 h 291633"/>
                  <a:gd name="connsiteX70" fmla="*/ 225397 w 295220"/>
                  <a:gd name="connsiteY70" fmla="*/ 272278 h 291633"/>
                  <a:gd name="connsiteX71" fmla="*/ 234194 w 295220"/>
                  <a:gd name="connsiteY71" fmla="*/ 266724 h 291633"/>
                  <a:gd name="connsiteX72" fmla="*/ 242658 w 295220"/>
                  <a:gd name="connsiteY72" fmla="*/ 260300 h 291633"/>
                  <a:gd name="connsiteX73" fmla="*/ 249673 w 295220"/>
                  <a:gd name="connsiteY73" fmla="*/ 254310 h 291633"/>
                  <a:gd name="connsiteX74" fmla="*/ 252346 w 295220"/>
                  <a:gd name="connsiteY74" fmla="*/ 251806 h 291633"/>
                  <a:gd name="connsiteX75" fmla="*/ 254239 w 295220"/>
                  <a:gd name="connsiteY75" fmla="*/ 249955 h 291633"/>
                  <a:gd name="connsiteX76" fmla="*/ 256132 w 295220"/>
                  <a:gd name="connsiteY76" fmla="*/ 248103 h 291633"/>
                  <a:gd name="connsiteX77" fmla="*/ 259585 w 295220"/>
                  <a:gd name="connsiteY77" fmla="*/ 244510 h 291633"/>
                  <a:gd name="connsiteX78" fmla="*/ 268939 w 295220"/>
                  <a:gd name="connsiteY78" fmla="*/ 233076 h 291633"/>
                  <a:gd name="connsiteX79" fmla="*/ 274730 w 295220"/>
                  <a:gd name="connsiteY79" fmla="*/ 224473 h 291633"/>
                  <a:gd name="connsiteX80" fmla="*/ 279741 w 295220"/>
                  <a:gd name="connsiteY80" fmla="*/ 215435 h 291633"/>
                  <a:gd name="connsiteX81" fmla="*/ 284084 w 295220"/>
                  <a:gd name="connsiteY81" fmla="*/ 206070 h 291633"/>
                  <a:gd name="connsiteX82" fmla="*/ 287648 w 295220"/>
                  <a:gd name="connsiteY82" fmla="*/ 196270 h 291633"/>
                  <a:gd name="connsiteX83" fmla="*/ 291546 w 295220"/>
                  <a:gd name="connsiteY83" fmla="*/ 181896 h 291633"/>
                  <a:gd name="connsiteX84" fmla="*/ 293884 w 295220"/>
                  <a:gd name="connsiteY84" fmla="*/ 168284 h 291633"/>
                  <a:gd name="connsiteX85" fmla="*/ 294886 w 295220"/>
                  <a:gd name="connsiteY85" fmla="*/ 157177 h 291633"/>
                  <a:gd name="connsiteX86" fmla="*/ 295221 w 295220"/>
                  <a:gd name="connsiteY86" fmla="*/ 145634 h 291633"/>
                  <a:gd name="connsiteX87" fmla="*/ 262591 w 295220"/>
                  <a:gd name="connsiteY87" fmla="*/ 160661 h 291633"/>
                  <a:gd name="connsiteX88" fmla="*/ 260921 w 295220"/>
                  <a:gd name="connsiteY88" fmla="*/ 172422 h 291633"/>
                  <a:gd name="connsiteX89" fmla="*/ 257469 w 295220"/>
                  <a:gd name="connsiteY89" fmla="*/ 185816 h 291633"/>
                  <a:gd name="connsiteX90" fmla="*/ 255130 w 295220"/>
                  <a:gd name="connsiteY90" fmla="*/ 192241 h 291633"/>
                  <a:gd name="connsiteX91" fmla="*/ 250119 w 295220"/>
                  <a:gd name="connsiteY91" fmla="*/ 203130 h 291633"/>
                  <a:gd name="connsiteX92" fmla="*/ 244217 w 295220"/>
                  <a:gd name="connsiteY92" fmla="*/ 212822 h 291633"/>
                  <a:gd name="connsiteX93" fmla="*/ 240319 w 295220"/>
                  <a:gd name="connsiteY93" fmla="*/ 218158 h 291633"/>
                  <a:gd name="connsiteX94" fmla="*/ 237869 w 295220"/>
                  <a:gd name="connsiteY94" fmla="*/ 221207 h 291633"/>
                  <a:gd name="connsiteX95" fmla="*/ 234194 w 295220"/>
                  <a:gd name="connsiteY95" fmla="*/ 225236 h 291633"/>
                  <a:gd name="connsiteX96" fmla="*/ 232524 w 295220"/>
                  <a:gd name="connsiteY96" fmla="*/ 226978 h 291633"/>
                  <a:gd name="connsiteX97" fmla="*/ 231410 w 295220"/>
                  <a:gd name="connsiteY97" fmla="*/ 228176 h 291633"/>
                  <a:gd name="connsiteX98" fmla="*/ 230185 w 295220"/>
                  <a:gd name="connsiteY98" fmla="*/ 229374 h 291633"/>
                  <a:gd name="connsiteX99" fmla="*/ 228626 w 295220"/>
                  <a:gd name="connsiteY99" fmla="*/ 230789 h 291633"/>
                  <a:gd name="connsiteX100" fmla="*/ 225174 w 295220"/>
                  <a:gd name="connsiteY100" fmla="*/ 233838 h 291633"/>
                  <a:gd name="connsiteX101" fmla="*/ 219940 w 295220"/>
                  <a:gd name="connsiteY101" fmla="*/ 237976 h 291633"/>
                  <a:gd name="connsiteX102" fmla="*/ 214483 w 295220"/>
                  <a:gd name="connsiteY102" fmla="*/ 241788 h 291633"/>
                  <a:gd name="connsiteX103" fmla="*/ 203681 w 295220"/>
                  <a:gd name="connsiteY103" fmla="*/ 247886 h 291633"/>
                  <a:gd name="connsiteX104" fmla="*/ 191320 w 295220"/>
                  <a:gd name="connsiteY104" fmla="*/ 253004 h 291633"/>
                  <a:gd name="connsiteX105" fmla="*/ 178068 w 295220"/>
                  <a:gd name="connsiteY105" fmla="*/ 256706 h 291633"/>
                  <a:gd name="connsiteX106" fmla="*/ 163925 w 295220"/>
                  <a:gd name="connsiteY106" fmla="*/ 258993 h 291633"/>
                  <a:gd name="connsiteX107" fmla="*/ 148891 w 295220"/>
                  <a:gd name="connsiteY107" fmla="*/ 259864 h 291633"/>
                  <a:gd name="connsiteX108" fmla="*/ 133746 w 295220"/>
                  <a:gd name="connsiteY108" fmla="*/ 259319 h 291633"/>
                  <a:gd name="connsiteX109" fmla="*/ 119491 w 295220"/>
                  <a:gd name="connsiteY109" fmla="*/ 257250 h 291633"/>
                  <a:gd name="connsiteX110" fmla="*/ 106239 w 295220"/>
                  <a:gd name="connsiteY110" fmla="*/ 253766 h 291633"/>
                  <a:gd name="connsiteX111" fmla="*/ 93767 w 295220"/>
                  <a:gd name="connsiteY111" fmla="*/ 248866 h 291633"/>
                  <a:gd name="connsiteX112" fmla="*/ 82185 w 295220"/>
                  <a:gd name="connsiteY112" fmla="*/ 242441 h 291633"/>
                  <a:gd name="connsiteX113" fmla="*/ 71383 w 295220"/>
                  <a:gd name="connsiteY113" fmla="*/ 234601 h 291633"/>
                  <a:gd name="connsiteX114" fmla="*/ 61472 w 295220"/>
                  <a:gd name="connsiteY114" fmla="*/ 225345 h 291633"/>
                  <a:gd name="connsiteX115" fmla="*/ 57017 w 295220"/>
                  <a:gd name="connsiteY115" fmla="*/ 220444 h 291633"/>
                  <a:gd name="connsiteX116" fmla="*/ 52897 w 295220"/>
                  <a:gd name="connsiteY116" fmla="*/ 215217 h 291633"/>
                  <a:gd name="connsiteX117" fmla="*/ 45770 w 295220"/>
                  <a:gd name="connsiteY117" fmla="*/ 204219 h 291633"/>
                  <a:gd name="connsiteX118" fmla="*/ 40090 w 295220"/>
                  <a:gd name="connsiteY118" fmla="*/ 192459 h 291633"/>
                  <a:gd name="connsiteX119" fmla="*/ 35859 w 295220"/>
                  <a:gd name="connsiteY119" fmla="*/ 179827 h 291633"/>
                  <a:gd name="connsiteX120" fmla="*/ 33075 w 295220"/>
                  <a:gd name="connsiteY120" fmla="*/ 166215 h 291633"/>
                  <a:gd name="connsiteX121" fmla="*/ 31738 w 295220"/>
                  <a:gd name="connsiteY121" fmla="*/ 151732 h 291633"/>
                  <a:gd name="connsiteX122" fmla="*/ 31627 w 295220"/>
                  <a:gd name="connsiteY122" fmla="*/ 144218 h 291633"/>
                  <a:gd name="connsiteX123" fmla="*/ 31850 w 295220"/>
                  <a:gd name="connsiteY123" fmla="*/ 136705 h 291633"/>
                  <a:gd name="connsiteX124" fmla="*/ 33520 w 295220"/>
                  <a:gd name="connsiteY124" fmla="*/ 122331 h 291633"/>
                  <a:gd name="connsiteX125" fmla="*/ 36638 w 295220"/>
                  <a:gd name="connsiteY125" fmla="*/ 108937 h 291633"/>
                  <a:gd name="connsiteX126" fmla="*/ 41204 w 295220"/>
                  <a:gd name="connsiteY126" fmla="*/ 96414 h 291633"/>
                  <a:gd name="connsiteX127" fmla="*/ 47217 w 295220"/>
                  <a:gd name="connsiteY127" fmla="*/ 84653 h 291633"/>
                  <a:gd name="connsiteX128" fmla="*/ 54679 w 295220"/>
                  <a:gd name="connsiteY128" fmla="*/ 73764 h 291633"/>
                  <a:gd name="connsiteX129" fmla="*/ 63699 w 295220"/>
                  <a:gd name="connsiteY129" fmla="*/ 63637 h 291633"/>
                  <a:gd name="connsiteX130" fmla="*/ 73833 w 295220"/>
                  <a:gd name="connsiteY130" fmla="*/ 54599 h 291633"/>
                  <a:gd name="connsiteX131" fmla="*/ 84746 w 295220"/>
                  <a:gd name="connsiteY131" fmla="*/ 47085 h 291633"/>
                  <a:gd name="connsiteX132" fmla="*/ 96439 w 295220"/>
                  <a:gd name="connsiteY132" fmla="*/ 40987 h 291633"/>
                  <a:gd name="connsiteX133" fmla="*/ 108912 w 295220"/>
                  <a:gd name="connsiteY133" fmla="*/ 36304 h 291633"/>
                  <a:gd name="connsiteX134" fmla="*/ 122275 w 295220"/>
                  <a:gd name="connsiteY134" fmla="*/ 33038 h 291633"/>
                  <a:gd name="connsiteX135" fmla="*/ 136641 w 295220"/>
                  <a:gd name="connsiteY135" fmla="*/ 31295 h 291633"/>
                  <a:gd name="connsiteX136" fmla="*/ 144214 w 295220"/>
                  <a:gd name="connsiteY136" fmla="*/ 30969 h 291633"/>
                  <a:gd name="connsiteX137" fmla="*/ 151786 w 295220"/>
                  <a:gd name="connsiteY137" fmla="*/ 30969 h 291633"/>
                  <a:gd name="connsiteX138" fmla="*/ 166597 w 295220"/>
                  <a:gd name="connsiteY138" fmla="*/ 32166 h 291633"/>
                  <a:gd name="connsiteX139" fmla="*/ 180518 w 295220"/>
                  <a:gd name="connsiteY139" fmla="*/ 34780 h 291633"/>
                  <a:gd name="connsiteX140" fmla="*/ 193547 w 295220"/>
                  <a:gd name="connsiteY140" fmla="*/ 38809 h 291633"/>
                  <a:gd name="connsiteX141" fmla="*/ 205686 w 295220"/>
                  <a:gd name="connsiteY141" fmla="*/ 44363 h 291633"/>
                  <a:gd name="connsiteX142" fmla="*/ 217044 w 295220"/>
                  <a:gd name="connsiteY142" fmla="*/ 51332 h 291633"/>
                  <a:gd name="connsiteX143" fmla="*/ 227512 w 295220"/>
                  <a:gd name="connsiteY143" fmla="*/ 59717 h 291633"/>
                  <a:gd name="connsiteX144" fmla="*/ 232412 w 295220"/>
                  <a:gd name="connsiteY144" fmla="*/ 64399 h 291633"/>
                  <a:gd name="connsiteX145" fmla="*/ 236978 w 295220"/>
                  <a:gd name="connsiteY145" fmla="*/ 69299 h 291633"/>
                  <a:gd name="connsiteX146" fmla="*/ 244885 w 295220"/>
                  <a:gd name="connsiteY146" fmla="*/ 79862 h 291633"/>
                  <a:gd name="connsiteX147" fmla="*/ 251455 w 295220"/>
                  <a:gd name="connsiteY147" fmla="*/ 91187 h 291633"/>
                  <a:gd name="connsiteX148" fmla="*/ 256578 w 295220"/>
                  <a:gd name="connsiteY148" fmla="*/ 103383 h 291633"/>
                  <a:gd name="connsiteX149" fmla="*/ 260253 w 295220"/>
                  <a:gd name="connsiteY149" fmla="*/ 116450 h 291633"/>
                  <a:gd name="connsiteX150" fmla="*/ 262369 w 295220"/>
                  <a:gd name="connsiteY150" fmla="*/ 130498 h 291633"/>
                  <a:gd name="connsiteX151" fmla="*/ 263148 w 295220"/>
                  <a:gd name="connsiteY151" fmla="*/ 145416 h 291633"/>
                  <a:gd name="connsiteX152" fmla="*/ 262591 w 295220"/>
                  <a:gd name="connsiteY152" fmla="*/ 160661 h 29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295220" h="291633">
                    <a:moveTo>
                      <a:pt x="295221" y="145634"/>
                    </a:moveTo>
                    <a:cubicBezTo>
                      <a:pt x="295221" y="138120"/>
                      <a:pt x="294775" y="130607"/>
                      <a:pt x="293884" y="123093"/>
                    </a:cubicBezTo>
                    <a:cubicBezTo>
                      <a:pt x="293439" y="119500"/>
                      <a:pt x="292882" y="115906"/>
                      <a:pt x="292214" y="112312"/>
                    </a:cubicBezTo>
                    <a:cubicBezTo>
                      <a:pt x="291546" y="108828"/>
                      <a:pt x="290766" y="105343"/>
                      <a:pt x="289764" y="101859"/>
                    </a:cubicBezTo>
                    <a:cubicBezTo>
                      <a:pt x="287871" y="95107"/>
                      <a:pt x="285643" y="88465"/>
                      <a:pt x="282748" y="82149"/>
                    </a:cubicBezTo>
                    <a:cubicBezTo>
                      <a:pt x="280855" y="77684"/>
                      <a:pt x="278628" y="73328"/>
                      <a:pt x="276178" y="69190"/>
                    </a:cubicBezTo>
                    <a:cubicBezTo>
                      <a:pt x="274396" y="66250"/>
                      <a:pt x="272614" y="63310"/>
                      <a:pt x="270610" y="60479"/>
                    </a:cubicBezTo>
                    <a:cubicBezTo>
                      <a:pt x="268605" y="57648"/>
                      <a:pt x="266601" y="54816"/>
                      <a:pt x="264373" y="52094"/>
                    </a:cubicBezTo>
                    <a:cubicBezTo>
                      <a:pt x="261589" y="48609"/>
                      <a:pt x="258471" y="45234"/>
                      <a:pt x="255353" y="42076"/>
                    </a:cubicBezTo>
                    <a:cubicBezTo>
                      <a:pt x="255019" y="41749"/>
                      <a:pt x="254573" y="41314"/>
                      <a:pt x="254239" y="40987"/>
                    </a:cubicBezTo>
                    <a:cubicBezTo>
                      <a:pt x="253905" y="40660"/>
                      <a:pt x="253571" y="40334"/>
                      <a:pt x="253237" y="40116"/>
                    </a:cubicBezTo>
                    <a:cubicBezTo>
                      <a:pt x="253014" y="39898"/>
                      <a:pt x="252903" y="39789"/>
                      <a:pt x="252680" y="39571"/>
                    </a:cubicBezTo>
                    <a:cubicBezTo>
                      <a:pt x="252569" y="39462"/>
                      <a:pt x="252346" y="39245"/>
                      <a:pt x="252235" y="39027"/>
                    </a:cubicBezTo>
                    <a:cubicBezTo>
                      <a:pt x="251567" y="38482"/>
                      <a:pt x="250898" y="37829"/>
                      <a:pt x="250230" y="37284"/>
                    </a:cubicBezTo>
                    <a:cubicBezTo>
                      <a:pt x="249228" y="36413"/>
                      <a:pt x="248226" y="35433"/>
                      <a:pt x="247112" y="34562"/>
                    </a:cubicBezTo>
                    <a:cubicBezTo>
                      <a:pt x="246110" y="33691"/>
                      <a:pt x="245108" y="32820"/>
                      <a:pt x="243994" y="31949"/>
                    </a:cubicBezTo>
                    <a:cubicBezTo>
                      <a:pt x="242658" y="30860"/>
                      <a:pt x="241321" y="29771"/>
                      <a:pt x="239874" y="28682"/>
                    </a:cubicBezTo>
                    <a:cubicBezTo>
                      <a:pt x="238537" y="27593"/>
                      <a:pt x="237090" y="26613"/>
                      <a:pt x="235642" y="25633"/>
                    </a:cubicBezTo>
                    <a:cubicBezTo>
                      <a:pt x="234194" y="24653"/>
                      <a:pt x="232858" y="23673"/>
                      <a:pt x="231299" y="22802"/>
                    </a:cubicBezTo>
                    <a:cubicBezTo>
                      <a:pt x="229851" y="21822"/>
                      <a:pt x="228292" y="20950"/>
                      <a:pt x="226844" y="20079"/>
                    </a:cubicBezTo>
                    <a:cubicBezTo>
                      <a:pt x="224394" y="18664"/>
                      <a:pt x="221944" y="17357"/>
                      <a:pt x="219494" y="16050"/>
                    </a:cubicBezTo>
                    <a:cubicBezTo>
                      <a:pt x="216599" y="14526"/>
                      <a:pt x="213592" y="13219"/>
                      <a:pt x="210697" y="11912"/>
                    </a:cubicBezTo>
                    <a:cubicBezTo>
                      <a:pt x="207467" y="10497"/>
                      <a:pt x="204238" y="9299"/>
                      <a:pt x="200786" y="8210"/>
                    </a:cubicBezTo>
                    <a:cubicBezTo>
                      <a:pt x="194104" y="5923"/>
                      <a:pt x="187199" y="4181"/>
                      <a:pt x="180072" y="2874"/>
                    </a:cubicBezTo>
                    <a:cubicBezTo>
                      <a:pt x="172834" y="1458"/>
                      <a:pt x="165372" y="696"/>
                      <a:pt x="158023" y="261"/>
                    </a:cubicBezTo>
                    <a:cubicBezTo>
                      <a:pt x="154236" y="43"/>
                      <a:pt x="150339" y="-66"/>
                      <a:pt x="146552" y="43"/>
                    </a:cubicBezTo>
                    <a:cubicBezTo>
                      <a:pt x="142655" y="43"/>
                      <a:pt x="138868" y="152"/>
                      <a:pt x="134971" y="478"/>
                    </a:cubicBezTo>
                    <a:cubicBezTo>
                      <a:pt x="127509" y="914"/>
                      <a:pt x="120160" y="1894"/>
                      <a:pt x="112921" y="3310"/>
                    </a:cubicBezTo>
                    <a:cubicBezTo>
                      <a:pt x="105905" y="4725"/>
                      <a:pt x="99001" y="6576"/>
                      <a:pt x="92208" y="8972"/>
                    </a:cubicBezTo>
                    <a:cubicBezTo>
                      <a:pt x="88867" y="10061"/>
                      <a:pt x="85637" y="11368"/>
                      <a:pt x="82408" y="12783"/>
                    </a:cubicBezTo>
                    <a:cubicBezTo>
                      <a:pt x="79290" y="14199"/>
                      <a:pt x="76060" y="15723"/>
                      <a:pt x="73053" y="17357"/>
                    </a:cubicBezTo>
                    <a:cubicBezTo>
                      <a:pt x="69935" y="18990"/>
                      <a:pt x="66929" y="20733"/>
                      <a:pt x="64033" y="22584"/>
                    </a:cubicBezTo>
                    <a:cubicBezTo>
                      <a:pt x="61138" y="24435"/>
                      <a:pt x="58242" y="26395"/>
                      <a:pt x="55458" y="28573"/>
                    </a:cubicBezTo>
                    <a:cubicBezTo>
                      <a:pt x="49890" y="32820"/>
                      <a:pt x="44545" y="37393"/>
                      <a:pt x="39645" y="42403"/>
                    </a:cubicBezTo>
                    <a:cubicBezTo>
                      <a:pt x="37195" y="44907"/>
                      <a:pt x="34856" y="47412"/>
                      <a:pt x="32629" y="50025"/>
                    </a:cubicBezTo>
                    <a:cubicBezTo>
                      <a:pt x="30402" y="52639"/>
                      <a:pt x="28286" y="55361"/>
                      <a:pt x="26170" y="58192"/>
                    </a:cubicBezTo>
                    <a:cubicBezTo>
                      <a:pt x="25168" y="59608"/>
                      <a:pt x="24166" y="61023"/>
                      <a:pt x="23275" y="62439"/>
                    </a:cubicBezTo>
                    <a:cubicBezTo>
                      <a:pt x="22384" y="63855"/>
                      <a:pt x="21381" y="65379"/>
                      <a:pt x="20491" y="66795"/>
                    </a:cubicBezTo>
                    <a:cubicBezTo>
                      <a:pt x="18709" y="69735"/>
                      <a:pt x="17038" y="72675"/>
                      <a:pt x="15479" y="75724"/>
                    </a:cubicBezTo>
                    <a:cubicBezTo>
                      <a:pt x="12361" y="81931"/>
                      <a:pt x="9689" y="88356"/>
                      <a:pt x="7573" y="94889"/>
                    </a:cubicBezTo>
                    <a:cubicBezTo>
                      <a:pt x="7016" y="96523"/>
                      <a:pt x="6459" y="98265"/>
                      <a:pt x="6014" y="99899"/>
                    </a:cubicBezTo>
                    <a:cubicBezTo>
                      <a:pt x="5568" y="101641"/>
                      <a:pt x="5123" y="103274"/>
                      <a:pt x="4677" y="105017"/>
                    </a:cubicBezTo>
                    <a:cubicBezTo>
                      <a:pt x="3786" y="108501"/>
                      <a:pt x="3118" y="111986"/>
                      <a:pt x="2450" y="115470"/>
                    </a:cubicBezTo>
                    <a:cubicBezTo>
                      <a:pt x="1782" y="119173"/>
                      <a:pt x="1336" y="122766"/>
                      <a:pt x="891" y="126469"/>
                    </a:cubicBezTo>
                    <a:cubicBezTo>
                      <a:pt x="557" y="130171"/>
                      <a:pt x="223" y="133874"/>
                      <a:pt x="111" y="137576"/>
                    </a:cubicBezTo>
                    <a:cubicBezTo>
                      <a:pt x="0" y="139536"/>
                      <a:pt x="0" y="141387"/>
                      <a:pt x="0" y="143238"/>
                    </a:cubicBezTo>
                    <a:cubicBezTo>
                      <a:pt x="0" y="145198"/>
                      <a:pt x="0" y="147050"/>
                      <a:pt x="0" y="149010"/>
                    </a:cubicBezTo>
                    <a:cubicBezTo>
                      <a:pt x="0" y="150861"/>
                      <a:pt x="111" y="152821"/>
                      <a:pt x="223" y="154672"/>
                    </a:cubicBezTo>
                    <a:cubicBezTo>
                      <a:pt x="334" y="156632"/>
                      <a:pt x="445" y="158484"/>
                      <a:pt x="557" y="160335"/>
                    </a:cubicBezTo>
                    <a:cubicBezTo>
                      <a:pt x="1114" y="167631"/>
                      <a:pt x="2116" y="174818"/>
                      <a:pt x="3675" y="182005"/>
                    </a:cubicBezTo>
                    <a:cubicBezTo>
                      <a:pt x="4454" y="185489"/>
                      <a:pt x="5345" y="188974"/>
                      <a:pt x="6348" y="192350"/>
                    </a:cubicBezTo>
                    <a:cubicBezTo>
                      <a:pt x="7350" y="195725"/>
                      <a:pt x="8464" y="198992"/>
                      <a:pt x="9689" y="202259"/>
                    </a:cubicBezTo>
                    <a:cubicBezTo>
                      <a:pt x="12138" y="208684"/>
                      <a:pt x="15034" y="215000"/>
                      <a:pt x="18486" y="220989"/>
                    </a:cubicBezTo>
                    <a:cubicBezTo>
                      <a:pt x="20156" y="224038"/>
                      <a:pt x="22050" y="226978"/>
                      <a:pt x="23943" y="229809"/>
                    </a:cubicBezTo>
                    <a:cubicBezTo>
                      <a:pt x="25836" y="232640"/>
                      <a:pt x="27952" y="235472"/>
                      <a:pt x="30068" y="238194"/>
                    </a:cubicBezTo>
                    <a:cubicBezTo>
                      <a:pt x="32295" y="240916"/>
                      <a:pt x="34522" y="243639"/>
                      <a:pt x="36861" y="246143"/>
                    </a:cubicBezTo>
                    <a:cubicBezTo>
                      <a:pt x="39199" y="248757"/>
                      <a:pt x="41761" y="251261"/>
                      <a:pt x="44322" y="253657"/>
                    </a:cubicBezTo>
                    <a:cubicBezTo>
                      <a:pt x="46883" y="256053"/>
                      <a:pt x="49556" y="258339"/>
                      <a:pt x="52229" y="260517"/>
                    </a:cubicBezTo>
                    <a:cubicBezTo>
                      <a:pt x="54901" y="262695"/>
                      <a:pt x="57685" y="264764"/>
                      <a:pt x="60581" y="266724"/>
                    </a:cubicBezTo>
                    <a:cubicBezTo>
                      <a:pt x="63476" y="268684"/>
                      <a:pt x="66372" y="270536"/>
                      <a:pt x="69379" y="272278"/>
                    </a:cubicBezTo>
                    <a:cubicBezTo>
                      <a:pt x="72385" y="274020"/>
                      <a:pt x="75503" y="275654"/>
                      <a:pt x="78510" y="277069"/>
                    </a:cubicBezTo>
                    <a:cubicBezTo>
                      <a:pt x="84746" y="280118"/>
                      <a:pt x="91317" y="282623"/>
                      <a:pt x="97999" y="284692"/>
                    </a:cubicBezTo>
                    <a:cubicBezTo>
                      <a:pt x="101451" y="285672"/>
                      <a:pt x="104903" y="286652"/>
                      <a:pt x="108355" y="287414"/>
                    </a:cubicBezTo>
                    <a:cubicBezTo>
                      <a:pt x="111807" y="288176"/>
                      <a:pt x="115482" y="288939"/>
                      <a:pt x="119046" y="289483"/>
                    </a:cubicBezTo>
                    <a:cubicBezTo>
                      <a:pt x="126507" y="290681"/>
                      <a:pt x="133968" y="291334"/>
                      <a:pt x="141541" y="291552"/>
                    </a:cubicBezTo>
                    <a:cubicBezTo>
                      <a:pt x="145327" y="291661"/>
                      <a:pt x="149225" y="291661"/>
                      <a:pt x="153011" y="291552"/>
                    </a:cubicBezTo>
                    <a:cubicBezTo>
                      <a:pt x="156909" y="291443"/>
                      <a:pt x="160695" y="291225"/>
                      <a:pt x="164482" y="290899"/>
                    </a:cubicBezTo>
                    <a:cubicBezTo>
                      <a:pt x="171831" y="290245"/>
                      <a:pt x="179070" y="289156"/>
                      <a:pt x="186197" y="287523"/>
                    </a:cubicBezTo>
                    <a:cubicBezTo>
                      <a:pt x="189649" y="286761"/>
                      <a:pt x="193102" y="285781"/>
                      <a:pt x="196554" y="284801"/>
                    </a:cubicBezTo>
                    <a:cubicBezTo>
                      <a:pt x="199895" y="283712"/>
                      <a:pt x="203236" y="282623"/>
                      <a:pt x="206576" y="281316"/>
                    </a:cubicBezTo>
                    <a:cubicBezTo>
                      <a:pt x="213035" y="278812"/>
                      <a:pt x="219383" y="275762"/>
                      <a:pt x="225397" y="272278"/>
                    </a:cubicBezTo>
                    <a:cubicBezTo>
                      <a:pt x="228403" y="270536"/>
                      <a:pt x="231410" y="268684"/>
                      <a:pt x="234194" y="266724"/>
                    </a:cubicBezTo>
                    <a:cubicBezTo>
                      <a:pt x="237201" y="264546"/>
                      <a:pt x="239985" y="262477"/>
                      <a:pt x="242658" y="260300"/>
                    </a:cubicBezTo>
                    <a:cubicBezTo>
                      <a:pt x="245108" y="258339"/>
                      <a:pt x="247446" y="256379"/>
                      <a:pt x="249673" y="254310"/>
                    </a:cubicBezTo>
                    <a:cubicBezTo>
                      <a:pt x="250564" y="253439"/>
                      <a:pt x="251455" y="252677"/>
                      <a:pt x="252346" y="251806"/>
                    </a:cubicBezTo>
                    <a:cubicBezTo>
                      <a:pt x="253014" y="251261"/>
                      <a:pt x="253571" y="250608"/>
                      <a:pt x="254239" y="249955"/>
                    </a:cubicBezTo>
                    <a:cubicBezTo>
                      <a:pt x="254907" y="249301"/>
                      <a:pt x="255464" y="248757"/>
                      <a:pt x="256132" y="248103"/>
                    </a:cubicBezTo>
                    <a:cubicBezTo>
                      <a:pt x="257246" y="246906"/>
                      <a:pt x="258471" y="245708"/>
                      <a:pt x="259585" y="244510"/>
                    </a:cubicBezTo>
                    <a:cubicBezTo>
                      <a:pt x="262926" y="240916"/>
                      <a:pt x="266044" y="236996"/>
                      <a:pt x="268939" y="233076"/>
                    </a:cubicBezTo>
                    <a:cubicBezTo>
                      <a:pt x="270944" y="230245"/>
                      <a:pt x="272837" y="227414"/>
                      <a:pt x="274730" y="224473"/>
                    </a:cubicBezTo>
                    <a:cubicBezTo>
                      <a:pt x="276512" y="221533"/>
                      <a:pt x="278182" y="218484"/>
                      <a:pt x="279741" y="215435"/>
                    </a:cubicBezTo>
                    <a:cubicBezTo>
                      <a:pt x="281300" y="212386"/>
                      <a:pt x="282748" y="209228"/>
                      <a:pt x="284084" y="206070"/>
                    </a:cubicBezTo>
                    <a:cubicBezTo>
                      <a:pt x="285421" y="202803"/>
                      <a:pt x="286646" y="199646"/>
                      <a:pt x="287648" y="196270"/>
                    </a:cubicBezTo>
                    <a:cubicBezTo>
                      <a:pt x="289207" y="191478"/>
                      <a:pt x="290543" y="186687"/>
                      <a:pt x="291546" y="181896"/>
                    </a:cubicBezTo>
                    <a:cubicBezTo>
                      <a:pt x="292548" y="177431"/>
                      <a:pt x="293327" y="172858"/>
                      <a:pt x="293884" y="168284"/>
                    </a:cubicBezTo>
                    <a:cubicBezTo>
                      <a:pt x="294330" y="164582"/>
                      <a:pt x="294664" y="160879"/>
                      <a:pt x="294886" y="157177"/>
                    </a:cubicBezTo>
                    <a:cubicBezTo>
                      <a:pt x="295109" y="153257"/>
                      <a:pt x="295221" y="149445"/>
                      <a:pt x="295221" y="145634"/>
                    </a:cubicBezTo>
                    <a:moveTo>
                      <a:pt x="262591" y="160661"/>
                    </a:moveTo>
                    <a:cubicBezTo>
                      <a:pt x="262257" y="164582"/>
                      <a:pt x="261701" y="168611"/>
                      <a:pt x="260921" y="172422"/>
                    </a:cubicBezTo>
                    <a:cubicBezTo>
                      <a:pt x="260030" y="176887"/>
                      <a:pt x="258917" y="181351"/>
                      <a:pt x="257469" y="185816"/>
                    </a:cubicBezTo>
                    <a:cubicBezTo>
                      <a:pt x="256801" y="187994"/>
                      <a:pt x="256021" y="190063"/>
                      <a:pt x="255130" y="192241"/>
                    </a:cubicBezTo>
                    <a:cubicBezTo>
                      <a:pt x="253682" y="195943"/>
                      <a:pt x="252012" y="199537"/>
                      <a:pt x="250119" y="203130"/>
                    </a:cubicBezTo>
                    <a:cubicBezTo>
                      <a:pt x="248337" y="206506"/>
                      <a:pt x="246333" y="209664"/>
                      <a:pt x="244217" y="212822"/>
                    </a:cubicBezTo>
                    <a:cubicBezTo>
                      <a:pt x="242992" y="214673"/>
                      <a:pt x="241655" y="216415"/>
                      <a:pt x="240319" y="218158"/>
                    </a:cubicBezTo>
                    <a:cubicBezTo>
                      <a:pt x="239540" y="219138"/>
                      <a:pt x="238649" y="220227"/>
                      <a:pt x="237869" y="221207"/>
                    </a:cubicBezTo>
                    <a:cubicBezTo>
                      <a:pt x="236644" y="222622"/>
                      <a:pt x="235419" y="224038"/>
                      <a:pt x="234194" y="225236"/>
                    </a:cubicBezTo>
                    <a:cubicBezTo>
                      <a:pt x="233637" y="225780"/>
                      <a:pt x="233081" y="226433"/>
                      <a:pt x="232524" y="226978"/>
                    </a:cubicBezTo>
                    <a:cubicBezTo>
                      <a:pt x="232190" y="227414"/>
                      <a:pt x="231744" y="227740"/>
                      <a:pt x="231410" y="228176"/>
                    </a:cubicBezTo>
                    <a:cubicBezTo>
                      <a:pt x="230965" y="228611"/>
                      <a:pt x="230631" y="228938"/>
                      <a:pt x="230185" y="229374"/>
                    </a:cubicBezTo>
                    <a:cubicBezTo>
                      <a:pt x="229740" y="229809"/>
                      <a:pt x="229183" y="230245"/>
                      <a:pt x="228626" y="230789"/>
                    </a:cubicBezTo>
                    <a:cubicBezTo>
                      <a:pt x="227512" y="231878"/>
                      <a:pt x="226287" y="232858"/>
                      <a:pt x="225174" y="233838"/>
                    </a:cubicBezTo>
                    <a:cubicBezTo>
                      <a:pt x="223503" y="235254"/>
                      <a:pt x="221722" y="236669"/>
                      <a:pt x="219940" y="237976"/>
                    </a:cubicBezTo>
                    <a:cubicBezTo>
                      <a:pt x="218158" y="239283"/>
                      <a:pt x="216376" y="240590"/>
                      <a:pt x="214483" y="241788"/>
                    </a:cubicBezTo>
                    <a:cubicBezTo>
                      <a:pt x="211031" y="243965"/>
                      <a:pt x="207356" y="246034"/>
                      <a:pt x="203681" y="247886"/>
                    </a:cubicBezTo>
                    <a:cubicBezTo>
                      <a:pt x="199672" y="249846"/>
                      <a:pt x="195552" y="251588"/>
                      <a:pt x="191320" y="253004"/>
                    </a:cubicBezTo>
                    <a:cubicBezTo>
                      <a:pt x="186977" y="254528"/>
                      <a:pt x="182634" y="255726"/>
                      <a:pt x="178068" y="256706"/>
                    </a:cubicBezTo>
                    <a:cubicBezTo>
                      <a:pt x="173391" y="257686"/>
                      <a:pt x="168713" y="258448"/>
                      <a:pt x="163925" y="258993"/>
                    </a:cubicBezTo>
                    <a:cubicBezTo>
                      <a:pt x="158914" y="259537"/>
                      <a:pt x="153902" y="259864"/>
                      <a:pt x="148891" y="259864"/>
                    </a:cubicBezTo>
                    <a:cubicBezTo>
                      <a:pt x="143880" y="259864"/>
                      <a:pt x="138757" y="259755"/>
                      <a:pt x="133746" y="259319"/>
                    </a:cubicBezTo>
                    <a:cubicBezTo>
                      <a:pt x="128957" y="258884"/>
                      <a:pt x="124280" y="258231"/>
                      <a:pt x="119491" y="257250"/>
                    </a:cubicBezTo>
                    <a:cubicBezTo>
                      <a:pt x="115037" y="256379"/>
                      <a:pt x="110582" y="255182"/>
                      <a:pt x="106239" y="253766"/>
                    </a:cubicBezTo>
                    <a:cubicBezTo>
                      <a:pt x="102008" y="252350"/>
                      <a:pt x="97887" y="250717"/>
                      <a:pt x="93767" y="248866"/>
                    </a:cubicBezTo>
                    <a:cubicBezTo>
                      <a:pt x="89869" y="246906"/>
                      <a:pt x="85971" y="244837"/>
                      <a:pt x="82185" y="242441"/>
                    </a:cubicBezTo>
                    <a:cubicBezTo>
                      <a:pt x="78399" y="240045"/>
                      <a:pt x="74835" y="237432"/>
                      <a:pt x="71383" y="234601"/>
                    </a:cubicBezTo>
                    <a:cubicBezTo>
                      <a:pt x="67931" y="231660"/>
                      <a:pt x="64590" y="228611"/>
                      <a:pt x="61472" y="225345"/>
                    </a:cubicBezTo>
                    <a:cubicBezTo>
                      <a:pt x="59913" y="223711"/>
                      <a:pt x="58465" y="222078"/>
                      <a:pt x="57017" y="220444"/>
                    </a:cubicBezTo>
                    <a:cubicBezTo>
                      <a:pt x="55570" y="218811"/>
                      <a:pt x="54233" y="217069"/>
                      <a:pt x="52897" y="215217"/>
                    </a:cubicBezTo>
                    <a:cubicBezTo>
                      <a:pt x="50336" y="211733"/>
                      <a:pt x="47886" y="208030"/>
                      <a:pt x="45770" y="204219"/>
                    </a:cubicBezTo>
                    <a:cubicBezTo>
                      <a:pt x="43654" y="200408"/>
                      <a:pt x="41761" y="196488"/>
                      <a:pt x="40090" y="192459"/>
                    </a:cubicBezTo>
                    <a:cubicBezTo>
                      <a:pt x="38420" y="188321"/>
                      <a:pt x="37084" y="184074"/>
                      <a:pt x="35859" y="179827"/>
                    </a:cubicBezTo>
                    <a:cubicBezTo>
                      <a:pt x="34634" y="175362"/>
                      <a:pt x="33743" y="170789"/>
                      <a:pt x="33075" y="166215"/>
                    </a:cubicBezTo>
                    <a:cubicBezTo>
                      <a:pt x="32406" y="161424"/>
                      <a:pt x="31961" y="156523"/>
                      <a:pt x="31738" y="151732"/>
                    </a:cubicBezTo>
                    <a:cubicBezTo>
                      <a:pt x="31627" y="149228"/>
                      <a:pt x="31627" y="146723"/>
                      <a:pt x="31627" y="144218"/>
                    </a:cubicBezTo>
                    <a:cubicBezTo>
                      <a:pt x="31627" y="141714"/>
                      <a:pt x="31738" y="139209"/>
                      <a:pt x="31850" y="136705"/>
                    </a:cubicBezTo>
                    <a:cubicBezTo>
                      <a:pt x="32184" y="131913"/>
                      <a:pt x="32629" y="127122"/>
                      <a:pt x="33520" y="122331"/>
                    </a:cubicBezTo>
                    <a:cubicBezTo>
                      <a:pt x="34299" y="117866"/>
                      <a:pt x="35302" y="113401"/>
                      <a:pt x="36638" y="108937"/>
                    </a:cubicBezTo>
                    <a:cubicBezTo>
                      <a:pt x="37863" y="104690"/>
                      <a:pt x="39422" y="100443"/>
                      <a:pt x="41204" y="96414"/>
                    </a:cubicBezTo>
                    <a:cubicBezTo>
                      <a:pt x="42986" y="92385"/>
                      <a:pt x="44990" y="88465"/>
                      <a:pt x="47217" y="84653"/>
                    </a:cubicBezTo>
                    <a:cubicBezTo>
                      <a:pt x="49445" y="80842"/>
                      <a:pt x="52006" y="77249"/>
                      <a:pt x="54679" y="73764"/>
                    </a:cubicBezTo>
                    <a:cubicBezTo>
                      <a:pt x="57463" y="70170"/>
                      <a:pt x="60470" y="66795"/>
                      <a:pt x="63699" y="63637"/>
                    </a:cubicBezTo>
                    <a:cubicBezTo>
                      <a:pt x="66817" y="60479"/>
                      <a:pt x="70269" y="57430"/>
                      <a:pt x="73833" y="54599"/>
                    </a:cubicBezTo>
                    <a:cubicBezTo>
                      <a:pt x="77285" y="51876"/>
                      <a:pt x="80960" y="49372"/>
                      <a:pt x="84746" y="47085"/>
                    </a:cubicBezTo>
                    <a:cubicBezTo>
                      <a:pt x="88533" y="44798"/>
                      <a:pt x="92430" y="42729"/>
                      <a:pt x="96439" y="40987"/>
                    </a:cubicBezTo>
                    <a:cubicBezTo>
                      <a:pt x="100560" y="39136"/>
                      <a:pt x="104680" y="37611"/>
                      <a:pt x="108912" y="36304"/>
                    </a:cubicBezTo>
                    <a:cubicBezTo>
                      <a:pt x="113366" y="34998"/>
                      <a:pt x="117821" y="33909"/>
                      <a:pt x="122275" y="33038"/>
                    </a:cubicBezTo>
                    <a:cubicBezTo>
                      <a:pt x="127064" y="32166"/>
                      <a:pt x="131853" y="31622"/>
                      <a:pt x="136641" y="31295"/>
                    </a:cubicBezTo>
                    <a:cubicBezTo>
                      <a:pt x="139091" y="31186"/>
                      <a:pt x="141652" y="31078"/>
                      <a:pt x="144214" y="30969"/>
                    </a:cubicBezTo>
                    <a:cubicBezTo>
                      <a:pt x="146775" y="30969"/>
                      <a:pt x="149336" y="30969"/>
                      <a:pt x="151786" y="30969"/>
                    </a:cubicBezTo>
                    <a:cubicBezTo>
                      <a:pt x="156798" y="31078"/>
                      <a:pt x="161698" y="31513"/>
                      <a:pt x="166597" y="32166"/>
                    </a:cubicBezTo>
                    <a:cubicBezTo>
                      <a:pt x="171275" y="32820"/>
                      <a:pt x="175952" y="33691"/>
                      <a:pt x="180518" y="34780"/>
                    </a:cubicBezTo>
                    <a:cubicBezTo>
                      <a:pt x="184972" y="35869"/>
                      <a:pt x="189315" y="37284"/>
                      <a:pt x="193547" y="38809"/>
                    </a:cubicBezTo>
                    <a:cubicBezTo>
                      <a:pt x="197667" y="40442"/>
                      <a:pt x="201788" y="42294"/>
                      <a:pt x="205686" y="44363"/>
                    </a:cubicBezTo>
                    <a:cubicBezTo>
                      <a:pt x="209583" y="46432"/>
                      <a:pt x="213370" y="48718"/>
                      <a:pt x="217044" y="51332"/>
                    </a:cubicBezTo>
                    <a:cubicBezTo>
                      <a:pt x="220719" y="53945"/>
                      <a:pt x="224172" y="56777"/>
                      <a:pt x="227512" y="59717"/>
                    </a:cubicBezTo>
                    <a:cubicBezTo>
                      <a:pt x="229183" y="61241"/>
                      <a:pt x="230853" y="62766"/>
                      <a:pt x="232412" y="64399"/>
                    </a:cubicBezTo>
                    <a:cubicBezTo>
                      <a:pt x="233971" y="66033"/>
                      <a:pt x="235531" y="67666"/>
                      <a:pt x="236978" y="69299"/>
                    </a:cubicBezTo>
                    <a:cubicBezTo>
                      <a:pt x="239874" y="72675"/>
                      <a:pt x="242546" y="76160"/>
                      <a:pt x="244885" y="79862"/>
                    </a:cubicBezTo>
                    <a:cubicBezTo>
                      <a:pt x="247335" y="83456"/>
                      <a:pt x="249562" y="87267"/>
                      <a:pt x="251455" y="91187"/>
                    </a:cubicBezTo>
                    <a:cubicBezTo>
                      <a:pt x="253348" y="95107"/>
                      <a:pt x="255130" y="99245"/>
                      <a:pt x="256578" y="103383"/>
                    </a:cubicBezTo>
                    <a:cubicBezTo>
                      <a:pt x="258026" y="107630"/>
                      <a:pt x="259251" y="112095"/>
                      <a:pt x="260253" y="116450"/>
                    </a:cubicBezTo>
                    <a:cubicBezTo>
                      <a:pt x="261255" y="121024"/>
                      <a:pt x="261923" y="125706"/>
                      <a:pt x="262369" y="130498"/>
                    </a:cubicBezTo>
                    <a:cubicBezTo>
                      <a:pt x="262926" y="135507"/>
                      <a:pt x="263148" y="140407"/>
                      <a:pt x="263148" y="145416"/>
                    </a:cubicBezTo>
                    <a:cubicBezTo>
                      <a:pt x="263371" y="150643"/>
                      <a:pt x="263148" y="155652"/>
                      <a:pt x="262591" y="160661"/>
                    </a:cubicBezTo>
                  </a:path>
                </a:pathLst>
              </a:custGeom>
              <a:grpFill/>
              <a:ln w="11089" cap="flat">
                <a:noFill/>
                <a:prstDash val="solid"/>
                <a:miter/>
              </a:ln>
            </p:spPr>
            <p:txBody>
              <a:bodyPr rtlCol="0" anchor="ctr"/>
              <a:lstStyle/>
              <a:p>
                <a:endParaRPr lang="fi-FI"/>
              </a:p>
            </p:txBody>
          </p:sp>
          <p:sp>
            <p:nvSpPr>
              <p:cNvPr id="17" name="Vapaamuotoinen: Muoto 16">
                <a:extLst>
                  <a:ext uri="{FF2B5EF4-FFF2-40B4-BE49-F238E27FC236}">
                    <a16:creationId xmlns:a16="http://schemas.microsoft.com/office/drawing/2014/main" id="{1CFCE4EB-3D0D-439E-8E17-0679078793AD}"/>
                  </a:ext>
                </a:extLst>
              </p:cNvPr>
              <p:cNvSpPr/>
              <p:nvPr/>
            </p:nvSpPr>
            <p:spPr bwMode="black">
              <a:xfrm>
                <a:off x="10972862" y="6318240"/>
                <a:ext cx="32851" cy="290311"/>
              </a:xfrm>
              <a:custGeom>
                <a:avLst/>
                <a:gdLst>
                  <a:gd name="connsiteX0" fmla="*/ 334 w 32851"/>
                  <a:gd name="connsiteY0" fmla="*/ 290312 h 290311"/>
                  <a:gd name="connsiteX1" fmla="*/ 32518 w 32851"/>
                  <a:gd name="connsiteY1" fmla="*/ 290312 h 290311"/>
                  <a:gd name="connsiteX2" fmla="*/ 32852 w 32851"/>
                  <a:gd name="connsiteY2" fmla="*/ 145156 h 290311"/>
                  <a:gd name="connsiteX3" fmla="*/ 32518 w 32851"/>
                  <a:gd name="connsiteY3" fmla="*/ 0 h 290311"/>
                  <a:gd name="connsiteX4" fmla="*/ 334 w 32851"/>
                  <a:gd name="connsiteY4" fmla="*/ 0 h 290311"/>
                  <a:gd name="connsiteX5" fmla="*/ 0 w 32851"/>
                  <a:gd name="connsiteY5" fmla="*/ 145156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51" h="290311">
                    <a:moveTo>
                      <a:pt x="334" y="290312"/>
                    </a:moveTo>
                    <a:lnTo>
                      <a:pt x="32518" y="290312"/>
                    </a:lnTo>
                    <a:lnTo>
                      <a:pt x="32852" y="145156"/>
                    </a:lnTo>
                    <a:lnTo>
                      <a:pt x="32518" y="0"/>
                    </a:lnTo>
                    <a:lnTo>
                      <a:pt x="334" y="0"/>
                    </a:lnTo>
                    <a:lnTo>
                      <a:pt x="0" y="145156"/>
                    </a:lnTo>
                    <a:close/>
                  </a:path>
                </a:pathLst>
              </a:custGeom>
              <a:grpFill/>
              <a:ln w="11089" cap="flat">
                <a:noFill/>
                <a:prstDash val="solid"/>
                <a:miter/>
              </a:ln>
            </p:spPr>
            <p:txBody>
              <a:bodyPr rtlCol="0" anchor="ctr"/>
              <a:lstStyle/>
              <a:p>
                <a:endParaRPr lang="fi-FI"/>
              </a:p>
            </p:txBody>
          </p:sp>
          <p:sp>
            <p:nvSpPr>
              <p:cNvPr id="18" name="Vapaamuotoinen: Muoto 17">
                <a:extLst>
                  <a:ext uri="{FF2B5EF4-FFF2-40B4-BE49-F238E27FC236}">
                    <a16:creationId xmlns:a16="http://schemas.microsoft.com/office/drawing/2014/main" id="{7E684B79-731C-4085-BE6A-B6E739C7F912}"/>
                  </a:ext>
                </a:extLst>
              </p:cNvPr>
              <p:cNvSpPr/>
              <p:nvPr/>
            </p:nvSpPr>
            <p:spPr bwMode="black">
              <a:xfrm>
                <a:off x="10278854" y="6318240"/>
                <a:ext cx="202567" cy="290311"/>
              </a:xfrm>
              <a:custGeom>
                <a:avLst/>
                <a:gdLst>
                  <a:gd name="connsiteX0" fmla="*/ 0 w 202567"/>
                  <a:gd name="connsiteY0" fmla="*/ 0 h 290311"/>
                  <a:gd name="connsiteX1" fmla="*/ 0 w 202567"/>
                  <a:gd name="connsiteY1" fmla="*/ 32233 h 290311"/>
                  <a:gd name="connsiteX2" fmla="*/ 85081 w 202567"/>
                  <a:gd name="connsiteY2" fmla="*/ 32233 h 290311"/>
                  <a:gd name="connsiteX3" fmla="*/ 84746 w 202567"/>
                  <a:gd name="connsiteY3" fmla="*/ 161163 h 290311"/>
                  <a:gd name="connsiteX4" fmla="*/ 85081 w 202567"/>
                  <a:gd name="connsiteY4" fmla="*/ 290312 h 290311"/>
                  <a:gd name="connsiteX5" fmla="*/ 117710 w 202567"/>
                  <a:gd name="connsiteY5" fmla="*/ 290312 h 290311"/>
                  <a:gd name="connsiteX6" fmla="*/ 117932 w 202567"/>
                  <a:gd name="connsiteY6" fmla="*/ 161163 h 290311"/>
                  <a:gd name="connsiteX7" fmla="*/ 117710 w 202567"/>
                  <a:gd name="connsiteY7" fmla="*/ 32233 h 290311"/>
                  <a:gd name="connsiteX8" fmla="*/ 202567 w 202567"/>
                  <a:gd name="connsiteY8" fmla="*/ 32233 h 290311"/>
                  <a:gd name="connsiteX9" fmla="*/ 202567 w 202567"/>
                  <a:gd name="connsiteY9" fmla="*/ 0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567" h="290311">
                    <a:moveTo>
                      <a:pt x="0" y="0"/>
                    </a:moveTo>
                    <a:lnTo>
                      <a:pt x="0" y="32233"/>
                    </a:lnTo>
                    <a:lnTo>
                      <a:pt x="85081" y="32233"/>
                    </a:lnTo>
                    <a:lnTo>
                      <a:pt x="84746" y="161163"/>
                    </a:lnTo>
                    <a:lnTo>
                      <a:pt x="85081" y="290312"/>
                    </a:lnTo>
                    <a:lnTo>
                      <a:pt x="117710" y="290312"/>
                    </a:lnTo>
                    <a:lnTo>
                      <a:pt x="117932" y="161163"/>
                    </a:lnTo>
                    <a:lnTo>
                      <a:pt x="117710" y="32233"/>
                    </a:lnTo>
                    <a:lnTo>
                      <a:pt x="202567" y="32233"/>
                    </a:lnTo>
                    <a:lnTo>
                      <a:pt x="202567" y="0"/>
                    </a:lnTo>
                    <a:close/>
                  </a:path>
                </a:pathLst>
              </a:custGeom>
              <a:grpFill/>
              <a:ln w="11089" cap="flat">
                <a:noFill/>
                <a:prstDash val="solid"/>
                <a:miter/>
              </a:ln>
            </p:spPr>
            <p:txBody>
              <a:bodyPr rtlCol="0" anchor="ctr"/>
              <a:lstStyle/>
              <a:p>
                <a:endParaRPr lang="fi-FI"/>
              </a:p>
            </p:txBody>
          </p:sp>
          <p:sp>
            <p:nvSpPr>
              <p:cNvPr id="19" name="Vapaamuotoinen: Muoto 18">
                <a:extLst>
                  <a:ext uri="{FF2B5EF4-FFF2-40B4-BE49-F238E27FC236}">
                    <a16:creationId xmlns:a16="http://schemas.microsoft.com/office/drawing/2014/main" id="{57443CA3-1F18-4A94-86F4-FEE32CBEC292}"/>
                  </a:ext>
                </a:extLst>
              </p:cNvPr>
              <p:cNvSpPr/>
              <p:nvPr/>
            </p:nvSpPr>
            <p:spPr bwMode="black">
              <a:xfrm>
                <a:off x="10763359" y="6317810"/>
                <a:ext cx="159501" cy="291546"/>
              </a:xfrm>
              <a:custGeom>
                <a:avLst/>
                <a:gdLst>
                  <a:gd name="connsiteX0" fmla="*/ 126872 w 159501"/>
                  <a:gd name="connsiteY0" fmla="*/ 76547 h 291546"/>
                  <a:gd name="connsiteX1" fmla="*/ 126427 w 159501"/>
                  <a:gd name="connsiteY1" fmla="*/ 69251 h 291546"/>
                  <a:gd name="connsiteX2" fmla="*/ 125536 w 159501"/>
                  <a:gd name="connsiteY2" fmla="*/ 64460 h 291546"/>
                  <a:gd name="connsiteX3" fmla="*/ 124645 w 159501"/>
                  <a:gd name="connsiteY3" fmla="*/ 61302 h 291546"/>
                  <a:gd name="connsiteX4" fmla="*/ 123532 w 159501"/>
                  <a:gd name="connsiteY4" fmla="*/ 58362 h 291546"/>
                  <a:gd name="connsiteX5" fmla="*/ 120525 w 159501"/>
                  <a:gd name="connsiteY5" fmla="*/ 52917 h 291546"/>
                  <a:gd name="connsiteX6" fmla="*/ 116516 w 159501"/>
                  <a:gd name="connsiteY6" fmla="*/ 47908 h 291546"/>
                  <a:gd name="connsiteX7" fmla="*/ 113843 w 159501"/>
                  <a:gd name="connsiteY7" fmla="*/ 45404 h 291546"/>
                  <a:gd name="connsiteX8" fmla="*/ 112507 w 159501"/>
                  <a:gd name="connsiteY8" fmla="*/ 44315 h 291546"/>
                  <a:gd name="connsiteX9" fmla="*/ 111839 w 159501"/>
                  <a:gd name="connsiteY9" fmla="*/ 43770 h 291546"/>
                  <a:gd name="connsiteX10" fmla="*/ 111282 w 159501"/>
                  <a:gd name="connsiteY10" fmla="*/ 43226 h 291546"/>
                  <a:gd name="connsiteX11" fmla="*/ 109611 w 159501"/>
                  <a:gd name="connsiteY11" fmla="*/ 42028 h 291546"/>
                  <a:gd name="connsiteX12" fmla="*/ 106493 w 159501"/>
                  <a:gd name="connsiteY12" fmla="*/ 40068 h 291546"/>
                  <a:gd name="connsiteX13" fmla="*/ 105157 w 159501"/>
                  <a:gd name="connsiteY13" fmla="*/ 39305 h 291546"/>
                  <a:gd name="connsiteX14" fmla="*/ 100591 w 159501"/>
                  <a:gd name="connsiteY14" fmla="*/ 37128 h 291546"/>
                  <a:gd name="connsiteX15" fmla="*/ 95914 w 159501"/>
                  <a:gd name="connsiteY15" fmla="*/ 35494 h 291546"/>
                  <a:gd name="connsiteX16" fmla="*/ 92462 w 159501"/>
                  <a:gd name="connsiteY16" fmla="*/ 34623 h 291546"/>
                  <a:gd name="connsiteX17" fmla="*/ 88898 w 159501"/>
                  <a:gd name="connsiteY17" fmla="*/ 33861 h 291546"/>
                  <a:gd name="connsiteX18" fmla="*/ 83553 w 159501"/>
                  <a:gd name="connsiteY18" fmla="*/ 33098 h 291546"/>
                  <a:gd name="connsiteX19" fmla="*/ 79544 w 159501"/>
                  <a:gd name="connsiteY19" fmla="*/ 32881 h 291546"/>
                  <a:gd name="connsiteX20" fmla="*/ 75535 w 159501"/>
                  <a:gd name="connsiteY20" fmla="*/ 32772 h 291546"/>
                  <a:gd name="connsiteX21" fmla="*/ 32215 w 159501"/>
                  <a:gd name="connsiteY21" fmla="*/ 32772 h 291546"/>
                  <a:gd name="connsiteX22" fmla="*/ 32215 w 159501"/>
                  <a:gd name="connsiteY22" fmla="*/ 121738 h 291546"/>
                  <a:gd name="connsiteX23" fmla="*/ 75423 w 159501"/>
                  <a:gd name="connsiteY23" fmla="*/ 121738 h 291546"/>
                  <a:gd name="connsiteX24" fmla="*/ 86448 w 159501"/>
                  <a:gd name="connsiteY24" fmla="*/ 120976 h 291546"/>
                  <a:gd name="connsiteX25" fmla="*/ 96248 w 159501"/>
                  <a:gd name="connsiteY25" fmla="*/ 118689 h 291546"/>
                  <a:gd name="connsiteX26" fmla="*/ 104934 w 159501"/>
                  <a:gd name="connsiteY26" fmla="*/ 114987 h 291546"/>
                  <a:gd name="connsiteX27" fmla="*/ 112618 w 159501"/>
                  <a:gd name="connsiteY27" fmla="*/ 109869 h 291546"/>
                  <a:gd name="connsiteX28" fmla="*/ 115514 w 159501"/>
                  <a:gd name="connsiteY28" fmla="*/ 107146 h 291546"/>
                  <a:gd name="connsiteX29" fmla="*/ 118075 w 159501"/>
                  <a:gd name="connsiteY29" fmla="*/ 104206 h 291546"/>
                  <a:gd name="connsiteX30" fmla="*/ 120302 w 159501"/>
                  <a:gd name="connsiteY30" fmla="*/ 101157 h 291546"/>
                  <a:gd name="connsiteX31" fmla="*/ 122195 w 159501"/>
                  <a:gd name="connsiteY31" fmla="*/ 97782 h 291546"/>
                  <a:gd name="connsiteX32" fmla="*/ 124979 w 159501"/>
                  <a:gd name="connsiteY32" fmla="*/ 90377 h 291546"/>
                  <a:gd name="connsiteX33" fmla="*/ 125982 w 159501"/>
                  <a:gd name="connsiteY33" fmla="*/ 85694 h 291546"/>
                  <a:gd name="connsiteX34" fmla="*/ 126872 w 159501"/>
                  <a:gd name="connsiteY34" fmla="*/ 76547 h 291546"/>
                  <a:gd name="connsiteX35" fmla="*/ 98809 w 159501"/>
                  <a:gd name="connsiteY35" fmla="*/ 151249 h 291546"/>
                  <a:gd name="connsiteX36" fmla="*/ 42126 w 159501"/>
                  <a:gd name="connsiteY36" fmla="*/ 153862 h 291546"/>
                  <a:gd name="connsiteX37" fmla="*/ 32215 w 159501"/>
                  <a:gd name="connsiteY37" fmla="*/ 156040 h 291546"/>
                  <a:gd name="connsiteX38" fmla="*/ 32215 w 159501"/>
                  <a:gd name="connsiteY38" fmla="*/ 168018 h 291546"/>
                  <a:gd name="connsiteX39" fmla="*/ 32215 w 159501"/>
                  <a:gd name="connsiteY39" fmla="*/ 191866 h 291546"/>
                  <a:gd name="connsiteX40" fmla="*/ 32215 w 159501"/>
                  <a:gd name="connsiteY40" fmla="*/ 243591 h 291546"/>
                  <a:gd name="connsiteX41" fmla="*/ 32215 w 159501"/>
                  <a:gd name="connsiteY41" fmla="*/ 269508 h 291546"/>
                  <a:gd name="connsiteX42" fmla="*/ 32215 w 159501"/>
                  <a:gd name="connsiteY42" fmla="*/ 282466 h 291546"/>
                  <a:gd name="connsiteX43" fmla="*/ 32215 w 159501"/>
                  <a:gd name="connsiteY43" fmla="*/ 289000 h 291546"/>
                  <a:gd name="connsiteX44" fmla="*/ 27538 w 159501"/>
                  <a:gd name="connsiteY44" fmla="*/ 290851 h 291546"/>
                  <a:gd name="connsiteX45" fmla="*/ 7604 w 159501"/>
                  <a:gd name="connsiteY45" fmla="*/ 290851 h 291546"/>
                  <a:gd name="connsiteX46" fmla="*/ 31 w 159501"/>
                  <a:gd name="connsiteY46" fmla="*/ 288564 h 291546"/>
                  <a:gd name="connsiteX47" fmla="*/ 31 w 159501"/>
                  <a:gd name="connsiteY47" fmla="*/ 285079 h 291546"/>
                  <a:gd name="connsiteX48" fmla="*/ 31 w 159501"/>
                  <a:gd name="connsiteY48" fmla="*/ 274626 h 291546"/>
                  <a:gd name="connsiteX49" fmla="*/ 31 w 159501"/>
                  <a:gd name="connsiteY49" fmla="*/ 214516 h 291546"/>
                  <a:gd name="connsiteX50" fmla="*/ 143 w 159501"/>
                  <a:gd name="connsiteY50" fmla="*/ 7944 h 291546"/>
                  <a:gd name="connsiteX51" fmla="*/ 143 w 159501"/>
                  <a:gd name="connsiteY51" fmla="*/ 1846 h 291546"/>
                  <a:gd name="connsiteX52" fmla="*/ 5042 w 159501"/>
                  <a:gd name="connsiteY52" fmla="*/ 539 h 291546"/>
                  <a:gd name="connsiteX53" fmla="*/ 17404 w 159501"/>
                  <a:gd name="connsiteY53" fmla="*/ 539 h 291546"/>
                  <a:gd name="connsiteX54" fmla="*/ 42126 w 159501"/>
                  <a:gd name="connsiteY54" fmla="*/ 539 h 291546"/>
                  <a:gd name="connsiteX55" fmla="*/ 98141 w 159501"/>
                  <a:gd name="connsiteY55" fmla="*/ 2826 h 291546"/>
                  <a:gd name="connsiteX56" fmla="*/ 159501 w 159501"/>
                  <a:gd name="connsiteY56" fmla="*/ 76656 h 291546"/>
                  <a:gd name="connsiteX57" fmla="*/ 98809 w 159501"/>
                  <a:gd name="connsiteY57" fmla="*/ 151249 h 29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59501" h="291546">
                    <a:moveTo>
                      <a:pt x="126872" y="76547"/>
                    </a:moveTo>
                    <a:cubicBezTo>
                      <a:pt x="126872" y="74043"/>
                      <a:pt x="126761" y="71647"/>
                      <a:pt x="126427" y="69251"/>
                    </a:cubicBezTo>
                    <a:cubicBezTo>
                      <a:pt x="126204" y="67618"/>
                      <a:pt x="125870" y="65985"/>
                      <a:pt x="125536" y="64460"/>
                    </a:cubicBezTo>
                    <a:cubicBezTo>
                      <a:pt x="125313" y="63371"/>
                      <a:pt x="124979" y="62282"/>
                      <a:pt x="124645" y="61302"/>
                    </a:cubicBezTo>
                    <a:cubicBezTo>
                      <a:pt x="124311" y="60322"/>
                      <a:pt x="123866" y="59342"/>
                      <a:pt x="123532" y="58362"/>
                    </a:cubicBezTo>
                    <a:cubicBezTo>
                      <a:pt x="122752" y="56402"/>
                      <a:pt x="121638" y="54551"/>
                      <a:pt x="120525" y="52917"/>
                    </a:cubicBezTo>
                    <a:cubicBezTo>
                      <a:pt x="119300" y="51175"/>
                      <a:pt x="117963" y="49433"/>
                      <a:pt x="116516" y="47908"/>
                    </a:cubicBezTo>
                    <a:cubicBezTo>
                      <a:pt x="115625" y="47037"/>
                      <a:pt x="114734" y="46166"/>
                      <a:pt x="113843" y="45404"/>
                    </a:cubicBezTo>
                    <a:cubicBezTo>
                      <a:pt x="113398" y="44968"/>
                      <a:pt x="112952" y="44641"/>
                      <a:pt x="112507" y="44315"/>
                    </a:cubicBezTo>
                    <a:cubicBezTo>
                      <a:pt x="112284" y="44097"/>
                      <a:pt x="112061" y="43988"/>
                      <a:pt x="111839" y="43770"/>
                    </a:cubicBezTo>
                    <a:cubicBezTo>
                      <a:pt x="111616" y="43661"/>
                      <a:pt x="111504" y="43443"/>
                      <a:pt x="111282" y="43226"/>
                    </a:cubicBezTo>
                    <a:cubicBezTo>
                      <a:pt x="110725" y="42790"/>
                      <a:pt x="110168" y="42354"/>
                      <a:pt x="109611" y="42028"/>
                    </a:cubicBezTo>
                    <a:cubicBezTo>
                      <a:pt x="108609" y="41266"/>
                      <a:pt x="107607" y="40612"/>
                      <a:pt x="106493" y="40068"/>
                    </a:cubicBezTo>
                    <a:cubicBezTo>
                      <a:pt x="106048" y="39850"/>
                      <a:pt x="105602" y="39523"/>
                      <a:pt x="105157" y="39305"/>
                    </a:cubicBezTo>
                    <a:cubicBezTo>
                      <a:pt x="103709" y="38543"/>
                      <a:pt x="102150" y="37781"/>
                      <a:pt x="100591" y="37128"/>
                    </a:cubicBezTo>
                    <a:cubicBezTo>
                      <a:pt x="99032" y="36474"/>
                      <a:pt x="97584" y="36039"/>
                      <a:pt x="95914" y="35494"/>
                    </a:cubicBezTo>
                    <a:cubicBezTo>
                      <a:pt x="94800" y="35167"/>
                      <a:pt x="93575" y="34841"/>
                      <a:pt x="92462" y="34623"/>
                    </a:cubicBezTo>
                    <a:cubicBezTo>
                      <a:pt x="91237" y="34405"/>
                      <a:pt x="90123" y="34079"/>
                      <a:pt x="88898" y="33861"/>
                    </a:cubicBezTo>
                    <a:cubicBezTo>
                      <a:pt x="87116" y="33534"/>
                      <a:pt x="85334" y="33316"/>
                      <a:pt x="83553" y="33098"/>
                    </a:cubicBezTo>
                    <a:cubicBezTo>
                      <a:pt x="82216" y="32990"/>
                      <a:pt x="80880" y="32881"/>
                      <a:pt x="79544" y="32881"/>
                    </a:cubicBezTo>
                    <a:cubicBezTo>
                      <a:pt x="78207" y="32881"/>
                      <a:pt x="76871" y="32772"/>
                      <a:pt x="75535" y="32772"/>
                    </a:cubicBezTo>
                    <a:lnTo>
                      <a:pt x="32215" y="32772"/>
                    </a:lnTo>
                    <a:lnTo>
                      <a:pt x="32215" y="121738"/>
                    </a:lnTo>
                    <a:lnTo>
                      <a:pt x="75423" y="121738"/>
                    </a:lnTo>
                    <a:cubicBezTo>
                      <a:pt x="79098" y="121738"/>
                      <a:pt x="82773" y="121520"/>
                      <a:pt x="86448" y="120976"/>
                    </a:cubicBezTo>
                    <a:cubicBezTo>
                      <a:pt x="89789" y="120432"/>
                      <a:pt x="93018" y="119778"/>
                      <a:pt x="96248" y="118689"/>
                    </a:cubicBezTo>
                    <a:cubicBezTo>
                      <a:pt x="99255" y="117709"/>
                      <a:pt x="102150" y="116511"/>
                      <a:pt x="104934" y="114987"/>
                    </a:cubicBezTo>
                    <a:cubicBezTo>
                      <a:pt x="107607" y="113571"/>
                      <a:pt x="110168" y="111829"/>
                      <a:pt x="112618" y="109869"/>
                    </a:cubicBezTo>
                    <a:cubicBezTo>
                      <a:pt x="113620" y="108998"/>
                      <a:pt x="114623" y="108127"/>
                      <a:pt x="115514" y="107146"/>
                    </a:cubicBezTo>
                    <a:cubicBezTo>
                      <a:pt x="116404" y="106275"/>
                      <a:pt x="117295" y="105295"/>
                      <a:pt x="118075" y="104206"/>
                    </a:cubicBezTo>
                    <a:cubicBezTo>
                      <a:pt x="118854" y="103226"/>
                      <a:pt x="119634" y="102246"/>
                      <a:pt x="120302" y="101157"/>
                    </a:cubicBezTo>
                    <a:cubicBezTo>
                      <a:pt x="120970" y="100068"/>
                      <a:pt x="121638" y="98979"/>
                      <a:pt x="122195" y="97782"/>
                    </a:cubicBezTo>
                    <a:cubicBezTo>
                      <a:pt x="123309" y="95386"/>
                      <a:pt x="124311" y="92990"/>
                      <a:pt x="124979" y="90377"/>
                    </a:cubicBezTo>
                    <a:cubicBezTo>
                      <a:pt x="125425" y="88852"/>
                      <a:pt x="125759" y="87219"/>
                      <a:pt x="125982" y="85694"/>
                    </a:cubicBezTo>
                    <a:cubicBezTo>
                      <a:pt x="126650" y="82536"/>
                      <a:pt x="126872" y="79487"/>
                      <a:pt x="126872" y="76547"/>
                    </a:cubicBezTo>
                    <a:moveTo>
                      <a:pt x="98809" y="151249"/>
                    </a:moveTo>
                    <a:cubicBezTo>
                      <a:pt x="79766" y="155822"/>
                      <a:pt x="61058" y="153862"/>
                      <a:pt x="42126" y="153862"/>
                    </a:cubicBezTo>
                    <a:cubicBezTo>
                      <a:pt x="39899" y="153862"/>
                      <a:pt x="32215" y="151902"/>
                      <a:pt x="32215" y="156040"/>
                    </a:cubicBezTo>
                    <a:lnTo>
                      <a:pt x="32215" y="168018"/>
                    </a:lnTo>
                    <a:lnTo>
                      <a:pt x="32215" y="191866"/>
                    </a:lnTo>
                    <a:lnTo>
                      <a:pt x="32215" y="243591"/>
                    </a:lnTo>
                    <a:lnTo>
                      <a:pt x="32215" y="269508"/>
                    </a:lnTo>
                    <a:lnTo>
                      <a:pt x="32215" y="282466"/>
                    </a:lnTo>
                    <a:lnTo>
                      <a:pt x="32215" y="289000"/>
                    </a:lnTo>
                    <a:cubicBezTo>
                      <a:pt x="32215" y="292049"/>
                      <a:pt x="29431" y="290851"/>
                      <a:pt x="27538" y="290851"/>
                    </a:cubicBezTo>
                    <a:lnTo>
                      <a:pt x="7604" y="290851"/>
                    </a:lnTo>
                    <a:cubicBezTo>
                      <a:pt x="4708" y="290851"/>
                      <a:pt x="31" y="293464"/>
                      <a:pt x="31" y="288564"/>
                    </a:cubicBezTo>
                    <a:lnTo>
                      <a:pt x="31" y="285079"/>
                    </a:lnTo>
                    <a:cubicBezTo>
                      <a:pt x="31" y="281595"/>
                      <a:pt x="31" y="278110"/>
                      <a:pt x="31" y="274626"/>
                    </a:cubicBezTo>
                    <a:cubicBezTo>
                      <a:pt x="31" y="254589"/>
                      <a:pt x="31" y="234553"/>
                      <a:pt x="31" y="214516"/>
                    </a:cubicBezTo>
                    <a:cubicBezTo>
                      <a:pt x="-80" y="145695"/>
                      <a:pt x="143" y="76874"/>
                      <a:pt x="143" y="7944"/>
                    </a:cubicBezTo>
                    <a:lnTo>
                      <a:pt x="143" y="1846"/>
                    </a:lnTo>
                    <a:cubicBezTo>
                      <a:pt x="143" y="-1312"/>
                      <a:pt x="3261" y="539"/>
                      <a:pt x="5042" y="539"/>
                    </a:cubicBezTo>
                    <a:lnTo>
                      <a:pt x="17404" y="539"/>
                    </a:lnTo>
                    <a:lnTo>
                      <a:pt x="42126" y="539"/>
                    </a:lnTo>
                    <a:cubicBezTo>
                      <a:pt x="60835" y="539"/>
                      <a:pt x="79321" y="-1312"/>
                      <a:pt x="98141" y="2826"/>
                    </a:cubicBezTo>
                    <a:cubicBezTo>
                      <a:pt x="136561" y="11320"/>
                      <a:pt x="159501" y="37672"/>
                      <a:pt x="159501" y="76656"/>
                    </a:cubicBezTo>
                    <a:cubicBezTo>
                      <a:pt x="159390" y="113789"/>
                      <a:pt x="135559" y="142428"/>
                      <a:pt x="98809" y="151249"/>
                    </a:cubicBezTo>
                  </a:path>
                </a:pathLst>
              </a:custGeom>
              <a:grpFill/>
              <a:ln w="11089" cap="flat">
                <a:noFill/>
                <a:prstDash val="solid"/>
                <a:miter/>
              </a:ln>
            </p:spPr>
            <p:txBody>
              <a:bodyPr rtlCol="0" anchor="ctr"/>
              <a:lstStyle/>
              <a:p>
                <a:endParaRPr lang="fi-FI"/>
              </a:p>
            </p:txBody>
          </p:sp>
          <p:sp>
            <p:nvSpPr>
              <p:cNvPr id="20" name="Vapaamuotoinen: Muoto 19">
                <a:extLst>
                  <a:ext uri="{FF2B5EF4-FFF2-40B4-BE49-F238E27FC236}">
                    <a16:creationId xmlns:a16="http://schemas.microsoft.com/office/drawing/2014/main" id="{434B4746-318A-4BD9-BEF3-36C90F5D931D}"/>
                  </a:ext>
                </a:extLst>
              </p:cNvPr>
              <p:cNvSpPr/>
              <p:nvPr/>
            </p:nvSpPr>
            <p:spPr bwMode="black">
              <a:xfrm>
                <a:off x="10472624" y="6318240"/>
                <a:ext cx="245775" cy="290311"/>
              </a:xfrm>
              <a:custGeom>
                <a:avLst/>
                <a:gdLst>
                  <a:gd name="connsiteX0" fmla="*/ 172054 w 245775"/>
                  <a:gd name="connsiteY0" fmla="*/ 204176 h 290311"/>
                  <a:gd name="connsiteX1" fmla="*/ 122610 w 245775"/>
                  <a:gd name="connsiteY1" fmla="*/ 77750 h 290311"/>
                  <a:gd name="connsiteX2" fmla="*/ 73165 w 245775"/>
                  <a:gd name="connsiteY2" fmla="*/ 204176 h 290311"/>
                  <a:gd name="connsiteX3" fmla="*/ 172054 w 245775"/>
                  <a:gd name="connsiteY3" fmla="*/ 204176 h 290311"/>
                  <a:gd name="connsiteX4" fmla="*/ 206131 w 245775"/>
                  <a:gd name="connsiteY4" fmla="*/ 290312 h 290311"/>
                  <a:gd name="connsiteX5" fmla="*/ 183190 w 245775"/>
                  <a:gd name="connsiteY5" fmla="*/ 231618 h 290311"/>
                  <a:gd name="connsiteX6" fmla="*/ 62474 w 245775"/>
                  <a:gd name="connsiteY6" fmla="*/ 231618 h 290311"/>
                  <a:gd name="connsiteX7" fmla="*/ 39534 w 245775"/>
                  <a:gd name="connsiteY7" fmla="*/ 290312 h 290311"/>
                  <a:gd name="connsiteX8" fmla="*/ 0 w 245775"/>
                  <a:gd name="connsiteY8" fmla="*/ 290312 h 290311"/>
                  <a:gd name="connsiteX9" fmla="*/ 122721 w 245775"/>
                  <a:gd name="connsiteY9" fmla="*/ 0 h 290311"/>
                  <a:gd name="connsiteX10" fmla="*/ 245776 w 245775"/>
                  <a:gd name="connsiteY10" fmla="*/ 290312 h 290311"/>
                  <a:gd name="connsiteX11" fmla="*/ 206131 w 245775"/>
                  <a:gd name="connsiteY11" fmla="*/ 290312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5775" h="290311">
                    <a:moveTo>
                      <a:pt x="172054" y="204176"/>
                    </a:moveTo>
                    <a:lnTo>
                      <a:pt x="122610" y="77750"/>
                    </a:lnTo>
                    <a:lnTo>
                      <a:pt x="73165" y="204176"/>
                    </a:lnTo>
                    <a:lnTo>
                      <a:pt x="172054" y="204176"/>
                    </a:lnTo>
                    <a:close/>
                    <a:moveTo>
                      <a:pt x="206131" y="290312"/>
                    </a:moveTo>
                    <a:lnTo>
                      <a:pt x="183190" y="231618"/>
                    </a:lnTo>
                    <a:lnTo>
                      <a:pt x="62474" y="231618"/>
                    </a:lnTo>
                    <a:lnTo>
                      <a:pt x="39534" y="290312"/>
                    </a:lnTo>
                    <a:lnTo>
                      <a:pt x="0" y="290312"/>
                    </a:lnTo>
                    <a:lnTo>
                      <a:pt x="122721" y="0"/>
                    </a:lnTo>
                    <a:lnTo>
                      <a:pt x="245776" y="290312"/>
                    </a:lnTo>
                    <a:lnTo>
                      <a:pt x="206131" y="290312"/>
                    </a:lnTo>
                    <a:close/>
                  </a:path>
                </a:pathLst>
              </a:custGeom>
              <a:grpFill/>
              <a:ln w="11089" cap="flat">
                <a:noFill/>
                <a:prstDash val="solid"/>
                <a:miter/>
              </a:ln>
            </p:spPr>
            <p:txBody>
              <a:bodyPr rtlCol="0" anchor="ctr"/>
              <a:lstStyle/>
              <a:p>
                <a:endParaRPr lang="fi-FI"/>
              </a:p>
            </p:txBody>
          </p:sp>
        </p:grpSp>
      </p:grpSp>
    </p:spTree>
    <p:extLst>
      <p:ext uri="{BB962C8B-B14F-4D97-AF65-F5344CB8AC3E}">
        <p14:creationId xmlns:p14="http://schemas.microsoft.com/office/powerpoint/2010/main" val="2241068175"/>
      </p:ext>
    </p:extLst>
  </p:cSld>
  <p:clrMapOvr>
    <a:masterClrMapping/>
  </p:clrMapOvr>
  <p:extLst>
    <p:ext uri="{DCECCB84-F9BA-43D5-87BE-67443E8EF086}">
      <p15:sldGuideLst xmlns:p15="http://schemas.microsoft.com/office/powerpoint/2012/main">
        <p15:guide id="1" orient="horz" pos="27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Otsikkodia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Otsikko 21">
            <a:extLst>
              <a:ext uri="{FF2B5EF4-FFF2-40B4-BE49-F238E27FC236}">
                <a16:creationId xmlns:a16="http://schemas.microsoft.com/office/drawing/2014/main" id="{42627C78-F857-4C35-B9DE-F8E8F893A8C6}"/>
              </a:ext>
            </a:extLst>
          </p:cNvPr>
          <p:cNvSpPr>
            <a:spLocks noGrp="1"/>
          </p:cNvSpPr>
          <p:nvPr>
            <p:ph type="title"/>
          </p:nvPr>
        </p:nvSpPr>
        <p:spPr>
          <a:xfrm>
            <a:off x="576000" y="3909750"/>
            <a:ext cx="8280000" cy="1224000"/>
          </a:xfrm>
        </p:spPr>
        <p:txBody>
          <a:bodyPr/>
          <a:lstStyle>
            <a:lvl1pPr>
              <a:defRPr>
                <a:solidFill>
                  <a:schemeClr val="bg1"/>
                </a:solidFill>
              </a:defRPr>
            </a:lvl1pPr>
          </a:lstStyle>
          <a:p>
            <a:r>
              <a:rPr lang="fi-FI"/>
              <a:t>Muokkaa ots. perustyyl. napsautt.</a:t>
            </a:r>
            <a:endParaRPr lang="fi-FI" dirty="0"/>
          </a:p>
        </p:txBody>
      </p:sp>
      <p:sp>
        <p:nvSpPr>
          <p:cNvPr id="8" name="Alaotsikko">
            <a:extLst>
              <a:ext uri="{FF2B5EF4-FFF2-40B4-BE49-F238E27FC236}">
                <a16:creationId xmlns:a16="http://schemas.microsoft.com/office/drawing/2014/main" id="{E91DDF1F-FE89-4603-A3BF-EF6D77121761}"/>
              </a:ext>
            </a:extLst>
          </p:cNvPr>
          <p:cNvSpPr>
            <a:spLocks noGrp="1"/>
          </p:cNvSpPr>
          <p:nvPr>
            <p:ph type="subTitle" idx="1"/>
          </p:nvPr>
        </p:nvSpPr>
        <p:spPr>
          <a:xfrm>
            <a:off x="576000" y="5229000"/>
            <a:ext cx="8280000" cy="1241006"/>
          </a:xfrm>
        </p:spPr>
        <p:txBody>
          <a:bodyPr/>
          <a:lstStyle>
            <a:lvl1pPr marL="0" indent="0" algn="l">
              <a:lnSpc>
                <a:spcPct val="90000"/>
              </a:lnSpc>
              <a:spcBef>
                <a:spcPts val="0"/>
              </a:spcBef>
              <a:buNone/>
              <a:defRPr sz="26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sp>
        <p:nvSpPr>
          <p:cNvPr id="6" name="Dian numeron paikkamerkki 5">
            <a:extLst>
              <a:ext uri="{FF2B5EF4-FFF2-40B4-BE49-F238E27FC236}">
                <a16:creationId xmlns:a16="http://schemas.microsoft.com/office/drawing/2014/main" id="{ABE89B99-CB50-4721-8EC5-09E308DE349D}"/>
              </a:ext>
            </a:extLst>
          </p:cNvPr>
          <p:cNvSpPr>
            <a:spLocks noGrp="1"/>
          </p:cNvSpPr>
          <p:nvPr>
            <p:ph type="sldNum" sz="quarter" idx="12"/>
          </p:nvPr>
        </p:nvSpPr>
        <p:spPr/>
        <p:txBody>
          <a:bodyPr/>
          <a:lstStyle>
            <a:lvl1pPr>
              <a:defRPr>
                <a:noFill/>
              </a:defRPr>
            </a:lvl1pPr>
          </a:lstStyle>
          <a:p>
            <a:fld id="{2020BB7A-7565-440A-AF71-226D618FE89D}" type="slidenum">
              <a:rPr lang="fi-FI" smtClean="0"/>
              <a:t>‹#›</a:t>
            </a:fld>
            <a:endParaRPr lang="fi-FI"/>
          </a:p>
        </p:txBody>
      </p:sp>
      <p:sp>
        <p:nvSpPr>
          <p:cNvPr id="4" name="Päivämäärän paikkamerkki 3">
            <a:extLst>
              <a:ext uri="{FF2B5EF4-FFF2-40B4-BE49-F238E27FC236}">
                <a16:creationId xmlns:a16="http://schemas.microsoft.com/office/drawing/2014/main" id="{424E1588-9E6E-4A84-810E-6A616E8CD13B}"/>
              </a:ext>
            </a:extLst>
          </p:cNvPr>
          <p:cNvSpPr>
            <a:spLocks noGrp="1"/>
          </p:cNvSpPr>
          <p:nvPr>
            <p:ph type="dt" sz="half" idx="10"/>
          </p:nvPr>
        </p:nvSpPr>
        <p:spPr/>
        <p:txBody>
          <a:bodyPr/>
          <a:lstStyle>
            <a:lvl1pPr>
              <a:defRPr>
                <a:noFill/>
              </a:defRPr>
            </a:lvl1pPr>
          </a:lstStyle>
          <a:p>
            <a:fld id="{8C658194-F7A3-454F-AD9C-701CAF1EA9BB}" type="datetime1">
              <a:rPr lang="fi-FI" smtClean="0"/>
              <a:t>26.5.2024</a:t>
            </a:fld>
            <a:endParaRPr lang="fi-FI"/>
          </a:p>
        </p:txBody>
      </p:sp>
      <p:sp>
        <p:nvSpPr>
          <p:cNvPr id="5" name="Alatunnisteen paikkamerkki 4">
            <a:extLst>
              <a:ext uri="{FF2B5EF4-FFF2-40B4-BE49-F238E27FC236}">
                <a16:creationId xmlns:a16="http://schemas.microsoft.com/office/drawing/2014/main" id="{F2470115-13AF-4E2A-AD86-898C49862C5F}"/>
              </a:ext>
            </a:extLst>
          </p:cNvPr>
          <p:cNvSpPr>
            <a:spLocks noGrp="1"/>
          </p:cNvSpPr>
          <p:nvPr>
            <p:ph type="ftr" sz="quarter" idx="11"/>
          </p:nvPr>
        </p:nvSpPr>
        <p:spPr/>
        <p:txBody>
          <a:bodyPr/>
          <a:lstStyle>
            <a:lvl1pPr>
              <a:defRPr>
                <a:noFill/>
              </a:defRPr>
            </a:lvl1pPr>
          </a:lstStyle>
          <a:p>
            <a:r>
              <a:rPr lang="en-US"/>
              <a:t>This work © 2024 by Tapio Palvelut Oy is licensed under CC BY-SA 4.0 </a:t>
            </a:r>
            <a:endParaRPr lang="fi-FI"/>
          </a:p>
        </p:txBody>
      </p:sp>
      <p:grpSp>
        <p:nvGrpSpPr>
          <p:cNvPr id="13" name="Logo">
            <a:extLst>
              <a:ext uri="{FF2B5EF4-FFF2-40B4-BE49-F238E27FC236}">
                <a16:creationId xmlns:a16="http://schemas.microsoft.com/office/drawing/2014/main" id="{3C30A216-C7F8-42EB-967F-C42A5B6546E0}"/>
              </a:ext>
              <a:ext uri="{C183D7F6-B498-43B3-948B-1728B52AA6E4}">
                <adec:decorative xmlns:adec="http://schemas.microsoft.com/office/drawing/2017/decorative" val="1"/>
              </a:ext>
            </a:extLst>
          </p:cNvPr>
          <p:cNvGrpSpPr>
            <a:grpSpLocks noChangeAspect="1"/>
          </p:cNvGrpSpPr>
          <p:nvPr/>
        </p:nvGrpSpPr>
        <p:grpSpPr bwMode="black">
          <a:xfrm>
            <a:off x="9259944" y="5532891"/>
            <a:ext cx="2196000" cy="592921"/>
            <a:chOff x="10274400" y="6210000"/>
            <a:chExt cx="1492250" cy="402908"/>
          </a:xfrm>
          <a:solidFill>
            <a:srgbClr val="FFFFFF"/>
          </a:solidFill>
        </p:grpSpPr>
        <p:sp>
          <p:nvSpPr>
            <p:cNvPr id="14" name="Vapaamuotoinen: Muoto 13">
              <a:extLst>
                <a:ext uri="{FF2B5EF4-FFF2-40B4-BE49-F238E27FC236}">
                  <a16:creationId xmlns:a16="http://schemas.microsoft.com/office/drawing/2014/main" id="{EC11CF2F-5EEB-49C7-B657-CFB988898499}"/>
                </a:ext>
              </a:extLst>
            </p:cNvPr>
            <p:cNvSpPr/>
            <p:nvPr/>
          </p:nvSpPr>
          <p:spPr bwMode="black">
            <a:xfrm>
              <a:off x="11466195" y="6216751"/>
              <a:ext cx="301902" cy="392018"/>
            </a:xfrm>
            <a:custGeom>
              <a:avLst/>
              <a:gdLst>
                <a:gd name="connsiteX0" fmla="*/ 150227 w 301902"/>
                <a:gd name="connsiteY0" fmla="*/ 0 h 392018"/>
                <a:gd name="connsiteX1" fmla="*/ 126062 w 301902"/>
                <a:gd name="connsiteY1" fmla="*/ 55318 h 392018"/>
                <a:gd name="connsiteX2" fmla="*/ 126062 w 301902"/>
                <a:gd name="connsiteY2" fmla="*/ 170419 h 392018"/>
                <a:gd name="connsiteX3" fmla="*/ 96439 w 301902"/>
                <a:gd name="connsiteY3" fmla="*/ 105409 h 392018"/>
                <a:gd name="connsiteX4" fmla="*/ 69935 w 301902"/>
                <a:gd name="connsiteY4" fmla="*/ 165955 h 392018"/>
                <a:gd name="connsiteX5" fmla="*/ 101896 w 301902"/>
                <a:gd name="connsiteY5" fmla="*/ 235756 h 392018"/>
                <a:gd name="connsiteX6" fmla="*/ 52786 w 301902"/>
                <a:gd name="connsiteY6" fmla="*/ 205265 h 392018"/>
                <a:gd name="connsiteX7" fmla="*/ 33409 w 301902"/>
                <a:gd name="connsiteY7" fmla="*/ 249476 h 392018"/>
                <a:gd name="connsiteX8" fmla="*/ 80849 w 301902"/>
                <a:gd name="connsiteY8" fmla="*/ 278878 h 392018"/>
                <a:gd name="connsiteX9" fmla="*/ 20491 w 301902"/>
                <a:gd name="connsiteY9" fmla="*/ 278878 h 392018"/>
                <a:gd name="connsiteX10" fmla="*/ 0 w 301902"/>
                <a:gd name="connsiteY10" fmla="*/ 325811 h 392018"/>
                <a:gd name="connsiteX11" fmla="*/ 126062 w 301902"/>
                <a:gd name="connsiteY11" fmla="*/ 325811 h 392018"/>
                <a:gd name="connsiteX12" fmla="*/ 126062 w 301902"/>
                <a:gd name="connsiteY12" fmla="*/ 392019 h 392018"/>
                <a:gd name="connsiteX13" fmla="*/ 175729 w 301902"/>
                <a:gd name="connsiteY13" fmla="*/ 392019 h 392018"/>
                <a:gd name="connsiteX14" fmla="*/ 175729 w 301902"/>
                <a:gd name="connsiteY14" fmla="*/ 325811 h 392018"/>
                <a:gd name="connsiteX15" fmla="*/ 301902 w 301902"/>
                <a:gd name="connsiteY15" fmla="*/ 325811 h 392018"/>
                <a:gd name="connsiteX16" fmla="*/ 281300 w 301902"/>
                <a:gd name="connsiteY16" fmla="*/ 278878 h 392018"/>
                <a:gd name="connsiteX17" fmla="*/ 221054 w 301902"/>
                <a:gd name="connsiteY17" fmla="*/ 278878 h 392018"/>
                <a:gd name="connsiteX18" fmla="*/ 268494 w 301902"/>
                <a:gd name="connsiteY18" fmla="*/ 249476 h 392018"/>
                <a:gd name="connsiteX19" fmla="*/ 249117 w 301902"/>
                <a:gd name="connsiteY19" fmla="*/ 205265 h 392018"/>
                <a:gd name="connsiteX20" fmla="*/ 199895 w 301902"/>
                <a:gd name="connsiteY20" fmla="*/ 235756 h 392018"/>
                <a:gd name="connsiteX21" fmla="*/ 231967 w 301902"/>
                <a:gd name="connsiteY21" fmla="*/ 165955 h 392018"/>
                <a:gd name="connsiteX22" fmla="*/ 205463 w 301902"/>
                <a:gd name="connsiteY22" fmla="*/ 105409 h 392018"/>
                <a:gd name="connsiteX23" fmla="*/ 175729 w 301902"/>
                <a:gd name="connsiteY23" fmla="*/ 170419 h 392018"/>
                <a:gd name="connsiteX24" fmla="*/ 175729 w 301902"/>
                <a:gd name="connsiteY24" fmla="*/ 55318 h 392018"/>
                <a:gd name="connsiteX25" fmla="*/ 151675 w 301902"/>
                <a:gd name="connsiteY25" fmla="*/ 0 h 39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1902" h="392018">
                  <a:moveTo>
                    <a:pt x="150227" y="0"/>
                  </a:moveTo>
                  <a:lnTo>
                    <a:pt x="126062" y="55318"/>
                  </a:lnTo>
                  <a:lnTo>
                    <a:pt x="126062" y="170419"/>
                  </a:lnTo>
                  <a:lnTo>
                    <a:pt x="96439" y="105409"/>
                  </a:lnTo>
                  <a:lnTo>
                    <a:pt x="69935" y="165955"/>
                  </a:lnTo>
                  <a:lnTo>
                    <a:pt x="101896" y="235756"/>
                  </a:lnTo>
                  <a:lnTo>
                    <a:pt x="52786" y="205265"/>
                  </a:lnTo>
                  <a:lnTo>
                    <a:pt x="33409" y="249476"/>
                  </a:lnTo>
                  <a:lnTo>
                    <a:pt x="80849" y="278878"/>
                  </a:lnTo>
                  <a:lnTo>
                    <a:pt x="20491" y="278878"/>
                  </a:lnTo>
                  <a:lnTo>
                    <a:pt x="0" y="325811"/>
                  </a:lnTo>
                  <a:lnTo>
                    <a:pt x="126062" y="325811"/>
                  </a:lnTo>
                  <a:lnTo>
                    <a:pt x="126062" y="392019"/>
                  </a:lnTo>
                  <a:lnTo>
                    <a:pt x="175729" y="392019"/>
                  </a:lnTo>
                  <a:lnTo>
                    <a:pt x="175729" y="325811"/>
                  </a:lnTo>
                  <a:lnTo>
                    <a:pt x="301902" y="325811"/>
                  </a:lnTo>
                  <a:lnTo>
                    <a:pt x="281300" y="278878"/>
                  </a:lnTo>
                  <a:lnTo>
                    <a:pt x="221054" y="278878"/>
                  </a:lnTo>
                  <a:lnTo>
                    <a:pt x="268494" y="249476"/>
                  </a:lnTo>
                  <a:lnTo>
                    <a:pt x="249117" y="205265"/>
                  </a:lnTo>
                  <a:lnTo>
                    <a:pt x="199895" y="235756"/>
                  </a:lnTo>
                  <a:lnTo>
                    <a:pt x="231967" y="165955"/>
                  </a:lnTo>
                  <a:lnTo>
                    <a:pt x="205463" y="105409"/>
                  </a:lnTo>
                  <a:lnTo>
                    <a:pt x="175729" y="170419"/>
                  </a:lnTo>
                  <a:lnTo>
                    <a:pt x="175729" y="55318"/>
                  </a:lnTo>
                  <a:lnTo>
                    <a:pt x="151675" y="0"/>
                  </a:lnTo>
                  <a:close/>
                </a:path>
              </a:pathLst>
            </a:custGeom>
            <a:grpFill/>
            <a:ln w="11089" cap="flat">
              <a:noFill/>
              <a:prstDash val="solid"/>
              <a:miter/>
            </a:ln>
          </p:spPr>
          <p:txBody>
            <a:bodyPr rtlCol="0" anchor="ctr"/>
            <a:lstStyle/>
            <a:p>
              <a:endParaRPr lang="fi-FI"/>
            </a:p>
          </p:txBody>
        </p:sp>
        <p:grpSp>
          <p:nvGrpSpPr>
            <p:cNvPr id="15" name="Kuva 10">
              <a:extLst>
                <a:ext uri="{FF2B5EF4-FFF2-40B4-BE49-F238E27FC236}">
                  <a16:creationId xmlns:a16="http://schemas.microsoft.com/office/drawing/2014/main" id="{974D59E4-C489-4D86-9ADE-0A22503B24E7}"/>
                </a:ext>
              </a:extLst>
            </p:cNvPr>
            <p:cNvGrpSpPr/>
            <p:nvPr/>
          </p:nvGrpSpPr>
          <p:grpSpPr bwMode="black">
            <a:xfrm>
              <a:off x="10278854" y="6317762"/>
              <a:ext cx="1072638" cy="291633"/>
              <a:chOff x="10278854" y="6317762"/>
              <a:chExt cx="1072638" cy="291633"/>
            </a:xfrm>
            <a:grpFill/>
          </p:grpSpPr>
          <p:sp>
            <p:nvSpPr>
              <p:cNvPr id="16" name="Vapaamuotoinen: Muoto 15">
                <a:extLst>
                  <a:ext uri="{FF2B5EF4-FFF2-40B4-BE49-F238E27FC236}">
                    <a16:creationId xmlns:a16="http://schemas.microsoft.com/office/drawing/2014/main" id="{30BCBFC5-BEC8-4C97-9AE0-5C60F02304EC}"/>
                  </a:ext>
                </a:extLst>
              </p:cNvPr>
              <p:cNvSpPr/>
              <p:nvPr/>
            </p:nvSpPr>
            <p:spPr bwMode="black">
              <a:xfrm>
                <a:off x="11056272" y="6317762"/>
                <a:ext cx="295220" cy="291633"/>
              </a:xfrm>
              <a:custGeom>
                <a:avLst/>
                <a:gdLst>
                  <a:gd name="connsiteX0" fmla="*/ 295221 w 295220"/>
                  <a:gd name="connsiteY0" fmla="*/ 145634 h 291633"/>
                  <a:gd name="connsiteX1" fmla="*/ 293884 w 295220"/>
                  <a:gd name="connsiteY1" fmla="*/ 123093 h 291633"/>
                  <a:gd name="connsiteX2" fmla="*/ 292214 w 295220"/>
                  <a:gd name="connsiteY2" fmla="*/ 112312 h 291633"/>
                  <a:gd name="connsiteX3" fmla="*/ 289764 w 295220"/>
                  <a:gd name="connsiteY3" fmla="*/ 101859 h 291633"/>
                  <a:gd name="connsiteX4" fmla="*/ 282748 w 295220"/>
                  <a:gd name="connsiteY4" fmla="*/ 82149 h 291633"/>
                  <a:gd name="connsiteX5" fmla="*/ 276178 w 295220"/>
                  <a:gd name="connsiteY5" fmla="*/ 69190 h 291633"/>
                  <a:gd name="connsiteX6" fmla="*/ 270610 w 295220"/>
                  <a:gd name="connsiteY6" fmla="*/ 60479 h 291633"/>
                  <a:gd name="connsiteX7" fmla="*/ 264373 w 295220"/>
                  <a:gd name="connsiteY7" fmla="*/ 52094 h 291633"/>
                  <a:gd name="connsiteX8" fmla="*/ 255353 w 295220"/>
                  <a:gd name="connsiteY8" fmla="*/ 42076 h 291633"/>
                  <a:gd name="connsiteX9" fmla="*/ 254239 w 295220"/>
                  <a:gd name="connsiteY9" fmla="*/ 40987 h 291633"/>
                  <a:gd name="connsiteX10" fmla="*/ 253237 w 295220"/>
                  <a:gd name="connsiteY10" fmla="*/ 40116 h 291633"/>
                  <a:gd name="connsiteX11" fmla="*/ 252680 w 295220"/>
                  <a:gd name="connsiteY11" fmla="*/ 39571 h 291633"/>
                  <a:gd name="connsiteX12" fmla="*/ 252235 w 295220"/>
                  <a:gd name="connsiteY12" fmla="*/ 39027 h 291633"/>
                  <a:gd name="connsiteX13" fmla="*/ 250230 w 295220"/>
                  <a:gd name="connsiteY13" fmla="*/ 37284 h 291633"/>
                  <a:gd name="connsiteX14" fmla="*/ 247112 w 295220"/>
                  <a:gd name="connsiteY14" fmla="*/ 34562 h 291633"/>
                  <a:gd name="connsiteX15" fmla="*/ 243994 w 295220"/>
                  <a:gd name="connsiteY15" fmla="*/ 31949 h 291633"/>
                  <a:gd name="connsiteX16" fmla="*/ 239874 w 295220"/>
                  <a:gd name="connsiteY16" fmla="*/ 28682 h 291633"/>
                  <a:gd name="connsiteX17" fmla="*/ 235642 w 295220"/>
                  <a:gd name="connsiteY17" fmla="*/ 25633 h 291633"/>
                  <a:gd name="connsiteX18" fmla="*/ 231299 w 295220"/>
                  <a:gd name="connsiteY18" fmla="*/ 22802 h 291633"/>
                  <a:gd name="connsiteX19" fmla="*/ 226844 w 295220"/>
                  <a:gd name="connsiteY19" fmla="*/ 20079 h 291633"/>
                  <a:gd name="connsiteX20" fmla="*/ 219494 w 295220"/>
                  <a:gd name="connsiteY20" fmla="*/ 16050 h 291633"/>
                  <a:gd name="connsiteX21" fmla="*/ 210697 w 295220"/>
                  <a:gd name="connsiteY21" fmla="*/ 11912 h 291633"/>
                  <a:gd name="connsiteX22" fmla="*/ 200786 w 295220"/>
                  <a:gd name="connsiteY22" fmla="*/ 8210 h 291633"/>
                  <a:gd name="connsiteX23" fmla="*/ 180072 w 295220"/>
                  <a:gd name="connsiteY23" fmla="*/ 2874 h 291633"/>
                  <a:gd name="connsiteX24" fmla="*/ 158023 w 295220"/>
                  <a:gd name="connsiteY24" fmla="*/ 261 h 291633"/>
                  <a:gd name="connsiteX25" fmla="*/ 146552 w 295220"/>
                  <a:gd name="connsiteY25" fmla="*/ 43 h 291633"/>
                  <a:gd name="connsiteX26" fmla="*/ 134971 w 295220"/>
                  <a:gd name="connsiteY26" fmla="*/ 478 h 291633"/>
                  <a:gd name="connsiteX27" fmla="*/ 112921 w 295220"/>
                  <a:gd name="connsiteY27" fmla="*/ 3310 h 291633"/>
                  <a:gd name="connsiteX28" fmla="*/ 92208 w 295220"/>
                  <a:gd name="connsiteY28" fmla="*/ 8972 h 291633"/>
                  <a:gd name="connsiteX29" fmla="*/ 82408 w 295220"/>
                  <a:gd name="connsiteY29" fmla="*/ 12783 h 291633"/>
                  <a:gd name="connsiteX30" fmla="*/ 73053 w 295220"/>
                  <a:gd name="connsiteY30" fmla="*/ 17357 h 291633"/>
                  <a:gd name="connsiteX31" fmla="*/ 64033 w 295220"/>
                  <a:gd name="connsiteY31" fmla="*/ 22584 h 291633"/>
                  <a:gd name="connsiteX32" fmla="*/ 55458 w 295220"/>
                  <a:gd name="connsiteY32" fmla="*/ 28573 h 291633"/>
                  <a:gd name="connsiteX33" fmla="*/ 39645 w 295220"/>
                  <a:gd name="connsiteY33" fmla="*/ 42403 h 291633"/>
                  <a:gd name="connsiteX34" fmla="*/ 32629 w 295220"/>
                  <a:gd name="connsiteY34" fmla="*/ 50025 h 291633"/>
                  <a:gd name="connsiteX35" fmla="*/ 26170 w 295220"/>
                  <a:gd name="connsiteY35" fmla="*/ 58192 h 291633"/>
                  <a:gd name="connsiteX36" fmla="*/ 23275 w 295220"/>
                  <a:gd name="connsiteY36" fmla="*/ 62439 h 291633"/>
                  <a:gd name="connsiteX37" fmla="*/ 20491 w 295220"/>
                  <a:gd name="connsiteY37" fmla="*/ 66795 h 291633"/>
                  <a:gd name="connsiteX38" fmla="*/ 15479 w 295220"/>
                  <a:gd name="connsiteY38" fmla="*/ 75724 h 291633"/>
                  <a:gd name="connsiteX39" fmla="*/ 7573 w 295220"/>
                  <a:gd name="connsiteY39" fmla="*/ 94889 h 291633"/>
                  <a:gd name="connsiteX40" fmla="*/ 6014 w 295220"/>
                  <a:gd name="connsiteY40" fmla="*/ 99899 h 291633"/>
                  <a:gd name="connsiteX41" fmla="*/ 4677 w 295220"/>
                  <a:gd name="connsiteY41" fmla="*/ 105017 h 291633"/>
                  <a:gd name="connsiteX42" fmla="*/ 2450 w 295220"/>
                  <a:gd name="connsiteY42" fmla="*/ 115470 h 291633"/>
                  <a:gd name="connsiteX43" fmla="*/ 891 w 295220"/>
                  <a:gd name="connsiteY43" fmla="*/ 126469 h 291633"/>
                  <a:gd name="connsiteX44" fmla="*/ 111 w 295220"/>
                  <a:gd name="connsiteY44" fmla="*/ 137576 h 291633"/>
                  <a:gd name="connsiteX45" fmla="*/ 0 w 295220"/>
                  <a:gd name="connsiteY45" fmla="*/ 143238 h 291633"/>
                  <a:gd name="connsiteX46" fmla="*/ 0 w 295220"/>
                  <a:gd name="connsiteY46" fmla="*/ 149010 h 291633"/>
                  <a:gd name="connsiteX47" fmla="*/ 223 w 295220"/>
                  <a:gd name="connsiteY47" fmla="*/ 154672 h 291633"/>
                  <a:gd name="connsiteX48" fmla="*/ 557 w 295220"/>
                  <a:gd name="connsiteY48" fmla="*/ 160335 h 291633"/>
                  <a:gd name="connsiteX49" fmla="*/ 3675 w 295220"/>
                  <a:gd name="connsiteY49" fmla="*/ 182005 h 291633"/>
                  <a:gd name="connsiteX50" fmla="*/ 6348 w 295220"/>
                  <a:gd name="connsiteY50" fmla="*/ 192350 h 291633"/>
                  <a:gd name="connsiteX51" fmla="*/ 9689 w 295220"/>
                  <a:gd name="connsiteY51" fmla="*/ 202259 h 291633"/>
                  <a:gd name="connsiteX52" fmla="*/ 18486 w 295220"/>
                  <a:gd name="connsiteY52" fmla="*/ 220989 h 291633"/>
                  <a:gd name="connsiteX53" fmla="*/ 23943 w 295220"/>
                  <a:gd name="connsiteY53" fmla="*/ 229809 h 291633"/>
                  <a:gd name="connsiteX54" fmla="*/ 30068 w 295220"/>
                  <a:gd name="connsiteY54" fmla="*/ 238194 h 291633"/>
                  <a:gd name="connsiteX55" fmla="*/ 36861 w 295220"/>
                  <a:gd name="connsiteY55" fmla="*/ 246143 h 291633"/>
                  <a:gd name="connsiteX56" fmla="*/ 44322 w 295220"/>
                  <a:gd name="connsiteY56" fmla="*/ 253657 h 291633"/>
                  <a:gd name="connsiteX57" fmla="*/ 52229 w 295220"/>
                  <a:gd name="connsiteY57" fmla="*/ 260517 h 291633"/>
                  <a:gd name="connsiteX58" fmla="*/ 60581 w 295220"/>
                  <a:gd name="connsiteY58" fmla="*/ 266724 h 291633"/>
                  <a:gd name="connsiteX59" fmla="*/ 69379 w 295220"/>
                  <a:gd name="connsiteY59" fmla="*/ 272278 h 291633"/>
                  <a:gd name="connsiteX60" fmla="*/ 78510 w 295220"/>
                  <a:gd name="connsiteY60" fmla="*/ 277069 h 291633"/>
                  <a:gd name="connsiteX61" fmla="*/ 97999 w 295220"/>
                  <a:gd name="connsiteY61" fmla="*/ 284692 h 291633"/>
                  <a:gd name="connsiteX62" fmla="*/ 108355 w 295220"/>
                  <a:gd name="connsiteY62" fmla="*/ 287414 h 291633"/>
                  <a:gd name="connsiteX63" fmla="*/ 119046 w 295220"/>
                  <a:gd name="connsiteY63" fmla="*/ 289483 h 291633"/>
                  <a:gd name="connsiteX64" fmla="*/ 141541 w 295220"/>
                  <a:gd name="connsiteY64" fmla="*/ 291552 h 291633"/>
                  <a:gd name="connsiteX65" fmla="*/ 153011 w 295220"/>
                  <a:gd name="connsiteY65" fmla="*/ 291552 h 291633"/>
                  <a:gd name="connsiteX66" fmla="*/ 164482 w 295220"/>
                  <a:gd name="connsiteY66" fmla="*/ 290899 h 291633"/>
                  <a:gd name="connsiteX67" fmla="*/ 186197 w 295220"/>
                  <a:gd name="connsiteY67" fmla="*/ 287523 h 291633"/>
                  <a:gd name="connsiteX68" fmla="*/ 196554 w 295220"/>
                  <a:gd name="connsiteY68" fmla="*/ 284801 h 291633"/>
                  <a:gd name="connsiteX69" fmla="*/ 206576 w 295220"/>
                  <a:gd name="connsiteY69" fmla="*/ 281316 h 291633"/>
                  <a:gd name="connsiteX70" fmla="*/ 225397 w 295220"/>
                  <a:gd name="connsiteY70" fmla="*/ 272278 h 291633"/>
                  <a:gd name="connsiteX71" fmla="*/ 234194 w 295220"/>
                  <a:gd name="connsiteY71" fmla="*/ 266724 h 291633"/>
                  <a:gd name="connsiteX72" fmla="*/ 242658 w 295220"/>
                  <a:gd name="connsiteY72" fmla="*/ 260300 h 291633"/>
                  <a:gd name="connsiteX73" fmla="*/ 249673 w 295220"/>
                  <a:gd name="connsiteY73" fmla="*/ 254310 h 291633"/>
                  <a:gd name="connsiteX74" fmla="*/ 252346 w 295220"/>
                  <a:gd name="connsiteY74" fmla="*/ 251806 h 291633"/>
                  <a:gd name="connsiteX75" fmla="*/ 254239 w 295220"/>
                  <a:gd name="connsiteY75" fmla="*/ 249955 h 291633"/>
                  <a:gd name="connsiteX76" fmla="*/ 256132 w 295220"/>
                  <a:gd name="connsiteY76" fmla="*/ 248103 h 291633"/>
                  <a:gd name="connsiteX77" fmla="*/ 259585 w 295220"/>
                  <a:gd name="connsiteY77" fmla="*/ 244510 h 291633"/>
                  <a:gd name="connsiteX78" fmla="*/ 268939 w 295220"/>
                  <a:gd name="connsiteY78" fmla="*/ 233076 h 291633"/>
                  <a:gd name="connsiteX79" fmla="*/ 274730 w 295220"/>
                  <a:gd name="connsiteY79" fmla="*/ 224473 h 291633"/>
                  <a:gd name="connsiteX80" fmla="*/ 279741 w 295220"/>
                  <a:gd name="connsiteY80" fmla="*/ 215435 h 291633"/>
                  <a:gd name="connsiteX81" fmla="*/ 284084 w 295220"/>
                  <a:gd name="connsiteY81" fmla="*/ 206070 h 291633"/>
                  <a:gd name="connsiteX82" fmla="*/ 287648 w 295220"/>
                  <a:gd name="connsiteY82" fmla="*/ 196270 h 291633"/>
                  <a:gd name="connsiteX83" fmla="*/ 291546 w 295220"/>
                  <a:gd name="connsiteY83" fmla="*/ 181896 h 291633"/>
                  <a:gd name="connsiteX84" fmla="*/ 293884 w 295220"/>
                  <a:gd name="connsiteY84" fmla="*/ 168284 h 291633"/>
                  <a:gd name="connsiteX85" fmla="*/ 294886 w 295220"/>
                  <a:gd name="connsiteY85" fmla="*/ 157177 h 291633"/>
                  <a:gd name="connsiteX86" fmla="*/ 295221 w 295220"/>
                  <a:gd name="connsiteY86" fmla="*/ 145634 h 291633"/>
                  <a:gd name="connsiteX87" fmla="*/ 262591 w 295220"/>
                  <a:gd name="connsiteY87" fmla="*/ 160661 h 291633"/>
                  <a:gd name="connsiteX88" fmla="*/ 260921 w 295220"/>
                  <a:gd name="connsiteY88" fmla="*/ 172422 h 291633"/>
                  <a:gd name="connsiteX89" fmla="*/ 257469 w 295220"/>
                  <a:gd name="connsiteY89" fmla="*/ 185816 h 291633"/>
                  <a:gd name="connsiteX90" fmla="*/ 255130 w 295220"/>
                  <a:gd name="connsiteY90" fmla="*/ 192241 h 291633"/>
                  <a:gd name="connsiteX91" fmla="*/ 250119 w 295220"/>
                  <a:gd name="connsiteY91" fmla="*/ 203130 h 291633"/>
                  <a:gd name="connsiteX92" fmla="*/ 244217 w 295220"/>
                  <a:gd name="connsiteY92" fmla="*/ 212822 h 291633"/>
                  <a:gd name="connsiteX93" fmla="*/ 240319 w 295220"/>
                  <a:gd name="connsiteY93" fmla="*/ 218158 h 291633"/>
                  <a:gd name="connsiteX94" fmla="*/ 237869 w 295220"/>
                  <a:gd name="connsiteY94" fmla="*/ 221207 h 291633"/>
                  <a:gd name="connsiteX95" fmla="*/ 234194 w 295220"/>
                  <a:gd name="connsiteY95" fmla="*/ 225236 h 291633"/>
                  <a:gd name="connsiteX96" fmla="*/ 232524 w 295220"/>
                  <a:gd name="connsiteY96" fmla="*/ 226978 h 291633"/>
                  <a:gd name="connsiteX97" fmla="*/ 231410 w 295220"/>
                  <a:gd name="connsiteY97" fmla="*/ 228176 h 291633"/>
                  <a:gd name="connsiteX98" fmla="*/ 230185 w 295220"/>
                  <a:gd name="connsiteY98" fmla="*/ 229374 h 291633"/>
                  <a:gd name="connsiteX99" fmla="*/ 228626 w 295220"/>
                  <a:gd name="connsiteY99" fmla="*/ 230789 h 291633"/>
                  <a:gd name="connsiteX100" fmla="*/ 225174 w 295220"/>
                  <a:gd name="connsiteY100" fmla="*/ 233838 h 291633"/>
                  <a:gd name="connsiteX101" fmla="*/ 219940 w 295220"/>
                  <a:gd name="connsiteY101" fmla="*/ 237976 h 291633"/>
                  <a:gd name="connsiteX102" fmla="*/ 214483 w 295220"/>
                  <a:gd name="connsiteY102" fmla="*/ 241788 h 291633"/>
                  <a:gd name="connsiteX103" fmla="*/ 203681 w 295220"/>
                  <a:gd name="connsiteY103" fmla="*/ 247886 h 291633"/>
                  <a:gd name="connsiteX104" fmla="*/ 191320 w 295220"/>
                  <a:gd name="connsiteY104" fmla="*/ 253004 h 291633"/>
                  <a:gd name="connsiteX105" fmla="*/ 178068 w 295220"/>
                  <a:gd name="connsiteY105" fmla="*/ 256706 h 291633"/>
                  <a:gd name="connsiteX106" fmla="*/ 163925 w 295220"/>
                  <a:gd name="connsiteY106" fmla="*/ 258993 h 291633"/>
                  <a:gd name="connsiteX107" fmla="*/ 148891 w 295220"/>
                  <a:gd name="connsiteY107" fmla="*/ 259864 h 291633"/>
                  <a:gd name="connsiteX108" fmla="*/ 133746 w 295220"/>
                  <a:gd name="connsiteY108" fmla="*/ 259319 h 291633"/>
                  <a:gd name="connsiteX109" fmla="*/ 119491 w 295220"/>
                  <a:gd name="connsiteY109" fmla="*/ 257250 h 291633"/>
                  <a:gd name="connsiteX110" fmla="*/ 106239 w 295220"/>
                  <a:gd name="connsiteY110" fmla="*/ 253766 h 291633"/>
                  <a:gd name="connsiteX111" fmla="*/ 93767 w 295220"/>
                  <a:gd name="connsiteY111" fmla="*/ 248866 h 291633"/>
                  <a:gd name="connsiteX112" fmla="*/ 82185 w 295220"/>
                  <a:gd name="connsiteY112" fmla="*/ 242441 h 291633"/>
                  <a:gd name="connsiteX113" fmla="*/ 71383 w 295220"/>
                  <a:gd name="connsiteY113" fmla="*/ 234601 h 291633"/>
                  <a:gd name="connsiteX114" fmla="*/ 61472 w 295220"/>
                  <a:gd name="connsiteY114" fmla="*/ 225345 h 291633"/>
                  <a:gd name="connsiteX115" fmla="*/ 57017 w 295220"/>
                  <a:gd name="connsiteY115" fmla="*/ 220444 h 291633"/>
                  <a:gd name="connsiteX116" fmla="*/ 52897 w 295220"/>
                  <a:gd name="connsiteY116" fmla="*/ 215217 h 291633"/>
                  <a:gd name="connsiteX117" fmla="*/ 45770 w 295220"/>
                  <a:gd name="connsiteY117" fmla="*/ 204219 h 291633"/>
                  <a:gd name="connsiteX118" fmla="*/ 40090 w 295220"/>
                  <a:gd name="connsiteY118" fmla="*/ 192459 h 291633"/>
                  <a:gd name="connsiteX119" fmla="*/ 35859 w 295220"/>
                  <a:gd name="connsiteY119" fmla="*/ 179827 h 291633"/>
                  <a:gd name="connsiteX120" fmla="*/ 33075 w 295220"/>
                  <a:gd name="connsiteY120" fmla="*/ 166215 h 291633"/>
                  <a:gd name="connsiteX121" fmla="*/ 31738 w 295220"/>
                  <a:gd name="connsiteY121" fmla="*/ 151732 h 291633"/>
                  <a:gd name="connsiteX122" fmla="*/ 31627 w 295220"/>
                  <a:gd name="connsiteY122" fmla="*/ 144218 h 291633"/>
                  <a:gd name="connsiteX123" fmla="*/ 31850 w 295220"/>
                  <a:gd name="connsiteY123" fmla="*/ 136705 h 291633"/>
                  <a:gd name="connsiteX124" fmla="*/ 33520 w 295220"/>
                  <a:gd name="connsiteY124" fmla="*/ 122331 h 291633"/>
                  <a:gd name="connsiteX125" fmla="*/ 36638 w 295220"/>
                  <a:gd name="connsiteY125" fmla="*/ 108937 h 291633"/>
                  <a:gd name="connsiteX126" fmla="*/ 41204 w 295220"/>
                  <a:gd name="connsiteY126" fmla="*/ 96414 h 291633"/>
                  <a:gd name="connsiteX127" fmla="*/ 47217 w 295220"/>
                  <a:gd name="connsiteY127" fmla="*/ 84653 h 291633"/>
                  <a:gd name="connsiteX128" fmla="*/ 54679 w 295220"/>
                  <a:gd name="connsiteY128" fmla="*/ 73764 h 291633"/>
                  <a:gd name="connsiteX129" fmla="*/ 63699 w 295220"/>
                  <a:gd name="connsiteY129" fmla="*/ 63637 h 291633"/>
                  <a:gd name="connsiteX130" fmla="*/ 73833 w 295220"/>
                  <a:gd name="connsiteY130" fmla="*/ 54599 h 291633"/>
                  <a:gd name="connsiteX131" fmla="*/ 84746 w 295220"/>
                  <a:gd name="connsiteY131" fmla="*/ 47085 h 291633"/>
                  <a:gd name="connsiteX132" fmla="*/ 96439 w 295220"/>
                  <a:gd name="connsiteY132" fmla="*/ 40987 h 291633"/>
                  <a:gd name="connsiteX133" fmla="*/ 108912 w 295220"/>
                  <a:gd name="connsiteY133" fmla="*/ 36304 h 291633"/>
                  <a:gd name="connsiteX134" fmla="*/ 122275 w 295220"/>
                  <a:gd name="connsiteY134" fmla="*/ 33038 h 291633"/>
                  <a:gd name="connsiteX135" fmla="*/ 136641 w 295220"/>
                  <a:gd name="connsiteY135" fmla="*/ 31295 h 291633"/>
                  <a:gd name="connsiteX136" fmla="*/ 144214 w 295220"/>
                  <a:gd name="connsiteY136" fmla="*/ 30969 h 291633"/>
                  <a:gd name="connsiteX137" fmla="*/ 151786 w 295220"/>
                  <a:gd name="connsiteY137" fmla="*/ 30969 h 291633"/>
                  <a:gd name="connsiteX138" fmla="*/ 166597 w 295220"/>
                  <a:gd name="connsiteY138" fmla="*/ 32166 h 291633"/>
                  <a:gd name="connsiteX139" fmla="*/ 180518 w 295220"/>
                  <a:gd name="connsiteY139" fmla="*/ 34780 h 291633"/>
                  <a:gd name="connsiteX140" fmla="*/ 193547 w 295220"/>
                  <a:gd name="connsiteY140" fmla="*/ 38809 h 291633"/>
                  <a:gd name="connsiteX141" fmla="*/ 205686 w 295220"/>
                  <a:gd name="connsiteY141" fmla="*/ 44363 h 291633"/>
                  <a:gd name="connsiteX142" fmla="*/ 217044 w 295220"/>
                  <a:gd name="connsiteY142" fmla="*/ 51332 h 291633"/>
                  <a:gd name="connsiteX143" fmla="*/ 227512 w 295220"/>
                  <a:gd name="connsiteY143" fmla="*/ 59717 h 291633"/>
                  <a:gd name="connsiteX144" fmla="*/ 232412 w 295220"/>
                  <a:gd name="connsiteY144" fmla="*/ 64399 h 291633"/>
                  <a:gd name="connsiteX145" fmla="*/ 236978 w 295220"/>
                  <a:gd name="connsiteY145" fmla="*/ 69299 h 291633"/>
                  <a:gd name="connsiteX146" fmla="*/ 244885 w 295220"/>
                  <a:gd name="connsiteY146" fmla="*/ 79862 h 291633"/>
                  <a:gd name="connsiteX147" fmla="*/ 251455 w 295220"/>
                  <a:gd name="connsiteY147" fmla="*/ 91187 h 291633"/>
                  <a:gd name="connsiteX148" fmla="*/ 256578 w 295220"/>
                  <a:gd name="connsiteY148" fmla="*/ 103383 h 291633"/>
                  <a:gd name="connsiteX149" fmla="*/ 260253 w 295220"/>
                  <a:gd name="connsiteY149" fmla="*/ 116450 h 291633"/>
                  <a:gd name="connsiteX150" fmla="*/ 262369 w 295220"/>
                  <a:gd name="connsiteY150" fmla="*/ 130498 h 291633"/>
                  <a:gd name="connsiteX151" fmla="*/ 263148 w 295220"/>
                  <a:gd name="connsiteY151" fmla="*/ 145416 h 291633"/>
                  <a:gd name="connsiteX152" fmla="*/ 262591 w 295220"/>
                  <a:gd name="connsiteY152" fmla="*/ 160661 h 29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295220" h="291633">
                    <a:moveTo>
                      <a:pt x="295221" y="145634"/>
                    </a:moveTo>
                    <a:cubicBezTo>
                      <a:pt x="295221" y="138120"/>
                      <a:pt x="294775" y="130607"/>
                      <a:pt x="293884" y="123093"/>
                    </a:cubicBezTo>
                    <a:cubicBezTo>
                      <a:pt x="293439" y="119500"/>
                      <a:pt x="292882" y="115906"/>
                      <a:pt x="292214" y="112312"/>
                    </a:cubicBezTo>
                    <a:cubicBezTo>
                      <a:pt x="291546" y="108828"/>
                      <a:pt x="290766" y="105343"/>
                      <a:pt x="289764" y="101859"/>
                    </a:cubicBezTo>
                    <a:cubicBezTo>
                      <a:pt x="287871" y="95107"/>
                      <a:pt x="285643" y="88465"/>
                      <a:pt x="282748" y="82149"/>
                    </a:cubicBezTo>
                    <a:cubicBezTo>
                      <a:pt x="280855" y="77684"/>
                      <a:pt x="278628" y="73328"/>
                      <a:pt x="276178" y="69190"/>
                    </a:cubicBezTo>
                    <a:cubicBezTo>
                      <a:pt x="274396" y="66250"/>
                      <a:pt x="272614" y="63310"/>
                      <a:pt x="270610" y="60479"/>
                    </a:cubicBezTo>
                    <a:cubicBezTo>
                      <a:pt x="268605" y="57648"/>
                      <a:pt x="266601" y="54816"/>
                      <a:pt x="264373" y="52094"/>
                    </a:cubicBezTo>
                    <a:cubicBezTo>
                      <a:pt x="261589" y="48609"/>
                      <a:pt x="258471" y="45234"/>
                      <a:pt x="255353" y="42076"/>
                    </a:cubicBezTo>
                    <a:cubicBezTo>
                      <a:pt x="255019" y="41749"/>
                      <a:pt x="254573" y="41314"/>
                      <a:pt x="254239" y="40987"/>
                    </a:cubicBezTo>
                    <a:cubicBezTo>
                      <a:pt x="253905" y="40660"/>
                      <a:pt x="253571" y="40334"/>
                      <a:pt x="253237" y="40116"/>
                    </a:cubicBezTo>
                    <a:cubicBezTo>
                      <a:pt x="253014" y="39898"/>
                      <a:pt x="252903" y="39789"/>
                      <a:pt x="252680" y="39571"/>
                    </a:cubicBezTo>
                    <a:cubicBezTo>
                      <a:pt x="252569" y="39462"/>
                      <a:pt x="252346" y="39245"/>
                      <a:pt x="252235" y="39027"/>
                    </a:cubicBezTo>
                    <a:cubicBezTo>
                      <a:pt x="251567" y="38482"/>
                      <a:pt x="250898" y="37829"/>
                      <a:pt x="250230" y="37284"/>
                    </a:cubicBezTo>
                    <a:cubicBezTo>
                      <a:pt x="249228" y="36413"/>
                      <a:pt x="248226" y="35433"/>
                      <a:pt x="247112" y="34562"/>
                    </a:cubicBezTo>
                    <a:cubicBezTo>
                      <a:pt x="246110" y="33691"/>
                      <a:pt x="245108" y="32820"/>
                      <a:pt x="243994" y="31949"/>
                    </a:cubicBezTo>
                    <a:cubicBezTo>
                      <a:pt x="242658" y="30860"/>
                      <a:pt x="241321" y="29771"/>
                      <a:pt x="239874" y="28682"/>
                    </a:cubicBezTo>
                    <a:cubicBezTo>
                      <a:pt x="238537" y="27593"/>
                      <a:pt x="237090" y="26613"/>
                      <a:pt x="235642" y="25633"/>
                    </a:cubicBezTo>
                    <a:cubicBezTo>
                      <a:pt x="234194" y="24653"/>
                      <a:pt x="232858" y="23673"/>
                      <a:pt x="231299" y="22802"/>
                    </a:cubicBezTo>
                    <a:cubicBezTo>
                      <a:pt x="229851" y="21822"/>
                      <a:pt x="228292" y="20950"/>
                      <a:pt x="226844" y="20079"/>
                    </a:cubicBezTo>
                    <a:cubicBezTo>
                      <a:pt x="224394" y="18664"/>
                      <a:pt x="221944" y="17357"/>
                      <a:pt x="219494" y="16050"/>
                    </a:cubicBezTo>
                    <a:cubicBezTo>
                      <a:pt x="216599" y="14526"/>
                      <a:pt x="213592" y="13219"/>
                      <a:pt x="210697" y="11912"/>
                    </a:cubicBezTo>
                    <a:cubicBezTo>
                      <a:pt x="207467" y="10497"/>
                      <a:pt x="204238" y="9299"/>
                      <a:pt x="200786" y="8210"/>
                    </a:cubicBezTo>
                    <a:cubicBezTo>
                      <a:pt x="194104" y="5923"/>
                      <a:pt x="187199" y="4181"/>
                      <a:pt x="180072" y="2874"/>
                    </a:cubicBezTo>
                    <a:cubicBezTo>
                      <a:pt x="172834" y="1458"/>
                      <a:pt x="165372" y="696"/>
                      <a:pt x="158023" y="261"/>
                    </a:cubicBezTo>
                    <a:cubicBezTo>
                      <a:pt x="154236" y="43"/>
                      <a:pt x="150339" y="-66"/>
                      <a:pt x="146552" y="43"/>
                    </a:cubicBezTo>
                    <a:cubicBezTo>
                      <a:pt x="142655" y="43"/>
                      <a:pt x="138868" y="152"/>
                      <a:pt x="134971" y="478"/>
                    </a:cubicBezTo>
                    <a:cubicBezTo>
                      <a:pt x="127509" y="914"/>
                      <a:pt x="120160" y="1894"/>
                      <a:pt x="112921" y="3310"/>
                    </a:cubicBezTo>
                    <a:cubicBezTo>
                      <a:pt x="105905" y="4725"/>
                      <a:pt x="99001" y="6576"/>
                      <a:pt x="92208" y="8972"/>
                    </a:cubicBezTo>
                    <a:cubicBezTo>
                      <a:pt x="88867" y="10061"/>
                      <a:pt x="85637" y="11368"/>
                      <a:pt x="82408" y="12783"/>
                    </a:cubicBezTo>
                    <a:cubicBezTo>
                      <a:pt x="79290" y="14199"/>
                      <a:pt x="76060" y="15723"/>
                      <a:pt x="73053" y="17357"/>
                    </a:cubicBezTo>
                    <a:cubicBezTo>
                      <a:pt x="69935" y="18990"/>
                      <a:pt x="66929" y="20733"/>
                      <a:pt x="64033" y="22584"/>
                    </a:cubicBezTo>
                    <a:cubicBezTo>
                      <a:pt x="61138" y="24435"/>
                      <a:pt x="58242" y="26395"/>
                      <a:pt x="55458" y="28573"/>
                    </a:cubicBezTo>
                    <a:cubicBezTo>
                      <a:pt x="49890" y="32820"/>
                      <a:pt x="44545" y="37393"/>
                      <a:pt x="39645" y="42403"/>
                    </a:cubicBezTo>
                    <a:cubicBezTo>
                      <a:pt x="37195" y="44907"/>
                      <a:pt x="34856" y="47412"/>
                      <a:pt x="32629" y="50025"/>
                    </a:cubicBezTo>
                    <a:cubicBezTo>
                      <a:pt x="30402" y="52639"/>
                      <a:pt x="28286" y="55361"/>
                      <a:pt x="26170" y="58192"/>
                    </a:cubicBezTo>
                    <a:cubicBezTo>
                      <a:pt x="25168" y="59608"/>
                      <a:pt x="24166" y="61023"/>
                      <a:pt x="23275" y="62439"/>
                    </a:cubicBezTo>
                    <a:cubicBezTo>
                      <a:pt x="22384" y="63855"/>
                      <a:pt x="21381" y="65379"/>
                      <a:pt x="20491" y="66795"/>
                    </a:cubicBezTo>
                    <a:cubicBezTo>
                      <a:pt x="18709" y="69735"/>
                      <a:pt x="17038" y="72675"/>
                      <a:pt x="15479" y="75724"/>
                    </a:cubicBezTo>
                    <a:cubicBezTo>
                      <a:pt x="12361" y="81931"/>
                      <a:pt x="9689" y="88356"/>
                      <a:pt x="7573" y="94889"/>
                    </a:cubicBezTo>
                    <a:cubicBezTo>
                      <a:pt x="7016" y="96523"/>
                      <a:pt x="6459" y="98265"/>
                      <a:pt x="6014" y="99899"/>
                    </a:cubicBezTo>
                    <a:cubicBezTo>
                      <a:pt x="5568" y="101641"/>
                      <a:pt x="5123" y="103274"/>
                      <a:pt x="4677" y="105017"/>
                    </a:cubicBezTo>
                    <a:cubicBezTo>
                      <a:pt x="3786" y="108501"/>
                      <a:pt x="3118" y="111986"/>
                      <a:pt x="2450" y="115470"/>
                    </a:cubicBezTo>
                    <a:cubicBezTo>
                      <a:pt x="1782" y="119173"/>
                      <a:pt x="1336" y="122766"/>
                      <a:pt x="891" y="126469"/>
                    </a:cubicBezTo>
                    <a:cubicBezTo>
                      <a:pt x="557" y="130171"/>
                      <a:pt x="223" y="133874"/>
                      <a:pt x="111" y="137576"/>
                    </a:cubicBezTo>
                    <a:cubicBezTo>
                      <a:pt x="0" y="139536"/>
                      <a:pt x="0" y="141387"/>
                      <a:pt x="0" y="143238"/>
                    </a:cubicBezTo>
                    <a:cubicBezTo>
                      <a:pt x="0" y="145198"/>
                      <a:pt x="0" y="147050"/>
                      <a:pt x="0" y="149010"/>
                    </a:cubicBezTo>
                    <a:cubicBezTo>
                      <a:pt x="0" y="150861"/>
                      <a:pt x="111" y="152821"/>
                      <a:pt x="223" y="154672"/>
                    </a:cubicBezTo>
                    <a:cubicBezTo>
                      <a:pt x="334" y="156632"/>
                      <a:pt x="445" y="158484"/>
                      <a:pt x="557" y="160335"/>
                    </a:cubicBezTo>
                    <a:cubicBezTo>
                      <a:pt x="1114" y="167631"/>
                      <a:pt x="2116" y="174818"/>
                      <a:pt x="3675" y="182005"/>
                    </a:cubicBezTo>
                    <a:cubicBezTo>
                      <a:pt x="4454" y="185489"/>
                      <a:pt x="5345" y="188974"/>
                      <a:pt x="6348" y="192350"/>
                    </a:cubicBezTo>
                    <a:cubicBezTo>
                      <a:pt x="7350" y="195725"/>
                      <a:pt x="8464" y="198992"/>
                      <a:pt x="9689" y="202259"/>
                    </a:cubicBezTo>
                    <a:cubicBezTo>
                      <a:pt x="12138" y="208684"/>
                      <a:pt x="15034" y="215000"/>
                      <a:pt x="18486" y="220989"/>
                    </a:cubicBezTo>
                    <a:cubicBezTo>
                      <a:pt x="20156" y="224038"/>
                      <a:pt x="22050" y="226978"/>
                      <a:pt x="23943" y="229809"/>
                    </a:cubicBezTo>
                    <a:cubicBezTo>
                      <a:pt x="25836" y="232640"/>
                      <a:pt x="27952" y="235472"/>
                      <a:pt x="30068" y="238194"/>
                    </a:cubicBezTo>
                    <a:cubicBezTo>
                      <a:pt x="32295" y="240916"/>
                      <a:pt x="34522" y="243639"/>
                      <a:pt x="36861" y="246143"/>
                    </a:cubicBezTo>
                    <a:cubicBezTo>
                      <a:pt x="39199" y="248757"/>
                      <a:pt x="41761" y="251261"/>
                      <a:pt x="44322" y="253657"/>
                    </a:cubicBezTo>
                    <a:cubicBezTo>
                      <a:pt x="46883" y="256053"/>
                      <a:pt x="49556" y="258339"/>
                      <a:pt x="52229" y="260517"/>
                    </a:cubicBezTo>
                    <a:cubicBezTo>
                      <a:pt x="54901" y="262695"/>
                      <a:pt x="57685" y="264764"/>
                      <a:pt x="60581" y="266724"/>
                    </a:cubicBezTo>
                    <a:cubicBezTo>
                      <a:pt x="63476" y="268684"/>
                      <a:pt x="66372" y="270536"/>
                      <a:pt x="69379" y="272278"/>
                    </a:cubicBezTo>
                    <a:cubicBezTo>
                      <a:pt x="72385" y="274020"/>
                      <a:pt x="75503" y="275654"/>
                      <a:pt x="78510" y="277069"/>
                    </a:cubicBezTo>
                    <a:cubicBezTo>
                      <a:pt x="84746" y="280118"/>
                      <a:pt x="91317" y="282623"/>
                      <a:pt x="97999" y="284692"/>
                    </a:cubicBezTo>
                    <a:cubicBezTo>
                      <a:pt x="101451" y="285672"/>
                      <a:pt x="104903" y="286652"/>
                      <a:pt x="108355" y="287414"/>
                    </a:cubicBezTo>
                    <a:cubicBezTo>
                      <a:pt x="111807" y="288176"/>
                      <a:pt x="115482" y="288939"/>
                      <a:pt x="119046" y="289483"/>
                    </a:cubicBezTo>
                    <a:cubicBezTo>
                      <a:pt x="126507" y="290681"/>
                      <a:pt x="133968" y="291334"/>
                      <a:pt x="141541" y="291552"/>
                    </a:cubicBezTo>
                    <a:cubicBezTo>
                      <a:pt x="145327" y="291661"/>
                      <a:pt x="149225" y="291661"/>
                      <a:pt x="153011" y="291552"/>
                    </a:cubicBezTo>
                    <a:cubicBezTo>
                      <a:pt x="156909" y="291443"/>
                      <a:pt x="160695" y="291225"/>
                      <a:pt x="164482" y="290899"/>
                    </a:cubicBezTo>
                    <a:cubicBezTo>
                      <a:pt x="171831" y="290245"/>
                      <a:pt x="179070" y="289156"/>
                      <a:pt x="186197" y="287523"/>
                    </a:cubicBezTo>
                    <a:cubicBezTo>
                      <a:pt x="189649" y="286761"/>
                      <a:pt x="193102" y="285781"/>
                      <a:pt x="196554" y="284801"/>
                    </a:cubicBezTo>
                    <a:cubicBezTo>
                      <a:pt x="199895" y="283712"/>
                      <a:pt x="203236" y="282623"/>
                      <a:pt x="206576" y="281316"/>
                    </a:cubicBezTo>
                    <a:cubicBezTo>
                      <a:pt x="213035" y="278812"/>
                      <a:pt x="219383" y="275762"/>
                      <a:pt x="225397" y="272278"/>
                    </a:cubicBezTo>
                    <a:cubicBezTo>
                      <a:pt x="228403" y="270536"/>
                      <a:pt x="231410" y="268684"/>
                      <a:pt x="234194" y="266724"/>
                    </a:cubicBezTo>
                    <a:cubicBezTo>
                      <a:pt x="237201" y="264546"/>
                      <a:pt x="239985" y="262477"/>
                      <a:pt x="242658" y="260300"/>
                    </a:cubicBezTo>
                    <a:cubicBezTo>
                      <a:pt x="245108" y="258339"/>
                      <a:pt x="247446" y="256379"/>
                      <a:pt x="249673" y="254310"/>
                    </a:cubicBezTo>
                    <a:cubicBezTo>
                      <a:pt x="250564" y="253439"/>
                      <a:pt x="251455" y="252677"/>
                      <a:pt x="252346" y="251806"/>
                    </a:cubicBezTo>
                    <a:cubicBezTo>
                      <a:pt x="253014" y="251261"/>
                      <a:pt x="253571" y="250608"/>
                      <a:pt x="254239" y="249955"/>
                    </a:cubicBezTo>
                    <a:cubicBezTo>
                      <a:pt x="254907" y="249301"/>
                      <a:pt x="255464" y="248757"/>
                      <a:pt x="256132" y="248103"/>
                    </a:cubicBezTo>
                    <a:cubicBezTo>
                      <a:pt x="257246" y="246906"/>
                      <a:pt x="258471" y="245708"/>
                      <a:pt x="259585" y="244510"/>
                    </a:cubicBezTo>
                    <a:cubicBezTo>
                      <a:pt x="262926" y="240916"/>
                      <a:pt x="266044" y="236996"/>
                      <a:pt x="268939" y="233076"/>
                    </a:cubicBezTo>
                    <a:cubicBezTo>
                      <a:pt x="270944" y="230245"/>
                      <a:pt x="272837" y="227414"/>
                      <a:pt x="274730" y="224473"/>
                    </a:cubicBezTo>
                    <a:cubicBezTo>
                      <a:pt x="276512" y="221533"/>
                      <a:pt x="278182" y="218484"/>
                      <a:pt x="279741" y="215435"/>
                    </a:cubicBezTo>
                    <a:cubicBezTo>
                      <a:pt x="281300" y="212386"/>
                      <a:pt x="282748" y="209228"/>
                      <a:pt x="284084" y="206070"/>
                    </a:cubicBezTo>
                    <a:cubicBezTo>
                      <a:pt x="285421" y="202803"/>
                      <a:pt x="286646" y="199646"/>
                      <a:pt x="287648" y="196270"/>
                    </a:cubicBezTo>
                    <a:cubicBezTo>
                      <a:pt x="289207" y="191478"/>
                      <a:pt x="290543" y="186687"/>
                      <a:pt x="291546" y="181896"/>
                    </a:cubicBezTo>
                    <a:cubicBezTo>
                      <a:pt x="292548" y="177431"/>
                      <a:pt x="293327" y="172858"/>
                      <a:pt x="293884" y="168284"/>
                    </a:cubicBezTo>
                    <a:cubicBezTo>
                      <a:pt x="294330" y="164582"/>
                      <a:pt x="294664" y="160879"/>
                      <a:pt x="294886" y="157177"/>
                    </a:cubicBezTo>
                    <a:cubicBezTo>
                      <a:pt x="295109" y="153257"/>
                      <a:pt x="295221" y="149445"/>
                      <a:pt x="295221" y="145634"/>
                    </a:cubicBezTo>
                    <a:moveTo>
                      <a:pt x="262591" y="160661"/>
                    </a:moveTo>
                    <a:cubicBezTo>
                      <a:pt x="262257" y="164582"/>
                      <a:pt x="261701" y="168611"/>
                      <a:pt x="260921" y="172422"/>
                    </a:cubicBezTo>
                    <a:cubicBezTo>
                      <a:pt x="260030" y="176887"/>
                      <a:pt x="258917" y="181351"/>
                      <a:pt x="257469" y="185816"/>
                    </a:cubicBezTo>
                    <a:cubicBezTo>
                      <a:pt x="256801" y="187994"/>
                      <a:pt x="256021" y="190063"/>
                      <a:pt x="255130" y="192241"/>
                    </a:cubicBezTo>
                    <a:cubicBezTo>
                      <a:pt x="253682" y="195943"/>
                      <a:pt x="252012" y="199537"/>
                      <a:pt x="250119" y="203130"/>
                    </a:cubicBezTo>
                    <a:cubicBezTo>
                      <a:pt x="248337" y="206506"/>
                      <a:pt x="246333" y="209664"/>
                      <a:pt x="244217" y="212822"/>
                    </a:cubicBezTo>
                    <a:cubicBezTo>
                      <a:pt x="242992" y="214673"/>
                      <a:pt x="241655" y="216415"/>
                      <a:pt x="240319" y="218158"/>
                    </a:cubicBezTo>
                    <a:cubicBezTo>
                      <a:pt x="239540" y="219138"/>
                      <a:pt x="238649" y="220227"/>
                      <a:pt x="237869" y="221207"/>
                    </a:cubicBezTo>
                    <a:cubicBezTo>
                      <a:pt x="236644" y="222622"/>
                      <a:pt x="235419" y="224038"/>
                      <a:pt x="234194" y="225236"/>
                    </a:cubicBezTo>
                    <a:cubicBezTo>
                      <a:pt x="233637" y="225780"/>
                      <a:pt x="233081" y="226433"/>
                      <a:pt x="232524" y="226978"/>
                    </a:cubicBezTo>
                    <a:cubicBezTo>
                      <a:pt x="232190" y="227414"/>
                      <a:pt x="231744" y="227740"/>
                      <a:pt x="231410" y="228176"/>
                    </a:cubicBezTo>
                    <a:cubicBezTo>
                      <a:pt x="230965" y="228611"/>
                      <a:pt x="230631" y="228938"/>
                      <a:pt x="230185" y="229374"/>
                    </a:cubicBezTo>
                    <a:cubicBezTo>
                      <a:pt x="229740" y="229809"/>
                      <a:pt x="229183" y="230245"/>
                      <a:pt x="228626" y="230789"/>
                    </a:cubicBezTo>
                    <a:cubicBezTo>
                      <a:pt x="227512" y="231878"/>
                      <a:pt x="226287" y="232858"/>
                      <a:pt x="225174" y="233838"/>
                    </a:cubicBezTo>
                    <a:cubicBezTo>
                      <a:pt x="223503" y="235254"/>
                      <a:pt x="221722" y="236669"/>
                      <a:pt x="219940" y="237976"/>
                    </a:cubicBezTo>
                    <a:cubicBezTo>
                      <a:pt x="218158" y="239283"/>
                      <a:pt x="216376" y="240590"/>
                      <a:pt x="214483" y="241788"/>
                    </a:cubicBezTo>
                    <a:cubicBezTo>
                      <a:pt x="211031" y="243965"/>
                      <a:pt x="207356" y="246034"/>
                      <a:pt x="203681" y="247886"/>
                    </a:cubicBezTo>
                    <a:cubicBezTo>
                      <a:pt x="199672" y="249846"/>
                      <a:pt x="195552" y="251588"/>
                      <a:pt x="191320" y="253004"/>
                    </a:cubicBezTo>
                    <a:cubicBezTo>
                      <a:pt x="186977" y="254528"/>
                      <a:pt x="182634" y="255726"/>
                      <a:pt x="178068" y="256706"/>
                    </a:cubicBezTo>
                    <a:cubicBezTo>
                      <a:pt x="173391" y="257686"/>
                      <a:pt x="168713" y="258448"/>
                      <a:pt x="163925" y="258993"/>
                    </a:cubicBezTo>
                    <a:cubicBezTo>
                      <a:pt x="158914" y="259537"/>
                      <a:pt x="153902" y="259864"/>
                      <a:pt x="148891" y="259864"/>
                    </a:cubicBezTo>
                    <a:cubicBezTo>
                      <a:pt x="143880" y="259864"/>
                      <a:pt x="138757" y="259755"/>
                      <a:pt x="133746" y="259319"/>
                    </a:cubicBezTo>
                    <a:cubicBezTo>
                      <a:pt x="128957" y="258884"/>
                      <a:pt x="124280" y="258231"/>
                      <a:pt x="119491" y="257250"/>
                    </a:cubicBezTo>
                    <a:cubicBezTo>
                      <a:pt x="115037" y="256379"/>
                      <a:pt x="110582" y="255182"/>
                      <a:pt x="106239" y="253766"/>
                    </a:cubicBezTo>
                    <a:cubicBezTo>
                      <a:pt x="102008" y="252350"/>
                      <a:pt x="97887" y="250717"/>
                      <a:pt x="93767" y="248866"/>
                    </a:cubicBezTo>
                    <a:cubicBezTo>
                      <a:pt x="89869" y="246906"/>
                      <a:pt x="85971" y="244837"/>
                      <a:pt x="82185" y="242441"/>
                    </a:cubicBezTo>
                    <a:cubicBezTo>
                      <a:pt x="78399" y="240045"/>
                      <a:pt x="74835" y="237432"/>
                      <a:pt x="71383" y="234601"/>
                    </a:cubicBezTo>
                    <a:cubicBezTo>
                      <a:pt x="67931" y="231660"/>
                      <a:pt x="64590" y="228611"/>
                      <a:pt x="61472" y="225345"/>
                    </a:cubicBezTo>
                    <a:cubicBezTo>
                      <a:pt x="59913" y="223711"/>
                      <a:pt x="58465" y="222078"/>
                      <a:pt x="57017" y="220444"/>
                    </a:cubicBezTo>
                    <a:cubicBezTo>
                      <a:pt x="55570" y="218811"/>
                      <a:pt x="54233" y="217069"/>
                      <a:pt x="52897" y="215217"/>
                    </a:cubicBezTo>
                    <a:cubicBezTo>
                      <a:pt x="50336" y="211733"/>
                      <a:pt x="47886" y="208030"/>
                      <a:pt x="45770" y="204219"/>
                    </a:cubicBezTo>
                    <a:cubicBezTo>
                      <a:pt x="43654" y="200408"/>
                      <a:pt x="41761" y="196488"/>
                      <a:pt x="40090" y="192459"/>
                    </a:cubicBezTo>
                    <a:cubicBezTo>
                      <a:pt x="38420" y="188321"/>
                      <a:pt x="37084" y="184074"/>
                      <a:pt x="35859" y="179827"/>
                    </a:cubicBezTo>
                    <a:cubicBezTo>
                      <a:pt x="34634" y="175362"/>
                      <a:pt x="33743" y="170789"/>
                      <a:pt x="33075" y="166215"/>
                    </a:cubicBezTo>
                    <a:cubicBezTo>
                      <a:pt x="32406" y="161424"/>
                      <a:pt x="31961" y="156523"/>
                      <a:pt x="31738" y="151732"/>
                    </a:cubicBezTo>
                    <a:cubicBezTo>
                      <a:pt x="31627" y="149228"/>
                      <a:pt x="31627" y="146723"/>
                      <a:pt x="31627" y="144218"/>
                    </a:cubicBezTo>
                    <a:cubicBezTo>
                      <a:pt x="31627" y="141714"/>
                      <a:pt x="31738" y="139209"/>
                      <a:pt x="31850" y="136705"/>
                    </a:cubicBezTo>
                    <a:cubicBezTo>
                      <a:pt x="32184" y="131913"/>
                      <a:pt x="32629" y="127122"/>
                      <a:pt x="33520" y="122331"/>
                    </a:cubicBezTo>
                    <a:cubicBezTo>
                      <a:pt x="34299" y="117866"/>
                      <a:pt x="35302" y="113401"/>
                      <a:pt x="36638" y="108937"/>
                    </a:cubicBezTo>
                    <a:cubicBezTo>
                      <a:pt x="37863" y="104690"/>
                      <a:pt x="39422" y="100443"/>
                      <a:pt x="41204" y="96414"/>
                    </a:cubicBezTo>
                    <a:cubicBezTo>
                      <a:pt x="42986" y="92385"/>
                      <a:pt x="44990" y="88465"/>
                      <a:pt x="47217" y="84653"/>
                    </a:cubicBezTo>
                    <a:cubicBezTo>
                      <a:pt x="49445" y="80842"/>
                      <a:pt x="52006" y="77249"/>
                      <a:pt x="54679" y="73764"/>
                    </a:cubicBezTo>
                    <a:cubicBezTo>
                      <a:pt x="57463" y="70170"/>
                      <a:pt x="60470" y="66795"/>
                      <a:pt x="63699" y="63637"/>
                    </a:cubicBezTo>
                    <a:cubicBezTo>
                      <a:pt x="66817" y="60479"/>
                      <a:pt x="70269" y="57430"/>
                      <a:pt x="73833" y="54599"/>
                    </a:cubicBezTo>
                    <a:cubicBezTo>
                      <a:pt x="77285" y="51876"/>
                      <a:pt x="80960" y="49372"/>
                      <a:pt x="84746" y="47085"/>
                    </a:cubicBezTo>
                    <a:cubicBezTo>
                      <a:pt x="88533" y="44798"/>
                      <a:pt x="92430" y="42729"/>
                      <a:pt x="96439" y="40987"/>
                    </a:cubicBezTo>
                    <a:cubicBezTo>
                      <a:pt x="100560" y="39136"/>
                      <a:pt x="104680" y="37611"/>
                      <a:pt x="108912" y="36304"/>
                    </a:cubicBezTo>
                    <a:cubicBezTo>
                      <a:pt x="113366" y="34998"/>
                      <a:pt x="117821" y="33909"/>
                      <a:pt x="122275" y="33038"/>
                    </a:cubicBezTo>
                    <a:cubicBezTo>
                      <a:pt x="127064" y="32166"/>
                      <a:pt x="131853" y="31622"/>
                      <a:pt x="136641" y="31295"/>
                    </a:cubicBezTo>
                    <a:cubicBezTo>
                      <a:pt x="139091" y="31186"/>
                      <a:pt x="141652" y="31078"/>
                      <a:pt x="144214" y="30969"/>
                    </a:cubicBezTo>
                    <a:cubicBezTo>
                      <a:pt x="146775" y="30969"/>
                      <a:pt x="149336" y="30969"/>
                      <a:pt x="151786" y="30969"/>
                    </a:cubicBezTo>
                    <a:cubicBezTo>
                      <a:pt x="156798" y="31078"/>
                      <a:pt x="161698" y="31513"/>
                      <a:pt x="166597" y="32166"/>
                    </a:cubicBezTo>
                    <a:cubicBezTo>
                      <a:pt x="171275" y="32820"/>
                      <a:pt x="175952" y="33691"/>
                      <a:pt x="180518" y="34780"/>
                    </a:cubicBezTo>
                    <a:cubicBezTo>
                      <a:pt x="184972" y="35869"/>
                      <a:pt x="189315" y="37284"/>
                      <a:pt x="193547" y="38809"/>
                    </a:cubicBezTo>
                    <a:cubicBezTo>
                      <a:pt x="197667" y="40442"/>
                      <a:pt x="201788" y="42294"/>
                      <a:pt x="205686" y="44363"/>
                    </a:cubicBezTo>
                    <a:cubicBezTo>
                      <a:pt x="209583" y="46432"/>
                      <a:pt x="213370" y="48718"/>
                      <a:pt x="217044" y="51332"/>
                    </a:cubicBezTo>
                    <a:cubicBezTo>
                      <a:pt x="220719" y="53945"/>
                      <a:pt x="224172" y="56777"/>
                      <a:pt x="227512" y="59717"/>
                    </a:cubicBezTo>
                    <a:cubicBezTo>
                      <a:pt x="229183" y="61241"/>
                      <a:pt x="230853" y="62766"/>
                      <a:pt x="232412" y="64399"/>
                    </a:cubicBezTo>
                    <a:cubicBezTo>
                      <a:pt x="233971" y="66033"/>
                      <a:pt x="235531" y="67666"/>
                      <a:pt x="236978" y="69299"/>
                    </a:cubicBezTo>
                    <a:cubicBezTo>
                      <a:pt x="239874" y="72675"/>
                      <a:pt x="242546" y="76160"/>
                      <a:pt x="244885" y="79862"/>
                    </a:cubicBezTo>
                    <a:cubicBezTo>
                      <a:pt x="247335" y="83456"/>
                      <a:pt x="249562" y="87267"/>
                      <a:pt x="251455" y="91187"/>
                    </a:cubicBezTo>
                    <a:cubicBezTo>
                      <a:pt x="253348" y="95107"/>
                      <a:pt x="255130" y="99245"/>
                      <a:pt x="256578" y="103383"/>
                    </a:cubicBezTo>
                    <a:cubicBezTo>
                      <a:pt x="258026" y="107630"/>
                      <a:pt x="259251" y="112095"/>
                      <a:pt x="260253" y="116450"/>
                    </a:cubicBezTo>
                    <a:cubicBezTo>
                      <a:pt x="261255" y="121024"/>
                      <a:pt x="261923" y="125706"/>
                      <a:pt x="262369" y="130498"/>
                    </a:cubicBezTo>
                    <a:cubicBezTo>
                      <a:pt x="262926" y="135507"/>
                      <a:pt x="263148" y="140407"/>
                      <a:pt x="263148" y="145416"/>
                    </a:cubicBezTo>
                    <a:cubicBezTo>
                      <a:pt x="263371" y="150643"/>
                      <a:pt x="263148" y="155652"/>
                      <a:pt x="262591" y="160661"/>
                    </a:cubicBezTo>
                  </a:path>
                </a:pathLst>
              </a:custGeom>
              <a:grpFill/>
              <a:ln w="11089" cap="flat">
                <a:noFill/>
                <a:prstDash val="solid"/>
                <a:miter/>
              </a:ln>
            </p:spPr>
            <p:txBody>
              <a:bodyPr rtlCol="0" anchor="ctr"/>
              <a:lstStyle/>
              <a:p>
                <a:endParaRPr lang="fi-FI"/>
              </a:p>
            </p:txBody>
          </p:sp>
          <p:sp>
            <p:nvSpPr>
              <p:cNvPr id="17" name="Vapaamuotoinen: Muoto 16">
                <a:extLst>
                  <a:ext uri="{FF2B5EF4-FFF2-40B4-BE49-F238E27FC236}">
                    <a16:creationId xmlns:a16="http://schemas.microsoft.com/office/drawing/2014/main" id="{1CFCE4EB-3D0D-439E-8E17-0679078793AD}"/>
                  </a:ext>
                </a:extLst>
              </p:cNvPr>
              <p:cNvSpPr/>
              <p:nvPr/>
            </p:nvSpPr>
            <p:spPr bwMode="black">
              <a:xfrm>
                <a:off x="10972862" y="6318240"/>
                <a:ext cx="32851" cy="290311"/>
              </a:xfrm>
              <a:custGeom>
                <a:avLst/>
                <a:gdLst>
                  <a:gd name="connsiteX0" fmla="*/ 334 w 32851"/>
                  <a:gd name="connsiteY0" fmla="*/ 290312 h 290311"/>
                  <a:gd name="connsiteX1" fmla="*/ 32518 w 32851"/>
                  <a:gd name="connsiteY1" fmla="*/ 290312 h 290311"/>
                  <a:gd name="connsiteX2" fmla="*/ 32852 w 32851"/>
                  <a:gd name="connsiteY2" fmla="*/ 145156 h 290311"/>
                  <a:gd name="connsiteX3" fmla="*/ 32518 w 32851"/>
                  <a:gd name="connsiteY3" fmla="*/ 0 h 290311"/>
                  <a:gd name="connsiteX4" fmla="*/ 334 w 32851"/>
                  <a:gd name="connsiteY4" fmla="*/ 0 h 290311"/>
                  <a:gd name="connsiteX5" fmla="*/ 0 w 32851"/>
                  <a:gd name="connsiteY5" fmla="*/ 145156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51" h="290311">
                    <a:moveTo>
                      <a:pt x="334" y="290312"/>
                    </a:moveTo>
                    <a:lnTo>
                      <a:pt x="32518" y="290312"/>
                    </a:lnTo>
                    <a:lnTo>
                      <a:pt x="32852" y="145156"/>
                    </a:lnTo>
                    <a:lnTo>
                      <a:pt x="32518" y="0"/>
                    </a:lnTo>
                    <a:lnTo>
                      <a:pt x="334" y="0"/>
                    </a:lnTo>
                    <a:lnTo>
                      <a:pt x="0" y="145156"/>
                    </a:lnTo>
                    <a:close/>
                  </a:path>
                </a:pathLst>
              </a:custGeom>
              <a:grpFill/>
              <a:ln w="11089" cap="flat">
                <a:noFill/>
                <a:prstDash val="solid"/>
                <a:miter/>
              </a:ln>
            </p:spPr>
            <p:txBody>
              <a:bodyPr rtlCol="0" anchor="ctr"/>
              <a:lstStyle/>
              <a:p>
                <a:endParaRPr lang="fi-FI"/>
              </a:p>
            </p:txBody>
          </p:sp>
          <p:sp>
            <p:nvSpPr>
              <p:cNvPr id="18" name="Vapaamuotoinen: Muoto 17">
                <a:extLst>
                  <a:ext uri="{FF2B5EF4-FFF2-40B4-BE49-F238E27FC236}">
                    <a16:creationId xmlns:a16="http://schemas.microsoft.com/office/drawing/2014/main" id="{7E684B79-731C-4085-BE6A-B6E739C7F912}"/>
                  </a:ext>
                </a:extLst>
              </p:cNvPr>
              <p:cNvSpPr/>
              <p:nvPr/>
            </p:nvSpPr>
            <p:spPr bwMode="black">
              <a:xfrm>
                <a:off x="10278854" y="6318240"/>
                <a:ext cx="202567" cy="290311"/>
              </a:xfrm>
              <a:custGeom>
                <a:avLst/>
                <a:gdLst>
                  <a:gd name="connsiteX0" fmla="*/ 0 w 202567"/>
                  <a:gd name="connsiteY0" fmla="*/ 0 h 290311"/>
                  <a:gd name="connsiteX1" fmla="*/ 0 w 202567"/>
                  <a:gd name="connsiteY1" fmla="*/ 32233 h 290311"/>
                  <a:gd name="connsiteX2" fmla="*/ 85081 w 202567"/>
                  <a:gd name="connsiteY2" fmla="*/ 32233 h 290311"/>
                  <a:gd name="connsiteX3" fmla="*/ 84746 w 202567"/>
                  <a:gd name="connsiteY3" fmla="*/ 161163 h 290311"/>
                  <a:gd name="connsiteX4" fmla="*/ 85081 w 202567"/>
                  <a:gd name="connsiteY4" fmla="*/ 290312 h 290311"/>
                  <a:gd name="connsiteX5" fmla="*/ 117710 w 202567"/>
                  <a:gd name="connsiteY5" fmla="*/ 290312 h 290311"/>
                  <a:gd name="connsiteX6" fmla="*/ 117932 w 202567"/>
                  <a:gd name="connsiteY6" fmla="*/ 161163 h 290311"/>
                  <a:gd name="connsiteX7" fmla="*/ 117710 w 202567"/>
                  <a:gd name="connsiteY7" fmla="*/ 32233 h 290311"/>
                  <a:gd name="connsiteX8" fmla="*/ 202567 w 202567"/>
                  <a:gd name="connsiteY8" fmla="*/ 32233 h 290311"/>
                  <a:gd name="connsiteX9" fmla="*/ 202567 w 202567"/>
                  <a:gd name="connsiteY9" fmla="*/ 0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567" h="290311">
                    <a:moveTo>
                      <a:pt x="0" y="0"/>
                    </a:moveTo>
                    <a:lnTo>
                      <a:pt x="0" y="32233"/>
                    </a:lnTo>
                    <a:lnTo>
                      <a:pt x="85081" y="32233"/>
                    </a:lnTo>
                    <a:lnTo>
                      <a:pt x="84746" y="161163"/>
                    </a:lnTo>
                    <a:lnTo>
                      <a:pt x="85081" y="290312"/>
                    </a:lnTo>
                    <a:lnTo>
                      <a:pt x="117710" y="290312"/>
                    </a:lnTo>
                    <a:lnTo>
                      <a:pt x="117932" y="161163"/>
                    </a:lnTo>
                    <a:lnTo>
                      <a:pt x="117710" y="32233"/>
                    </a:lnTo>
                    <a:lnTo>
                      <a:pt x="202567" y="32233"/>
                    </a:lnTo>
                    <a:lnTo>
                      <a:pt x="202567" y="0"/>
                    </a:lnTo>
                    <a:close/>
                  </a:path>
                </a:pathLst>
              </a:custGeom>
              <a:grpFill/>
              <a:ln w="11089" cap="flat">
                <a:noFill/>
                <a:prstDash val="solid"/>
                <a:miter/>
              </a:ln>
            </p:spPr>
            <p:txBody>
              <a:bodyPr rtlCol="0" anchor="ctr"/>
              <a:lstStyle/>
              <a:p>
                <a:endParaRPr lang="fi-FI"/>
              </a:p>
            </p:txBody>
          </p:sp>
          <p:sp>
            <p:nvSpPr>
              <p:cNvPr id="19" name="Vapaamuotoinen: Muoto 18">
                <a:extLst>
                  <a:ext uri="{FF2B5EF4-FFF2-40B4-BE49-F238E27FC236}">
                    <a16:creationId xmlns:a16="http://schemas.microsoft.com/office/drawing/2014/main" id="{57443CA3-1F18-4A94-86F4-FEE32CBEC292}"/>
                  </a:ext>
                </a:extLst>
              </p:cNvPr>
              <p:cNvSpPr/>
              <p:nvPr/>
            </p:nvSpPr>
            <p:spPr bwMode="black">
              <a:xfrm>
                <a:off x="10763359" y="6317810"/>
                <a:ext cx="159501" cy="291546"/>
              </a:xfrm>
              <a:custGeom>
                <a:avLst/>
                <a:gdLst>
                  <a:gd name="connsiteX0" fmla="*/ 126872 w 159501"/>
                  <a:gd name="connsiteY0" fmla="*/ 76547 h 291546"/>
                  <a:gd name="connsiteX1" fmla="*/ 126427 w 159501"/>
                  <a:gd name="connsiteY1" fmla="*/ 69251 h 291546"/>
                  <a:gd name="connsiteX2" fmla="*/ 125536 w 159501"/>
                  <a:gd name="connsiteY2" fmla="*/ 64460 h 291546"/>
                  <a:gd name="connsiteX3" fmla="*/ 124645 w 159501"/>
                  <a:gd name="connsiteY3" fmla="*/ 61302 h 291546"/>
                  <a:gd name="connsiteX4" fmla="*/ 123532 w 159501"/>
                  <a:gd name="connsiteY4" fmla="*/ 58362 h 291546"/>
                  <a:gd name="connsiteX5" fmla="*/ 120525 w 159501"/>
                  <a:gd name="connsiteY5" fmla="*/ 52917 h 291546"/>
                  <a:gd name="connsiteX6" fmla="*/ 116516 w 159501"/>
                  <a:gd name="connsiteY6" fmla="*/ 47908 h 291546"/>
                  <a:gd name="connsiteX7" fmla="*/ 113843 w 159501"/>
                  <a:gd name="connsiteY7" fmla="*/ 45404 h 291546"/>
                  <a:gd name="connsiteX8" fmla="*/ 112507 w 159501"/>
                  <a:gd name="connsiteY8" fmla="*/ 44315 h 291546"/>
                  <a:gd name="connsiteX9" fmla="*/ 111839 w 159501"/>
                  <a:gd name="connsiteY9" fmla="*/ 43770 h 291546"/>
                  <a:gd name="connsiteX10" fmla="*/ 111282 w 159501"/>
                  <a:gd name="connsiteY10" fmla="*/ 43226 h 291546"/>
                  <a:gd name="connsiteX11" fmla="*/ 109611 w 159501"/>
                  <a:gd name="connsiteY11" fmla="*/ 42028 h 291546"/>
                  <a:gd name="connsiteX12" fmla="*/ 106493 w 159501"/>
                  <a:gd name="connsiteY12" fmla="*/ 40068 h 291546"/>
                  <a:gd name="connsiteX13" fmla="*/ 105157 w 159501"/>
                  <a:gd name="connsiteY13" fmla="*/ 39305 h 291546"/>
                  <a:gd name="connsiteX14" fmla="*/ 100591 w 159501"/>
                  <a:gd name="connsiteY14" fmla="*/ 37128 h 291546"/>
                  <a:gd name="connsiteX15" fmla="*/ 95914 w 159501"/>
                  <a:gd name="connsiteY15" fmla="*/ 35494 h 291546"/>
                  <a:gd name="connsiteX16" fmla="*/ 92462 w 159501"/>
                  <a:gd name="connsiteY16" fmla="*/ 34623 h 291546"/>
                  <a:gd name="connsiteX17" fmla="*/ 88898 w 159501"/>
                  <a:gd name="connsiteY17" fmla="*/ 33861 h 291546"/>
                  <a:gd name="connsiteX18" fmla="*/ 83553 w 159501"/>
                  <a:gd name="connsiteY18" fmla="*/ 33098 h 291546"/>
                  <a:gd name="connsiteX19" fmla="*/ 79544 w 159501"/>
                  <a:gd name="connsiteY19" fmla="*/ 32881 h 291546"/>
                  <a:gd name="connsiteX20" fmla="*/ 75535 w 159501"/>
                  <a:gd name="connsiteY20" fmla="*/ 32772 h 291546"/>
                  <a:gd name="connsiteX21" fmla="*/ 32215 w 159501"/>
                  <a:gd name="connsiteY21" fmla="*/ 32772 h 291546"/>
                  <a:gd name="connsiteX22" fmla="*/ 32215 w 159501"/>
                  <a:gd name="connsiteY22" fmla="*/ 121738 h 291546"/>
                  <a:gd name="connsiteX23" fmla="*/ 75423 w 159501"/>
                  <a:gd name="connsiteY23" fmla="*/ 121738 h 291546"/>
                  <a:gd name="connsiteX24" fmla="*/ 86448 w 159501"/>
                  <a:gd name="connsiteY24" fmla="*/ 120976 h 291546"/>
                  <a:gd name="connsiteX25" fmla="*/ 96248 w 159501"/>
                  <a:gd name="connsiteY25" fmla="*/ 118689 h 291546"/>
                  <a:gd name="connsiteX26" fmla="*/ 104934 w 159501"/>
                  <a:gd name="connsiteY26" fmla="*/ 114987 h 291546"/>
                  <a:gd name="connsiteX27" fmla="*/ 112618 w 159501"/>
                  <a:gd name="connsiteY27" fmla="*/ 109869 h 291546"/>
                  <a:gd name="connsiteX28" fmla="*/ 115514 w 159501"/>
                  <a:gd name="connsiteY28" fmla="*/ 107146 h 291546"/>
                  <a:gd name="connsiteX29" fmla="*/ 118075 w 159501"/>
                  <a:gd name="connsiteY29" fmla="*/ 104206 h 291546"/>
                  <a:gd name="connsiteX30" fmla="*/ 120302 w 159501"/>
                  <a:gd name="connsiteY30" fmla="*/ 101157 h 291546"/>
                  <a:gd name="connsiteX31" fmla="*/ 122195 w 159501"/>
                  <a:gd name="connsiteY31" fmla="*/ 97782 h 291546"/>
                  <a:gd name="connsiteX32" fmla="*/ 124979 w 159501"/>
                  <a:gd name="connsiteY32" fmla="*/ 90377 h 291546"/>
                  <a:gd name="connsiteX33" fmla="*/ 125982 w 159501"/>
                  <a:gd name="connsiteY33" fmla="*/ 85694 h 291546"/>
                  <a:gd name="connsiteX34" fmla="*/ 126872 w 159501"/>
                  <a:gd name="connsiteY34" fmla="*/ 76547 h 291546"/>
                  <a:gd name="connsiteX35" fmla="*/ 98809 w 159501"/>
                  <a:gd name="connsiteY35" fmla="*/ 151249 h 291546"/>
                  <a:gd name="connsiteX36" fmla="*/ 42126 w 159501"/>
                  <a:gd name="connsiteY36" fmla="*/ 153862 h 291546"/>
                  <a:gd name="connsiteX37" fmla="*/ 32215 w 159501"/>
                  <a:gd name="connsiteY37" fmla="*/ 156040 h 291546"/>
                  <a:gd name="connsiteX38" fmla="*/ 32215 w 159501"/>
                  <a:gd name="connsiteY38" fmla="*/ 168018 h 291546"/>
                  <a:gd name="connsiteX39" fmla="*/ 32215 w 159501"/>
                  <a:gd name="connsiteY39" fmla="*/ 191866 h 291546"/>
                  <a:gd name="connsiteX40" fmla="*/ 32215 w 159501"/>
                  <a:gd name="connsiteY40" fmla="*/ 243591 h 291546"/>
                  <a:gd name="connsiteX41" fmla="*/ 32215 w 159501"/>
                  <a:gd name="connsiteY41" fmla="*/ 269508 h 291546"/>
                  <a:gd name="connsiteX42" fmla="*/ 32215 w 159501"/>
                  <a:gd name="connsiteY42" fmla="*/ 282466 h 291546"/>
                  <a:gd name="connsiteX43" fmla="*/ 32215 w 159501"/>
                  <a:gd name="connsiteY43" fmla="*/ 289000 h 291546"/>
                  <a:gd name="connsiteX44" fmla="*/ 27538 w 159501"/>
                  <a:gd name="connsiteY44" fmla="*/ 290851 h 291546"/>
                  <a:gd name="connsiteX45" fmla="*/ 7604 w 159501"/>
                  <a:gd name="connsiteY45" fmla="*/ 290851 h 291546"/>
                  <a:gd name="connsiteX46" fmla="*/ 31 w 159501"/>
                  <a:gd name="connsiteY46" fmla="*/ 288564 h 291546"/>
                  <a:gd name="connsiteX47" fmla="*/ 31 w 159501"/>
                  <a:gd name="connsiteY47" fmla="*/ 285079 h 291546"/>
                  <a:gd name="connsiteX48" fmla="*/ 31 w 159501"/>
                  <a:gd name="connsiteY48" fmla="*/ 274626 h 291546"/>
                  <a:gd name="connsiteX49" fmla="*/ 31 w 159501"/>
                  <a:gd name="connsiteY49" fmla="*/ 214516 h 291546"/>
                  <a:gd name="connsiteX50" fmla="*/ 143 w 159501"/>
                  <a:gd name="connsiteY50" fmla="*/ 7944 h 291546"/>
                  <a:gd name="connsiteX51" fmla="*/ 143 w 159501"/>
                  <a:gd name="connsiteY51" fmla="*/ 1846 h 291546"/>
                  <a:gd name="connsiteX52" fmla="*/ 5042 w 159501"/>
                  <a:gd name="connsiteY52" fmla="*/ 539 h 291546"/>
                  <a:gd name="connsiteX53" fmla="*/ 17404 w 159501"/>
                  <a:gd name="connsiteY53" fmla="*/ 539 h 291546"/>
                  <a:gd name="connsiteX54" fmla="*/ 42126 w 159501"/>
                  <a:gd name="connsiteY54" fmla="*/ 539 h 291546"/>
                  <a:gd name="connsiteX55" fmla="*/ 98141 w 159501"/>
                  <a:gd name="connsiteY55" fmla="*/ 2826 h 291546"/>
                  <a:gd name="connsiteX56" fmla="*/ 159501 w 159501"/>
                  <a:gd name="connsiteY56" fmla="*/ 76656 h 291546"/>
                  <a:gd name="connsiteX57" fmla="*/ 98809 w 159501"/>
                  <a:gd name="connsiteY57" fmla="*/ 151249 h 29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59501" h="291546">
                    <a:moveTo>
                      <a:pt x="126872" y="76547"/>
                    </a:moveTo>
                    <a:cubicBezTo>
                      <a:pt x="126872" y="74043"/>
                      <a:pt x="126761" y="71647"/>
                      <a:pt x="126427" y="69251"/>
                    </a:cubicBezTo>
                    <a:cubicBezTo>
                      <a:pt x="126204" y="67618"/>
                      <a:pt x="125870" y="65985"/>
                      <a:pt x="125536" y="64460"/>
                    </a:cubicBezTo>
                    <a:cubicBezTo>
                      <a:pt x="125313" y="63371"/>
                      <a:pt x="124979" y="62282"/>
                      <a:pt x="124645" y="61302"/>
                    </a:cubicBezTo>
                    <a:cubicBezTo>
                      <a:pt x="124311" y="60322"/>
                      <a:pt x="123866" y="59342"/>
                      <a:pt x="123532" y="58362"/>
                    </a:cubicBezTo>
                    <a:cubicBezTo>
                      <a:pt x="122752" y="56402"/>
                      <a:pt x="121638" y="54551"/>
                      <a:pt x="120525" y="52917"/>
                    </a:cubicBezTo>
                    <a:cubicBezTo>
                      <a:pt x="119300" y="51175"/>
                      <a:pt x="117963" y="49433"/>
                      <a:pt x="116516" y="47908"/>
                    </a:cubicBezTo>
                    <a:cubicBezTo>
                      <a:pt x="115625" y="47037"/>
                      <a:pt x="114734" y="46166"/>
                      <a:pt x="113843" y="45404"/>
                    </a:cubicBezTo>
                    <a:cubicBezTo>
                      <a:pt x="113398" y="44968"/>
                      <a:pt x="112952" y="44641"/>
                      <a:pt x="112507" y="44315"/>
                    </a:cubicBezTo>
                    <a:cubicBezTo>
                      <a:pt x="112284" y="44097"/>
                      <a:pt x="112061" y="43988"/>
                      <a:pt x="111839" y="43770"/>
                    </a:cubicBezTo>
                    <a:cubicBezTo>
                      <a:pt x="111616" y="43661"/>
                      <a:pt x="111504" y="43443"/>
                      <a:pt x="111282" y="43226"/>
                    </a:cubicBezTo>
                    <a:cubicBezTo>
                      <a:pt x="110725" y="42790"/>
                      <a:pt x="110168" y="42354"/>
                      <a:pt x="109611" y="42028"/>
                    </a:cubicBezTo>
                    <a:cubicBezTo>
                      <a:pt x="108609" y="41266"/>
                      <a:pt x="107607" y="40612"/>
                      <a:pt x="106493" y="40068"/>
                    </a:cubicBezTo>
                    <a:cubicBezTo>
                      <a:pt x="106048" y="39850"/>
                      <a:pt x="105602" y="39523"/>
                      <a:pt x="105157" y="39305"/>
                    </a:cubicBezTo>
                    <a:cubicBezTo>
                      <a:pt x="103709" y="38543"/>
                      <a:pt x="102150" y="37781"/>
                      <a:pt x="100591" y="37128"/>
                    </a:cubicBezTo>
                    <a:cubicBezTo>
                      <a:pt x="99032" y="36474"/>
                      <a:pt x="97584" y="36039"/>
                      <a:pt x="95914" y="35494"/>
                    </a:cubicBezTo>
                    <a:cubicBezTo>
                      <a:pt x="94800" y="35167"/>
                      <a:pt x="93575" y="34841"/>
                      <a:pt x="92462" y="34623"/>
                    </a:cubicBezTo>
                    <a:cubicBezTo>
                      <a:pt x="91237" y="34405"/>
                      <a:pt x="90123" y="34079"/>
                      <a:pt x="88898" y="33861"/>
                    </a:cubicBezTo>
                    <a:cubicBezTo>
                      <a:pt x="87116" y="33534"/>
                      <a:pt x="85334" y="33316"/>
                      <a:pt x="83553" y="33098"/>
                    </a:cubicBezTo>
                    <a:cubicBezTo>
                      <a:pt x="82216" y="32990"/>
                      <a:pt x="80880" y="32881"/>
                      <a:pt x="79544" y="32881"/>
                    </a:cubicBezTo>
                    <a:cubicBezTo>
                      <a:pt x="78207" y="32881"/>
                      <a:pt x="76871" y="32772"/>
                      <a:pt x="75535" y="32772"/>
                    </a:cubicBezTo>
                    <a:lnTo>
                      <a:pt x="32215" y="32772"/>
                    </a:lnTo>
                    <a:lnTo>
                      <a:pt x="32215" y="121738"/>
                    </a:lnTo>
                    <a:lnTo>
                      <a:pt x="75423" y="121738"/>
                    </a:lnTo>
                    <a:cubicBezTo>
                      <a:pt x="79098" y="121738"/>
                      <a:pt x="82773" y="121520"/>
                      <a:pt x="86448" y="120976"/>
                    </a:cubicBezTo>
                    <a:cubicBezTo>
                      <a:pt x="89789" y="120432"/>
                      <a:pt x="93018" y="119778"/>
                      <a:pt x="96248" y="118689"/>
                    </a:cubicBezTo>
                    <a:cubicBezTo>
                      <a:pt x="99255" y="117709"/>
                      <a:pt x="102150" y="116511"/>
                      <a:pt x="104934" y="114987"/>
                    </a:cubicBezTo>
                    <a:cubicBezTo>
                      <a:pt x="107607" y="113571"/>
                      <a:pt x="110168" y="111829"/>
                      <a:pt x="112618" y="109869"/>
                    </a:cubicBezTo>
                    <a:cubicBezTo>
                      <a:pt x="113620" y="108998"/>
                      <a:pt x="114623" y="108127"/>
                      <a:pt x="115514" y="107146"/>
                    </a:cubicBezTo>
                    <a:cubicBezTo>
                      <a:pt x="116404" y="106275"/>
                      <a:pt x="117295" y="105295"/>
                      <a:pt x="118075" y="104206"/>
                    </a:cubicBezTo>
                    <a:cubicBezTo>
                      <a:pt x="118854" y="103226"/>
                      <a:pt x="119634" y="102246"/>
                      <a:pt x="120302" y="101157"/>
                    </a:cubicBezTo>
                    <a:cubicBezTo>
                      <a:pt x="120970" y="100068"/>
                      <a:pt x="121638" y="98979"/>
                      <a:pt x="122195" y="97782"/>
                    </a:cubicBezTo>
                    <a:cubicBezTo>
                      <a:pt x="123309" y="95386"/>
                      <a:pt x="124311" y="92990"/>
                      <a:pt x="124979" y="90377"/>
                    </a:cubicBezTo>
                    <a:cubicBezTo>
                      <a:pt x="125425" y="88852"/>
                      <a:pt x="125759" y="87219"/>
                      <a:pt x="125982" y="85694"/>
                    </a:cubicBezTo>
                    <a:cubicBezTo>
                      <a:pt x="126650" y="82536"/>
                      <a:pt x="126872" y="79487"/>
                      <a:pt x="126872" y="76547"/>
                    </a:cubicBezTo>
                    <a:moveTo>
                      <a:pt x="98809" y="151249"/>
                    </a:moveTo>
                    <a:cubicBezTo>
                      <a:pt x="79766" y="155822"/>
                      <a:pt x="61058" y="153862"/>
                      <a:pt x="42126" y="153862"/>
                    </a:cubicBezTo>
                    <a:cubicBezTo>
                      <a:pt x="39899" y="153862"/>
                      <a:pt x="32215" y="151902"/>
                      <a:pt x="32215" y="156040"/>
                    </a:cubicBezTo>
                    <a:lnTo>
                      <a:pt x="32215" y="168018"/>
                    </a:lnTo>
                    <a:lnTo>
                      <a:pt x="32215" y="191866"/>
                    </a:lnTo>
                    <a:lnTo>
                      <a:pt x="32215" y="243591"/>
                    </a:lnTo>
                    <a:lnTo>
                      <a:pt x="32215" y="269508"/>
                    </a:lnTo>
                    <a:lnTo>
                      <a:pt x="32215" y="282466"/>
                    </a:lnTo>
                    <a:lnTo>
                      <a:pt x="32215" y="289000"/>
                    </a:lnTo>
                    <a:cubicBezTo>
                      <a:pt x="32215" y="292049"/>
                      <a:pt x="29431" y="290851"/>
                      <a:pt x="27538" y="290851"/>
                    </a:cubicBezTo>
                    <a:lnTo>
                      <a:pt x="7604" y="290851"/>
                    </a:lnTo>
                    <a:cubicBezTo>
                      <a:pt x="4708" y="290851"/>
                      <a:pt x="31" y="293464"/>
                      <a:pt x="31" y="288564"/>
                    </a:cubicBezTo>
                    <a:lnTo>
                      <a:pt x="31" y="285079"/>
                    </a:lnTo>
                    <a:cubicBezTo>
                      <a:pt x="31" y="281595"/>
                      <a:pt x="31" y="278110"/>
                      <a:pt x="31" y="274626"/>
                    </a:cubicBezTo>
                    <a:cubicBezTo>
                      <a:pt x="31" y="254589"/>
                      <a:pt x="31" y="234553"/>
                      <a:pt x="31" y="214516"/>
                    </a:cubicBezTo>
                    <a:cubicBezTo>
                      <a:pt x="-80" y="145695"/>
                      <a:pt x="143" y="76874"/>
                      <a:pt x="143" y="7944"/>
                    </a:cubicBezTo>
                    <a:lnTo>
                      <a:pt x="143" y="1846"/>
                    </a:lnTo>
                    <a:cubicBezTo>
                      <a:pt x="143" y="-1312"/>
                      <a:pt x="3261" y="539"/>
                      <a:pt x="5042" y="539"/>
                    </a:cubicBezTo>
                    <a:lnTo>
                      <a:pt x="17404" y="539"/>
                    </a:lnTo>
                    <a:lnTo>
                      <a:pt x="42126" y="539"/>
                    </a:lnTo>
                    <a:cubicBezTo>
                      <a:pt x="60835" y="539"/>
                      <a:pt x="79321" y="-1312"/>
                      <a:pt x="98141" y="2826"/>
                    </a:cubicBezTo>
                    <a:cubicBezTo>
                      <a:pt x="136561" y="11320"/>
                      <a:pt x="159501" y="37672"/>
                      <a:pt x="159501" y="76656"/>
                    </a:cubicBezTo>
                    <a:cubicBezTo>
                      <a:pt x="159390" y="113789"/>
                      <a:pt x="135559" y="142428"/>
                      <a:pt x="98809" y="151249"/>
                    </a:cubicBezTo>
                  </a:path>
                </a:pathLst>
              </a:custGeom>
              <a:grpFill/>
              <a:ln w="11089" cap="flat">
                <a:noFill/>
                <a:prstDash val="solid"/>
                <a:miter/>
              </a:ln>
            </p:spPr>
            <p:txBody>
              <a:bodyPr rtlCol="0" anchor="ctr"/>
              <a:lstStyle/>
              <a:p>
                <a:endParaRPr lang="fi-FI"/>
              </a:p>
            </p:txBody>
          </p:sp>
          <p:sp>
            <p:nvSpPr>
              <p:cNvPr id="20" name="Vapaamuotoinen: Muoto 19">
                <a:extLst>
                  <a:ext uri="{FF2B5EF4-FFF2-40B4-BE49-F238E27FC236}">
                    <a16:creationId xmlns:a16="http://schemas.microsoft.com/office/drawing/2014/main" id="{434B4746-318A-4BD9-BEF3-36C90F5D931D}"/>
                  </a:ext>
                </a:extLst>
              </p:cNvPr>
              <p:cNvSpPr/>
              <p:nvPr/>
            </p:nvSpPr>
            <p:spPr bwMode="black">
              <a:xfrm>
                <a:off x="10472624" y="6318240"/>
                <a:ext cx="245775" cy="290311"/>
              </a:xfrm>
              <a:custGeom>
                <a:avLst/>
                <a:gdLst>
                  <a:gd name="connsiteX0" fmla="*/ 172054 w 245775"/>
                  <a:gd name="connsiteY0" fmla="*/ 204176 h 290311"/>
                  <a:gd name="connsiteX1" fmla="*/ 122610 w 245775"/>
                  <a:gd name="connsiteY1" fmla="*/ 77750 h 290311"/>
                  <a:gd name="connsiteX2" fmla="*/ 73165 w 245775"/>
                  <a:gd name="connsiteY2" fmla="*/ 204176 h 290311"/>
                  <a:gd name="connsiteX3" fmla="*/ 172054 w 245775"/>
                  <a:gd name="connsiteY3" fmla="*/ 204176 h 290311"/>
                  <a:gd name="connsiteX4" fmla="*/ 206131 w 245775"/>
                  <a:gd name="connsiteY4" fmla="*/ 290312 h 290311"/>
                  <a:gd name="connsiteX5" fmla="*/ 183190 w 245775"/>
                  <a:gd name="connsiteY5" fmla="*/ 231618 h 290311"/>
                  <a:gd name="connsiteX6" fmla="*/ 62474 w 245775"/>
                  <a:gd name="connsiteY6" fmla="*/ 231618 h 290311"/>
                  <a:gd name="connsiteX7" fmla="*/ 39534 w 245775"/>
                  <a:gd name="connsiteY7" fmla="*/ 290312 h 290311"/>
                  <a:gd name="connsiteX8" fmla="*/ 0 w 245775"/>
                  <a:gd name="connsiteY8" fmla="*/ 290312 h 290311"/>
                  <a:gd name="connsiteX9" fmla="*/ 122721 w 245775"/>
                  <a:gd name="connsiteY9" fmla="*/ 0 h 290311"/>
                  <a:gd name="connsiteX10" fmla="*/ 245776 w 245775"/>
                  <a:gd name="connsiteY10" fmla="*/ 290312 h 290311"/>
                  <a:gd name="connsiteX11" fmla="*/ 206131 w 245775"/>
                  <a:gd name="connsiteY11" fmla="*/ 290312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5775" h="290311">
                    <a:moveTo>
                      <a:pt x="172054" y="204176"/>
                    </a:moveTo>
                    <a:lnTo>
                      <a:pt x="122610" y="77750"/>
                    </a:lnTo>
                    <a:lnTo>
                      <a:pt x="73165" y="204176"/>
                    </a:lnTo>
                    <a:lnTo>
                      <a:pt x="172054" y="204176"/>
                    </a:lnTo>
                    <a:close/>
                    <a:moveTo>
                      <a:pt x="206131" y="290312"/>
                    </a:moveTo>
                    <a:lnTo>
                      <a:pt x="183190" y="231618"/>
                    </a:lnTo>
                    <a:lnTo>
                      <a:pt x="62474" y="231618"/>
                    </a:lnTo>
                    <a:lnTo>
                      <a:pt x="39534" y="290312"/>
                    </a:lnTo>
                    <a:lnTo>
                      <a:pt x="0" y="290312"/>
                    </a:lnTo>
                    <a:lnTo>
                      <a:pt x="122721" y="0"/>
                    </a:lnTo>
                    <a:lnTo>
                      <a:pt x="245776" y="290312"/>
                    </a:lnTo>
                    <a:lnTo>
                      <a:pt x="206131" y="290312"/>
                    </a:lnTo>
                    <a:close/>
                  </a:path>
                </a:pathLst>
              </a:custGeom>
              <a:grpFill/>
              <a:ln w="11089" cap="flat">
                <a:noFill/>
                <a:prstDash val="solid"/>
                <a:miter/>
              </a:ln>
            </p:spPr>
            <p:txBody>
              <a:bodyPr rtlCol="0" anchor="ctr"/>
              <a:lstStyle/>
              <a:p>
                <a:endParaRPr lang="fi-FI"/>
              </a:p>
            </p:txBody>
          </p:sp>
        </p:grpSp>
      </p:grpSp>
    </p:spTree>
    <p:extLst>
      <p:ext uri="{BB962C8B-B14F-4D97-AF65-F5344CB8AC3E}">
        <p14:creationId xmlns:p14="http://schemas.microsoft.com/office/powerpoint/2010/main" val="3509094625"/>
      </p:ext>
    </p:extLst>
  </p:cSld>
  <p:clrMapOvr>
    <a:masterClrMapping/>
  </p:clrMapOvr>
  <p:extLst>
    <p:ext uri="{DCECCB84-F9BA-43D5-87BE-67443E8EF086}">
      <p15:sldGuideLst xmlns:p15="http://schemas.microsoft.com/office/powerpoint/2012/main">
        <p15:guide id="1" orient="horz" pos="27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Otsikkodia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Otsikko 21">
            <a:extLst>
              <a:ext uri="{FF2B5EF4-FFF2-40B4-BE49-F238E27FC236}">
                <a16:creationId xmlns:a16="http://schemas.microsoft.com/office/drawing/2014/main" id="{42627C78-F857-4C35-B9DE-F8E8F893A8C6}"/>
              </a:ext>
            </a:extLst>
          </p:cNvPr>
          <p:cNvSpPr>
            <a:spLocks noGrp="1"/>
          </p:cNvSpPr>
          <p:nvPr>
            <p:ph type="title"/>
          </p:nvPr>
        </p:nvSpPr>
        <p:spPr>
          <a:xfrm>
            <a:off x="576000" y="3909750"/>
            <a:ext cx="8280000" cy="1224000"/>
          </a:xfrm>
        </p:spPr>
        <p:txBody>
          <a:bodyPr/>
          <a:lstStyle>
            <a:lvl1pPr>
              <a:defRPr>
                <a:solidFill>
                  <a:schemeClr val="bg1"/>
                </a:solidFill>
              </a:defRPr>
            </a:lvl1pPr>
          </a:lstStyle>
          <a:p>
            <a:r>
              <a:rPr lang="fi-FI"/>
              <a:t>Muokkaa ots. perustyyl. napsautt.</a:t>
            </a:r>
            <a:endParaRPr lang="fi-FI" dirty="0"/>
          </a:p>
        </p:txBody>
      </p:sp>
      <p:sp>
        <p:nvSpPr>
          <p:cNvPr id="8" name="Alaotsikko">
            <a:extLst>
              <a:ext uri="{FF2B5EF4-FFF2-40B4-BE49-F238E27FC236}">
                <a16:creationId xmlns:a16="http://schemas.microsoft.com/office/drawing/2014/main" id="{E91DDF1F-FE89-4603-A3BF-EF6D77121761}"/>
              </a:ext>
            </a:extLst>
          </p:cNvPr>
          <p:cNvSpPr>
            <a:spLocks noGrp="1"/>
          </p:cNvSpPr>
          <p:nvPr>
            <p:ph type="subTitle" idx="1"/>
          </p:nvPr>
        </p:nvSpPr>
        <p:spPr>
          <a:xfrm>
            <a:off x="576000" y="5229000"/>
            <a:ext cx="8280000" cy="1241006"/>
          </a:xfrm>
        </p:spPr>
        <p:txBody>
          <a:bodyPr/>
          <a:lstStyle>
            <a:lvl1pPr marL="0" indent="0" algn="l">
              <a:lnSpc>
                <a:spcPct val="90000"/>
              </a:lnSpc>
              <a:spcBef>
                <a:spcPts val="0"/>
              </a:spcBef>
              <a:buNone/>
              <a:defRPr sz="26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sp>
        <p:nvSpPr>
          <p:cNvPr id="6" name="Dian numeron paikkamerkki 5">
            <a:extLst>
              <a:ext uri="{FF2B5EF4-FFF2-40B4-BE49-F238E27FC236}">
                <a16:creationId xmlns:a16="http://schemas.microsoft.com/office/drawing/2014/main" id="{ABE89B99-CB50-4721-8EC5-09E308DE349D}"/>
              </a:ext>
            </a:extLst>
          </p:cNvPr>
          <p:cNvSpPr>
            <a:spLocks noGrp="1"/>
          </p:cNvSpPr>
          <p:nvPr>
            <p:ph type="sldNum" sz="quarter" idx="12"/>
          </p:nvPr>
        </p:nvSpPr>
        <p:spPr/>
        <p:txBody>
          <a:bodyPr/>
          <a:lstStyle>
            <a:lvl1pPr>
              <a:defRPr>
                <a:noFill/>
              </a:defRPr>
            </a:lvl1pPr>
          </a:lstStyle>
          <a:p>
            <a:fld id="{2020BB7A-7565-440A-AF71-226D618FE89D}" type="slidenum">
              <a:rPr lang="fi-FI" smtClean="0"/>
              <a:t>‹#›</a:t>
            </a:fld>
            <a:endParaRPr lang="fi-FI"/>
          </a:p>
        </p:txBody>
      </p:sp>
      <p:sp>
        <p:nvSpPr>
          <p:cNvPr id="4" name="Päivämäärän paikkamerkki 3">
            <a:extLst>
              <a:ext uri="{FF2B5EF4-FFF2-40B4-BE49-F238E27FC236}">
                <a16:creationId xmlns:a16="http://schemas.microsoft.com/office/drawing/2014/main" id="{424E1588-9E6E-4A84-810E-6A616E8CD13B}"/>
              </a:ext>
            </a:extLst>
          </p:cNvPr>
          <p:cNvSpPr>
            <a:spLocks noGrp="1"/>
          </p:cNvSpPr>
          <p:nvPr>
            <p:ph type="dt" sz="half" idx="10"/>
          </p:nvPr>
        </p:nvSpPr>
        <p:spPr/>
        <p:txBody>
          <a:bodyPr/>
          <a:lstStyle>
            <a:lvl1pPr>
              <a:defRPr>
                <a:noFill/>
              </a:defRPr>
            </a:lvl1pPr>
          </a:lstStyle>
          <a:p>
            <a:fld id="{85D7EB08-2169-40AB-8A07-57AD4DD06600}" type="datetime1">
              <a:rPr lang="fi-FI" smtClean="0"/>
              <a:t>26.5.2024</a:t>
            </a:fld>
            <a:endParaRPr lang="fi-FI"/>
          </a:p>
        </p:txBody>
      </p:sp>
      <p:sp>
        <p:nvSpPr>
          <p:cNvPr id="5" name="Alatunnisteen paikkamerkki 4">
            <a:extLst>
              <a:ext uri="{FF2B5EF4-FFF2-40B4-BE49-F238E27FC236}">
                <a16:creationId xmlns:a16="http://schemas.microsoft.com/office/drawing/2014/main" id="{F2470115-13AF-4E2A-AD86-898C49862C5F}"/>
              </a:ext>
            </a:extLst>
          </p:cNvPr>
          <p:cNvSpPr>
            <a:spLocks noGrp="1"/>
          </p:cNvSpPr>
          <p:nvPr>
            <p:ph type="ftr" sz="quarter" idx="11"/>
          </p:nvPr>
        </p:nvSpPr>
        <p:spPr/>
        <p:txBody>
          <a:bodyPr/>
          <a:lstStyle>
            <a:lvl1pPr>
              <a:defRPr>
                <a:noFill/>
              </a:defRPr>
            </a:lvl1pPr>
          </a:lstStyle>
          <a:p>
            <a:r>
              <a:rPr lang="en-US"/>
              <a:t>This work © 2024 by Tapio Palvelut Oy is licensed under CC BY-SA 4.0 </a:t>
            </a:r>
            <a:endParaRPr lang="fi-FI"/>
          </a:p>
        </p:txBody>
      </p:sp>
      <p:grpSp>
        <p:nvGrpSpPr>
          <p:cNvPr id="13" name="Logo">
            <a:extLst>
              <a:ext uri="{FF2B5EF4-FFF2-40B4-BE49-F238E27FC236}">
                <a16:creationId xmlns:a16="http://schemas.microsoft.com/office/drawing/2014/main" id="{3C30A216-C7F8-42EB-967F-C42A5B6546E0}"/>
              </a:ext>
              <a:ext uri="{C183D7F6-B498-43B3-948B-1728B52AA6E4}">
                <adec:decorative xmlns:adec="http://schemas.microsoft.com/office/drawing/2017/decorative" val="1"/>
              </a:ext>
            </a:extLst>
          </p:cNvPr>
          <p:cNvGrpSpPr>
            <a:grpSpLocks noChangeAspect="1"/>
          </p:cNvGrpSpPr>
          <p:nvPr/>
        </p:nvGrpSpPr>
        <p:grpSpPr bwMode="black">
          <a:xfrm>
            <a:off x="9259944" y="5532891"/>
            <a:ext cx="2196000" cy="592921"/>
            <a:chOff x="10274400" y="6210000"/>
            <a:chExt cx="1492250" cy="402908"/>
          </a:xfrm>
          <a:solidFill>
            <a:srgbClr val="FFFFFF"/>
          </a:solidFill>
        </p:grpSpPr>
        <p:sp>
          <p:nvSpPr>
            <p:cNvPr id="14" name="Vapaamuotoinen: Muoto 13">
              <a:extLst>
                <a:ext uri="{FF2B5EF4-FFF2-40B4-BE49-F238E27FC236}">
                  <a16:creationId xmlns:a16="http://schemas.microsoft.com/office/drawing/2014/main" id="{EC11CF2F-5EEB-49C7-B657-CFB988898499}"/>
                </a:ext>
              </a:extLst>
            </p:cNvPr>
            <p:cNvSpPr/>
            <p:nvPr/>
          </p:nvSpPr>
          <p:spPr bwMode="black">
            <a:xfrm>
              <a:off x="11466195" y="6216751"/>
              <a:ext cx="301902" cy="392018"/>
            </a:xfrm>
            <a:custGeom>
              <a:avLst/>
              <a:gdLst>
                <a:gd name="connsiteX0" fmla="*/ 150227 w 301902"/>
                <a:gd name="connsiteY0" fmla="*/ 0 h 392018"/>
                <a:gd name="connsiteX1" fmla="*/ 126062 w 301902"/>
                <a:gd name="connsiteY1" fmla="*/ 55318 h 392018"/>
                <a:gd name="connsiteX2" fmla="*/ 126062 w 301902"/>
                <a:gd name="connsiteY2" fmla="*/ 170419 h 392018"/>
                <a:gd name="connsiteX3" fmla="*/ 96439 w 301902"/>
                <a:gd name="connsiteY3" fmla="*/ 105409 h 392018"/>
                <a:gd name="connsiteX4" fmla="*/ 69935 w 301902"/>
                <a:gd name="connsiteY4" fmla="*/ 165955 h 392018"/>
                <a:gd name="connsiteX5" fmla="*/ 101896 w 301902"/>
                <a:gd name="connsiteY5" fmla="*/ 235756 h 392018"/>
                <a:gd name="connsiteX6" fmla="*/ 52786 w 301902"/>
                <a:gd name="connsiteY6" fmla="*/ 205265 h 392018"/>
                <a:gd name="connsiteX7" fmla="*/ 33409 w 301902"/>
                <a:gd name="connsiteY7" fmla="*/ 249476 h 392018"/>
                <a:gd name="connsiteX8" fmla="*/ 80849 w 301902"/>
                <a:gd name="connsiteY8" fmla="*/ 278878 h 392018"/>
                <a:gd name="connsiteX9" fmla="*/ 20491 w 301902"/>
                <a:gd name="connsiteY9" fmla="*/ 278878 h 392018"/>
                <a:gd name="connsiteX10" fmla="*/ 0 w 301902"/>
                <a:gd name="connsiteY10" fmla="*/ 325811 h 392018"/>
                <a:gd name="connsiteX11" fmla="*/ 126062 w 301902"/>
                <a:gd name="connsiteY11" fmla="*/ 325811 h 392018"/>
                <a:gd name="connsiteX12" fmla="*/ 126062 w 301902"/>
                <a:gd name="connsiteY12" fmla="*/ 392019 h 392018"/>
                <a:gd name="connsiteX13" fmla="*/ 175729 w 301902"/>
                <a:gd name="connsiteY13" fmla="*/ 392019 h 392018"/>
                <a:gd name="connsiteX14" fmla="*/ 175729 w 301902"/>
                <a:gd name="connsiteY14" fmla="*/ 325811 h 392018"/>
                <a:gd name="connsiteX15" fmla="*/ 301902 w 301902"/>
                <a:gd name="connsiteY15" fmla="*/ 325811 h 392018"/>
                <a:gd name="connsiteX16" fmla="*/ 281300 w 301902"/>
                <a:gd name="connsiteY16" fmla="*/ 278878 h 392018"/>
                <a:gd name="connsiteX17" fmla="*/ 221054 w 301902"/>
                <a:gd name="connsiteY17" fmla="*/ 278878 h 392018"/>
                <a:gd name="connsiteX18" fmla="*/ 268494 w 301902"/>
                <a:gd name="connsiteY18" fmla="*/ 249476 h 392018"/>
                <a:gd name="connsiteX19" fmla="*/ 249117 w 301902"/>
                <a:gd name="connsiteY19" fmla="*/ 205265 h 392018"/>
                <a:gd name="connsiteX20" fmla="*/ 199895 w 301902"/>
                <a:gd name="connsiteY20" fmla="*/ 235756 h 392018"/>
                <a:gd name="connsiteX21" fmla="*/ 231967 w 301902"/>
                <a:gd name="connsiteY21" fmla="*/ 165955 h 392018"/>
                <a:gd name="connsiteX22" fmla="*/ 205463 w 301902"/>
                <a:gd name="connsiteY22" fmla="*/ 105409 h 392018"/>
                <a:gd name="connsiteX23" fmla="*/ 175729 w 301902"/>
                <a:gd name="connsiteY23" fmla="*/ 170419 h 392018"/>
                <a:gd name="connsiteX24" fmla="*/ 175729 w 301902"/>
                <a:gd name="connsiteY24" fmla="*/ 55318 h 392018"/>
                <a:gd name="connsiteX25" fmla="*/ 151675 w 301902"/>
                <a:gd name="connsiteY25" fmla="*/ 0 h 39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1902" h="392018">
                  <a:moveTo>
                    <a:pt x="150227" y="0"/>
                  </a:moveTo>
                  <a:lnTo>
                    <a:pt x="126062" y="55318"/>
                  </a:lnTo>
                  <a:lnTo>
                    <a:pt x="126062" y="170419"/>
                  </a:lnTo>
                  <a:lnTo>
                    <a:pt x="96439" y="105409"/>
                  </a:lnTo>
                  <a:lnTo>
                    <a:pt x="69935" y="165955"/>
                  </a:lnTo>
                  <a:lnTo>
                    <a:pt x="101896" y="235756"/>
                  </a:lnTo>
                  <a:lnTo>
                    <a:pt x="52786" y="205265"/>
                  </a:lnTo>
                  <a:lnTo>
                    <a:pt x="33409" y="249476"/>
                  </a:lnTo>
                  <a:lnTo>
                    <a:pt x="80849" y="278878"/>
                  </a:lnTo>
                  <a:lnTo>
                    <a:pt x="20491" y="278878"/>
                  </a:lnTo>
                  <a:lnTo>
                    <a:pt x="0" y="325811"/>
                  </a:lnTo>
                  <a:lnTo>
                    <a:pt x="126062" y="325811"/>
                  </a:lnTo>
                  <a:lnTo>
                    <a:pt x="126062" y="392019"/>
                  </a:lnTo>
                  <a:lnTo>
                    <a:pt x="175729" y="392019"/>
                  </a:lnTo>
                  <a:lnTo>
                    <a:pt x="175729" y="325811"/>
                  </a:lnTo>
                  <a:lnTo>
                    <a:pt x="301902" y="325811"/>
                  </a:lnTo>
                  <a:lnTo>
                    <a:pt x="281300" y="278878"/>
                  </a:lnTo>
                  <a:lnTo>
                    <a:pt x="221054" y="278878"/>
                  </a:lnTo>
                  <a:lnTo>
                    <a:pt x="268494" y="249476"/>
                  </a:lnTo>
                  <a:lnTo>
                    <a:pt x="249117" y="205265"/>
                  </a:lnTo>
                  <a:lnTo>
                    <a:pt x="199895" y="235756"/>
                  </a:lnTo>
                  <a:lnTo>
                    <a:pt x="231967" y="165955"/>
                  </a:lnTo>
                  <a:lnTo>
                    <a:pt x="205463" y="105409"/>
                  </a:lnTo>
                  <a:lnTo>
                    <a:pt x="175729" y="170419"/>
                  </a:lnTo>
                  <a:lnTo>
                    <a:pt x="175729" y="55318"/>
                  </a:lnTo>
                  <a:lnTo>
                    <a:pt x="151675" y="0"/>
                  </a:lnTo>
                  <a:close/>
                </a:path>
              </a:pathLst>
            </a:custGeom>
            <a:grpFill/>
            <a:ln w="11089" cap="flat">
              <a:noFill/>
              <a:prstDash val="solid"/>
              <a:miter/>
            </a:ln>
          </p:spPr>
          <p:txBody>
            <a:bodyPr rtlCol="0" anchor="ctr"/>
            <a:lstStyle/>
            <a:p>
              <a:endParaRPr lang="fi-FI"/>
            </a:p>
          </p:txBody>
        </p:sp>
        <p:grpSp>
          <p:nvGrpSpPr>
            <p:cNvPr id="15" name="Kuva 10">
              <a:extLst>
                <a:ext uri="{FF2B5EF4-FFF2-40B4-BE49-F238E27FC236}">
                  <a16:creationId xmlns:a16="http://schemas.microsoft.com/office/drawing/2014/main" id="{974D59E4-C489-4D86-9ADE-0A22503B24E7}"/>
                </a:ext>
              </a:extLst>
            </p:cNvPr>
            <p:cNvGrpSpPr/>
            <p:nvPr/>
          </p:nvGrpSpPr>
          <p:grpSpPr bwMode="black">
            <a:xfrm>
              <a:off x="10278854" y="6317762"/>
              <a:ext cx="1072638" cy="291633"/>
              <a:chOff x="10278854" y="6317762"/>
              <a:chExt cx="1072638" cy="291633"/>
            </a:xfrm>
            <a:grpFill/>
          </p:grpSpPr>
          <p:sp>
            <p:nvSpPr>
              <p:cNvPr id="16" name="Vapaamuotoinen: Muoto 15">
                <a:extLst>
                  <a:ext uri="{FF2B5EF4-FFF2-40B4-BE49-F238E27FC236}">
                    <a16:creationId xmlns:a16="http://schemas.microsoft.com/office/drawing/2014/main" id="{30BCBFC5-BEC8-4C97-9AE0-5C60F02304EC}"/>
                  </a:ext>
                </a:extLst>
              </p:cNvPr>
              <p:cNvSpPr/>
              <p:nvPr/>
            </p:nvSpPr>
            <p:spPr bwMode="black">
              <a:xfrm>
                <a:off x="11056272" y="6317762"/>
                <a:ext cx="295220" cy="291633"/>
              </a:xfrm>
              <a:custGeom>
                <a:avLst/>
                <a:gdLst>
                  <a:gd name="connsiteX0" fmla="*/ 295221 w 295220"/>
                  <a:gd name="connsiteY0" fmla="*/ 145634 h 291633"/>
                  <a:gd name="connsiteX1" fmla="*/ 293884 w 295220"/>
                  <a:gd name="connsiteY1" fmla="*/ 123093 h 291633"/>
                  <a:gd name="connsiteX2" fmla="*/ 292214 w 295220"/>
                  <a:gd name="connsiteY2" fmla="*/ 112312 h 291633"/>
                  <a:gd name="connsiteX3" fmla="*/ 289764 w 295220"/>
                  <a:gd name="connsiteY3" fmla="*/ 101859 h 291633"/>
                  <a:gd name="connsiteX4" fmla="*/ 282748 w 295220"/>
                  <a:gd name="connsiteY4" fmla="*/ 82149 h 291633"/>
                  <a:gd name="connsiteX5" fmla="*/ 276178 w 295220"/>
                  <a:gd name="connsiteY5" fmla="*/ 69190 h 291633"/>
                  <a:gd name="connsiteX6" fmla="*/ 270610 w 295220"/>
                  <a:gd name="connsiteY6" fmla="*/ 60479 h 291633"/>
                  <a:gd name="connsiteX7" fmla="*/ 264373 w 295220"/>
                  <a:gd name="connsiteY7" fmla="*/ 52094 h 291633"/>
                  <a:gd name="connsiteX8" fmla="*/ 255353 w 295220"/>
                  <a:gd name="connsiteY8" fmla="*/ 42076 h 291633"/>
                  <a:gd name="connsiteX9" fmla="*/ 254239 w 295220"/>
                  <a:gd name="connsiteY9" fmla="*/ 40987 h 291633"/>
                  <a:gd name="connsiteX10" fmla="*/ 253237 w 295220"/>
                  <a:gd name="connsiteY10" fmla="*/ 40116 h 291633"/>
                  <a:gd name="connsiteX11" fmla="*/ 252680 w 295220"/>
                  <a:gd name="connsiteY11" fmla="*/ 39571 h 291633"/>
                  <a:gd name="connsiteX12" fmla="*/ 252235 w 295220"/>
                  <a:gd name="connsiteY12" fmla="*/ 39027 h 291633"/>
                  <a:gd name="connsiteX13" fmla="*/ 250230 w 295220"/>
                  <a:gd name="connsiteY13" fmla="*/ 37284 h 291633"/>
                  <a:gd name="connsiteX14" fmla="*/ 247112 w 295220"/>
                  <a:gd name="connsiteY14" fmla="*/ 34562 h 291633"/>
                  <a:gd name="connsiteX15" fmla="*/ 243994 w 295220"/>
                  <a:gd name="connsiteY15" fmla="*/ 31949 h 291633"/>
                  <a:gd name="connsiteX16" fmla="*/ 239874 w 295220"/>
                  <a:gd name="connsiteY16" fmla="*/ 28682 h 291633"/>
                  <a:gd name="connsiteX17" fmla="*/ 235642 w 295220"/>
                  <a:gd name="connsiteY17" fmla="*/ 25633 h 291633"/>
                  <a:gd name="connsiteX18" fmla="*/ 231299 w 295220"/>
                  <a:gd name="connsiteY18" fmla="*/ 22802 h 291633"/>
                  <a:gd name="connsiteX19" fmla="*/ 226844 w 295220"/>
                  <a:gd name="connsiteY19" fmla="*/ 20079 h 291633"/>
                  <a:gd name="connsiteX20" fmla="*/ 219494 w 295220"/>
                  <a:gd name="connsiteY20" fmla="*/ 16050 h 291633"/>
                  <a:gd name="connsiteX21" fmla="*/ 210697 w 295220"/>
                  <a:gd name="connsiteY21" fmla="*/ 11912 h 291633"/>
                  <a:gd name="connsiteX22" fmla="*/ 200786 w 295220"/>
                  <a:gd name="connsiteY22" fmla="*/ 8210 h 291633"/>
                  <a:gd name="connsiteX23" fmla="*/ 180072 w 295220"/>
                  <a:gd name="connsiteY23" fmla="*/ 2874 h 291633"/>
                  <a:gd name="connsiteX24" fmla="*/ 158023 w 295220"/>
                  <a:gd name="connsiteY24" fmla="*/ 261 h 291633"/>
                  <a:gd name="connsiteX25" fmla="*/ 146552 w 295220"/>
                  <a:gd name="connsiteY25" fmla="*/ 43 h 291633"/>
                  <a:gd name="connsiteX26" fmla="*/ 134971 w 295220"/>
                  <a:gd name="connsiteY26" fmla="*/ 478 h 291633"/>
                  <a:gd name="connsiteX27" fmla="*/ 112921 w 295220"/>
                  <a:gd name="connsiteY27" fmla="*/ 3310 h 291633"/>
                  <a:gd name="connsiteX28" fmla="*/ 92208 w 295220"/>
                  <a:gd name="connsiteY28" fmla="*/ 8972 h 291633"/>
                  <a:gd name="connsiteX29" fmla="*/ 82408 w 295220"/>
                  <a:gd name="connsiteY29" fmla="*/ 12783 h 291633"/>
                  <a:gd name="connsiteX30" fmla="*/ 73053 w 295220"/>
                  <a:gd name="connsiteY30" fmla="*/ 17357 h 291633"/>
                  <a:gd name="connsiteX31" fmla="*/ 64033 w 295220"/>
                  <a:gd name="connsiteY31" fmla="*/ 22584 h 291633"/>
                  <a:gd name="connsiteX32" fmla="*/ 55458 w 295220"/>
                  <a:gd name="connsiteY32" fmla="*/ 28573 h 291633"/>
                  <a:gd name="connsiteX33" fmla="*/ 39645 w 295220"/>
                  <a:gd name="connsiteY33" fmla="*/ 42403 h 291633"/>
                  <a:gd name="connsiteX34" fmla="*/ 32629 w 295220"/>
                  <a:gd name="connsiteY34" fmla="*/ 50025 h 291633"/>
                  <a:gd name="connsiteX35" fmla="*/ 26170 w 295220"/>
                  <a:gd name="connsiteY35" fmla="*/ 58192 h 291633"/>
                  <a:gd name="connsiteX36" fmla="*/ 23275 w 295220"/>
                  <a:gd name="connsiteY36" fmla="*/ 62439 h 291633"/>
                  <a:gd name="connsiteX37" fmla="*/ 20491 w 295220"/>
                  <a:gd name="connsiteY37" fmla="*/ 66795 h 291633"/>
                  <a:gd name="connsiteX38" fmla="*/ 15479 w 295220"/>
                  <a:gd name="connsiteY38" fmla="*/ 75724 h 291633"/>
                  <a:gd name="connsiteX39" fmla="*/ 7573 w 295220"/>
                  <a:gd name="connsiteY39" fmla="*/ 94889 h 291633"/>
                  <a:gd name="connsiteX40" fmla="*/ 6014 w 295220"/>
                  <a:gd name="connsiteY40" fmla="*/ 99899 h 291633"/>
                  <a:gd name="connsiteX41" fmla="*/ 4677 w 295220"/>
                  <a:gd name="connsiteY41" fmla="*/ 105017 h 291633"/>
                  <a:gd name="connsiteX42" fmla="*/ 2450 w 295220"/>
                  <a:gd name="connsiteY42" fmla="*/ 115470 h 291633"/>
                  <a:gd name="connsiteX43" fmla="*/ 891 w 295220"/>
                  <a:gd name="connsiteY43" fmla="*/ 126469 h 291633"/>
                  <a:gd name="connsiteX44" fmla="*/ 111 w 295220"/>
                  <a:gd name="connsiteY44" fmla="*/ 137576 h 291633"/>
                  <a:gd name="connsiteX45" fmla="*/ 0 w 295220"/>
                  <a:gd name="connsiteY45" fmla="*/ 143238 h 291633"/>
                  <a:gd name="connsiteX46" fmla="*/ 0 w 295220"/>
                  <a:gd name="connsiteY46" fmla="*/ 149010 h 291633"/>
                  <a:gd name="connsiteX47" fmla="*/ 223 w 295220"/>
                  <a:gd name="connsiteY47" fmla="*/ 154672 h 291633"/>
                  <a:gd name="connsiteX48" fmla="*/ 557 w 295220"/>
                  <a:gd name="connsiteY48" fmla="*/ 160335 h 291633"/>
                  <a:gd name="connsiteX49" fmla="*/ 3675 w 295220"/>
                  <a:gd name="connsiteY49" fmla="*/ 182005 h 291633"/>
                  <a:gd name="connsiteX50" fmla="*/ 6348 w 295220"/>
                  <a:gd name="connsiteY50" fmla="*/ 192350 h 291633"/>
                  <a:gd name="connsiteX51" fmla="*/ 9689 w 295220"/>
                  <a:gd name="connsiteY51" fmla="*/ 202259 h 291633"/>
                  <a:gd name="connsiteX52" fmla="*/ 18486 w 295220"/>
                  <a:gd name="connsiteY52" fmla="*/ 220989 h 291633"/>
                  <a:gd name="connsiteX53" fmla="*/ 23943 w 295220"/>
                  <a:gd name="connsiteY53" fmla="*/ 229809 h 291633"/>
                  <a:gd name="connsiteX54" fmla="*/ 30068 w 295220"/>
                  <a:gd name="connsiteY54" fmla="*/ 238194 h 291633"/>
                  <a:gd name="connsiteX55" fmla="*/ 36861 w 295220"/>
                  <a:gd name="connsiteY55" fmla="*/ 246143 h 291633"/>
                  <a:gd name="connsiteX56" fmla="*/ 44322 w 295220"/>
                  <a:gd name="connsiteY56" fmla="*/ 253657 h 291633"/>
                  <a:gd name="connsiteX57" fmla="*/ 52229 w 295220"/>
                  <a:gd name="connsiteY57" fmla="*/ 260517 h 291633"/>
                  <a:gd name="connsiteX58" fmla="*/ 60581 w 295220"/>
                  <a:gd name="connsiteY58" fmla="*/ 266724 h 291633"/>
                  <a:gd name="connsiteX59" fmla="*/ 69379 w 295220"/>
                  <a:gd name="connsiteY59" fmla="*/ 272278 h 291633"/>
                  <a:gd name="connsiteX60" fmla="*/ 78510 w 295220"/>
                  <a:gd name="connsiteY60" fmla="*/ 277069 h 291633"/>
                  <a:gd name="connsiteX61" fmla="*/ 97999 w 295220"/>
                  <a:gd name="connsiteY61" fmla="*/ 284692 h 291633"/>
                  <a:gd name="connsiteX62" fmla="*/ 108355 w 295220"/>
                  <a:gd name="connsiteY62" fmla="*/ 287414 h 291633"/>
                  <a:gd name="connsiteX63" fmla="*/ 119046 w 295220"/>
                  <a:gd name="connsiteY63" fmla="*/ 289483 h 291633"/>
                  <a:gd name="connsiteX64" fmla="*/ 141541 w 295220"/>
                  <a:gd name="connsiteY64" fmla="*/ 291552 h 291633"/>
                  <a:gd name="connsiteX65" fmla="*/ 153011 w 295220"/>
                  <a:gd name="connsiteY65" fmla="*/ 291552 h 291633"/>
                  <a:gd name="connsiteX66" fmla="*/ 164482 w 295220"/>
                  <a:gd name="connsiteY66" fmla="*/ 290899 h 291633"/>
                  <a:gd name="connsiteX67" fmla="*/ 186197 w 295220"/>
                  <a:gd name="connsiteY67" fmla="*/ 287523 h 291633"/>
                  <a:gd name="connsiteX68" fmla="*/ 196554 w 295220"/>
                  <a:gd name="connsiteY68" fmla="*/ 284801 h 291633"/>
                  <a:gd name="connsiteX69" fmla="*/ 206576 w 295220"/>
                  <a:gd name="connsiteY69" fmla="*/ 281316 h 291633"/>
                  <a:gd name="connsiteX70" fmla="*/ 225397 w 295220"/>
                  <a:gd name="connsiteY70" fmla="*/ 272278 h 291633"/>
                  <a:gd name="connsiteX71" fmla="*/ 234194 w 295220"/>
                  <a:gd name="connsiteY71" fmla="*/ 266724 h 291633"/>
                  <a:gd name="connsiteX72" fmla="*/ 242658 w 295220"/>
                  <a:gd name="connsiteY72" fmla="*/ 260300 h 291633"/>
                  <a:gd name="connsiteX73" fmla="*/ 249673 w 295220"/>
                  <a:gd name="connsiteY73" fmla="*/ 254310 h 291633"/>
                  <a:gd name="connsiteX74" fmla="*/ 252346 w 295220"/>
                  <a:gd name="connsiteY74" fmla="*/ 251806 h 291633"/>
                  <a:gd name="connsiteX75" fmla="*/ 254239 w 295220"/>
                  <a:gd name="connsiteY75" fmla="*/ 249955 h 291633"/>
                  <a:gd name="connsiteX76" fmla="*/ 256132 w 295220"/>
                  <a:gd name="connsiteY76" fmla="*/ 248103 h 291633"/>
                  <a:gd name="connsiteX77" fmla="*/ 259585 w 295220"/>
                  <a:gd name="connsiteY77" fmla="*/ 244510 h 291633"/>
                  <a:gd name="connsiteX78" fmla="*/ 268939 w 295220"/>
                  <a:gd name="connsiteY78" fmla="*/ 233076 h 291633"/>
                  <a:gd name="connsiteX79" fmla="*/ 274730 w 295220"/>
                  <a:gd name="connsiteY79" fmla="*/ 224473 h 291633"/>
                  <a:gd name="connsiteX80" fmla="*/ 279741 w 295220"/>
                  <a:gd name="connsiteY80" fmla="*/ 215435 h 291633"/>
                  <a:gd name="connsiteX81" fmla="*/ 284084 w 295220"/>
                  <a:gd name="connsiteY81" fmla="*/ 206070 h 291633"/>
                  <a:gd name="connsiteX82" fmla="*/ 287648 w 295220"/>
                  <a:gd name="connsiteY82" fmla="*/ 196270 h 291633"/>
                  <a:gd name="connsiteX83" fmla="*/ 291546 w 295220"/>
                  <a:gd name="connsiteY83" fmla="*/ 181896 h 291633"/>
                  <a:gd name="connsiteX84" fmla="*/ 293884 w 295220"/>
                  <a:gd name="connsiteY84" fmla="*/ 168284 h 291633"/>
                  <a:gd name="connsiteX85" fmla="*/ 294886 w 295220"/>
                  <a:gd name="connsiteY85" fmla="*/ 157177 h 291633"/>
                  <a:gd name="connsiteX86" fmla="*/ 295221 w 295220"/>
                  <a:gd name="connsiteY86" fmla="*/ 145634 h 291633"/>
                  <a:gd name="connsiteX87" fmla="*/ 262591 w 295220"/>
                  <a:gd name="connsiteY87" fmla="*/ 160661 h 291633"/>
                  <a:gd name="connsiteX88" fmla="*/ 260921 w 295220"/>
                  <a:gd name="connsiteY88" fmla="*/ 172422 h 291633"/>
                  <a:gd name="connsiteX89" fmla="*/ 257469 w 295220"/>
                  <a:gd name="connsiteY89" fmla="*/ 185816 h 291633"/>
                  <a:gd name="connsiteX90" fmla="*/ 255130 w 295220"/>
                  <a:gd name="connsiteY90" fmla="*/ 192241 h 291633"/>
                  <a:gd name="connsiteX91" fmla="*/ 250119 w 295220"/>
                  <a:gd name="connsiteY91" fmla="*/ 203130 h 291633"/>
                  <a:gd name="connsiteX92" fmla="*/ 244217 w 295220"/>
                  <a:gd name="connsiteY92" fmla="*/ 212822 h 291633"/>
                  <a:gd name="connsiteX93" fmla="*/ 240319 w 295220"/>
                  <a:gd name="connsiteY93" fmla="*/ 218158 h 291633"/>
                  <a:gd name="connsiteX94" fmla="*/ 237869 w 295220"/>
                  <a:gd name="connsiteY94" fmla="*/ 221207 h 291633"/>
                  <a:gd name="connsiteX95" fmla="*/ 234194 w 295220"/>
                  <a:gd name="connsiteY95" fmla="*/ 225236 h 291633"/>
                  <a:gd name="connsiteX96" fmla="*/ 232524 w 295220"/>
                  <a:gd name="connsiteY96" fmla="*/ 226978 h 291633"/>
                  <a:gd name="connsiteX97" fmla="*/ 231410 w 295220"/>
                  <a:gd name="connsiteY97" fmla="*/ 228176 h 291633"/>
                  <a:gd name="connsiteX98" fmla="*/ 230185 w 295220"/>
                  <a:gd name="connsiteY98" fmla="*/ 229374 h 291633"/>
                  <a:gd name="connsiteX99" fmla="*/ 228626 w 295220"/>
                  <a:gd name="connsiteY99" fmla="*/ 230789 h 291633"/>
                  <a:gd name="connsiteX100" fmla="*/ 225174 w 295220"/>
                  <a:gd name="connsiteY100" fmla="*/ 233838 h 291633"/>
                  <a:gd name="connsiteX101" fmla="*/ 219940 w 295220"/>
                  <a:gd name="connsiteY101" fmla="*/ 237976 h 291633"/>
                  <a:gd name="connsiteX102" fmla="*/ 214483 w 295220"/>
                  <a:gd name="connsiteY102" fmla="*/ 241788 h 291633"/>
                  <a:gd name="connsiteX103" fmla="*/ 203681 w 295220"/>
                  <a:gd name="connsiteY103" fmla="*/ 247886 h 291633"/>
                  <a:gd name="connsiteX104" fmla="*/ 191320 w 295220"/>
                  <a:gd name="connsiteY104" fmla="*/ 253004 h 291633"/>
                  <a:gd name="connsiteX105" fmla="*/ 178068 w 295220"/>
                  <a:gd name="connsiteY105" fmla="*/ 256706 h 291633"/>
                  <a:gd name="connsiteX106" fmla="*/ 163925 w 295220"/>
                  <a:gd name="connsiteY106" fmla="*/ 258993 h 291633"/>
                  <a:gd name="connsiteX107" fmla="*/ 148891 w 295220"/>
                  <a:gd name="connsiteY107" fmla="*/ 259864 h 291633"/>
                  <a:gd name="connsiteX108" fmla="*/ 133746 w 295220"/>
                  <a:gd name="connsiteY108" fmla="*/ 259319 h 291633"/>
                  <a:gd name="connsiteX109" fmla="*/ 119491 w 295220"/>
                  <a:gd name="connsiteY109" fmla="*/ 257250 h 291633"/>
                  <a:gd name="connsiteX110" fmla="*/ 106239 w 295220"/>
                  <a:gd name="connsiteY110" fmla="*/ 253766 h 291633"/>
                  <a:gd name="connsiteX111" fmla="*/ 93767 w 295220"/>
                  <a:gd name="connsiteY111" fmla="*/ 248866 h 291633"/>
                  <a:gd name="connsiteX112" fmla="*/ 82185 w 295220"/>
                  <a:gd name="connsiteY112" fmla="*/ 242441 h 291633"/>
                  <a:gd name="connsiteX113" fmla="*/ 71383 w 295220"/>
                  <a:gd name="connsiteY113" fmla="*/ 234601 h 291633"/>
                  <a:gd name="connsiteX114" fmla="*/ 61472 w 295220"/>
                  <a:gd name="connsiteY114" fmla="*/ 225345 h 291633"/>
                  <a:gd name="connsiteX115" fmla="*/ 57017 w 295220"/>
                  <a:gd name="connsiteY115" fmla="*/ 220444 h 291633"/>
                  <a:gd name="connsiteX116" fmla="*/ 52897 w 295220"/>
                  <a:gd name="connsiteY116" fmla="*/ 215217 h 291633"/>
                  <a:gd name="connsiteX117" fmla="*/ 45770 w 295220"/>
                  <a:gd name="connsiteY117" fmla="*/ 204219 h 291633"/>
                  <a:gd name="connsiteX118" fmla="*/ 40090 w 295220"/>
                  <a:gd name="connsiteY118" fmla="*/ 192459 h 291633"/>
                  <a:gd name="connsiteX119" fmla="*/ 35859 w 295220"/>
                  <a:gd name="connsiteY119" fmla="*/ 179827 h 291633"/>
                  <a:gd name="connsiteX120" fmla="*/ 33075 w 295220"/>
                  <a:gd name="connsiteY120" fmla="*/ 166215 h 291633"/>
                  <a:gd name="connsiteX121" fmla="*/ 31738 w 295220"/>
                  <a:gd name="connsiteY121" fmla="*/ 151732 h 291633"/>
                  <a:gd name="connsiteX122" fmla="*/ 31627 w 295220"/>
                  <a:gd name="connsiteY122" fmla="*/ 144218 h 291633"/>
                  <a:gd name="connsiteX123" fmla="*/ 31850 w 295220"/>
                  <a:gd name="connsiteY123" fmla="*/ 136705 h 291633"/>
                  <a:gd name="connsiteX124" fmla="*/ 33520 w 295220"/>
                  <a:gd name="connsiteY124" fmla="*/ 122331 h 291633"/>
                  <a:gd name="connsiteX125" fmla="*/ 36638 w 295220"/>
                  <a:gd name="connsiteY125" fmla="*/ 108937 h 291633"/>
                  <a:gd name="connsiteX126" fmla="*/ 41204 w 295220"/>
                  <a:gd name="connsiteY126" fmla="*/ 96414 h 291633"/>
                  <a:gd name="connsiteX127" fmla="*/ 47217 w 295220"/>
                  <a:gd name="connsiteY127" fmla="*/ 84653 h 291633"/>
                  <a:gd name="connsiteX128" fmla="*/ 54679 w 295220"/>
                  <a:gd name="connsiteY128" fmla="*/ 73764 h 291633"/>
                  <a:gd name="connsiteX129" fmla="*/ 63699 w 295220"/>
                  <a:gd name="connsiteY129" fmla="*/ 63637 h 291633"/>
                  <a:gd name="connsiteX130" fmla="*/ 73833 w 295220"/>
                  <a:gd name="connsiteY130" fmla="*/ 54599 h 291633"/>
                  <a:gd name="connsiteX131" fmla="*/ 84746 w 295220"/>
                  <a:gd name="connsiteY131" fmla="*/ 47085 h 291633"/>
                  <a:gd name="connsiteX132" fmla="*/ 96439 w 295220"/>
                  <a:gd name="connsiteY132" fmla="*/ 40987 h 291633"/>
                  <a:gd name="connsiteX133" fmla="*/ 108912 w 295220"/>
                  <a:gd name="connsiteY133" fmla="*/ 36304 h 291633"/>
                  <a:gd name="connsiteX134" fmla="*/ 122275 w 295220"/>
                  <a:gd name="connsiteY134" fmla="*/ 33038 h 291633"/>
                  <a:gd name="connsiteX135" fmla="*/ 136641 w 295220"/>
                  <a:gd name="connsiteY135" fmla="*/ 31295 h 291633"/>
                  <a:gd name="connsiteX136" fmla="*/ 144214 w 295220"/>
                  <a:gd name="connsiteY136" fmla="*/ 30969 h 291633"/>
                  <a:gd name="connsiteX137" fmla="*/ 151786 w 295220"/>
                  <a:gd name="connsiteY137" fmla="*/ 30969 h 291633"/>
                  <a:gd name="connsiteX138" fmla="*/ 166597 w 295220"/>
                  <a:gd name="connsiteY138" fmla="*/ 32166 h 291633"/>
                  <a:gd name="connsiteX139" fmla="*/ 180518 w 295220"/>
                  <a:gd name="connsiteY139" fmla="*/ 34780 h 291633"/>
                  <a:gd name="connsiteX140" fmla="*/ 193547 w 295220"/>
                  <a:gd name="connsiteY140" fmla="*/ 38809 h 291633"/>
                  <a:gd name="connsiteX141" fmla="*/ 205686 w 295220"/>
                  <a:gd name="connsiteY141" fmla="*/ 44363 h 291633"/>
                  <a:gd name="connsiteX142" fmla="*/ 217044 w 295220"/>
                  <a:gd name="connsiteY142" fmla="*/ 51332 h 291633"/>
                  <a:gd name="connsiteX143" fmla="*/ 227512 w 295220"/>
                  <a:gd name="connsiteY143" fmla="*/ 59717 h 291633"/>
                  <a:gd name="connsiteX144" fmla="*/ 232412 w 295220"/>
                  <a:gd name="connsiteY144" fmla="*/ 64399 h 291633"/>
                  <a:gd name="connsiteX145" fmla="*/ 236978 w 295220"/>
                  <a:gd name="connsiteY145" fmla="*/ 69299 h 291633"/>
                  <a:gd name="connsiteX146" fmla="*/ 244885 w 295220"/>
                  <a:gd name="connsiteY146" fmla="*/ 79862 h 291633"/>
                  <a:gd name="connsiteX147" fmla="*/ 251455 w 295220"/>
                  <a:gd name="connsiteY147" fmla="*/ 91187 h 291633"/>
                  <a:gd name="connsiteX148" fmla="*/ 256578 w 295220"/>
                  <a:gd name="connsiteY148" fmla="*/ 103383 h 291633"/>
                  <a:gd name="connsiteX149" fmla="*/ 260253 w 295220"/>
                  <a:gd name="connsiteY149" fmla="*/ 116450 h 291633"/>
                  <a:gd name="connsiteX150" fmla="*/ 262369 w 295220"/>
                  <a:gd name="connsiteY150" fmla="*/ 130498 h 291633"/>
                  <a:gd name="connsiteX151" fmla="*/ 263148 w 295220"/>
                  <a:gd name="connsiteY151" fmla="*/ 145416 h 291633"/>
                  <a:gd name="connsiteX152" fmla="*/ 262591 w 295220"/>
                  <a:gd name="connsiteY152" fmla="*/ 160661 h 29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295220" h="291633">
                    <a:moveTo>
                      <a:pt x="295221" y="145634"/>
                    </a:moveTo>
                    <a:cubicBezTo>
                      <a:pt x="295221" y="138120"/>
                      <a:pt x="294775" y="130607"/>
                      <a:pt x="293884" y="123093"/>
                    </a:cubicBezTo>
                    <a:cubicBezTo>
                      <a:pt x="293439" y="119500"/>
                      <a:pt x="292882" y="115906"/>
                      <a:pt x="292214" y="112312"/>
                    </a:cubicBezTo>
                    <a:cubicBezTo>
                      <a:pt x="291546" y="108828"/>
                      <a:pt x="290766" y="105343"/>
                      <a:pt x="289764" y="101859"/>
                    </a:cubicBezTo>
                    <a:cubicBezTo>
                      <a:pt x="287871" y="95107"/>
                      <a:pt x="285643" y="88465"/>
                      <a:pt x="282748" y="82149"/>
                    </a:cubicBezTo>
                    <a:cubicBezTo>
                      <a:pt x="280855" y="77684"/>
                      <a:pt x="278628" y="73328"/>
                      <a:pt x="276178" y="69190"/>
                    </a:cubicBezTo>
                    <a:cubicBezTo>
                      <a:pt x="274396" y="66250"/>
                      <a:pt x="272614" y="63310"/>
                      <a:pt x="270610" y="60479"/>
                    </a:cubicBezTo>
                    <a:cubicBezTo>
                      <a:pt x="268605" y="57648"/>
                      <a:pt x="266601" y="54816"/>
                      <a:pt x="264373" y="52094"/>
                    </a:cubicBezTo>
                    <a:cubicBezTo>
                      <a:pt x="261589" y="48609"/>
                      <a:pt x="258471" y="45234"/>
                      <a:pt x="255353" y="42076"/>
                    </a:cubicBezTo>
                    <a:cubicBezTo>
                      <a:pt x="255019" y="41749"/>
                      <a:pt x="254573" y="41314"/>
                      <a:pt x="254239" y="40987"/>
                    </a:cubicBezTo>
                    <a:cubicBezTo>
                      <a:pt x="253905" y="40660"/>
                      <a:pt x="253571" y="40334"/>
                      <a:pt x="253237" y="40116"/>
                    </a:cubicBezTo>
                    <a:cubicBezTo>
                      <a:pt x="253014" y="39898"/>
                      <a:pt x="252903" y="39789"/>
                      <a:pt x="252680" y="39571"/>
                    </a:cubicBezTo>
                    <a:cubicBezTo>
                      <a:pt x="252569" y="39462"/>
                      <a:pt x="252346" y="39245"/>
                      <a:pt x="252235" y="39027"/>
                    </a:cubicBezTo>
                    <a:cubicBezTo>
                      <a:pt x="251567" y="38482"/>
                      <a:pt x="250898" y="37829"/>
                      <a:pt x="250230" y="37284"/>
                    </a:cubicBezTo>
                    <a:cubicBezTo>
                      <a:pt x="249228" y="36413"/>
                      <a:pt x="248226" y="35433"/>
                      <a:pt x="247112" y="34562"/>
                    </a:cubicBezTo>
                    <a:cubicBezTo>
                      <a:pt x="246110" y="33691"/>
                      <a:pt x="245108" y="32820"/>
                      <a:pt x="243994" y="31949"/>
                    </a:cubicBezTo>
                    <a:cubicBezTo>
                      <a:pt x="242658" y="30860"/>
                      <a:pt x="241321" y="29771"/>
                      <a:pt x="239874" y="28682"/>
                    </a:cubicBezTo>
                    <a:cubicBezTo>
                      <a:pt x="238537" y="27593"/>
                      <a:pt x="237090" y="26613"/>
                      <a:pt x="235642" y="25633"/>
                    </a:cubicBezTo>
                    <a:cubicBezTo>
                      <a:pt x="234194" y="24653"/>
                      <a:pt x="232858" y="23673"/>
                      <a:pt x="231299" y="22802"/>
                    </a:cubicBezTo>
                    <a:cubicBezTo>
                      <a:pt x="229851" y="21822"/>
                      <a:pt x="228292" y="20950"/>
                      <a:pt x="226844" y="20079"/>
                    </a:cubicBezTo>
                    <a:cubicBezTo>
                      <a:pt x="224394" y="18664"/>
                      <a:pt x="221944" y="17357"/>
                      <a:pt x="219494" y="16050"/>
                    </a:cubicBezTo>
                    <a:cubicBezTo>
                      <a:pt x="216599" y="14526"/>
                      <a:pt x="213592" y="13219"/>
                      <a:pt x="210697" y="11912"/>
                    </a:cubicBezTo>
                    <a:cubicBezTo>
                      <a:pt x="207467" y="10497"/>
                      <a:pt x="204238" y="9299"/>
                      <a:pt x="200786" y="8210"/>
                    </a:cubicBezTo>
                    <a:cubicBezTo>
                      <a:pt x="194104" y="5923"/>
                      <a:pt x="187199" y="4181"/>
                      <a:pt x="180072" y="2874"/>
                    </a:cubicBezTo>
                    <a:cubicBezTo>
                      <a:pt x="172834" y="1458"/>
                      <a:pt x="165372" y="696"/>
                      <a:pt x="158023" y="261"/>
                    </a:cubicBezTo>
                    <a:cubicBezTo>
                      <a:pt x="154236" y="43"/>
                      <a:pt x="150339" y="-66"/>
                      <a:pt x="146552" y="43"/>
                    </a:cubicBezTo>
                    <a:cubicBezTo>
                      <a:pt x="142655" y="43"/>
                      <a:pt x="138868" y="152"/>
                      <a:pt x="134971" y="478"/>
                    </a:cubicBezTo>
                    <a:cubicBezTo>
                      <a:pt x="127509" y="914"/>
                      <a:pt x="120160" y="1894"/>
                      <a:pt x="112921" y="3310"/>
                    </a:cubicBezTo>
                    <a:cubicBezTo>
                      <a:pt x="105905" y="4725"/>
                      <a:pt x="99001" y="6576"/>
                      <a:pt x="92208" y="8972"/>
                    </a:cubicBezTo>
                    <a:cubicBezTo>
                      <a:pt x="88867" y="10061"/>
                      <a:pt x="85637" y="11368"/>
                      <a:pt x="82408" y="12783"/>
                    </a:cubicBezTo>
                    <a:cubicBezTo>
                      <a:pt x="79290" y="14199"/>
                      <a:pt x="76060" y="15723"/>
                      <a:pt x="73053" y="17357"/>
                    </a:cubicBezTo>
                    <a:cubicBezTo>
                      <a:pt x="69935" y="18990"/>
                      <a:pt x="66929" y="20733"/>
                      <a:pt x="64033" y="22584"/>
                    </a:cubicBezTo>
                    <a:cubicBezTo>
                      <a:pt x="61138" y="24435"/>
                      <a:pt x="58242" y="26395"/>
                      <a:pt x="55458" y="28573"/>
                    </a:cubicBezTo>
                    <a:cubicBezTo>
                      <a:pt x="49890" y="32820"/>
                      <a:pt x="44545" y="37393"/>
                      <a:pt x="39645" y="42403"/>
                    </a:cubicBezTo>
                    <a:cubicBezTo>
                      <a:pt x="37195" y="44907"/>
                      <a:pt x="34856" y="47412"/>
                      <a:pt x="32629" y="50025"/>
                    </a:cubicBezTo>
                    <a:cubicBezTo>
                      <a:pt x="30402" y="52639"/>
                      <a:pt x="28286" y="55361"/>
                      <a:pt x="26170" y="58192"/>
                    </a:cubicBezTo>
                    <a:cubicBezTo>
                      <a:pt x="25168" y="59608"/>
                      <a:pt x="24166" y="61023"/>
                      <a:pt x="23275" y="62439"/>
                    </a:cubicBezTo>
                    <a:cubicBezTo>
                      <a:pt x="22384" y="63855"/>
                      <a:pt x="21381" y="65379"/>
                      <a:pt x="20491" y="66795"/>
                    </a:cubicBezTo>
                    <a:cubicBezTo>
                      <a:pt x="18709" y="69735"/>
                      <a:pt x="17038" y="72675"/>
                      <a:pt x="15479" y="75724"/>
                    </a:cubicBezTo>
                    <a:cubicBezTo>
                      <a:pt x="12361" y="81931"/>
                      <a:pt x="9689" y="88356"/>
                      <a:pt x="7573" y="94889"/>
                    </a:cubicBezTo>
                    <a:cubicBezTo>
                      <a:pt x="7016" y="96523"/>
                      <a:pt x="6459" y="98265"/>
                      <a:pt x="6014" y="99899"/>
                    </a:cubicBezTo>
                    <a:cubicBezTo>
                      <a:pt x="5568" y="101641"/>
                      <a:pt x="5123" y="103274"/>
                      <a:pt x="4677" y="105017"/>
                    </a:cubicBezTo>
                    <a:cubicBezTo>
                      <a:pt x="3786" y="108501"/>
                      <a:pt x="3118" y="111986"/>
                      <a:pt x="2450" y="115470"/>
                    </a:cubicBezTo>
                    <a:cubicBezTo>
                      <a:pt x="1782" y="119173"/>
                      <a:pt x="1336" y="122766"/>
                      <a:pt x="891" y="126469"/>
                    </a:cubicBezTo>
                    <a:cubicBezTo>
                      <a:pt x="557" y="130171"/>
                      <a:pt x="223" y="133874"/>
                      <a:pt x="111" y="137576"/>
                    </a:cubicBezTo>
                    <a:cubicBezTo>
                      <a:pt x="0" y="139536"/>
                      <a:pt x="0" y="141387"/>
                      <a:pt x="0" y="143238"/>
                    </a:cubicBezTo>
                    <a:cubicBezTo>
                      <a:pt x="0" y="145198"/>
                      <a:pt x="0" y="147050"/>
                      <a:pt x="0" y="149010"/>
                    </a:cubicBezTo>
                    <a:cubicBezTo>
                      <a:pt x="0" y="150861"/>
                      <a:pt x="111" y="152821"/>
                      <a:pt x="223" y="154672"/>
                    </a:cubicBezTo>
                    <a:cubicBezTo>
                      <a:pt x="334" y="156632"/>
                      <a:pt x="445" y="158484"/>
                      <a:pt x="557" y="160335"/>
                    </a:cubicBezTo>
                    <a:cubicBezTo>
                      <a:pt x="1114" y="167631"/>
                      <a:pt x="2116" y="174818"/>
                      <a:pt x="3675" y="182005"/>
                    </a:cubicBezTo>
                    <a:cubicBezTo>
                      <a:pt x="4454" y="185489"/>
                      <a:pt x="5345" y="188974"/>
                      <a:pt x="6348" y="192350"/>
                    </a:cubicBezTo>
                    <a:cubicBezTo>
                      <a:pt x="7350" y="195725"/>
                      <a:pt x="8464" y="198992"/>
                      <a:pt x="9689" y="202259"/>
                    </a:cubicBezTo>
                    <a:cubicBezTo>
                      <a:pt x="12138" y="208684"/>
                      <a:pt x="15034" y="215000"/>
                      <a:pt x="18486" y="220989"/>
                    </a:cubicBezTo>
                    <a:cubicBezTo>
                      <a:pt x="20156" y="224038"/>
                      <a:pt x="22050" y="226978"/>
                      <a:pt x="23943" y="229809"/>
                    </a:cubicBezTo>
                    <a:cubicBezTo>
                      <a:pt x="25836" y="232640"/>
                      <a:pt x="27952" y="235472"/>
                      <a:pt x="30068" y="238194"/>
                    </a:cubicBezTo>
                    <a:cubicBezTo>
                      <a:pt x="32295" y="240916"/>
                      <a:pt x="34522" y="243639"/>
                      <a:pt x="36861" y="246143"/>
                    </a:cubicBezTo>
                    <a:cubicBezTo>
                      <a:pt x="39199" y="248757"/>
                      <a:pt x="41761" y="251261"/>
                      <a:pt x="44322" y="253657"/>
                    </a:cubicBezTo>
                    <a:cubicBezTo>
                      <a:pt x="46883" y="256053"/>
                      <a:pt x="49556" y="258339"/>
                      <a:pt x="52229" y="260517"/>
                    </a:cubicBezTo>
                    <a:cubicBezTo>
                      <a:pt x="54901" y="262695"/>
                      <a:pt x="57685" y="264764"/>
                      <a:pt x="60581" y="266724"/>
                    </a:cubicBezTo>
                    <a:cubicBezTo>
                      <a:pt x="63476" y="268684"/>
                      <a:pt x="66372" y="270536"/>
                      <a:pt x="69379" y="272278"/>
                    </a:cubicBezTo>
                    <a:cubicBezTo>
                      <a:pt x="72385" y="274020"/>
                      <a:pt x="75503" y="275654"/>
                      <a:pt x="78510" y="277069"/>
                    </a:cubicBezTo>
                    <a:cubicBezTo>
                      <a:pt x="84746" y="280118"/>
                      <a:pt x="91317" y="282623"/>
                      <a:pt x="97999" y="284692"/>
                    </a:cubicBezTo>
                    <a:cubicBezTo>
                      <a:pt x="101451" y="285672"/>
                      <a:pt x="104903" y="286652"/>
                      <a:pt x="108355" y="287414"/>
                    </a:cubicBezTo>
                    <a:cubicBezTo>
                      <a:pt x="111807" y="288176"/>
                      <a:pt x="115482" y="288939"/>
                      <a:pt x="119046" y="289483"/>
                    </a:cubicBezTo>
                    <a:cubicBezTo>
                      <a:pt x="126507" y="290681"/>
                      <a:pt x="133968" y="291334"/>
                      <a:pt x="141541" y="291552"/>
                    </a:cubicBezTo>
                    <a:cubicBezTo>
                      <a:pt x="145327" y="291661"/>
                      <a:pt x="149225" y="291661"/>
                      <a:pt x="153011" y="291552"/>
                    </a:cubicBezTo>
                    <a:cubicBezTo>
                      <a:pt x="156909" y="291443"/>
                      <a:pt x="160695" y="291225"/>
                      <a:pt x="164482" y="290899"/>
                    </a:cubicBezTo>
                    <a:cubicBezTo>
                      <a:pt x="171831" y="290245"/>
                      <a:pt x="179070" y="289156"/>
                      <a:pt x="186197" y="287523"/>
                    </a:cubicBezTo>
                    <a:cubicBezTo>
                      <a:pt x="189649" y="286761"/>
                      <a:pt x="193102" y="285781"/>
                      <a:pt x="196554" y="284801"/>
                    </a:cubicBezTo>
                    <a:cubicBezTo>
                      <a:pt x="199895" y="283712"/>
                      <a:pt x="203236" y="282623"/>
                      <a:pt x="206576" y="281316"/>
                    </a:cubicBezTo>
                    <a:cubicBezTo>
                      <a:pt x="213035" y="278812"/>
                      <a:pt x="219383" y="275762"/>
                      <a:pt x="225397" y="272278"/>
                    </a:cubicBezTo>
                    <a:cubicBezTo>
                      <a:pt x="228403" y="270536"/>
                      <a:pt x="231410" y="268684"/>
                      <a:pt x="234194" y="266724"/>
                    </a:cubicBezTo>
                    <a:cubicBezTo>
                      <a:pt x="237201" y="264546"/>
                      <a:pt x="239985" y="262477"/>
                      <a:pt x="242658" y="260300"/>
                    </a:cubicBezTo>
                    <a:cubicBezTo>
                      <a:pt x="245108" y="258339"/>
                      <a:pt x="247446" y="256379"/>
                      <a:pt x="249673" y="254310"/>
                    </a:cubicBezTo>
                    <a:cubicBezTo>
                      <a:pt x="250564" y="253439"/>
                      <a:pt x="251455" y="252677"/>
                      <a:pt x="252346" y="251806"/>
                    </a:cubicBezTo>
                    <a:cubicBezTo>
                      <a:pt x="253014" y="251261"/>
                      <a:pt x="253571" y="250608"/>
                      <a:pt x="254239" y="249955"/>
                    </a:cubicBezTo>
                    <a:cubicBezTo>
                      <a:pt x="254907" y="249301"/>
                      <a:pt x="255464" y="248757"/>
                      <a:pt x="256132" y="248103"/>
                    </a:cubicBezTo>
                    <a:cubicBezTo>
                      <a:pt x="257246" y="246906"/>
                      <a:pt x="258471" y="245708"/>
                      <a:pt x="259585" y="244510"/>
                    </a:cubicBezTo>
                    <a:cubicBezTo>
                      <a:pt x="262926" y="240916"/>
                      <a:pt x="266044" y="236996"/>
                      <a:pt x="268939" y="233076"/>
                    </a:cubicBezTo>
                    <a:cubicBezTo>
                      <a:pt x="270944" y="230245"/>
                      <a:pt x="272837" y="227414"/>
                      <a:pt x="274730" y="224473"/>
                    </a:cubicBezTo>
                    <a:cubicBezTo>
                      <a:pt x="276512" y="221533"/>
                      <a:pt x="278182" y="218484"/>
                      <a:pt x="279741" y="215435"/>
                    </a:cubicBezTo>
                    <a:cubicBezTo>
                      <a:pt x="281300" y="212386"/>
                      <a:pt x="282748" y="209228"/>
                      <a:pt x="284084" y="206070"/>
                    </a:cubicBezTo>
                    <a:cubicBezTo>
                      <a:pt x="285421" y="202803"/>
                      <a:pt x="286646" y="199646"/>
                      <a:pt x="287648" y="196270"/>
                    </a:cubicBezTo>
                    <a:cubicBezTo>
                      <a:pt x="289207" y="191478"/>
                      <a:pt x="290543" y="186687"/>
                      <a:pt x="291546" y="181896"/>
                    </a:cubicBezTo>
                    <a:cubicBezTo>
                      <a:pt x="292548" y="177431"/>
                      <a:pt x="293327" y="172858"/>
                      <a:pt x="293884" y="168284"/>
                    </a:cubicBezTo>
                    <a:cubicBezTo>
                      <a:pt x="294330" y="164582"/>
                      <a:pt x="294664" y="160879"/>
                      <a:pt x="294886" y="157177"/>
                    </a:cubicBezTo>
                    <a:cubicBezTo>
                      <a:pt x="295109" y="153257"/>
                      <a:pt x="295221" y="149445"/>
                      <a:pt x="295221" y="145634"/>
                    </a:cubicBezTo>
                    <a:moveTo>
                      <a:pt x="262591" y="160661"/>
                    </a:moveTo>
                    <a:cubicBezTo>
                      <a:pt x="262257" y="164582"/>
                      <a:pt x="261701" y="168611"/>
                      <a:pt x="260921" y="172422"/>
                    </a:cubicBezTo>
                    <a:cubicBezTo>
                      <a:pt x="260030" y="176887"/>
                      <a:pt x="258917" y="181351"/>
                      <a:pt x="257469" y="185816"/>
                    </a:cubicBezTo>
                    <a:cubicBezTo>
                      <a:pt x="256801" y="187994"/>
                      <a:pt x="256021" y="190063"/>
                      <a:pt x="255130" y="192241"/>
                    </a:cubicBezTo>
                    <a:cubicBezTo>
                      <a:pt x="253682" y="195943"/>
                      <a:pt x="252012" y="199537"/>
                      <a:pt x="250119" y="203130"/>
                    </a:cubicBezTo>
                    <a:cubicBezTo>
                      <a:pt x="248337" y="206506"/>
                      <a:pt x="246333" y="209664"/>
                      <a:pt x="244217" y="212822"/>
                    </a:cubicBezTo>
                    <a:cubicBezTo>
                      <a:pt x="242992" y="214673"/>
                      <a:pt x="241655" y="216415"/>
                      <a:pt x="240319" y="218158"/>
                    </a:cubicBezTo>
                    <a:cubicBezTo>
                      <a:pt x="239540" y="219138"/>
                      <a:pt x="238649" y="220227"/>
                      <a:pt x="237869" y="221207"/>
                    </a:cubicBezTo>
                    <a:cubicBezTo>
                      <a:pt x="236644" y="222622"/>
                      <a:pt x="235419" y="224038"/>
                      <a:pt x="234194" y="225236"/>
                    </a:cubicBezTo>
                    <a:cubicBezTo>
                      <a:pt x="233637" y="225780"/>
                      <a:pt x="233081" y="226433"/>
                      <a:pt x="232524" y="226978"/>
                    </a:cubicBezTo>
                    <a:cubicBezTo>
                      <a:pt x="232190" y="227414"/>
                      <a:pt x="231744" y="227740"/>
                      <a:pt x="231410" y="228176"/>
                    </a:cubicBezTo>
                    <a:cubicBezTo>
                      <a:pt x="230965" y="228611"/>
                      <a:pt x="230631" y="228938"/>
                      <a:pt x="230185" y="229374"/>
                    </a:cubicBezTo>
                    <a:cubicBezTo>
                      <a:pt x="229740" y="229809"/>
                      <a:pt x="229183" y="230245"/>
                      <a:pt x="228626" y="230789"/>
                    </a:cubicBezTo>
                    <a:cubicBezTo>
                      <a:pt x="227512" y="231878"/>
                      <a:pt x="226287" y="232858"/>
                      <a:pt x="225174" y="233838"/>
                    </a:cubicBezTo>
                    <a:cubicBezTo>
                      <a:pt x="223503" y="235254"/>
                      <a:pt x="221722" y="236669"/>
                      <a:pt x="219940" y="237976"/>
                    </a:cubicBezTo>
                    <a:cubicBezTo>
                      <a:pt x="218158" y="239283"/>
                      <a:pt x="216376" y="240590"/>
                      <a:pt x="214483" y="241788"/>
                    </a:cubicBezTo>
                    <a:cubicBezTo>
                      <a:pt x="211031" y="243965"/>
                      <a:pt x="207356" y="246034"/>
                      <a:pt x="203681" y="247886"/>
                    </a:cubicBezTo>
                    <a:cubicBezTo>
                      <a:pt x="199672" y="249846"/>
                      <a:pt x="195552" y="251588"/>
                      <a:pt x="191320" y="253004"/>
                    </a:cubicBezTo>
                    <a:cubicBezTo>
                      <a:pt x="186977" y="254528"/>
                      <a:pt x="182634" y="255726"/>
                      <a:pt x="178068" y="256706"/>
                    </a:cubicBezTo>
                    <a:cubicBezTo>
                      <a:pt x="173391" y="257686"/>
                      <a:pt x="168713" y="258448"/>
                      <a:pt x="163925" y="258993"/>
                    </a:cubicBezTo>
                    <a:cubicBezTo>
                      <a:pt x="158914" y="259537"/>
                      <a:pt x="153902" y="259864"/>
                      <a:pt x="148891" y="259864"/>
                    </a:cubicBezTo>
                    <a:cubicBezTo>
                      <a:pt x="143880" y="259864"/>
                      <a:pt x="138757" y="259755"/>
                      <a:pt x="133746" y="259319"/>
                    </a:cubicBezTo>
                    <a:cubicBezTo>
                      <a:pt x="128957" y="258884"/>
                      <a:pt x="124280" y="258231"/>
                      <a:pt x="119491" y="257250"/>
                    </a:cubicBezTo>
                    <a:cubicBezTo>
                      <a:pt x="115037" y="256379"/>
                      <a:pt x="110582" y="255182"/>
                      <a:pt x="106239" y="253766"/>
                    </a:cubicBezTo>
                    <a:cubicBezTo>
                      <a:pt x="102008" y="252350"/>
                      <a:pt x="97887" y="250717"/>
                      <a:pt x="93767" y="248866"/>
                    </a:cubicBezTo>
                    <a:cubicBezTo>
                      <a:pt x="89869" y="246906"/>
                      <a:pt x="85971" y="244837"/>
                      <a:pt x="82185" y="242441"/>
                    </a:cubicBezTo>
                    <a:cubicBezTo>
                      <a:pt x="78399" y="240045"/>
                      <a:pt x="74835" y="237432"/>
                      <a:pt x="71383" y="234601"/>
                    </a:cubicBezTo>
                    <a:cubicBezTo>
                      <a:pt x="67931" y="231660"/>
                      <a:pt x="64590" y="228611"/>
                      <a:pt x="61472" y="225345"/>
                    </a:cubicBezTo>
                    <a:cubicBezTo>
                      <a:pt x="59913" y="223711"/>
                      <a:pt x="58465" y="222078"/>
                      <a:pt x="57017" y="220444"/>
                    </a:cubicBezTo>
                    <a:cubicBezTo>
                      <a:pt x="55570" y="218811"/>
                      <a:pt x="54233" y="217069"/>
                      <a:pt x="52897" y="215217"/>
                    </a:cubicBezTo>
                    <a:cubicBezTo>
                      <a:pt x="50336" y="211733"/>
                      <a:pt x="47886" y="208030"/>
                      <a:pt x="45770" y="204219"/>
                    </a:cubicBezTo>
                    <a:cubicBezTo>
                      <a:pt x="43654" y="200408"/>
                      <a:pt x="41761" y="196488"/>
                      <a:pt x="40090" y="192459"/>
                    </a:cubicBezTo>
                    <a:cubicBezTo>
                      <a:pt x="38420" y="188321"/>
                      <a:pt x="37084" y="184074"/>
                      <a:pt x="35859" y="179827"/>
                    </a:cubicBezTo>
                    <a:cubicBezTo>
                      <a:pt x="34634" y="175362"/>
                      <a:pt x="33743" y="170789"/>
                      <a:pt x="33075" y="166215"/>
                    </a:cubicBezTo>
                    <a:cubicBezTo>
                      <a:pt x="32406" y="161424"/>
                      <a:pt x="31961" y="156523"/>
                      <a:pt x="31738" y="151732"/>
                    </a:cubicBezTo>
                    <a:cubicBezTo>
                      <a:pt x="31627" y="149228"/>
                      <a:pt x="31627" y="146723"/>
                      <a:pt x="31627" y="144218"/>
                    </a:cubicBezTo>
                    <a:cubicBezTo>
                      <a:pt x="31627" y="141714"/>
                      <a:pt x="31738" y="139209"/>
                      <a:pt x="31850" y="136705"/>
                    </a:cubicBezTo>
                    <a:cubicBezTo>
                      <a:pt x="32184" y="131913"/>
                      <a:pt x="32629" y="127122"/>
                      <a:pt x="33520" y="122331"/>
                    </a:cubicBezTo>
                    <a:cubicBezTo>
                      <a:pt x="34299" y="117866"/>
                      <a:pt x="35302" y="113401"/>
                      <a:pt x="36638" y="108937"/>
                    </a:cubicBezTo>
                    <a:cubicBezTo>
                      <a:pt x="37863" y="104690"/>
                      <a:pt x="39422" y="100443"/>
                      <a:pt x="41204" y="96414"/>
                    </a:cubicBezTo>
                    <a:cubicBezTo>
                      <a:pt x="42986" y="92385"/>
                      <a:pt x="44990" y="88465"/>
                      <a:pt x="47217" y="84653"/>
                    </a:cubicBezTo>
                    <a:cubicBezTo>
                      <a:pt x="49445" y="80842"/>
                      <a:pt x="52006" y="77249"/>
                      <a:pt x="54679" y="73764"/>
                    </a:cubicBezTo>
                    <a:cubicBezTo>
                      <a:pt x="57463" y="70170"/>
                      <a:pt x="60470" y="66795"/>
                      <a:pt x="63699" y="63637"/>
                    </a:cubicBezTo>
                    <a:cubicBezTo>
                      <a:pt x="66817" y="60479"/>
                      <a:pt x="70269" y="57430"/>
                      <a:pt x="73833" y="54599"/>
                    </a:cubicBezTo>
                    <a:cubicBezTo>
                      <a:pt x="77285" y="51876"/>
                      <a:pt x="80960" y="49372"/>
                      <a:pt x="84746" y="47085"/>
                    </a:cubicBezTo>
                    <a:cubicBezTo>
                      <a:pt x="88533" y="44798"/>
                      <a:pt x="92430" y="42729"/>
                      <a:pt x="96439" y="40987"/>
                    </a:cubicBezTo>
                    <a:cubicBezTo>
                      <a:pt x="100560" y="39136"/>
                      <a:pt x="104680" y="37611"/>
                      <a:pt x="108912" y="36304"/>
                    </a:cubicBezTo>
                    <a:cubicBezTo>
                      <a:pt x="113366" y="34998"/>
                      <a:pt x="117821" y="33909"/>
                      <a:pt x="122275" y="33038"/>
                    </a:cubicBezTo>
                    <a:cubicBezTo>
                      <a:pt x="127064" y="32166"/>
                      <a:pt x="131853" y="31622"/>
                      <a:pt x="136641" y="31295"/>
                    </a:cubicBezTo>
                    <a:cubicBezTo>
                      <a:pt x="139091" y="31186"/>
                      <a:pt x="141652" y="31078"/>
                      <a:pt x="144214" y="30969"/>
                    </a:cubicBezTo>
                    <a:cubicBezTo>
                      <a:pt x="146775" y="30969"/>
                      <a:pt x="149336" y="30969"/>
                      <a:pt x="151786" y="30969"/>
                    </a:cubicBezTo>
                    <a:cubicBezTo>
                      <a:pt x="156798" y="31078"/>
                      <a:pt x="161698" y="31513"/>
                      <a:pt x="166597" y="32166"/>
                    </a:cubicBezTo>
                    <a:cubicBezTo>
                      <a:pt x="171275" y="32820"/>
                      <a:pt x="175952" y="33691"/>
                      <a:pt x="180518" y="34780"/>
                    </a:cubicBezTo>
                    <a:cubicBezTo>
                      <a:pt x="184972" y="35869"/>
                      <a:pt x="189315" y="37284"/>
                      <a:pt x="193547" y="38809"/>
                    </a:cubicBezTo>
                    <a:cubicBezTo>
                      <a:pt x="197667" y="40442"/>
                      <a:pt x="201788" y="42294"/>
                      <a:pt x="205686" y="44363"/>
                    </a:cubicBezTo>
                    <a:cubicBezTo>
                      <a:pt x="209583" y="46432"/>
                      <a:pt x="213370" y="48718"/>
                      <a:pt x="217044" y="51332"/>
                    </a:cubicBezTo>
                    <a:cubicBezTo>
                      <a:pt x="220719" y="53945"/>
                      <a:pt x="224172" y="56777"/>
                      <a:pt x="227512" y="59717"/>
                    </a:cubicBezTo>
                    <a:cubicBezTo>
                      <a:pt x="229183" y="61241"/>
                      <a:pt x="230853" y="62766"/>
                      <a:pt x="232412" y="64399"/>
                    </a:cubicBezTo>
                    <a:cubicBezTo>
                      <a:pt x="233971" y="66033"/>
                      <a:pt x="235531" y="67666"/>
                      <a:pt x="236978" y="69299"/>
                    </a:cubicBezTo>
                    <a:cubicBezTo>
                      <a:pt x="239874" y="72675"/>
                      <a:pt x="242546" y="76160"/>
                      <a:pt x="244885" y="79862"/>
                    </a:cubicBezTo>
                    <a:cubicBezTo>
                      <a:pt x="247335" y="83456"/>
                      <a:pt x="249562" y="87267"/>
                      <a:pt x="251455" y="91187"/>
                    </a:cubicBezTo>
                    <a:cubicBezTo>
                      <a:pt x="253348" y="95107"/>
                      <a:pt x="255130" y="99245"/>
                      <a:pt x="256578" y="103383"/>
                    </a:cubicBezTo>
                    <a:cubicBezTo>
                      <a:pt x="258026" y="107630"/>
                      <a:pt x="259251" y="112095"/>
                      <a:pt x="260253" y="116450"/>
                    </a:cubicBezTo>
                    <a:cubicBezTo>
                      <a:pt x="261255" y="121024"/>
                      <a:pt x="261923" y="125706"/>
                      <a:pt x="262369" y="130498"/>
                    </a:cubicBezTo>
                    <a:cubicBezTo>
                      <a:pt x="262926" y="135507"/>
                      <a:pt x="263148" y="140407"/>
                      <a:pt x="263148" y="145416"/>
                    </a:cubicBezTo>
                    <a:cubicBezTo>
                      <a:pt x="263371" y="150643"/>
                      <a:pt x="263148" y="155652"/>
                      <a:pt x="262591" y="160661"/>
                    </a:cubicBezTo>
                  </a:path>
                </a:pathLst>
              </a:custGeom>
              <a:grpFill/>
              <a:ln w="11089" cap="flat">
                <a:noFill/>
                <a:prstDash val="solid"/>
                <a:miter/>
              </a:ln>
            </p:spPr>
            <p:txBody>
              <a:bodyPr rtlCol="0" anchor="ctr"/>
              <a:lstStyle/>
              <a:p>
                <a:endParaRPr lang="fi-FI"/>
              </a:p>
            </p:txBody>
          </p:sp>
          <p:sp>
            <p:nvSpPr>
              <p:cNvPr id="17" name="Vapaamuotoinen: Muoto 16">
                <a:extLst>
                  <a:ext uri="{FF2B5EF4-FFF2-40B4-BE49-F238E27FC236}">
                    <a16:creationId xmlns:a16="http://schemas.microsoft.com/office/drawing/2014/main" id="{1CFCE4EB-3D0D-439E-8E17-0679078793AD}"/>
                  </a:ext>
                </a:extLst>
              </p:cNvPr>
              <p:cNvSpPr/>
              <p:nvPr/>
            </p:nvSpPr>
            <p:spPr bwMode="black">
              <a:xfrm>
                <a:off x="10972862" y="6318240"/>
                <a:ext cx="32851" cy="290311"/>
              </a:xfrm>
              <a:custGeom>
                <a:avLst/>
                <a:gdLst>
                  <a:gd name="connsiteX0" fmla="*/ 334 w 32851"/>
                  <a:gd name="connsiteY0" fmla="*/ 290312 h 290311"/>
                  <a:gd name="connsiteX1" fmla="*/ 32518 w 32851"/>
                  <a:gd name="connsiteY1" fmla="*/ 290312 h 290311"/>
                  <a:gd name="connsiteX2" fmla="*/ 32852 w 32851"/>
                  <a:gd name="connsiteY2" fmla="*/ 145156 h 290311"/>
                  <a:gd name="connsiteX3" fmla="*/ 32518 w 32851"/>
                  <a:gd name="connsiteY3" fmla="*/ 0 h 290311"/>
                  <a:gd name="connsiteX4" fmla="*/ 334 w 32851"/>
                  <a:gd name="connsiteY4" fmla="*/ 0 h 290311"/>
                  <a:gd name="connsiteX5" fmla="*/ 0 w 32851"/>
                  <a:gd name="connsiteY5" fmla="*/ 145156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51" h="290311">
                    <a:moveTo>
                      <a:pt x="334" y="290312"/>
                    </a:moveTo>
                    <a:lnTo>
                      <a:pt x="32518" y="290312"/>
                    </a:lnTo>
                    <a:lnTo>
                      <a:pt x="32852" y="145156"/>
                    </a:lnTo>
                    <a:lnTo>
                      <a:pt x="32518" y="0"/>
                    </a:lnTo>
                    <a:lnTo>
                      <a:pt x="334" y="0"/>
                    </a:lnTo>
                    <a:lnTo>
                      <a:pt x="0" y="145156"/>
                    </a:lnTo>
                    <a:close/>
                  </a:path>
                </a:pathLst>
              </a:custGeom>
              <a:grpFill/>
              <a:ln w="11089" cap="flat">
                <a:noFill/>
                <a:prstDash val="solid"/>
                <a:miter/>
              </a:ln>
            </p:spPr>
            <p:txBody>
              <a:bodyPr rtlCol="0" anchor="ctr"/>
              <a:lstStyle/>
              <a:p>
                <a:endParaRPr lang="fi-FI"/>
              </a:p>
            </p:txBody>
          </p:sp>
          <p:sp>
            <p:nvSpPr>
              <p:cNvPr id="18" name="Vapaamuotoinen: Muoto 17">
                <a:extLst>
                  <a:ext uri="{FF2B5EF4-FFF2-40B4-BE49-F238E27FC236}">
                    <a16:creationId xmlns:a16="http://schemas.microsoft.com/office/drawing/2014/main" id="{7E684B79-731C-4085-BE6A-B6E739C7F912}"/>
                  </a:ext>
                </a:extLst>
              </p:cNvPr>
              <p:cNvSpPr/>
              <p:nvPr/>
            </p:nvSpPr>
            <p:spPr bwMode="black">
              <a:xfrm>
                <a:off x="10278854" y="6318240"/>
                <a:ext cx="202567" cy="290311"/>
              </a:xfrm>
              <a:custGeom>
                <a:avLst/>
                <a:gdLst>
                  <a:gd name="connsiteX0" fmla="*/ 0 w 202567"/>
                  <a:gd name="connsiteY0" fmla="*/ 0 h 290311"/>
                  <a:gd name="connsiteX1" fmla="*/ 0 w 202567"/>
                  <a:gd name="connsiteY1" fmla="*/ 32233 h 290311"/>
                  <a:gd name="connsiteX2" fmla="*/ 85081 w 202567"/>
                  <a:gd name="connsiteY2" fmla="*/ 32233 h 290311"/>
                  <a:gd name="connsiteX3" fmla="*/ 84746 w 202567"/>
                  <a:gd name="connsiteY3" fmla="*/ 161163 h 290311"/>
                  <a:gd name="connsiteX4" fmla="*/ 85081 w 202567"/>
                  <a:gd name="connsiteY4" fmla="*/ 290312 h 290311"/>
                  <a:gd name="connsiteX5" fmla="*/ 117710 w 202567"/>
                  <a:gd name="connsiteY5" fmla="*/ 290312 h 290311"/>
                  <a:gd name="connsiteX6" fmla="*/ 117932 w 202567"/>
                  <a:gd name="connsiteY6" fmla="*/ 161163 h 290311"/>
                  <a:gd name="connsiteX7" fmla="*/ 117710 w 202567"/>
                  <a:gd name="connsiteY7" fmla="*/ 32233 h 290311"/>
                  <a:gd name="connsiteX8" fmla="*/ 202567 w 202567"/>
                  <a:gd name="connsiteY8" fmla="*/ 32233 h 290311"/>
                  <a:gd name="connsiteX9" fmla="*/ 202567 w 202567"/>
                  <a:gd name="connsiteY9" fmla="*/ 0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567" h="290311">
                    <a:moveTo>
                      <a:pt x="0" y="0"/>
                    </a:moveTo>
                    <a:lnTo>
                      <a:pt x="0" y="32233"/>
                    </a:lnTo>
                    <a:lnTo>
                      <a:pt x="85081" y="32233"/>
                    </a:lnTo>
                    <a:lnTo>
                      <a:pt x="84746" y="161163"/>
                    </a:lnTo>
                    <a:lnTo>
                      <a:pt x="85081" y="290312"/>
                    </a:lnTo>
                    <a:lnTo>
                      <a:pt x="117710" y="290312"/>
                    </a:lnTo>
                    <a:lnTo>
                      <a:pt x="117932" y="161163"/>
                    </a:lnTo>
                    <a:lnTo>
                      <a:pt x="117710" y="32233"/>
                    </a:lnTo>
                    <a:lnTo>
                      <a:pt x="202567" y="32233"/>
                    </a:lnTo>
                    <a:lnTo>
                      <a:pt x="202567" y="0"/>
                    </a:lnTo>
                    <a:close/>
                  </a:path>
                </a:pathLst>
              </a:custGeom>
              <a:grpFill/>
              <a:ln w="11089" cap="flat">
                <a:noFill/>
                <a:prstDash val="solid"/>
                <a:miter/>
              </a:ln>
            </p:spPr>
            <p:txBody>
              <a:bodyPr rtlCol="0" anchor="ctr"/>
              <a:lstStyle/>
              <a:p>
                <a:endParaRPr lang="fi-FI"/>
              </a:p>
            </p:txBody>
          </p:sp>
          <p:sp>
            <p:nvSpPr>
              <p:cNvPr id="19" name="Vapaamuotoinen: Muoto 18">
                <a:extLst>
                  <a:ext uri="{FF2B5EF4-FFF2-40B4-BE49-F238E27FC236}">
                    <a16:creationId xmlns:a16="http://schemas.microsoft.com/office/drawing/2014/main" id="{57443CA3-1F18-4A94-86F4-FEE32CBEC292}"/>
                  </a:ext>
                </a:extLst>
              </p:cNvPr>
              <p:cNvSpPr/>
              <p:nvPr/>
            </p:nvSpPr>
            <p:spPr bwMode="black">
              <a:xfrm>
                <a:off x="10763359" y="6317810"/>
                <a:ext cx="159501" cy="291546"/>
              </a:xfrm>
              <a:custGeom>
                <a:avLst/>
                <a:gdLst>
                  <a:gd name="connsiteX0" fmla="*/ 126872 w 159501"/>
                  <a:gd name="connsiteY0" fmla="*/ 76547 h 291546"/>
                  <a:gd name="connsiteX1" fmla="*/ 126427 w 159501"/>
                  <a:gd name="connsiteY1" fmla="*/ 69251 h 291546"/>
                  <a:gd name="connsiteX2" fmla="*/ 125536 w 159501"/>
                  <a:gd name="connsiteY2" fmla="*/ 64460 h 291546"/>
                  <a:gd name="connsiteX3" fmla="*/ 124645 w 159501"/>
                  <a:gd name="connsiteY3" fmla="*/ 61302 h 291546"/>
                  <a:gd name="connsiteX4" fmla="*/ 123532 w 159501"/>
                  <a:gd name="connsiteY4" fmla="*/ 58362 h 291546"/>
                  <a:gd name="connsiteX5" fmla="*/ 120525 w 159501"/>
                  <a:gd name="connsiteY5" fmla="*/ 52917 h 291546"/>
                  <a:gd name="connsiteX6" fmla="*/ 116516 w 159501"/>
                  <a:gd name="connsiteY6" fmla="*/ 47908 h 291546"/>
                  <a:gd name="connsiteX7" fmla="*/ 113843 w 159501"/>
                  <a:gd name="connsiteY7" fmla="*/ 45404 h 291546"/>
                  <a:gd name="connsiteX8" fmla="*/ 112507 w 159501"/>
                  <a:gd name="connsiteY8" fmla="*/ 44315 h 291546"/>
                  <a:gd name="connsiteX9" fmla="*/ 111839 w 159501"/>
                  <a:gd name="connsiteY9" fmla="*/ 43770 h 291546"/>
                  <a:gd name="connsiteX10" fmla="*/ 111282 w 159501"/>
                  <a:gd name="connsiteY10" fmla="*/ 43226 h 291546"/>
                  <a:gd name="connsiteX11" fmla="*/ 109611 w 159501"/>
                  <a:gd name="connsiteY11" fmla="*/ 42028 h 291546"/>
                  <a:gd name="connsiteX12" fmla="*/ 106493 w 159501"/>
                  <a:gd name="connsiteY12" fmla="*/ 40068 h 291546"/>
                  <a:gd name="connsiteX13" fmla="*/ 105157 w 159501"/>
                  <a:gd name="connsiteY13" fmla="*/ 39305 h 291546"/>
                  <a:gd name="connsiteX14" fmla="*/ 100591 w 159501"/>
                  <a:gd name="connsiteY14" fmla="*/ 37128 h 291546"/>
                  <a:gd name="connsiteX15" fmla="*/ 95914 w 159501"/>
                  <a:gd name="connsiteY15" fmla="*/ 35494 h 291546"/>
                  <a:gd name="connsiteX16" fmla="*/ 92462 w 159501"/>
                  <a:gd name="connsiteY16" fmla="*/ 34623 h 291546"/>
                  <a:gd name="connsiteX17" fmla="*/ 88898 w 159501"/>
                  <a:gd name="connsiteY17" fmla="*/ 33861 h 291546"/>
                  <a:gd name="connsiteX18" fmla="*/ 83553 w 159501"/>
                  <a:gd name="connsiteY18" fmla="*/ 33098 h 291546"/>
                  <a:gd name="connsiteX19" fmla="*/ 79544 w 159501"/>
                  <a:gd name="connsiteY19" fmla="*/ 32881 h 291546"/>
                  <a:gd name="connsiteX20" fmla="*/ 75535 w 159501"/>
                  <a:gd name="connsiteY20" fmla="*/ 32772 h 291546"/>
                  <a:gd name="connsiteX21" fmla="*/ 32215 w 159501"/>
                  <a:gd name="connsiteY21" fmla="*/ 32772 h 291546"/>
                  <a:gd name="connsiteX22" fmla="*/ 32215 w 159501"/>
                  <a:gd name="connsiteY22" fmla="*/ 121738 h 291546"/>
                  <a:gd name="connsiteX23" fmla="*/ 75423 w 159501"/>
                  <a:gd name="connsiteY23" fmla="*/ 121738 h 291546"/>
                  <a:gd name="connsiteX24" fmla="*/ 86448 w 159501"/>
                  <a:gd name="connsiteY24" fmla="*/ 120976 h 291546"/>
                  <a:gd name="connsiteX25" fmla="*/ 96248 w 159501"/>
                  <a:gd name="connsiteY25" fmla="*/ 118689 h 291546"/>
                  <a:gd name="connsiteX26" fmla="*/ 104934 w 159501"/>
                  <a:gd name="connsiteY26" fmla="*/ 114987 h 291546"/>
                  <a:gd name="connsiteX27" fmla="*/ 112618 w 159501"/>
                  <a:gd name="connsiteY27" fmla="*/ 109869 h 291546"/>
                  <a:gd name="connsiteX28" fmla="*/ 115514 w 159501"/>
                  <a:gd name="connsiteY28" fmla="*/ 107146 h 291546"/>
                  <a:gd name="connsiteX29" fmla="*/ 118075 w 159501"/>
                  <a:gd name="connsiteY29" fmla="*/ 104206 h 291546"/>
                  <a:gd name="connsiteX30" fmla="*/ 120302 w 159501"/>
                  <a:gd name="connsiteY30" fmla="*/ 101157 h 291546"/>
                  <a:gd name="connsiteX31" fmla="*/ 122195 w 159501"/>
                  <a:gd name="connsiteY31" fmla="*/ 97782 h 291546"/>
                  <a:gd name="connsiteX32" fmla="*/ 124979 w 159501"/>
                  <a:gd name="connsiteY32" fmla="*/ 90377 h 291546"/>
                  <a:gd name="connsiteX33" fmla="*/ 125982 w 159501"/>
                  <a:gd name="connsiteY33" fmla="*/ 85694 h 291546"/>
                  <a:gd name="connsiteX34" fmla="*/ 126872 w 159501"/>
                  <a:gd name="connsiteY34" fmla="*/ 76547 h 291546"/>
                  <a:gd name="connsiteX35" fmla="*/ 98809 w 159501"/>
                  <a:gd name="connsiteY35" fmla="*/ 151249 h 291546"/>
                  <a:gd name="connsiteX36" fmla="*/ 42126 w 159501"/>
                  <a:gd name="connsiteY36" fmla="*/ 153862 h 291546"/>
                  <a:gd name="connsiteX37" fmla="*/ 32215 w 159501"/>
                  <a:gd name="connsiteY37" fmla="*/ 156040 h 291546"/>
                  <a:gd name="connsiteX38" fmla="*/ 32215 w 159501"/>
                  <a:gd name="connsiteY38" fmla="*/ 168018 h 291546"/>
                  <a:gd name="connsiteX39" fmla="*/ 32215 w 159501"/>
                  <a:gd name="connsiteY39" fmla="*/ 191866 h 291546"/>
                  <a:gd name="connsiteX40" fmla="*/ 32215 w 159501"/>
                  <a:gd name="connsiteY40" fmla="*/ 243591 h 291546"/>
                  <a:gd name="connsiteX41" fmla="*/ 32215 w 159501"/>
                  <a:gd name="connsiteY41" fmla="*/ 269508 h 291546"/>
                  <a:gd name="connsiteX42" fmla="*/ 32215 w 159501"/>
                  <a:gd name="connsiteY42" fmla="*/ 282466 h 291546"/>
                  <a:gd name="connsiteX43" fmla="*/ 32215 w 159501"/>
                  <a:gd name="connsiteY43" fmla="*/ 289000 h 291546"/>
                  <a:gd name="connsiteX44" fmla="*/ 27538 w 159501"/>
                  <a:gd name="connsiteY44" fmla="*/ 290851 h 291546"/>
                  <a:gd name="connsiteX45" fmla="*/ 7604 w 159501"/>
                  <a:gd name="connsiteY45" fmla="*/ 290851 h 291546"/>
                  <a:gd name="connsiteX46" fmla="*/ 31 w 159501"/>
                  <a:gd name="connsiteY46" fmla="*/ 288564 h 291546"/>
                  <a:gd name="connsiteX47" fmla="*/ 31 w 159501"/>
                  <a:gd name="connsiteY47" fmla="*/ 285079 h 291546"/>
                  <a:gd name="connsiteX48" fmla="*/ 31 w 159501"/>
                  <a:gd name="connsiteY48" fmla="*/ 274626 h 291546"/>
                  <a:gd name="connsiteX49" fmla="*/ 31 w 159501"/>
                  <a:gd name="connsiteY49" fmla="*/ 214516 h 291546"/>
                  <a:gd name="connsiteX50" fmla="*/ 143 w 159501"/>
                  <a:gd name="connsiteY50" fmla="*/ 7944 h 291546"/>
                  <a:gd name="connsiteX51" fmla="*/ 143 w 159501"/>
                  <a:gd name="connsiteY51" fmla="*/ 1846 h 291546"/>
                  <a:gd name="connsiteX52" fmla="*/ 5042 w 159501"/>
                  <a:gd name="connsiteY52" fmla="*/ 539 h 291546"/>
                  <a:gd name="connsiteX53" fmla="*/ 17404 w 159501"/>
                  <a:gd name="connsiteY53" fmla="*/ 539 h 291546"/>
                  <a:gd name="connsiteX54" fmla="*/ 42126 w 159501"/>
                  <a:gd name="connsiteY54" fmla="*/ 539 h 291546"/>
                  <a:gd name="connsiteX55" fmla="*/ 98141 w 159501"/>
                  <a:gd name="connsiteY55" fmla="*/ 2826 h 291546"/>
                  <a:gd name="connsiteX56" fmla="*/ 159501 w 159501"/>
                  <a:gd name="connsiteY56" fmla="*/ 76656 h 291546"/>
                  <a:gd name="connsiteX57" fmla="*/ 98809 w 159501"/>
                  <a:gd name="connsiteY57" fmla="*/ 151249 h 29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59501" h="291546">
                    <a:moveTo>
                      <a:pt x="126872" y="76547"/>
                    </a:moveTo>
                    <a:cubicBezTo>
                      <a:pt x="126872" y="74043"/>
                      <a:pt x="126761" y="71647"/>
                      <a:pt x="126427" y="69251"/>
                    </a:cubicBezTo>
                    <a:cubicBezTo>
                      <a:pt x="126204" y="67618"/>
                      <a:pt x="125870" y="65985"/>
                      <a:pt x="125536" y="64460"/>
                    </a:cubicBezTo>
                    <a:cubicBezTo>
                      <a:pt x="125313" y="63371"/>
                      <a:pt x="124979" y="62282"/>
                      <a:pt x="124645" y="61302"/>
                    </a:cubicBezTo>
                    <a:cubicBezTo>
                      <a:pt x="124311" y="60322"/>
                      <a:pt x="123866" y="59342"/>
                      <a:pt x="123532" y="58362"/>
                    </a:cubicBezTo>
                    <a:cubicBezTo>
                      <a:pt x="122752" y="56402"/>
                      <a:pt x="121638" y="54551"/>
                      <a:pt x="120525" y="52917"/>
                    </a:cubicBezTo>
                    <a:cubicBezTo>
                      <a:pt x="119300" y="51175"/>
                      <a:pt x="117963" y="49433"/>
                      <a:pt x="116516" y="47908"/>
                    </a:cubicBezTo>
                    <a:cubicBezTo>
                      <a:pt x="115625" y="47037"/>
                      <a:pt x="114734" y="46166"/>
                      <a:pt x="113843" y="45404"/>
                    </a:cubicBezTo>
                    <a:cubicBezTo>
                      <a:pt x="113398" y="44968"/>
                      <a:pt x="112952" y="44641"/>
                      <a:pt x="112507" y="44315"/>
                    </a:cubicBezTo>
                    <a:cubicBezTo>
                      <a:pt x="112284" y="44097"/>
                      <a:pt x="112061" y="43988"/>
                      <a:pt x="111839" y="43770"/>
                    </a:cubicBezTo>
                    <a:cubicBezTo>
                      <a:pt x="111616" y="43661"/>
                      <a:pt x="111504" y="43443"/>
                      <a:pt x="111282" y="43226"/>
                    </a:cubicBezTo>
                    <a:cubicBezTo>
                      <a:pt x="110725" y="42790"/>
                      <a:pt x="110168" y="42354"/>
                      <a:pt x="109611" y="42028"/>
                    </a:cubicBezTo>
                    <a:cubicBezTo>
                      <a:pt x="108609" y="41266"/>
                      <a:pt x="107607" y="40612"/>
                      <a:pt x="106493" y="40068"/>
                    </a:cubicBezTo>
                    <a:cubicBezTo>
                      <a:pt x="106048" y="39850"/>
                      <a:pt x="105602" y="39523"/>
                      <a:pt x="105157" y="39305"/>
                    </a:cubicBezTo>
                    <a:cubicBezTo>
                      <a:pt x="103709" y="38543"/>
                      <a:pt x="102150" y="37781"/>
                      <a:pt x="100591" y="37128"/>
                    </a:cubicBezTo>
                    <a:cubicBezTo>
                      <a:pt x="99032" y="36474"/>
                      <a:pt x="97584" y="36039"/>
                      <a:pt x="95914" y="35494"/>
                    </a:cubicBezTo>
                    <a:cubicBezTo>
                      <a:pt x="94800" y="35167"/>
                      <a:pt x="93575" y="34841"/>
                      <a:pt x="92462" y="34623"/>
                    </a:cubicBezTo>
                    <a:cubicBezTo>
                      <a:pt x="91237" y="34405"/>
                      <a:pt x="90123" y="34079"/>
                      <a:pt x="88898" y="33861"/>
                    </a:cubicBezTo>
                    <a:cubicBezTo>
                      <a:pt x="87116" y="33534"/>
                      <a:pt x="85334" y="33316"/>
                      <a:pt x="83553" y="33098"/>
                    </a:cubicBezTo>
                    <a:cubicBezTo>
                      <a:pt x="82216" y="32990"/>
                      <a:pt x="80880" y="32881"/>
                      <a:pt x="79544" y="32881"/>
                    </a:cubicBezTo>
                    <a:cubicBezTo>
                      <a:pt x="78207" y="32881"/>
                      <a:pt x="76871" y="32772"/>
                      <a:pt x="75535" y="32772"/>
                    </a:cubicBezTo>
                    <a:lnTo>
                      <a:pt x="32215" y="32772"/>
                    </a:lnTo>
                    <a:lnTo>
                      <a:pt x="32215" y="121738"/>
                    </a:lnTo>
                    <a:lnTo>
                      <a:pt x="75423" y="121738"/>
                    </a:lnTo>
                    <a:cubicBezTo>
                      <a:pt x="79098" y="121738"/>
                      <a:pt x="82773" y="121520"/>
                      <a:pt x="86448" y="120976"/>
                    </a:cubicBezTo>
                    <a:cubicBezTo>
                      <a:pt x="89789" y="120432"/>
                      <a:pt x="93018" y="119778"/>
                      <a:pt x="96248" y="118689"/>
                    </a:cubicBezTo>
                    <a:cubicBezTo>
                      <a:pt x="99255" y="117709"/>
                      <a:pt x="102150" y="116511"/>
                      <a:pt x="104934" y="114987"/>
                    </a:cubicBezTo>
                    <a:cubicBezTo>
                      <a:pt x="107607" y="113571"/>
                      <a:pt x="110168" y="111829"/>
                      <a:pt x="112618" y="109869"/>
                    </a:cubicBezTo>
                    <a:cubicBezTo>
                      <a:pt x="113620" y="108998"/>
                      <a:pt x="114623" y="108127"/>
                      <a:pt x="115514" y="107146"/>
                    </a:cubicBezTo>
                    <a:cubicBezTo>
                      <a:pt x="116404" y="106275"/>
                      <a:pt x="117295" y="105295"/>
                      <a:pt x="118075" y="104206"/>
                    </a:cubicBezTo>
                    <a:cubicBezTo>
                      <a:pt x="118854" y="103226"/>
                      <a:pt x="119634" y="102246"/>
                      <a:pt x="120302" y="101157"/>
                    </a:cubicBezTo>
                    <a:cubicBezTo>
                      <a:pt x="120970" y="100068"/>
                      <a:pt x="121638" y="98979"/>
                      <a:pt x="122195" y="97782"/>
                    </a:cubicBezTo>
                    <a:cubicBezTo>
                      <a:pt x="123309" y="95386"/>
                      <a:pt x="124311" y="92990"/>
                      <a:pt x="124979" y="90377"/>
                    </a:cubicBezTo>
                    <a:cubicBezTo>
                      <a:pt x="125425" y="88852"/>
                      <a:pt x="125759" y="87219"/>
                      <a:pt x="125982" y="85694"/>
                    </a:cubicBezTo>
                    <a:cubicBezTo>
                      <a:pt x="126650" y="82536"/>
                      <a:pt x="126872" y="79487"/>
                      <a:pt x="126872" y="76547"/>
                    </a:cubicBezTo>
                    <a:moveTo>
                      <a:pt x="98809" y="151249"/>
                    </a:moveTo>
                    <a:cubicBezTo>
                      <a:pt x="79766" y="155822"/>
                      <a:pt x="61058" y="153862"/>
                      <a:pt x="42126" y="153862"/>
                    </a:cubicBezTo>
                    <a:cubicBezTo>
                      <a:pt x="39899" y="153862"/>
                      <a:pt x="32215" y="151902"/>
                      <a:pt x="32215" y="156040"/>
                    </a:cubicBezTo>
                    <a:lnTo>
                      <a:pt x="32215" y="168018"/>
                    </a:lnTo>
                    <a:lnTo>
                      <a:pt x="32215" y="191866"/>
                    </a:lnTo>
                    <a:lnTo>
                      <a:pt x="32215" y="243591"/>
                    </a:lnTo>
                    <a:lnTo>
                      <a:pt x="32215" y="269508"/>
                    </a:lnTo>
                    <a:lnTo>
                      <a:pt x="32215" y="282466"/>
                    </a:lnTo>
                    <a:lnTo>
                      <a:pt x="32215" y="289000"/>
                    </a:lnTo>
                    <a:cubicBezTo>
                      <a:pt x="32215" y="292049"/>
                      <a:pt x="29431" y="290851"/>
                      <a:pt x="27538" y="290851"/>
                    </a:cubicBezTo>
                    <a:lnTo>
                      <a:pt x="7604" y="290851"/>
                    </a:lnTo>
                    <a:cubicBezTo>
                      <a:pt x="4708" y="290851"/>
                      <a:pt x="31" y="293464"/>
                      <a:pt x="31" y="288564"/>
                    </a:cubicBezTo>
                    <a:lnTo>
                      <a:pt x="31" y="285079"/>
                    </a:lnTo>
                    <a:cubicBezTo>
                      <a:pt x="31" y="281595"/>
                      <a:pt x="31" y="278110"/>
                      <a:pt x="31" y="274626"/>
                    </a:cubicBezTo>
                    <a:cubicBezTo>
                      <a:pt x="31" y="254589"/>
                      <a:pt x="31" y="234553"/>
                      <a:pt x="31" y="214516"/>
                    </a:cubicBezTo>
                    <a:cubicBezTo>
                      <a:pt x="-80" y="145695"/>
                      <a:pt x="143" y="76874"/>
                      <a:pt x="143" y="7944"/>
                    </a:cubicBezTo>
                    <a:lnTo>
                      <a:pt x="143" y="1846"/>
                    </a:lnTo>
                    <a:cubicBezTo>
                      <a:pt x="143" y="-1312"/>
                      <a:pt x="3261" y="539"/>
                      <a:pt x="5042" y="539"/>
                    </a:cubicBezTo>
                    <a:lnTo>
                      <a:pt x="17404" y="539"/>
                    </a:lnTo>
                    <a:lnTo>
                      <a:pt x="42126" y="539"/>
                    </a:lnTo>
                    <a:cubicBezTo>
                      <a:pt x="60835" y="539"/>
                      <a:pt x="79321" y="-1312"/>
                      <a:pt x="98141" y="2826"/>
                    </a:cubicBezTo>
                    <a:cubicBezTo>
                      <a:pt x="136561" y="11320"/>
                      <a:pt x="159501" y="37672"/>
                      <a:pt x="159501" y="76656"/>
                    </a:cubicBezTo>
                    <a:cubicBezTo>
                      <a:pt x="159390" y="113789"/>
                      <a:pt x="135559" y="142428"/>
                      <a:pt x="98809" y="151249"/>
                    </a:cubicBezTo>
                  </a:path>
                </a:pathLst>
              </a:custGeom>
              <a:grpFill/>
              <a:ln w="11089" cap="flat">
                <a:noFill/>
                <a:prstDash val="solid"/>
                <a:miter/>
              </a:ln>
            </p:spPr>
            <p:txBody>
              <a:bodyPr rtlCol="0" anchor="ctr"/>
              <a:lstStyle/>
              <a:p>
                <a:endParaRPr lang="fi-FI"/>
              </a:p>
            </p:txBody>
          </p:sp>
          <p:sp>
            <p:nvSpPr>
              <p:cNvPr id="20" name="Vapaamuotoinen: Muoto 19">
                <a:extLst>
                  <a:ext uri="{FF2B5EF4-FFF2-40B4-BE49-F238E27FC236}">
                    <a16:creationId xmlns:a16="http://schemas.microsoft.com/office/drawing/2014/main" id="{434B4746-318A-4BD9-BEF3-36C90F5D931D}"/>
                  </a:ext>
                </a:extLst>
              </p:cNvPr>
              <p:cNvSpPr/>
              <p:nvPr/>
            </p:nvSpPr>
            <p:spPr bwMode="black">
              <a:xfrm>
                <a:off x="10472624" y="6318240"/>
                <a:ext cx="245775" cy="290311"/>
              </a:xfrm>
              <a:custGeom>
                <a:avLst/>
                <a:gdLst>
                  <a:gd name="connsiteX0" fmla="*/ 172054 w 245775"/>
                  <a:gd name="connsiteY0" fmla="*/ 204176 h 290311"/>
                  <a:gd name="connsiteX1" fmla="*/ 122610 w 245775"/>
                  <a:gd name="connsiteY1" fmla="*/ 77750 h 290311"/>
                  <a:gd name="connsiteX2" fmla="*/ 73165 w 245775"/>
                  <a:gd name="connsiteY2" fmla="*/ 204176 h 290311"/>
                  <a:gd name="connsiteX3" fmla="*/ 172054 w 245775"/>
                  <a:gd name="connsiteY3" fmla="*/ 204176 h 290311"/>
                  <a:gd name="connsiteX4" fmla="*/ 206131 w 245775"/>
                  <a:gd name="connsiteY4" fmla="*/ 290312 h 290311"/>
                  <a:gd name="connsiteX5" fmla="*/ 183190 w 245775"/>
                  <a:gd name="connsiteY5" fmla="*/ 231618 h 290311"/>
                  <a:gd name="connsiteX6" fmla="*/ 62474 w 245775"/>
                  <a:gd name="connsiteY6" fmla="*/ 231618 h 290311"/>
                  <a:gd name="connsiteX7" fmla="*/ 39534 w 245775"/>
                  <a:gd name="connsiteY7" fmla="*/ 290312 h 290311"/>
                  <a:gd name="connsiteX8" fmla="*/ 0 w 245775"/>
                  <a:gd name="connsiteY8" fmla="*/ 290312 h 290311"/>
                  <a:gd name="connsiteX9" fmla="*/ 122721 w 245775"/>
                  <a:gd name="connsiteY9" fmla="*/ 0 h 290311"/>
                  <a:gd name="connsiteX10" fmla="*/ 245776 w 245775"/>
                  <a:gd name="connsiteY10" fmla="*/ 290312 h 290311"/>
                  <a:gd name="connsiteX11" fmla="*/ 206131 w 245775"/>
                  <a:gd name="connsiteY11" fmla="*/ 290312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5775" h="290311">
                    <a:moveTo>
                      <a:pt x="172054" y="204176"/>
                    </a:moveTo>
                    <a:lnTo>
                      <a:pt x="122610" y="77750"/>
                    </a:lnTo>
                    <a:lnTo>
                      <a:pt x="73165" y="204176"/>
                    </a:lnTo>
                    <a:lnTo>
                      <a:pt x="172054" y="204176"/>
                    </a:lnTo>
                    <a:close/>
                    <a:moveTo>
                      <a:pt x="206131" y="290312"/>
                    </a:moveTo>
                    <a:lnTo>
                      <a:pt x="183190" y="231618"/>
                    </a:lnTo>
                    <a:lnTo>
                      <a:pt x="62474" y="231618"/>
                    </a:lnTo>
                    <a:lnTo>
                      <a:pt x="39534" y="290312"/>
                    </a:lnTo>
                    <a:lnTo>
                      <a:pt x="0" y="290312"/>
                    </a:lnTo>
                    <a:lnTo>
                      <a:pt x="122721" y="0"/>
                    </a:lnTo>
                    <a:lnTo>
                      <a:pt x="245776" y="290312"/>
                    </a:lnTo>
                    <a:lnTo>
                      <a:pt x="206131" y="290312"/>
                    </a:lnTo>
                    <a:close/>
                  </a:path>
                </a:pathLst>
              </a:custGeom>
              <a:grpFill/>
              <a:ln w="11089" cap="flat">
                <a:noFill/>
                <a:prstDash val="solid"/>
                <a:miter/>
              </a:ln>
            </p:spPr>
            <p:txBody>
              <a:bodyPr rtlCol="0" anchor="ctr"/>
              <a:lstStyle/>
              <a:p>
                <a:endParaRPr lang="fi-FI"/>
              </a:p>
            </p:txBody>
          </p:sp>
        </p:grpSp>
      </p:grpSp>
    </p:spTree>
    <p:extLst>
      <p:ext uri="{BB962C8B-B14F-4D97-AF65-F5344CB8AC3E}">
        <p14:creationId xmlns:p14="http://schemas.microsoft.com/office/powerpoint/2010/main" val="1931827925"/>
      </p:ext>
    </p:extLst>
  </p:cSld>
  <p:clrMapOvr>
    <a:masterClrMapping/>
  </p:clrMapOvr>
  <p:extLst>
    <p:ext uri="{DCECCB84-F9BA-43D5-87BE-67443E8EF086}">
      <p15:sldGuideLst xmlns:p15="http://schemas.microsoft.com/office/powerpoint/2012/main">
        <p15:guide id="1" orient="horz" pos="27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Otsikkodia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Otsikko 21">
            <a:extLst>
              <a:ext uri="{FF2B5EF4-FFF2-40B4-BE49-F238E27FC236}">
                <a16:creationId xmlns:a16="http://schemas.microsoft.com/office/drawing/2014/main" id="{42627C78-F857-4C35-B9DE-F8E8F893A8C6}"/>
              </a:ext>
            </a:extLst>
          </p:cNvPr>
          <p:cNvSpPr>
            <a:spLocks noGrp="1"/>
          </p:cNvSpPr>
          <p:nvPr>
            <p:ph type="title"/>
          </p:nvPr>
        </p:nvSpPr>
        <p:spPr>
          <a:xfrm>
            <a:off x="576000" y="3909750"/>
            <a:ext cx="8280000" cy="1224000"/>
          </a:xfrm>
        </p:spPr>
        <p:txBody>
          <a:bodyPr/>
          <a:lstStyle>
            <a:lvl1pPr>
              <a:defRPr>
                <a:solidFill>
                  <a:schemeClr val="bg1"/>
                </a:solidFill>
              </a:defRPr>
            </a:lvl1pPr>
          </a:lstStyle>
          <a:p>
            <a:r>
              <a:rPr lang="fi-FI"/>
              <a:t>Muokkaa ots. perustyyl. napsautt.</a:t>
            </a:r>
            <a:endParaRPr lang="fi-FI" dirty="0"/>
          </a:p>
        </p:txBody>
      </p:sp>
      <p:sp>
        <p:nvSpPr>
          <p:cNvPr id="8" name="Alaotsikko">
            <a:extLst>
              <a:ext uri="{FF2B5EF4-FFF2-40B4-BE49-F238E27FC236}">
                <a16:creationId xmlns:a16="http://schemas.microsoft.com/office/drawing/2014/main" id="{E91DDF1F-FE89-4603-A3BF-EF6D77121761}"/>
              </a:ext>
            </a:extLst>
          </p:cNvPr>
          <p:cNvSpPr>
            <a:spLocks noGrp="1"/>
          </p:cNvSpPr>
          <p:nvPr>
            <p:ph type="subTitle" idx="1"/>
          </p:nvPr>
        </p:nvSpPr>
        <p:spPr>
          <a:xfrm>
            <a:off x="576000" y="5229000"/>
            <a:ext cx="8280000" cy="1241006"/>
          </a:xfrm>
        </p:spPr>
        <p:txBody>
          <a:bodyPr/>
          <a:lstStyle>
            <a:lvl1pPr marL="0" indent="0" algn="l">
              <a:lnSpc>
                <a:spcPct val="90000"/>
              </a:lnSpc>
              <a:spcBef>
                <a:spcPts val="0"/>
              </a:spcBef>
              <a:buNone/>
              <a:defRPr sz="26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sp>
        <p:nvSpPr>
          <p:cNvPr id="6" name="Dian numeron paikkamerkki 5">
            <a:extLst>
              <a:ext uri="{FF2B5EF4-FFF2-40B4-BE49-F238E27FC236}">
                <a16:creationId xmlns:a16="http://schemas.microsoft.com/office/drawing/2014/main" id="{ABE89B99-CB50-4721-8EC5-09E308DE349D}"/>
              </a:ext>
            </a:extLst>
          </p:cNvPr>
          <p:cNvSpPr>
            <a:spLocks noGrp="1"/>
          </p:cNvSpPr>
          <p:nvPr>
            <p:ph type="sldNum" sz="quarter" idx="12"/>
          </p:nvPr>
        </p:nvSpPr>
        <p:spPr/>
        <p:txBody>
          <a:bodyPr/>
          <a:lstStyle>
            <a:lvl1pPr>
              <a:defRPr>
                <a:noFill/>
              </a:defRPr>
            </a:lvl1pPr>
          </a:lstStyle>
          <a:p>
            <a:fld id="{2020BB7A-7565-440A-AF71-226D618FE89D}" type="slidenum">
              <a:rPr lang="fi-FI" smtClean="0"/>
              <a:t>‹#›</a:t>
            </a:fld>
            <a:endParaRPr lang="fi-FI"/>
          </a:p>
        </p:txBody>
      </p:sp>
      <p:sp>
        <p:nvSpPr>
          <p:cNvPr id="4" name="Päivämäärän paikkamerkki 3">
            <a:extLst>
              <a:ext uri="{FF2B5EF4-FFF2-40B4-BE49-F238E27FC236}">
                <a16:creationId xmlns:a16="http://schemas.microsoft.com/office/drawing/2014/main" id="{424E1588-9E6E-4A84-810E-6A616E8CD13B}"/>
              </a:ext>
            </a:extLst>
          </p:cNvPr>
          <p:cNvSpPr>
            <a:spLocks noGrp="1"/>
          </p:cNvSpPr>
          <p:nvPr>
            <p:ph type="dt" sz="half" idx="10"/>
          </p:nvPr>
        </p:nvSpPr>
        <p:spPr/>
        <p:txBody>
          <a:bodyPr/>
          <a:lstStyle>
            <a:lvl1pPr>
              <a:defRPr>
                <a:noFill/>
              </a:defRPr>
            </a:lvl1pPr>
          </a:lstStyle>
          <a:p>
            <a:fld id="{60354236-5C98-441A-84BB-CFFEF82AC27A}" type="datetime1">
              <a:rPr lang="fi-FI" smtClean="0"/>
              <a:t>26.5.2024</a:t>
            </a:fld>
            <a:endParaRPr lang="fi-FI"/>
          </a:p>
        </p:txBody>
      </p:sp>
      <p:sp>
        <p:nvSpPr>
          <p:cNvPr id="5" name="Alatunnisteen paikkamerkki 4">
            <a:extLst>
              <a:ext uri="{FF2B5EF4-FFF2-40B4-BE49-F238E27FC236}">
                <a16:creationId xmlns:a16="http://schemas.microsoft.com/office/drawing/2014/main" id="{F2470115-13AF-4E2A-AD86-898C49862C5F}"/>
              </a:ext>
            </a:extLst>
          </p:cNvPr>
          <p:cNvSpPr>
            <a:spLocks noGrp="1"/>
          </p:cNvSpPr>
          <p:nvPr>
            <p:ph type="ftr" sz="quarter" idx="11"/>
          </p:nvPr>
        </p:nvSpPr>
        <p:spPr/>
        <p:txBody>
          <a:bodyPr/>
          <a:lstStyle>
            <a:lvl1pPr>
              <a:defRPr>
                <a:noFill/>
              </a:defRPr>
            </a:lvl1pPr>
          </a:lstStyle>
          <a:p>
            <a:r>
              <a:rPr lang="en-US"/>
              <a:t>This work © 2024 by Tapio Palvelut Oy is licensed under CC BY-SA 4.0 </a:t>
            </a:r>
            <a:endParaRPr lang="fi-FI"/>
          </a:p>
        </p:txBody>
      </p:sp>
      <p:grpSp>
        <p:nvGrpSpPr>
          <p:cNvPr id="13" name="Logo">
            <a:extLst>
              <a:ext uri="{FF2B5EF4-FFF2-40B4-BE49-F238E27FC236}">
                <a16:creationId xmlns:a16="http://schemas.microsoft.com/office/drawing/2014/main" id="{3C30A216-C7F8-42EB-967F-C42A5B6546E0}"/>
              </a:ext>
              <a:ext uri="{C183D7F6-B498-43B3-948B-1728B52AA6E4}">
                <adec:decorative xmlns:adec="http://schemas.microsoft.com/office/drawing/2017/decorative" val="1"/>
              </a:ext>
            </a:extLst>
          </p:cNvPr>
          <p:cNvGrpSpPr>
            <a:grpSpLocks noChangeAspect="1"/>
          </p:cNvGrpSpPr>
          <p:nvPr/>
        </p:nvGrpSpPr>
        <p:grpSpPr bwMode="black">
          <a:xfrm>
            <a:off x="9259944" y="5532891"/>
            <a:ext cx="2196000" cy="592921"/>
            <a:chOff x="10274400" y="6210000"/>
            <a:chExt cx="1492250" cy="402908"/>
          </a:xfrm>
          <a:solidFill>
            <a:srgbClr val="FFFFFF"/>
          </a:solidFill>
        </p:grpSpPr>
        <p:sp>
          <p:nvSpPr>
            <p:cNvPr id="14" name="Vapaamuotoinen: Muoto 13">
              <a:extLst>
                <a:ext uri="{FF2B5EF4-FFF2-40B4-BE49-F238E27FC236}">
                  <a16:creationId xmlns:a16="http://schemas.microsoft.com/office/drawing/2014/main" id="{EC11CF2F-5EEB-49C7-B657-CFB988898499}"/>
                </a:ext>
              </a:extLst>
            </p:cNvPr>
            <p:cNvSpPr/>
            <p:nvPr/>
          </p:nvSpPr>
          <p:spPr bwMode="black">
            <a:xfrm>
              <a:off x="11466195" y="6216751"/>
              <a:ext cx="301902" cy="392018"/>
            </a:xfrm>
            <a:custGeom>
              <a:avLst/>
              <a:gdLst>
                <a:gd name="connsiteX0" fmla="*/ 150227 w 301902"/>
                <a:gd name="connsiteY0" fmla="*/ 0 h 392018"/>
                <a:gd name="connsiteX1" fmla="*/ 126062 w 301902"/>
                <a:gd name="connsiteY1" fmla="*/ 55318 h 392018"/>
                <a:gd name="connsiteX2" fmla="*/ 126062 w 301902"/>
                <a:gd name="connsiteY2" fmla="*/ 170419 h 392018"/>
                <a:gd name="connsiteX3" fmla="*/ 96439 w 301902"/>
                <a:gd name="connsiteY3" fmla="*/ 105409 h 392018"/>
                <a:gd name="connsiteX4" fmla="*/ 69935 w 301902"/>
                <a:gd name="connsiteY4" fmla="*/ 165955 h 392018"/>
                <a:gd name="connsiteX5" fmla="*/ 101896 w 301902"/>
                <a:gd name="connsiteY5" fmla="*/ 235756 h 392018"/>
                <a:gd name="connsiteX6" fmla="*/ 52786 w 301902"/>
                <a:gd name="connsiteY6" fmla="*/ 205265 h 392018"/>
                <a:gd name="connsiteX7" fmla="*/ 33409 w 301902"/>
                <a:gd name="connsiteY7" fmla="*/ 249476 h 392018"/>
                <a:gd name="connsiteX8" fmla="*/ 80849 w 301902"/>
                <a:gd name="connsiteY8" fmla="*/ 278878 h 392018"/>
                <a:gd name="connsiteX9" fmla="*/ 20491 w 301902"/>
                <a:gd name="connsiteY9" fmla="*/ 278878 h 392018"/>
                <a:gd name="connsiteX10" fmla="*/ 0 w 301902"/>
                <a:gd name="connsiteY10" fmla="*/ 325811 h 392018"/>
                <a:gd name="connsiteX11" fmla="*/ 126062 w 301902"/>
                <a:gd name="connsiteY11" fmla="*/ 325811 h 392018"/>
                <a:gd name="connsiteX12" fmla="*/ 126062 w 301902"/>
                <a:gd name="connsiteY12" fmla="*/ 392019 h 392018"/>
                <a:gd name="connsiteX13" fmla="*/ 175729 w 301902"/>
                <a:gd name="connsiteY13" fmla="*/ 392019 h 392018"/>
                <a:gd name="connsiteX14" fmla="*/ 175729 w 301902"/>
                <a:gd name="connsiteY14" fmla="*/ 325811 h 392018"/>
                <a:gd name="connsiteX15" fmla="*/ 301902 w 301902"/>
                <a:gd name="connsiteY15" fmla="*/ 325811 h 392018"/>
                <a:gd name="connsiteX16" fmla="*/ 281300 w 301902"/>
                <a:gd name="connsiteY16" fmla="*/ 278878 h 392018"/>
                <a:gd name="connsiteX17" fmla="*/ 221054 w 301902"/>
                <a:gd name="connsiteY17" fmla="*/ 278878 h 392018"/>
                <a:gd name="connsiteX18" fmla="*/ 268494 w 301902"/>
                <a:gd name="connsiteY18" fmla="*/ 249476 h 392018"/>
                <a:gd name="connsiteX19" fmla="*/ 249117 w 301902"/>
                <a:gd name="connsiteY19" fmla="*/ 205265 h 392018"/>
                <a:gd name="connsiteX20" fmla="*/ 199895 w 301902"/>
                <a:gd name="connsiteY20" fmla="*/ 235756 h 392018"/>
                <a:gd name="connsiteX21" fmla="*/ 231967 w 301902"/>
                <a:gd name="connsiteY21" fmla="*/ 165955 h 392018"/>
                <a:gd name="connsiteX22" fmla="*/ 205463 w 301902"/>
                <a:gd name="connsiteY22" fmla="*/ 105409 h 392018"/>
                <a:gd name="connsiteX23" fmla="*/ 175729 w 301902"/>
                <a:gd name="connsiteY23" fmla="*/ 170419 h 392018"/>
                <a:gd name="connsiteX24" fmla="*/ 175729 w 301902"/>
                <a:gd name="connsiteY24" fmla="*/ 55318 h 392018"/>
                <a:gd name="connsiteX25" fmla="*/ 151675 w 301902"/>
                <a:gd name="connsiteY25" fmla="*/ 0 h 39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1902" h="392018">
                  <a:moveTo>
                    <a:pt x="150227" y="0"/>
                  </a:moveTo>
                  <a:lnTo>
                    <a:pt x="126062" y="55318"/>
                  </a:lnTo>
                  <a:lnTo>
                    <a:pt x="126062" y="170419"/>
                  </a:lnTo>
                  <a:lnTo>
                    <a:pt x="96439" y="105409"/>
                  </a:lnTo>
                  <a:lnTo>
                    <a:pt x="69935" y="165955"/>
                  </a:lnTo>
                  <a:lnTo>
                    <a:pt x="101896" y="235756"/>
                  </a:lnTo>
                  <a:lnTo>
                    <a:pt x="52786" y="205265"/>
                  </a:lnTo>
                  <a:lnTo>
                    <a:pt x="33409" y="249476"/>
                  </a:lnTo>
                  <a:lnTo>
                    <a:pt x="80849" y="278878"/>
                  </a:lnTo>
                  <a:lnTo>
                    <a:pt x="20491" y="278878"/>
                  </a:lnTo>
                  <a:lnTo>
                    <a:pt x="0" y="325811"/>
                  </a:lnTo>
                  <a:lnTo>
                    <a:pt x="126062" y="325811"/>
                  </a:lnTo>
                  <a:lnTo>
                    <a:pt x="126062" y="392019"/>
                  </a:lnTo>
                  <a:lnTo>
                    <a:pt x="175729" y="392019"/>
                  </a:lnTo>
                  <a:lnTo>
                    <a:pt x="175729" y="325811"/>
                  </a:lnTo>
                  <a:lnTo>
                    <a:pt x="301902" y="325811"/>
                  </a:lnTo>
                  <a:lnTo>
                    <a:pt x="281300" y="278878"/>
                  </a:lnTo>
                  <a:lnTo>
                    <a:pt x="221054" y="278878"/>
                  </a:lnTo>
                  <a:lnTo>
                    <a:pt x="268494" y="249476"/>
                  </a:lnTo>
                  <a:lnTo>
                    <a:pt x="249117" y="205265"/>
                  </a:lnTo>
                  <a:lnTo>
                    <a:pt x="199895" y="235756"/>
                  </a:lnTo>
                  <a:lnTo>
                    <a:pt x="231967" y="165955"/>
                  </a:lnTo>
                  <a:lnTo>
                    <a:pt x="205463" y="105409"/>
                  </a:lnTo>
                  <a:lnTo>
                    <a:pt x="175729" y="170419"/>
                  </a:lnTo>
                  <a:lnTo>
                    <a:pt x="175729" y="55318"/>
                  </a:lnTo>
                  <a:lnTo>
                    <a:pt x="151675" y="0"/>
                  </a:lnTo>
                  <a:close/>
                </a:path>
              </a:pathLst>
            </a:custGeom>
            <a:grpFill/>
            <a:ln w="11089" cap="flat">
              <a:noFill/>
              <a:prstDash val="solid"/>
              <a:miter/>
            </a:ln>
          </p:spPr>
          <p:txBody>
            <a:bodyPr rtlCol="0" anchor="ctr"/>
            <a:lstStyle/>
            <a:p>
              <a:endParaRPr lang="fi-FI"/>
            </a:p>
          </p:txBody>
        </p:sp>
        <p:grpSp>
          <p:nvGrpSpPr>
            <p:cNvPr id="15" name="Kuva 10">
              <a:extLst>
                <a:ext uri="{FF2B5EF4-FFF2-40B4-BE49-F238E27FC236}">
                  <a16:creationId xmlns:a16="http://schemas.microsoft.com/office/drawing/2014/main" id="{974D59E4-C489-4D86-9ADE-0A22503B24E7}"/>
                </a:ext>
              </a:extLst>
            </p:cNvPr>
            <p:cNvGrpSpPr/>
            <p:nvPr/>
          </p:nvGrpSpPr>
          <p:grpSpPr bwMode="black">
            <a:xfrm>
              <a:off x="10278854" y="6317762"/>
              <a:ext cx="1072638" cy="291633"/>
              <a:chOff x="10278854" y="6317762"/>
              <a:chExt cx="1072638" cy="291633"/>
            </a:xfrm>
            <a:grpFill/>
          </p:grpSpPr>
          <p:sp>
            <p:nvSpPr>
              <p:cNvPr id="16" name="Vapaamuotoinen: Muoto 15">
                <a:extLst>
                  <a:ext uri="{FF2B5EF4-FFF2-40B4-BE49-F238E27FC236}">
                    <a16:creationId xmlns:a16="http://schemas.microsoft.com/office/drawing/2014/main" id="{30BCBFC5-BEC8-4C97-9AE0-5C60F02304EC}"/>
                  </a:ext>
                </a:extLst>
              </p:cNvPr>
              <p:cNvSpPr/>
              <p:nvPr/>
            </p:nvSpPr>
            <p:spPr bwMode="black">
              <a:xfrm>
                <a:off x="11056272" y="6317762"/>
                <a:ext cx="295220" cy="291633"/>
              </a:xfrm>
              <a:custGeom>
                <a:avLst/>
                <a:gdLst>
                  <a:gd name="connsiteX0" fmla="*/ 295221 w 295220"/>
                  <a:gd name="connsiteY0" fmla="*/ 145634 h 291633"/>
                  <a:gd name="connsiteX1" fmla="*/ 293884 w 295220"/>
                  <a:gd name="connsiteY1" fmla="*/ 123093 h 291633"/>
                  <a:gd name="connsiteX2" fmla="*/ 292214 w 295220"/>
                  <a:gd name="connsiteY2" fmla="*/ 112312 h 291633"/>
                  <a:gd name="connsiteX3" fmla="*/ 289764 w 295220"/>
                  <a:gd name="connsiteY3" fmla="*/ 101859 h 291633"/>
                  <a:gd name="connsiteX4" fmla="*/ 282748 w 295220"/>
                  <a:gd name="connsiteY4" fmla="*/ 82149 h 291633"/>
                  <a:gd name="connsiteX5" fmla="*/ 276178 w 295220"/>
                  <a:gd name="connsiteY5" fmla="*/ 69190 h 291633"/>
                  <a:gd name="connsiteX6" fmla="*/ 270610 w 295220"/>
                  <a:gd name="connsiteY6" fmla="*/ 60479 h 291633"/>
                  <a:gd name="connsiteX7" fmla="*/ 264373 w 295220"/>
                  <a:gd name="connsiteY7" fmla="*/ 52094 h 291633"/>
                  <a:gd name="connsiteX8" fmla="*/ 255353 w 295220"/>
                  <a:gd name="connsiteY8" fmla="*/ 42076 h 291633"/>
                  <a:gd name="connsiteX9" fmla="*/ 254239 w 295220"/>
                  <a:gd name="connsiteY9" fmla="*/ 40987 h 291633"/>
                  <a:gd name="connsiteX10" fmla="*/ 253237 w 295220"/>
                  <a:gd name="connsiteY10" fmla="*/ 40116 h 291633"/>
                  <a:gd name="connsiteX11" fmla="*/ 252680 w 295220"/>
                  <a:gd name="connsiteY11" fmla="*/ 39571 h 291633"/>
                  <a:gd name="connsiteX12" fmla="*/ 252235 w 295220"/>
                  <a:gd name="connsiteY12" fmla="*/ 39027 h 291633"/>
                  <a:gd name="connsiteX13" fmla="*/ 250230 w 295220"/>
                  <a:gd name="connsiteY13" fmla="*/ 37284 h 291633"/>
                  <a:gd name="connsiteX14" fmla="*/ 247112 w 295220"/>
                  <a:gd name="connsiteY14" fmla="*/ 34562 h 291633"/>
                  <a:gd name="connsiteX15" fmla="*/ 243994 w 295220"/>
                  <a:gd name="connsiteY15" fmla="*/ 31949 h 291633"/>
                  <a:gd name="connsiteX16" fmla="*/ 239874 w 295220"/>
                  <a:gd name="connsiteY16" fmla="*/ 28682 h 291633"/>
                  <a:gd name="connsiteX17" fmla="*/ 235642 w 295220"/>
                  <a:gd name="connsiteY17" fmla="*/ 25633 h 291633"/>
                  <a:gd name="connsiteX18" fmla="*/ 231299 w 295220"/>
                  <a:gd name="connsiteY18" fmla="*/ 22802 h 291633"/>
                  <a:gd name="connsiteX19" fmla="*/ 226844 w 295220"/>
                  <a:gd name="connsiteY19" fmla="*/ 20079 h 291633"/>
                  <a:gd name="connsiteX20" fmla="*/ 219494 w 295220"/>
                  <a:gd name="connsiteY20" fmla="*/ 16050 h 291633"/>
                  <a:gd name="connsiteX21" fmla="*/ 210697 w 295220"/>
                  <a:gd name="connsiteY21" fmla="*/ 11912 h 291633"/>
                  <a:gd name="connsiteX22" fmla="*/ 200786 w 295220"/>
                  <a:gd name="connsiteY22" fmla="*/ 8210 h 291633"/>
                  <a:gd name="connsiteX23" fmla="*/ 180072 w 295220"/>
                  <a:gd name="connsiteY23" fmla="*/ 2874 h 291633"/>
                  <a:gd name="connsiteX24" fmla="*/ 158023 w 295220"/>
                  <a:gd name="connsiteY24" fmla="*/ 261 h 291633"/>
                  <a:gd name="connsiteX25" fmla="*/ 146552 w 295220"/>
                  <a:gd name="connsiteY25" fmla="*/ 43 h 291633"/>
                  <a:gd name="connsiteX26" fmla="*/ 134971 w 295220"/>
                  <a:gd name="connsiteY26" fmla="*/ 478 h 291633"/>
                  <a:gd name="connsiteX27" fmla="*/ 112921 w 295220"/>
                  <a:gd name="connsiteY27" fmla="*/ 3310 h 291633"/>
                  <a:gd name="connsiteX28" fmla="*/ 92208 w 295220"/>
                  <a:gd name="connsiteY28" fmla="*/ 8972 h 291633"/>
                  <a:gd name="connsiteX29" fmla="*/ 82408 w 295220"/>
                  <a:gd name="connsiteY29" fmla="*/ 12783 h 291633"/>
                  <a:gd name="connsiteX30" fmla="*/ 73053 w 295220"/>
                  <a:gd name="connsiteY30" fmla="*/ 17357 h 291633"/>
                  <a:gd name="connsiteX31" fmla="*/ 64033 w 295220"/>
                  <a:gd name="connsiteY31" fmla="*/ 22584 h 291633"/>
                  <a:gd name="connsiteX32" fmla="*/ 55458 w 295220"/>
                  <a:gd name="connsiteY32" fmla="*/ 28573 h 291633"/>
                  <a:gd name="connsiteX33" fmla="*/ 39645 w 295220"/>
                  <a:gd name="connsiteY33" fmla="*/ 42403 h 291633"/>
                  <a:gd name="connsiteX34" fmla="*/ 32629 w 295220"/>
                  <a:gd name="connsiteY34" fmla="*/ 50025 h 291633"/>
                  <a:gd name="connsiteX35" fmla="*/ 26170 w 295220"/>
                  <a:gd name="connsiteY35" fmla="*/ 58192 h 291633"/>
                  <a:gd name="connsiteX36" fmla="*/ 23275 w 295220"/>
                  <a:gd name="connsiteY36" fmla="*/ 62439 h 291633"/>
                  <a:gd name="connsiteX37" fmla="*/ 20491 w 295220"/>
                  <a:gd name="connsiteY37" fmla="*/ 66795 h 291633"/>
                  <a:gd name="connsiteX38" fmla="*/ 15479 w 295220"/>
                  <a:gd name="connsiteY38" fmla="*/ 75724 h 291633"/>
                  <a:gd name="connsiteX39" fmla="*/ 7573 w 295220"/>
                  <a:gd name="connsiteY39" fmla="*/ 94889 h 291633"/>
                  <a:gd name="connsiteX40" fmla="*/ 6014 w 295220"/>
                  <a:gd name="connsiteY40" fmla="*/ 99899 h 291633"/>
                  <a:gd name="connsiteX41" fmla="*/ 4677 w 295220"/>
                  <a:gd name="connsiteY41" fmla="*/ 105017 h 291633"/>
                  <a:gd name="connsiteX42" fmla="*/ 2450 w 295220"/>
                  <a:gd name="connsiteY42" fmla="*/ 115470 h 291633"/>
                  <a:gd name="connsiteX43" fmla="*/ 891 w 295220"/>
                  <a:gd name="connsiteY43" fmla="*/ 126469 h 291633"/>
                  <a:gd name="connsiteX44" fmla="*/ 111 w 295220"/>
                  <a:gd name="connsiteY44" fmla="*/ 137576 h 291633"/>
                  <a:gd name="connsiteX45" fmla="*/ 0 w 295220"/>
                  <a:gd name="connsiteY45" fmla="*/ 143238 h 291633"/>
                  <a:gd name="connsiteX46" fmla="*/ 0 w 295220"/>
                  <a:gd name="connsiteY46" fmla="*/ 149010 h 291633"/>
                  <a:gd name="connsiteX47" fmla="*/ 223 w 295220"/>
                  <a:gd name="connsiteY47" fmla="*/ 154672 h 291633"/>
                  <a:gd name="connsiteX48" fmla="*/ 557 w 295220"/>
                  <a:gd name="connsiteY48" fmla="*/ 160335 h 291633"/>
                  <a:gd name="connsiteX49" fmla="*/ 3675 w 295220"/>
                  <a:gd name="connsiteY49" fmla="*/ 182005 h 291633"/>
                  <a:gd name="connsiteX50" fmla="*/ 6348 w 295220"/>
                  <a:gd name="connsiteY50" fmla="*/ 192350 h 291633"/>
                  <a:gd name="connsiteX51" fmla="*/ 9689 w 295220"/>
                  <a:gd name="connsiteY51" fmla="*/ 202259 h 291633"/>
                  <a:gd name="connsiteX52" fmla="*/ 18486 w 295220"/>
                  <a:gd name="connsiteY52" fmla="*/ 220989 h 291633"/>
                  <a:gd name="connsiteX53" fmla="*/ 23943 w 295220"/>
                  <a:gd name="connsiteY53" fmla="*/ 229809 h 291633"/>
                  <a:gd name="connsiteX54" fmla="*/ 30068 w 295220"/>
                  <a:gd name="connsiteY54" fmla="*/ 238194 h 291633"/>
                  <a:gd name="connsiteX55" fmla="*/ 36861 w 295220"/>
                  <a:gd name="connsiteY55" fmla="*/ 246143 h 291633"/>
                  <a:gd name="connsiteX56" fmla="*/ 44322 w 295220"/>
                  <a:gd name="connsiteY56" fmla="*/ 253657 h 291633"/>
                  <a:gd name="connsiteX57" fmla="*/ 52229 w 295220"/>
                  <a:gd name="connsiteY57" fmla="*/ 260517 h 291633"/>
                  <a:gd name="connsiteX58" fmla="*/ 60581 w 295220"/>
                  <a:gd name="connsiteY58" fmla="*/ 266724 h 291633"/>
                  <a:gd name="connsiteX59" fmla="*/ 69379 w 295220"/>
                  <a:gd name="connsiteY59" fmla="*/ 272278 h 291633"/>
                  <a:gd name="connsiteX60" fmla="*/ 78510 w 295220"/>
                  <a:gd name="connsiteY60" fmla="*/ 277069 h 291633"/>
                  <a:gd name="connsiteX61" fmla="*/ 97999 w 295220"/>
                  <a:gd name="connsiteY61" fmla="*/ 284692 h 291633"/>
                  <a:gd name="connsiteX62" fmla="*/ 108355 w 295220"/>
                  <a:gd name="connsiteY62" fmla="*/ 287414 h 291633"/>
                  <a:gd name="connsiteX63" fmla="*/ 119046 w 295220"/>
                  <a:gd name="connsiteY63" fmla="*/ 289483 h 291633"/>
                  <a:gd name="connsiteX64" fmla="*/ 141541 w 295220"/>
                  <a:gd name="connsiteY64" fmla="*/ 291552 h 291633"/>
                  <a:gd name="connsiteX65" fmla="*/ 153011 w 295220"/>
                  <a:gd name="connsiteY65" fmla="*/ 291552 h 291633"/>
                  <a:gd name="connsiteX66" fmla="*/ 164482 w 295220"/>
                  <a:gd name="connsiteY66" fmla="*/ 290899 h 291633"/>
                  <a:gd name="connsiteX67" fmla="*/ 186197 w 295220"/>
                  <a:gd name="connsiteY67" fmla="*/ 287523 h 291633"/>
                  <a:gd name="connsiteX68" fmla="*/ 196554 w 295220"/>
                  <a:gd name="connsiteY68" fmla="*/ 284801 h 291633"/>
                  <a:gd name="connsiteX69" fmla="*/ 206576 w 295220"/>
                  <a:gd name="connsiteY69" fmla="*/ 281316 h 291633"/>
                  <a:gd name="connsiteX70" fmla="*/ 225397 w 295220"/>
                  <a:gd name="connsiteY70" fmla="*/ 272278 h 291633"/>
                  <a:gd name="connsiteX71" fmla="*/ 234194 w 295220"/>
                  <a:gd name="connsiteY71" fmla="*/ 266724 h 291633"/>
                  <a:gd name="connsiteX72" fmla="*/ 242658 w 295220"/>
                  <a:gd name="connsiteY72" fmla="*/ 260300 h 291633"/>
                  <a:gd name="connsiteX73" fmla="*/ 249673 w 295220"/>
                  <a:gd name="connsiteY73" fmla="*/ 254310 h 291633"/>
                  <a:gd name="connsiteX74" fmla="*/ 252346 w 295220"/>
                  <a:gd name="connsiteY74" fmla="*/ 251806 h 291633"/>
                  <a:gd name="connsiteX75" fmla="*/ 254239 w 295220"/>
                  <a:gd name="connsiteY75" fmla="*/ 249955 h 291633"/>
                  <a:gd name="connsiteX76" fmla="*/ 256132 w 295220"/>
                  <a:gd name="connsiteY76" fmla="*/ 248103 h 291633"/>
                  <a:gd name="connsiteX77" fmla="*/ 259585 w 295220"/>
                  <a:gd name="connsiteY77" fmla="*/ 244510 h 291633"/>
                  <a:gd name="connsiteX78" fmla="*/ 268939 w 295220"/>
                  <a:gd name="connsiteY78" fmla="*/ 233076 h 291633"/>
                  <a:gd name="connsiteX79" fmla="*/ 274730 w 295220"/>
                  <a:gd name="connsiteY79" fmla="*/ 224473 h 291633"/>
                  <a:gd name="connsiteX80" fmla="*/ 279741 w 295220"/>
                  <a:gd name="connsiteY80" fmla="*/ 215435 h 291633"/>
                  <a:gd name="connsiteX81" fmla="*/ 284084 w 295220"/>
                  <a:gd name="connsiteY81" fmla="*/ 206070 h 291633"/>
                  <a:gd name="connsiteX82" fmla="*/ 287648 w 295220"/>
                  <a:gd name="connsiteY82" fmla="*/ 196270 h 291633"/>
                  <a:gd name="connsiteX83" fmla="*/ 291546 w 295220"/>
                  <a:gd name="connsiteY83" fmla="*/ 181896 h 291633"/>
                  <a:gd name="connsiteX84" fmla="*/ 293884 w 295220"/>
                  <a:gd name="connsiteY84" fmla="*/ 168284 h 291633"/>
                  <a:gd name="connsiteX85" fmla="*/ 294886 w 295220"/>
                  <a:gd name="connsiteY85" fmla="*/ 157177 h 291633"/>
                  <a:gd name="connsiteX86" fmla="*/ 295221 w 295220"/>
                  <a:gd name="connsiteY86" fmla="*/ 145634 h 291633"/>
                  <a:gd name="connsiteX87" fmla="*/ 262591 w 295220"/>
                  <a:gd name="connsiteY87" fmla="*/ 160661 h 291633"/>
                  <a:gd name="connsiteX88" fmla="*/ 260921 w 295220"/>
                  <a:gd name="connsiteY88" fmla="*/ 172422 h 291633"/>
                  <a:gd name="connsiteX89" fmla="*/ 257469 w 295220"/>
                  <a:gd name="connsiteY89" fmla="*/ 185816 h 291633"/>
                  <a:gd name="connsiteX90" fmla="*/ 255130 w 295220"/>
                  <a:gd name="connsiteY90" fmla="*/ 192241 h 291633"/>
                  <a:gd name="connsiteX91" fmla="*/ 250119 w 295220"/>
                  <a:gd name="connsiteY91" fmla="*/ 203130 h 291633"/>
                  <a:gd name="connsiteX92" fmla="*/ 244217 w 295220"/>
                  <a:gd name="connsiteY92" fmla="*/ 212822 h 291633"/>
                  <a:gd name="connsiteX93" fmla="*/ 240319 w 295220"/>
                  <a:gd name="connsiteY93" fmla="*/ 218158 h 291633"/>
                  <a:gd name="connsiteX94" fmla="*/ 237869 w 295220"/>
                  <a:gd name="connsiteY94" fmla="*/ 221207 h 291633"/>
                  <a:gd name="connsiteX95" fmla="*/ 234194 w 295220"/>
                  <a:gd name="connsiteY95" fmla="*/ 225236 h 291633"/>
                  <a:gd name="connsiteX96" fmla="*/ 232524 w 295220"/>
                  <a:gd name="connsiteY96" fmla="*/ 226978 h 291633"/>
                  <a:gd name="connsiteX97" fmla="*/ 231410 w 295220"/>
                  <a:gd name="connsiteY97" fmla="*/ 228176 h 291633"/>
                  <a:gd name="connsiteX98" fmla="*/ 230185 w 295220"/>
                  <a:gd name="connsiteY98" fmla="*/ 229374 h 291633"/>
                  <a:gd name="connsiteX99" fmla="*/ 228626 w 295220"/>
                  <a:gd name="connsiteY99" fmla="*/ 230789 h 291633"/>
                  <a:gd name="connsiteX100" fmla="*/ 225174 w 295220"/>
                  <a:gd name="connsiteY100" fmla="*/ 233838 h 291633"/>
                  <a:gd name="connsiteX101" fmla="*/ 219940 w 295220"/>
                  <a:gd name="connsiteY101" fmla="*/ 237976 h 291633"/>
                  <a:gd name="connsiteX102" fmla="*/ 214483 w 295220"/>
                  <a:gd name="connsiteY102" fmla="*/ 241788 h 291633"/>
                  <a:gd name="connsiteX103" fmla="*/ 203681 w 295220"/>
                  <a:gd name="connsiteY103" fmla="*/ 247886 h 291633"/>
                  <a:gd name="connsiteX104" fmla="*/ 191320 w 295220"/>
                  <a:gd name="connsiteY104" fmla="*/ 253004 h 291633"/>
                  <a:gd name="connsiteX105" fmla="*/ 178068 w 295220"/>
                  <a:gd name="connsiteY105" fmla="*/ 256706 h 291633"/>
                  <a:gd name="connsiteX106" fmla="*/ 163925 w 295220"/>
                  <a:gd name="connsiteY106" fmla="*/ 258993 h 291633"/>
                  <a:gd name="connsiteX107" fmla="*/ 148891 w 295220"/>
                  <a:gd name="connsiteY107" fmla="*/ 259864 h 291633"/>
                  <a:gd name="connsiteX108" fmla="*/ 133746 w 295220"/>
                  <a:gd name="connsiteY108" fmla="*/ 259319 h 291633"/>
                  <a:gd name="connsiteX109" fmla="*/ 119491 w 295220"/>
                  <a:gd name="connsiteY109" fmla="*/ 257250 h 291633"/>
                  <a:gd name="connsiteX110" fmla="*/ 106239 w 295220"/>
                  <a:gd name="connsiteY110" fmla="*/ 253766 h 291633"/>
                  <a:gd name="connsiteX111" fmla="*/ 93767 w 295220"/>
                  <a:gd name="connsiteY111" fmla="*/ 248866 h 291633"/>
                  <a:gd name="connsiteX112" fmla="*/ 82185 w 295220"/>
                  <a:gd name="connsiteY112" fmla="*/ 242441 h 291633"/>
                  <a:gd name="connsiteX113" fmla="*/ 71383 w 295220"/>
                  <a:gd name="connsiteY113" fmla="*/ 234601 h 291633"/>
                  <a:gd name="connsiteX114" fmla="*/ 61472 w 295220"/>
                  <a:gd name="connsiteY114" fmla="*/ 225345 h 291633"/>
                  <a:gd name="connsiteX115" fmla="*/ 57017 w 295220"/>
                  <a:gd name="connsiteY115" fmla="*/ 220444 h 291633"/>
                  <a:gd name="connsiteX116" fmla="*/ 52897 w 295220"/>
                  <a:gd name="connsiteY116" fmla="*/ 215217 h 291633"/>
                  <a:gd name="connsiteX117" fmla="*/ 45770 w 295220"/>
                  <a:gd name="connsiteY117" fmla="*/ 204219 h 291633"/>
                  <a:gd name="connsiteX118" fmla="*/ 40090 w 295220"/>
                  <a:gd name="connsiteY118" fmla="*/ 192459 h 291633"/>
                  <a:gd name="connsiteX119" fmla="*/ 35859 w 295220"/>
                  <a:gd name="connsiteY119" fmla="*/ 179827 h 291633"/>
                  <a:gd name="connsiteX120" fmla="*/ 33075 w 295220"/>
                  <a:gd name="connsiteY120" fmla="*/ 166215 h 291633"/>
                  <a:gd name="connsiteX121" fmla="*/ 31738 w 295220"/>
                  <a:gd name="connsiteY121" fmla="*/ 151732 h 291633"/>
                  <a:gd name="connsiteX122" fmla="*/ 31627 w 295220"/>
                  <a:gd name="connsiteY122" fmla="*/ 144218 h 291633"/>
                  <a:gd name="connsiteX123" fmla="*/ 31850 w 295220"/>
                  <a:gd name="connsiteY123" fmla="*/ 136705 h 291633"/>
                  <a:gd name="connsiteX124" fmla="*/ 33520 w 295220"/>
                  <a:gd name="connsiteY124" fmla="*/ 122331 h 291633"/>
                  <a:gd name="connsiteX125" fmla="*/ 36638 w 295220"/>
                  <a:gd name="connsiteY125" fmla="*/ 108937 h 291633"/>
                  <a:gd name="connsiteX126" fmla="*/ 41204 w 295220"/>
                  <a:gd name="connsiteY126" fmla="*/ 96414 h 291633"/>
                  <a:gd name="connsiteX127" fmla="*/ 47217 w 295220"/>
                  <a:gd name="connsiteY127" fmla="*/ 84653 h 291633"/>
                  <a:gd name="connsiteX128" fmla="*/ 54679 w 295220"/>
                  <a:gd name="connsiteY128" fmla="*/ 73764 h 291633"/>
                  <a:gd name="connsiteX129" fmla="*/ 63699 w 295220"/>
                  <a:gd name="connsiteY129" fmla="*/ 63637 h 291633"/>
                  <a:gd name="connsiteX130" fmla="*/ 73833 w 295220"/>
                  <a:gd name="connsiteY130" fmla="*/ 54599 h 291633"/>
                  <a:gd name="connsiteX131" fmla="*/ 84746 w 295220"/>
                  <a:gd name="connsiteY131" fmla="*/ 47085 h 291633"/>
                  <a:gd name="connsiteX132" fmla="*/ 96439 w 295220"/>
                  <a:gd name="connsiteY132" fmla="*/ 40987 h 291633"/>
                  <a:gd name="connsiteX133" fmla="*/ 108912 w 295220"/>
                  <a:gd name="connsiteY133" fmla="*/ 36304 h 291633"/>
                  <a:gd name="connsiteX134" fmla="*/ 122275 w 295220"/>
                  <a:gd name="connsiteY134" fmla="*/ 33038 h 291633"/>
                  <a:gd name="connsiteX135" fmla="*/ 136641 w 295220"/>
                  <a:gd name="connsiteY135" fmla="*/ 31295 h 291633"/>
                  <a:gd name="connsiteX136" fmla="*/ 144214 w 295220"/>
                  <a:gd name="connsiteY136" fmla="*/ 30969 h 291633"/>
                  <a:gd name="connsiteX137" fmla="*/ 151786 w 295220"/>
                  <a:gd name="connsiteY137" fmla="*/ 30969 h 291633"/>
                  <a:gd name="connsiteX138" fmla="*/ 166597 w 295220"/>
                  <a:gd name="connsiteY138" fmla="*/ 32166 h 291633"/>
                  <a:gd name="connsiteX139" fmla="*/ 180518 w 295220"/>
                  <a:gd name="connsiteY139" fmla="*/ 34780 h 291633"/>
                  <a:gd name="connsiteX140" fmla="*/ 193547 w 295220"/>
                  <a:gd name="connsiteY140" fmla="*/ 38809 h 291633"/>
                  <a:gd name="connsiteX141" fmla="*/ 205686 w 295220"/>
                  <a:gd name="connsiteY141" fmla="*/ 44363 h 291633"/>
                  <a:gd name="connsiteX142" fmla="*/ 217044 w 295220"/>
                  <a:gd name="connsiteY142" fmla="*/ 51332 h 291633"/>
                  <a:gd name="connsiteX143" fmla="*/ 227512 w 295220"/>
                  <a:gd name="connsiteY143" fmla="*/ 59717 h 291633"/>
                  <a:gd name="connsiteX144" fmla="*/ 232412 w 295220"/>
                  <a:gd name="connsiteY144" fmla="*/ 64399 h 291633"/>
                  <a:gd name="connsiteX145" fmla="*/ 236978 w 295220"/>
                  <a:gd name="connsiteY145" fmla="*/ 69299 h 291633"/>
                  <a:gd name="connsiteX146" fmla="*/ 244885 w 295220"/>
                  <a:gd name="connsiteY146" fmla="*/ 79862 h 291633"/>
                  <a:gd name="connsiteX147" fmla="*/ 251455 w 295220"/>
                  <a:gd name="connsiteY147" fmla="*/ 91187 h 291633"/>
                  <a:gd name="connsiteX148" fmla="*/ 256578 w 295220"/>
                  <a:gd name="connsiteY148" fmla="*/ 103383 h 291633"/>
                  <a:gd name="connsiteX149" fmla="*/ 260253 w 295220"/>
                  <a:gd name="connsiteY149" fmla="*/ 116450 h 291633"/>
                  <a:gd name="connsiteX150" fmla="*/ 262369 w 295220"/>
                  <a:gd name="connsiteY150" fmla="*/ 130498 h 291633"/>
                  <a:gd name="connsiteX151" fmla="*/ 263148 w 295220"/>
                  <a:gd name="connsiteY151" fmla="*/ 145416 h 291633"/>
                  <a:gd name="connsiteX152" fmla="*/ 262591 w 295220"/>
                  <a:gd name="connsiteY152" fmla="*/ 160661 h 29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295220" h="291633">
                    <a:moveTo>
                      <a:pt x="295221" y="145634"/>
                    </a:moveTo>
                    <a:cubicBezTo>
                      <a:pt x="295221" y="138120"/>
                      <a:pt x="294775" y="130607"/>
                      <a:pt x="293884" y="123093"/>
                    </a:cubicBezTo>
                    <a:cubicBezTo>
                      <a:pt x="293439" y="119500"/>
                      <a:pt x="292882" y="115906"/>
                      <a:pt x="292214" y="112312"/>
                    </a:cubicBezTo>
                    <a:cubicBezTo>
                      <a:pt x="291546" y="108828"/>
                      <a:pt x="290766" y="105343"/>
                      <a:pt x="289764" y="101859"/>
                    </a:cubicBezTo>
                    <a:cubicBezTo>
                      <a:pt x="287871" y="95107"/>
                      <a:pt x="285643" y="88465"/>
                      <a:pt x="282748" y="82149"/>
                    </a:cubicBezTo>
                    <a:cubicBezTo>
                      <a:pt x="280855" y="77684"/>
                      <a:pt x="278628" y="73328"/>
                      <a:pt x="276178" y="69190"/>
                    </a:cubicBezTo>
                    <a:cubicBezTo>
                      <a:pt x="274396" y="66250"/>
                      <a:pt x="272614" y="63310"/>
                      <a:pt x="270610" y="60479"/>
                    </a:cubicBezTo>
                    <a:cubicBezTo>
                      <a:pt x="268605" y="57648"/>
                      <a:pt x="266601" y="54816"/>
                      <a:pt x="264373" y="52094"/>
                    </a:cubicBezTo>
                    <a:cubicBezTo>
                      <a:pt x="261589" y="48609"/>
                      <a:pt x="258471" y="45234"/>
                      <a:pt x="255353" y="42076"/>
                    </a:cubicBezTo>
                    <a:cubicBezTo>
                      <a:pt x="255019" y="41749"/>
                      <a:pt x="254573" y="41314"/>
                      <a:pt x="254239" y="40987"/>
                    </a:cubicBezTo>
                    <a:cubicBezTo>
                      <a:pt x="253905" y="40660"/>
                      <a:pt x="253571" y="40334"/>
                      <a:pt x="253237" y="40116"/>
                    </a:cubicBezTo>
                    <a:cubicBezTo>
                      <a:pt x="253014" y="39898"/>
                      <a:pt x="252903" y="39789"/>
                      <a:pt x="252680" y="39571"/>
                    </a:cubicBezTo>
                    <a:cubicBezTo>
                      <a:pt x="252569" y="39462"/>
                      <a:pt x="252346" y="39245"/>
                      <a:pt x="252235" y="39027"/>
                    </a:cubicBezTo>
                    <a:cubicBezTo>
                      <a:pt x="251567" y="38482"/>
                      <a:pt x="250898" y="37829"/>
                      <a:pt x="250230" y="37284"/>
                    </a:cubicBezTo>
                    <a:cubicBezTo>
                      <a:pt x="249228" y="36413"/>
                      <a:pt x="248226" y="35433"/>
                      <a:pt x="247112" y="34562"/>
                    </a:cubicBezTo>
                    <a:cubicBezTo>
                      <a:pt x="246110" y="33691"/>
                      <a:pt x="245108" y="32820"/>
                      <a:pt x="243994" y="31949"/>
                    </a:cubicBezTo>
                    <a:cubicBezTo>
                      <a:pt x="242658" y="30860"/>
                      <a:pt x="241321" y="29771"/>
                      <a:pt x="239874" y="28682"/>
                    </a:cubicBezTo>
                    <a:cubicBezTo>
                      <a:pt x="238537" y="27593"/>
                      <a:pt x="237090" y="26613"/>
                      <a:pt x="235642" y="25633"/>
                    </a:cubicBezTo>
                    <a:cubicBezTo>
                      <a:pt x="234194" y="24653"/>
                      <a:pt x="232858" y="23673"/>
                      <a:pt x="231299" y="22802"/>
                    </a:cubicBezTo>
                    <a:cubicBezTo>
                      <a:pt x="229851" y="21822"/>
                      <a:pt x="228292" y="20950"/>
                      <a:pt x="226844" y="20079"/>
                    </a:cubicBezTo>
                    <a:cubicBezTo>
                      <a:pt x="224394" y="18664"/>
                      <a:pt x="221944" y="17357"/>
                      <a:pt x="219494" y="16050"/>
                    </a:cubicBezTo>
                    <a:cubicBezTo>
                      <a:pt x="216599" y="14526"/>
                      <a:pt x="213592" y="13219"/>
                      <a:pt x="210697" y="11912"/>
                    </a:cubicBezTo>
                    <a:cubicBezTo>
                      <a:pt x="207467" y="10497"/>
                      <a:pt x="204238" y="9299"/>
                      <a:pt x="200786" y="8210"/>
                    </a:cubicBezTo>
                    <a:cubicBezTo>
                      <a:pt x="194104" y="5923"/>
                      <a:pt x="187199" y="4181"/>
                      <a:pt x="180072" y="2874"/>
                    </a:cubicBezTo>
                    <a:cubicBezTo>
                      <a:pt x="172834" y="1458"/>
                      <a:pt x="165372" y="696"/>
                      <a:pt x="158023" y="261"/>
                    </a:cubicBezTo>
                    <a:cubicBezTo>
                      <a:pt x="154236" y="43"/>
                      <a:pt x="150339" y="-66"/>
                      <a:pt x="146552" y="43"/>
                    </a:cubicBezTo>
                    <a:cubicBezTo>
                      <a:pt x="142655" y="43"/>
                      <a:pt x="138868" y="152"/>
                      <a:pt x="134971" y="478"/>
                    </a:cubicBezTo>
                    <a:cubicBezTo>
                      <a:pt x="127509" y="914"/>
                      <a:pt x="120160" y="1894"/>
                      <a:pt x="112921" y="3310"/>
                    </a:cubicBezTo>
                    <a:cubicBezTo>
                      <a:pt x="105905" y="4725"/>
                      <a:pt x="99001" y="6576"/>
                      <a:pt x="92208" y="8972"/>
                    </a:cubicBezTo>
                    <a:cubicBezTo>
                      <a:pt x="88867" y="10061"/>
                      <a:pt x="85637" y="11368"/>
                      <a:pt x="82408" y="12783"/>
                    </a:cubicBezTo>
                    <a:cubicBezTo>
                      <a:pt x="79290" y="14199"/>
                      <a:pt x="76060" y="15723"/>
                      <a:pt x="73053" y="17357"/>
                    </a:cubicBezTo>
                    <a:cubicBezTo>
                      <a:pt x="69935" y="18990"/>
                      <a:pt x="66929" y="20733"/>
                      <a:pt x="64033" y="22584"/>
                    </a:cubicBezTo>
                    <a:cubicBezTo>
                      <a:pt x="61138" y="24435"/>
                      <a:pt x="58242" y="26395"/>
                      <a:pt x="55458" y="28573"/>
                    </a:cubicBezTo>
                    <a:cubicBezTo>
                      <a:pt x="49890" y="32820"/>
                      <a:pt x="44545" y="37393"/>
                      <a:pt x="39645" y="42403"/>
                    </a:cubicBezTo>
                    <a:cubicBezTo>
                      <a:pt x="37195" y="44907"/>
                      <a:pt x="34856" y="47412"/>
                      <a:pt x="32629" y="50025"/>
                    </a:cubicBezTo>
                    <a:cubicBezTo>
                      <a:pt x="30402" y="52639"/>
                      <a:pt x="28286" y="55361"/>
                      <a:pt x="26170" y="58192"/>
                    </a:cubicBezTo>
                    <a:cubicBezTo>
                      <a:pt x="25168" y="59608"/>
                      <a:pt x="24166" y="61023"/>
                      <a:pt x="23275" y="62439"/>
                    </a:cubicBezTo>
                    <a:cubicBezTo>
                      <a:pt x="22384" y="63855"/>
                      <a:pt x="21381" y="65379"/>
                      <a:pt x="20491" y="66795"/>
                    </a:cubicBezTo>
                    <a:cubicBezTo>
                      <a:pt x="18709" y="69735"/>
                      <a:pt x="17038" y="72675"/>
                      <a:pt x="15479" y="75724"/>
                    </a:cubicBezTo>
                    <a:cubicBezTo>
                      <a:pt x="12361" y="81931"/>
                      <a:pt x="9689" y="88356"/>
                      <a:pt x="7573" y="94889"/>
                    </a:cubicBezTo>
                    <a:cubicBezTo>
                      <a:pt x="7016" y="96523"/>
                      <a:pt x="6459" y="98265"/>
                      <a:pt x="6014" y="99899"/>
                    </a:cubicBezTo>
                    <a:cubicBezTo>
                      <a:pt x="5568" y="101641"/>
                      <a:pt x="5123" y="103274"/>
                      <a:pt x="4677" y="105017"/>
                    </a:cubicBezTo>
                    <a:cubicBezTo>
                      <a:pt x="3786" y="108501"/>
                      <a:pt x="3118" y="111986"/>
                      <a:pt x="2450" y="115470"/>
                    </a:cubicBezTo>
                    <a:cubicBezTo>
                      <a:pt x="1782" y="119173"/>
                      <a:pt x="1336" y="122766"/>
                      <a:pt x="891" y="126469"/>
                    </a:cubicBezTo>
                    <a:cubicBezTo>
                      <a:pt x="557" y="130171"/>
                      <a:pt x="223" y="133874"/>
                      <a:pt x="111" y="137576"/>
                    </a:cubicBezTo>
                    <a:cubicBezTo>
                      <a:pt x="0" y="139536"/>
                      <a:pt x="0" y="141387"/>
                      <a:pt x="0" y="143238"/>
                    </a:cubicBezTo>
                    <a:cubicBezTo>
                      <a:pt x="0" y="145198"/>
                      <a:pt x="0" y="147050"/>
                      <a:pt x="0" y="149010"/>
                    </a:cubicBezTo>
                    <a:cubicBezTo>
                      <a:pt x="0" y="150861"/>
                      <a:pt x="111" y="152821"/>
                      <a:pt x="223" y="154672"/>
                    </a:cubicBezTo>
                    <a:cubicBezTo>
                      <a:pt x="334" y="156632"/>
                      <a:pt x="445" y="158484"/>
                      <a:pt x="557" y="160335"/>
                    </a:cubicBezTo>
                    <a:cubicBezTo>
                      <a:pt x="1114" y="167631"/>
                      <a:pt x="2116" y="174818"/>
                      <a:pt x="3675" y="182005"/>
                    </a:cubicBezTo>
                    <a:cubicBezTo>
                      <a:pt x="4454" y="185489"/>
                      <a:pt x="5345" y="188974"/>
                      <a:pt x="6348" y="192350"/>
                    </a:cubicBezTo>
                    <a:cubicBezTo>
                      <a:pt x="7350" y="195725"/>
                      <a:pt x="8464" y="198992"/>
                      <a:pt x="9689" y="202259"/>
                    </a:cubicBezTo>
                    <a:cubicBezTo>
                      <a:pt x="12138" y="208684"/>
                      <a:pt x="15034" y="215000"/>
                      <a:pt x="18486" y="220989"/>
                    </a:cubicBezTo>
                    <a:cubicBezTo>
                      <a:pt x="20156" y="224038"/>
                      <a:pt x="22050" y="226978"/>
                      <a:pt x="23943" y="229809"/>
                    </a:cubicBezTo>
                    <a:cubicBezTo>
                      <a:pt x="25836" y="232640"/>
                      <a:pt x="27952" y="235472"/>
                      <a:pt x="30068" y="238194"/>
                    </a:cubicBezTo>
                    <a:cubicBezTo>
                      <a:pt x="32295" y="240916"/>
                      <a:pt x="34522" y="243639"/>
                      <a:pt x="36861" y="246143"/>
                    </a:cubicBezTo>
                    <a:cubicBezTo>
                      <a:pt x="39199" y="248757"/>
                      <a:pt x="41761" y="251261"/>
                      <a:pt x="44322" y="253657"/>
                    </a:cubicBezTo>
                    <a:cubicBezTo>
                      <a:pt x="46883" y="256053"/>
                      <a:pt x="49556" y="258339"/>
                      <a:pt x="52229" y="260517"/>
                    </a:cubicBezTo>
                    <a:cubicBezTo>
                      <a:pt x="54901" y="262695"/>
                      <a:pt x="57685" y="264764"/>
                      <a:pt x="60581" y="266724"/>
                    </a:cubicBezTo>
                    <a:cubicBezTo>
                      <a:pt x="63476" y="268684"/>
                      <a:pt x="66372" y="270536"/>
                      <a:pt x="69379" y="272278"/>
                    </a:cubicBezTo>
                    <a:cubicBezTo>
                      <a:pt x="72385" y="274020"/>
                      <a:pt x="75503" y="275654"/>
                      <a:pt x="78510" y="277069"/>
                    </a:cubicBezTo>
                    <a:cubicBezTo>
                      <a:pt x="84746" y="280118"/>
                      <a:pt x="91317" y="282623"/>
                      <a:pt x="97999" y="284692"/>
                    </a:cubicBezTo>
                    <a:cubicBezTo>
                      <a:pt x="101451" y="285672"/>
                      <a:pt x="104903" y="286652"/>
                      <a:pt x="108355" y="287414"/>
                    </a:cubicBezTo>
                    <a:cubicBezTo>
                      <a:pt x="111807" y="288176"/>
                      <a:pt x="115482" y="288939"/>
                      <a:pt x="119046" y="289483"/>
                    </a:cubicBezTo>
                    <a:cubicBezTo>
                      <a:pt x="126507" y="290681"/>
                      <a:pt x="133968" y="291334"/>
                      <a:pt x="141541" y="291552"/>
                    </a:cubicBezTo>
                    <a:cubicBezTo>
                      <a:pt x="145327" y="291661"/>
                      <a:pt x="149225" y="291661"/>
                      <a:pt x="153011" y="291552"/>
                    </a:cubicBezTo>
                    <a:cubicBezTo>
                      <a:pt x="156909" y="291443"/>
                      <a:pt x="160695" y="291225"/>
                      <a:pt x="164482" y="290899"/>
                    </a:cubicBezTo>
                    <a:cubicBezTo>
                      <a:pt x="171831" y="290245"/>
                      <a:pt x="179070" y="289156"/>
                      <a:pt x="186197" y="287523"/>
                    </a:cubicBezTo>
                    <a:cubicBezTo>
                      <a:pt x="189649" y="286761"/>
                      <a:pt x="193102" y="285781"/>
                      <a:pt x="196554" y="284801"/>
                    </a:cubicBezTo>
                    <a:cubicBezTo>
                      <a:pt x="199895" y="283712"/>
                      <a:pt x="203236" y="282623"/>
                      <a:pt x="206576" y="281316"/>
                    </a:cubicBezTo>
                    <a:cubicBezTo>
                      <a:pt x="213035" y="278812"/>
                      <a:pt x="219383" y="275762"/>
                      <a:pt x="225397" y="272278"/>
                    </a:cubicBezTo>
                    <a:cubicBezTo>
                      <a:pt x="228403" y="270536"/>
                      <a:pt x="231410" y="268684"/>
                      <a:pt x="234194" y="266724"/>
                    </a:cubicBezTo>
                    <a:cubicBezTo>
                      <a:pt x="237201" y="264546"/>
                      <a:pt x="239985" y="262477"/>
                      <a:pt x="242658" y="260300"/>
                    </a:cubicBezTo>
                    <a:cubicBezTo>
                      <a:pt x="245108" y="258339"/>
                      <a:pt x="247446" y="256379"/>
                      <a:pt x="249673" y="254310"/>
                    </a:cubicBezTo>
                    <a:cubicBezTo>
                      <a:pt x="250564" y="253439"/>
                      <a:pt x="251455" y="252677"/>
                      <a:pt x="252346" y="251806"/>
                    </a:cubicBezTo>
                    <a:cubicBezTo>
                      <a:pt x="253014" y="251261"/>
                      <a:pt x="253571" y="250608"/>
                      <a:pt x="254239" y="249955"/>
                    </a:cubicBezTo>
                    <a:cubicBezTo>
                      <a:pt x="254907" y="249301"/>
                      <a:pt x="255464" y="248757"/>
                      <a:pt x="256132" y="248103"/>
                    </a:cubicBezTo>
                    <a:cubicBezTo>
                      <a:pt x="257246" y="246906"/>
                      <a:pt x="258471" y="245708"/>
                      <a:pt x="259585" y="244510"/>
                    </a:cubicBezTo>
                    <a:cubicBezTo>
                      <a:pt x="262926" y="240916"/>
                      <a:pt x="266044" y="236996"/>
                      <a:pt x="268939" y="233076"/>
                    </a:cubicBezTo>
                    <a:cubicBezTo>
                      <a:pt x="270944" y="230245"/>
                      <a:pt x="272837" y="227414"/>
                      <a:pt x="274730" y="224473"/>
                    </a:cubicBezTo>
                    <a:cubicBezTo>
                      <a:pt x="276512" y="221533"/>
                      <a:pt x="278182" y="218484"/>
                      <a:pt x="279741" y="215435"/>
                    </a:cubicBezTo>
                    <a:cubicBezTo>
                      <a:pt x="281300" y="212386"/>
                      <a:pt x="282748" y="209228"/>
                      <a:pt x="284084" y="206070"/>
                    </a:cubicBezTo>
                    <a:cubicBezTo>
                      <a:pt x="285421" y="202803"/>
                      <a:pt x="286646" y="199646"/>
                      <a:pt x="287648" y="196270"/>
                    </a:cubicBezTo>
                    <a:cubicBezTo>
                      <a:pt x="289207" y="191478"/>
                      <a:pt x="290543" y="186687"/>
                      <a:pt x="291546" y="181896"/>
                    </a:cubicBezTo>
                    <a:cubicBezTo>
                      <a:pt x="292548" y="177431"/>
                      <a:pt x="293327" y="172858"/>
                      <a:pt x="293884" y="168284"/>
                    </a:cubicBezTo>
                    <a:cubicBezTo>
                      <a:pt x="294330" y="164582"/>
                      <a:pt x="294664" y="160879"/>
                      <a:pt x="294886" y="157177"/>
                    </a:cubicBezTo>
                    <a:cubicBezTo>
                      <a:pt x="295109" y="153257"/>
                      <a:pt x="295221" y="149445"/>
                      <a:pt x="295221" y="145634"/>
                    </a:cubicBezTo>
                    <a:moveTo>
                      <a:pt x="262591" y="160661"/>
                    </a:moveTo>
                    <a:cubicBezTo>
                      <a:pt x="262257" y="164582"/>
                      <a:pt x="261701" y="168611"/>
                      <a:pt x="260921" y="172422"/>
                    </a:cubicBezTo>
                    <a:cubicBezTo>
                      <a:pt x="260030" y="176887"/>
                      <a:pt x="258917" y="181351"/>
                      <a:pt x="257469" y="185816"/>
                    </a:cubicBezTo>
                    <a:cubicBezTo>
                      <a:pt x="256801" y="187994"/>
                      <a:pt x="256021" y="190063"/>
                      <a:pt x="255130" y="192241"/>
                    </a:cubicBezTo>
                    <a:cubicBezTo>
                      <a:pt x="253682" y="195943"/>
                      <a:pt x="252012" y="199537"/>
                      <a:pt x="250119" y="203130"/>
                    </a:cubicBezTo>
                    <a:cubicBezTo>
                      <a:pt x="248337" y="206506"/>
                      <a:pt x="246333" y="209664"/>
                      <a:pt x="244217" y="212822"/>
                    </a:cubicBezTo>
                    <a:cubicBezTo>
                      <a:pt x="242992" y="214673"/>
                      <a:pt x="241655" y="216415"/>
                      <a:pt x="240319" y="218158"/>
                    </a:cubicBezTo>
                    <a:cubicBezTo>
                      <a:pt x="239540" y="219138"/>
                      <a:pt x="238649" y="220227"/>
                      <a:pt x="237869" y="221207"/>
                    </a:cubicBezTo>
                    <a:cubicBezTo>
                      <a:pt x="236644" y="222622"/>
                      <a:pt x="235419" y="224038"/>
                      <a:pt x="234194" y="225236"/>
                    </a:cubicBezTo>
                    <a:cubicBezTo>
                      <a:pt x="233637" y="225780"/>
                      <a:pt x="233081" y="226433"/>
                      <a:pt x="232524" y="226978"/>
                    </a:cubicBezTo>
                    <a:cubicBezTo>
                      <a:pt x="232190" y="227414"/>
                      <a:pt x="231744" y="227740"/>
                      <a:pt x="231410" y="228176"/>
                    </a:cubicBezTo>
                    <a:cubicBezTo>
                      <a:pt x="230965" y="228611"/>
                      <a:pt x="230631" y="228938"/>
                      <a:pt x="230185" y="229374"/>
                    </a:cubicBezTo>
                    <a:cubicBezTo>
                      <a:pt x="229740" y="229809"/>
                      <a:pt x="229183" y="230245"/>
                      <a:pt x="228626" y="230789"/>
                    </a:cubicBezTo>
                    <a:cubicBezTo>
                      <a:pt x="227512" y="231878"/>
                      <a:pt x="226287" y="232858"/>
                      <a:pt x="225174" y="233838"/>
                    </a:cubicBezTo>
                    <a:cubicBezTo>
                      <a:pt x="223503" y="235254"/>
                      <a:pt x="221722" y="236669"/>
                      <a:pt x="219940" y="237976"/>
                    </a:cubicBezTo>
                    <a:cubicBezTo>
                      <a:pt x="218158" y="239283"/>
                      <a:pt x="216376" y="240590"/>
                      <a:pt x="214483" y="241788"/>
                    </a:cubicBezTo>
                    <a:cubicBezTo>
                      <a:pt x="211031" y="243965"/>
                      <a:pt x="207356" y="246034"/>
                      <a:pt x="203681" y="247886"/>
                    </a:cubicBezTo>
                    <a:cubicBezTo>
                      <a:pt x="199672" y="249846"/>
                      <a:pt x="195552" y="251588"/>
                      <a:pt x="191320" y="253004"/>
                    </a:cubicBezTo>
                    <a:cubicBezTo>
                      <a:pt x="186977" y="254528"/>
                      <a:pt x="182634" y="255726"/>
                      <a:pt x="178068" y="256706"/>
                    </a:cubicBezTo>
                    <a:cubicBezTo>
                      <a:pt x="173391" y="257686"/>
                      <a:pt x="168713" y="258448"/>
                      <a:pt x="163925" y="258993"/>
                    </a:cubicBezTo>
                    <a:cubicBezTo>
                      <a:pt x="158914" y="259537"/>
                      <a:pt x="153902" y="259864"/>
                      <a:pt x="148891" y="259864"/>
                    </a:cubicBezTo>
                    <a:cubicBezTo>
                      <a:pt x="143880" y="259864"/>
                      <a:pt x="138757" y="259755"/>
                      <a:pt x="133746" y="259319"/>
                    </a:cubicBezTo>
                    <a:cubicBezTo>
                      <a:pt x="128957" y="258884"/>
                      <a:pt x="124280" y="258231"/>
                      <a:pt x="119491" y="257250"/>
                    </a:cubicBezTo>
                    <a:cubicBezTo>
                      <a:pt x="115037" y="256379"/>
                      <a:pt x="110582" y="255182"/>
                      <a:pt x="106239" y="253766"/>
                    </a:cubicBezTo>
                    <a:cubicBezTo>
                      <a:pt x="102008" y="252350"/>
                      <a:pt x="97887" y="250717"/>
                      <a:pt x="93767" y="248866"/>
                    </a:cubicBezTo>
                    <a:cubicBezTo>
                      <a:pt x="89869" y="246906"/>
                      <a:pt x="85971" y="244837"/>
                      <a:pt x="82185" y="242441"/>
                    </a:cubicBezTo>
                    <a:cubicBezTo>
                      <a:pt x="78399" y="240045"/>
                      <a:pt x="74835" y="237432"/>
                      <a:pt x="71383" y="234601"/>
                    </a:cubicBezTo>
                    <a:cubicBezTo>
                      <a:pt x="67931" y="231660"/>
                      <a:pt x="64590" y="228611"/>
                      <a:pt x="61472" y="225345"/>
                    </a:cubicBezTo>
                    <a:cubicBezTo>
                      <a:pt x="59913" y="223711"/>
                      <a:pt x="58465" y="222078"/>
                      <a:pt x="57017" y="220444"/>
                    </a:cubicBezTo>
                    <a:cubicBezTo>
                      <a:pt x="55570" y="218811"/>
                      <a:pt x="54233" y="217069"/>
                      <a:pt x="52897" y="215217"/>
                    </a:cubicBezTo>
                    <a:cubicBezTo>
                      <a:pt x="50336" y="211733"/>
                      <a:pt x="47886" y="208030"/>
                      <a:pt x="45770" y="204219"/>
                    </a:cubicBezTo>
                    <a:cubicBezTo>
                      <a:pt x="43654" y="200408"/>
                      <a:pt x="41761" y="196488"/>
                      <a:pt x="40090" y="192459"/>
                    </a:cubicBezTo>
                    <a:cubicBezTo>
                      <a:pt x="38420" y="188321"/>
                      <a:pt x="37084" y="184074"/>
                      <a:pt x="35859" y="179827"/>
                    </a:cubicBezTo>
                    <a:cubicBezTo>
                      <a:pt x="34634" y="175362"/>
                      <a:pt x="33743" y="170789"/>
                      <a:pt x="33075" y="166215"/>
                    </a:cubicBezTo>
                    <a:cubicBezTo>
                      <a:pt x="32406" y="161424"/>
                      <a:pt x="31961" y="156523"/>
                      <a:pt x="31738" y="151732"/>
                    </a:cubicBezTo>
                    <a:cubicBezTo>
                      <a:pt x="31627" y="149228"/>
                      <a:pt x="31627" y="146723"/>
                      <a:pt x="31627" y="144218"/>
                    </a:cubicBezTo>
                    <a:cubicBezTo>
                      <a:pt x="31627" y="141714"/>
                      <a:pt x="31738" y="139209"/>
                      <a:pt x="31850" y="136705"/>
                    </a:cubicBezTo>
                    <a:cubicBezTo>
                      <a:pt x="32184" y="131913"/>
                      <a:pt x="32629" y="127122"/>
                      <a:pt x="33520" y="122331"/>
                    </a:cubicBezTo>
                    <a:cubicBezTo>
                      <a:pt x="34299" y="117866"/>
                      <a:pt x="35302" y="113401"/>
                      <a:pt x="36638" y="108937"/>
                    </a:cubicBezTo>
                    <a:cubicBezTo>
                      <a:pt x="37863" y="104690"/>
                      <a:pt x="39422" y="100443"/>
                      <a:pt x="41204" y="96414"/>
                    </a:cubicBezTo>
                    <a:cubicBezTo>
                      <a:pt x="42986" y="92385"/>
                      <a:pt x="44990" y="88465"/>
                      <a:pt x="47217" y="84653"/>
                    </a:cubicBezTo>
                    <a:cubicBezTo>
                      <a:pt x="49445" y="80842"/>
                      <a:pt x="52006" y="77249"/>
                      <a:pt x="54679" y="73764"/>
                    </a:cubicBezTo>
                    <a:cubicBezTo>
                      <a:pt x="57463" y="70170"/>
                      <a:pt x="60470" y="66795"/>
                      <a:pt x="63699" y="63637"/>
                    </a:cubicBezTo>
                    <a:cubicBezTo>
                      <a:pt x="66817" y="60479"/>
                      <a:pt x="70269" y="57430"/>
                      <a:pt x="73833" y="54599"/>
                    </a:cubicBezTo>
                    <a:cubicBezTo>
                      <a:pt x="77285" y="51876"/>
                      <a:pt x="80960" y="49372"/>
                      <a:pt x="84746" y="47085"/>
                    </a:cubicBezTo>
                    <a:cubicBezTo>
                      <a:pt x="88533" y="44798"/>
                      <a:pt x="92430" y="42729"/>
                      <a:pt x="96439" y="40987"/>
                    </a:cubicBezTo>
                    <a:cubicBezTo>
                      <a:pt x="100560" y="39136"/>
                      <a:pt x="104680" y="37611"/>
                      <a:pt x="108912" y="36304"/>
                    </a:cubicBezTo>
                    <a:cubicBezTo>
                      <a:pt x="113366" y="34998"/>
                      <a:pt x="117821" y="33909"/>
                      <a:pt x="122275" y="33038"/>
                    </a:cubicBezTo>
                    <a:cubicBezTo>
                      <a:pt x="127064" y="32166"/>
                      <a:pt x="131853" y="31622"/>
                      <a:pt x="136641" y="31295"/>
                    </a:cubicBezTo>
                    <a:cubicBezTo>
                      <a:pt x="139091" y="31186"/>
                      <a:pt x="141652" y="31078"/>
                      <a:pt x="144214" y="30969"/>
                    </a:cubicBezTo>
                    <a:cubicBezTo>
                      <a:pt x="146775" y="30969"/>
                      <a:pt x="149336" y="30969"/>
                      <a:pt x="151786" y="30969"/>
                    </a:cubicBezTo>
                    <a:cubicBezTo>
                      <a:pt x="156798" y="31078"/>
                      <a:pt x="161698" y="31513"/>
                      <a:pt x="166597" y="32166"/>
                    </a:cubicBezTo>
                    <a:cubicBezTo>
                      <a:pt x="171275" y="32820"/>
                      <a:pt x="175952" y="33691"/>
                      <a:pt x="180518" y="34780"/>
                    </a:cubicBezTo>
                    <a:cubicBezTo>
                      <a:pt x="184972" y="35869"/>
                      <a:pt x="189315" y="37284"/>
                      <a:pt x="193547" y="38809"/>
                    </a:cubicBezTo>
                    <a:cubicBezTo>
                      <a:pt x="197667" y="40442"/>
                      <a:pt x="201788" y="42294"/>
                      <a:pt x="205686" y="44363"/>
                    </a:cubicBezTo>
                    <a:cubicBezTo>
                      <a:pt x="209583" y="46432"/>
                      <a:pt x="213370" y="48718"/>
                      <a:pt x="217044" y="51332"/>
                    </a:cubicBezTo>
                    <a:cubicBezTo>
                      <a:pt x="220719" y="53945"/>
                      <a:pt x="224172" y="56777"/>
                      <a:pt x="227512" y="59717"/>
                    </a:cubicBezTo>
                    <a:cubicBezTo>
                      <a:pt x="229183" y="61241"/>
                      <a:pt x="230853" y="62766"/>
                      <a:pt x="232412" y="64399"/>
                    </a:cubicBezTo>
                    <a:cubicBezTo>
                      <a:pt x="233971" y="66033"/>
                      <a:pt x="235531" y="67666"/>
                      <a:pt x="236978" y="69299"/>
                    </a:cubicBezTo>
                    <a:cubicBezTo>
                      <a:pt x="239874" y="72675"/>
                      <a:pt x="242546" y="76160"/>
                      <a:pt x="244885" y="79862"/>
                    </a:cubicBezTo>
                    <a:cubicBezTo>
                      <a:pt x="247335" y="83456"/>
                      <a:pt x="249562" y="87267"/>
                      <a:pt x="251455" y="91187"/>
                    </a:cubicBezTo>
                    <a:cubicBezTo>
                      <a:pt x="253348" y="95107"/>
                      <a:pt x="255130" y="99245"/>
                      <a:pt x="256578" y="103383"/>
                    </a:cubicBezTo>
                    <a:cubicBezTo>
                      <a:pt x="258026" y="107630"/>
                      <a:pt x="259251" y="112095"/>
                      <a:pt x="260253" y="116450"/>
                    </a:cubicBezTo>
                    <a:cubicBezTo>
                      <a:pt x="261255" y="121024"/>
                      <a:pt x="261923" y="125706"/>
                      <a:pt x="262369" y="130498"/>
                    </a:cubicBezTo>
                    <a:cubicBezTo>
                      <a:pt x="262926" y="135507"/>
                      <a:pt x="263148" y="140407"/>
                      <a:pt x="263148" y="145416"/>
                    </a:cubicBezTo>
                    <a:cubicBezTo>
                      <a:pt x="263371" y="150643"/>
                      <a:pt x="263148" y="155652"/>
                      <a:pt x="262591" y="160661"/>
                    </a:cubicBezTo>
                  </a:path>
                </a:pathLst>
              </a:custGeom>
              <a:grpFill/>
              <a:ln w="11089" cap="flat">
                <a:noFill/>
                <a:prstDash val="solid"/>
                <a:miter/>
              </a:ln>
            </p:spPr>
            <p:txBody>
              <a:bodyPr rtlCol="0" anchor="ctr"/>
              <a:lstStyle/>
              <a:p>
                <a:endParaRPr lang="fi-FI"/>
              </a:p>
            </p:txBody>
          </p:sp>
          <p:sp>
            <p:nvSpPr>
              <p:cNvPr id="17" name="Vapaamuotoinen: Muoto 16">
                <a:extLst>
                  <a:ext uri="{FF2B5EF4-FFF2-40B4-BE49-F238E27FC236}">
                    <a16:creationId xmlns:a16="http://schemas.microsoft.com/office/drawing/2014/main" id="{1CFCE4EB-3D0D-439E-8E17-0679078793AD}"/>
                  </a:ext>
                </a:extLst>
              </p:cNvPr>
              <p:cNvSpPr/>
              <p:nvPr/>
            </p:nvSpPr>
            <p:spPr bwMode="black">
              <a:xfrm>
                <a:off x="10972862" y="6318240"/>
                <a:ext cx="32851" cy="290311"/>
              </a:xfrm>
              <a:custGeom>
                <a:avLst/>
                <a:gdLst>
                  <a:gd name="connsiteX0" fmla="*/ 334 w 32851"/>
                  <a:gd name="connsiteY0" fmla="*/ 290312 h 290311"/>
                  <a:gd name="connsiteX1" fmla="*/ 32518 w 32851"/>
                  <a:gd name="connsiteY1" fmla="*/ 290312 h 290311"/>
                  <a:gd name="connsiteX2" fmla="*/ 32852 w 32851"/>
                  <a:gd name="connsiteY2" fmla="*/ 145156 h 290311"/>
                  <a:gd name="connsiteX3" fmla="*/ 32518 w 32851"/>
                  <a:gd name="connsiteY3" fmla="*/ 0 h 290311"/>
                  <a:gd name="connsiteX4" fmla="*/ 334 w 32851"/>
                  <a:gd name="connsiteY4" fmla="*/ 0 h 290311"/>
                  <a:gd name="connsiteX5" fmla="*/ 0 w 32851"/>
                  <a:gd name="connsiteY5" fmla="*/ 145156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51" h="290311">
                    <a:moveTo>
                      <a:pt x="334" y="290312"/>
                    </a:moveTo>
                    <a:lnTo>
                      <a:pt x="32518" y="290312"/>
                    </a:lnTo>
                    <a:lnTo>
                      <a:pt x="32852" y="145156"/>
                    </a:lnTo>
                    <a:lnTo>
                      <a:pt x="32518" y="0"/>
                    </a:lnTo>
                    <a:lnTo>
                      <a:pt x="334" y="0"/>
                    </a:lnTo>
                    <a:lnTo>
                      <a:pt x="0" y="145156"/>
                    </a:lnTo>
                    <a:close/>
                  </a:path>
                </a:pathLst>
              </a:custGeom>
              <a:grpFill/>
              <a:ln w="11089" cap="flat">
                <a:noFill/>
                <a:prstDash val="solid"/>
                <a:miter/>
              </a:ln>
            </p:spPr>
            <p:txBody>
              <a:bodyPr rtlCol="0" anchor="ctr"/>
              <a:lstStyle/>
              <a:p>
                <a:endParaRPr lang="fi-FI"/>
              </a:p>
            </p:txBody>
          </p:sp>
          <p:sp>
            <p:nvSpPr>
              <p:cNvPr id="18" name="Vapaamuotoinen: Muoto 17">
                <a:extLst>
                  <a:ext uri="{FF2B5EF4-FFF2-40B4-BE49-F238E27FC236}">
                    <a16:creationId xmlns:a16="http://schemas.microsoft.com/office/drawing/2014/main" id="{7E684B79-731C-4085-BE6A-B6E739C7F912}"/>
                  </a:ext>
                </a:extLst>
              </p:cNvPr>
              <p:cNvSpPr/>
              <p:nvPr/>
            </p:nvSpPr>
            <p:spPr bwMode="black">
              <a:xfrm>
                <a:off x="10278854" y="6318240"/>
                <a:ext cx="202567" cy="290311"/>
              </a:xfrm>
              <a:custGeom>
                <a:avLst/>
                <a:gdLst>
                  <a:gd name="connsiteX0" fmla="*/ 0 w 202567"/>
                  <a:gd name="connsiteY0" fmla="*/ 0 h 290311"/>
                  <a:gd name="connsiteX1" fmla="*/ 0 w 202567"/>
                  <a:gd name="connsiteY1" fmla="*/ 32233 h 290311"/>
                  <a:gd name="connsiteX2" fmla="*/ 85081 w 202567"/>
                  <a:gd name="connsiteY2" fmla="*/ 32233 h 290311"/>
                  <a:gd name="connsiteX3" fmla="*/ 84746 w 202567"/>
                  <a:gd name="connsiteY3" fmla="*/ 161163 h 290311"/>
                  <a:gd name="connsiteX4" fmla="*/ 85081 w 202567"/>
                  <a:gd name="connsiteY4" fmla="*/ 290312 h 290311"/>
                  <a:gd name="connsiteX5" fmla="*/ 117710 w 202567"/>
                  <a:gd name="connsiteY5" fmla="*/ 290312 h 290311"/>
                  <a:gd name="connsiteX6" fmla="*/ 117932 w 202567"/>
                  <a:gd name="connsiteY6" fmla="*/ 161163 h 290311"/>
                  <a:gd name="connsiteX7" fmla="*/ 117710 w 202567"/>
                  <a:gd name="connsiteY7" fmla="*/ 32233 h 290311"/>
                  <a:gd name="connsiteX8" fmla="*/ 202567 w 202567"/>
                  <a:gd name="connsiteY8" fmla="*/ 32233 h 290311"/>
                  <a:gd name="connsiteX9" fmla="*/ 202567 w 202567"/>
                  <a:gd name="connsiteY9" fmla="*/ 0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567" h="290311">
                    <a:moveTo>
                      <a:pt x="0" y="0"/>
                    </a:moveTo>
                    <a:lnTo>
                      <a:pt x="0" y="32233"/>
                    </a:lnTo>
                    <a:lnTo>
                      <a:pt x="85081" y="32233"/>
                    </a:lnTo>
                    <a:lnTo>
                      <a:pt x="84746" y="161163"/>
                    </a:lnTo>
                    <a:lnTo>
                      <a:pt x="85081" y="290312"/>
                    </a:lnTo>
                    <a:lnTo>
                      <a:pt x="117710" y="290312"/>
                    </a:lnTo>
                    <a:lnTo>
                      <a:pt x="117932" y="161163"/>
                    </a:lnTo>
                    <a:lnTo>
                      <a:pt x="117710" y="32233"/>
                    </a:lnTo>
                    <a:lnTo>
                      <a:pt x="202567" y="32233"/>
                    </a:lnTo>
                    <a:lnTo>
                      <a:pt x="202567" y="0"/>
                    </a:lnTo>
                    <a:close/>
                  </a:path>
                </a:pathLst>
              </a:custGeom>
              <a:grpFill/>
              <a:ln w="11089" cap="flat">
                <a:noFill/>
                <a:prstDash val="solid"/>
                <a:miter/>
              </a:ln>
            </p:spPr>
            <p:txBody>
              <a:bodyPr rtlCol="0" anchor="ctr"/>
              <a:lstStyle/>
              <a:p>
                <a:endParaRPr lang="fi-FI"/>
              </a:p>
            </p:txBody>
          </p:sp>
          <p:sp>
            <p:nvSpPr>
              <p:cNvPr id="19" name="Vapaamuotoinen: Muoto 18">
                <a:extLst>
                  <a:ext uri="{FF2B5EF4-FFF2-40B4-BE49-F238E27FC236}">
                    <a16:creationId xmlns:a16="http://schemas.microsoft.com/office/drawing/2014/main" id="{57443CA3-1F18-4A94-86F4-FEE32CBEC292}"/>
                  </a:ext>
                </a:extLst>
              </p:cNvPr>
              <p:cNvSpPr/>
              <p:nvPr/>
            </p:nvSpPr>
            <p:spPr bwMode="black">
              <a:xfrm>
                <a:off x="10763359" y="6317810"/>
                <a:ext cx="159501" cy="291546"/>
              </a:xfrm>
              <a:custGeom>
                <a:avLst/>
                <a:gdLst>
                  <a:gd name="connsiteX0" fmla="*/ 126872 w 159501"/>
                  <a:gd name="connsiteY0" fmla="*/ 76547 h 291546"/>
                  <a:gd name="connsiteX1" fmla="*/ 126427 w 159501"/>
                  <a:gd name="connsiteY1" fmla="*/ 69251 h 291546"/>
                  <a:gd name="connsiteX2" fmla="*/ 125536 w 159501"/>
                  <a:gd name="connsiteY2" fmla="*/ 64460 h 291546"/>
                  <a:gd name="connsiteX3" fmla="*/ 124645 w 159501"/>
                  <a:gd name="connsiteY3" fmla="*/ 61302 h 291546"/>
                  <a:gd name="connsiteX4" fmla="*/ 123532 w 159501"/>
                  <a:gd name="connsiteY4" fmla="*/ 58362 h 291546"/>
                  <a:gd name="connsiteX5" fmla="*/ 120525 w 159501"/>
                  <a:gd name="connsiteY5" fmla="*/ 52917 h 291546"/>
                  <a:gd name="connsiteX6" fmla="*/ 116516 w 159501"/>
                  <a:gd name="connsiteY6" fmla="*/ 47908 h 291546"/>
                  <a:gd name="connsiteX7" fmla="*/ 113843 w 159501"/>
                  <a:gd name="connsiteY7" fmla="*/ 45404 h 291546"/>
                  <a:gd name="connsiteX8" fmla="*/ 112507 w 159501"/>
                  <a:gd name="connsiteY8" fmla="*/ 44315 h 291546"/>
                  <a:gd name="connsiteX9" fmla="*/ 111839 w 159501"/>
                  <a:gd name="connsiteY9" fmla="*/ 43770 h 291546"/>
                  <a:gd name="connsiteX10" fmla="*/ 111282 w 159501"/>
                  <a:gd name="connsiteY10" fmla="*/ 43226 h 291546"/>
                  <a:gd name="connsiteX11" fmla="*/ 109611 w 159501"/>
                  <a:gd name="connsiteY11" fmla="*/ 42028 h 291546"/>
                  <a:gd name="connsiteX12" fmla="*/ 106493 w 159501"/>
                  <a:gd name="connsiteY12" fmla="*/ 40068 h 291546"/>
                  <a:gd name="connsiteX13" fmla="*/ 105157 w 159501"/>
                  <a:gd name="connsiteY13" fmla="*/ 39305 h 291546"/>
                  <a:gd name="connsiteX14" fmla="*/ 100591 w 159501"/>
                  <a:gd name="connsiteY14" fmla="*/ 37128 h 291546"/>
                  <a:gd name="connsiteX15" fmla="*/ 95914 w 159501"/>
                  <a:gd name="connsiteY15" fmla="*/ 35494 h 291546"/>
                  <a:gd name="connsiteX16" fmla="*/ 92462 w 159501"/>
                  <a:gd name="connsiteY16" fmla="*/ 34623 h 291546"/>
                  <a:gd name="connsiteX17" fmla="*/ 88898 w 159501"/>
                  <a:gd name="connsiteY17" fmla="*/ 33861 h 291546"/>
                  <a:gd name="connsiteX18" fmla="*/ 83553 w 159501"/>
                  <a:gd name="connsiteY18" fmla="*/ 33098 h 291546"/>
                  <a:gd name="connsiteX19" fmla="*/ 79544 w 159501"/>
                  <a:gd name="connsiteY19" fmla="*/ 32881 h 291546"/>
                  <a:gd name="connsiteX20" fmla="*/ 75535 w 159501"/>
                  <a:gd name="connsiteY20" fmla="*/ 32772 h 291546"/>
                  <a:gd name="connsiteX21" fmla="*/ 32215 w 159501"/>
                  <a:gd name="connsiteY21" fmla="*/ 32772 h 291546"/>
                  <a:gd name="connsiteX22" fmla="*/ 32215 w 159501"/>
                  <a:gd name="connsiteY22" fmla="*/ 121738 h 291546"/>
                  <a:gd name="connsiteX23" fmla="*/ 75423 w 159501"/>
                  <a:gd name="connsiteY23" fmla="*/ 121738 h 291546"/>
                  <a:gd name="connsiteX24" fmla="*/ 86448 w 159501"/>
                  <a:gd name="connsiteY24" fmla="*/ 120976 h 291546"/>
                  <a:gd name="connsiteX25" fmla="*/ 96248 w 159501"/>
                  <a:gd name="connsiteY25" fmla="*/ 118689 h 291546"/>
                  <a:gd name="connsiteX26" fmla="*/ 104934 w 159501"/>
                  <a:gd name="connsiteY26" fmla="*/ 114987 h 291546"/>
                  <a:gd name="connsiteX27" fmla="*/ 112618 w 159501"/>
                  <a:gd name="connsiteY27" fmla="*/ 109869 h 291546"/>
                  <a:gd name="connsiteX28" fmla="*/ 115514 w 159501"/>
                  <a:gd name="connsiteY28" fmla="*/ 107146 h 291546"/>
                  <a:gd name="connsiteX29" fmla="*/ 118075 w 159501"/>
                  <a:gd name="connsiteY29" fmla="*/ 104206 h 291546"/>
                  <a:gd name="connsiteX30" fmla="*/ 120302 w 159501"/>
                  <a:gd name="connsiteY30" fmla="*/ 101157 h 291546"/>
                  <a:gd name="connsiteX31" fmla="*/ 122195 w 159501"/>
                  <a:gd name="connsiteY31" fmla="*/ 97782 h 291546"/>
                  <a:gd name="connsiteX32" fmla="*/ 124979 w 159501"/>
                  <a:gd name="connsiteY32" fmla="*/ 90377 h 291546"/>
                  <a:gd name="connsiteX33" fmla="*/ 125982 w 159501"/>
                  <a:gd name="connsiteY33" fmla="*/ 85694 h 291546"/>
                  <a:gd name="connsiteX34" fmla="*/ 126872 w 159501"/>
                  <a:gd name="connsiteY34" fmla="*/ 76547 h 291546"/>
                  <a:gd name="connsiteX35" fmla="*/ 98809 w 159501"/>
                  <a:gd name="connsiteY35" fmla="*/ 151249 h 291546"/>
                  <a:gd name="connsiteX36" fmla="*/ 42126 w 159501"/>
                  <a:gd name="connsiteY36" fmla="*/ 153862 h 291546"/>
                  <a:gd name="connsiteX37" fmla="*/ 32215 w 159501"/>
                  <a:gd name="connsiteY37" fmla="*/ 156040 h 291546"/>
                  <a:gd name="connsiteX38" fmla="*/ 32215 w 159501"/>
                  <a:gd name="connsiteY38" fmla="*/ 168018 h 291546"/>
                  <a:gd name="connsiteX39" fmla="*/ 32215 w 159501"/>
                  <a:gd name="connsiteY39" fmla="*/ 191866 h 291546"/>
                  <a:gd name="connsiteX40" fmla="*/ 32215 w 159501"/>
                  <a:gd name="connsiteY40" fmla="*/ 243591 h 291546"/>
                  <a:gd name="connsiteX41" fmla="*/ 32215 w 159501"/>
                  <a:gd name="connsiteY41" fmla="*/ 269508 h 291546"/>
                  <a:gd name="connsiteX42" fmla="*/ 32215 w 159501"/>
                  <a:gd name="connsiteY42" fmla="*/ 282466 h 291546"/>
                  <a:gd name="connsiteX43" fmla="*/ 32215 w 159501"/>
                  <a:gd name="connsiteY43" fmla="*/ 289000 h 291546"/>
                  <a:gd name="connsiteX44" fmla="*/ 27538 w 159501"/>
                  <a:gd name="connsiteY44" fmla="*/ 290851 h 291546"/>
                  <a:gd name="connsiteX45" fmla="*/ 7604 w 159501"/>
                  <a:gd name="connsiteY45" fmla="*/ 290851 h 291546"/>
                  <a:gd name="connsiteX46" fmla="*/ 31 w 159501"/>
                  <a:gd name="connsiteY46" fmla="*/ 288564 h 291546"/>
                  <a:gd name="connsiteX47" fmla="*/ 31 w 159501"/>
                  <a:gd name="connsiteY47" fmla="*/ 285079 h 291546"/>
                  <a:gd name="connsiteX48" fmla="*/ 31 w 159501"/>
                  <a:gd name="connsiteY48" fmla="*/ 274626 h 291546"/>
                  <a:gd name="connsiteX49" fmla="*/ 31 w 159501"/>
                  <a:gd name="connsiteY49" fmla="*/ 214516 h 291546"/>
                  <a:gd name="connsiteX50" fmla="*/ 143 w 159501"/>
                  <a:gd name="connsiteY50" fmla="*/ 7944 h 291546"/>
                  <a:gd name="connsiteX51" fmla="*/ 143 w 159501"/>
                  <a:gd name="connsiteY51" fmla="*/ 1846 h 291546"/>
                  <a:gd name="connsiteX52" fmla="*/ 5042 w 159501"/>
                  <a:gd name="connsiteY52" fmla="*/ 539 h 291546"/>
                  <a:gd name="connsiteX53" fmla="*/ 17404 w 159501"/>
                  <a:gd name="connsiteY53" fmla="*/ 539 h 291546"/>
                  <a:gd name="connsiteX54" fmla="*/ 42126 w 159501"/>
                  <a:gd name="connsiteY54" fmla="*/ 539 h 291546"/>
                  <a:gd name="connsiteX55" fmla="*/ 98141 w 159501"/>
                  <a:gd name="connsiteY55" fmla="*/ 2826 h 291546"/>
                  <a:gd name="connsiteX56" fmla="*/ 159501 w 159501"/>
                  <a:gd name="connsiteY56" fmla="*/ 76656 h 291546"/>
                  <a:gd name="connsiteX57" fmla="*/ 98809 w 159501"/>
                  <a:gd name="connsiteY57" fmla="*/ 151249 h 29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59501" h="291546">
                    <a:moveTo>
                      <a:pt x="126872" y="76547"/>
                    </a:moveTo>
                    <a:cubicBezTo>
                      <a:pt x="126872" y="74043"/>
                      <a:pt x="126761" y="71647"/>
                      <a:pt x="126427" y="69251"/>
                    </a:cubicBezTo>
                    <a:cubicBezTo>
                      <a:pt x="126204" y="67618"/>
                      <a:pt x="125870" y="65985"/>
                      <a:pt x="125536" y="64460"/>
                    </a:cubicBezTo>
                    <a:cubicBezTo>
                      <a:pt x="125313" y="63371"/>
                      <a:pt x="124979" y="62282"/>
                      <a:pt x="124645" y="61302"/>
                    </a:cubicBezTo>
                    <a:cubicBezTo>
                      <a:pt x="124311" y="60322"/>
                      <a:pt x="123866" y="59342"/>
                      <a:pt x="123532" y="58362"/>
                    </a:cubicBezTo>
                    <a:cubicBezTo>
                      <a:pt x="122752" y="56402"/>
                      <a:pt x="121638" y="54551"/>
                      <a:pt x="120525" y="52917"/>
                    </a:cubicBezTo>
                    <a:cubicBezTo>
                      <a:pt x="119300" y="51175"/>
                      <a:pt x="117963" y="49433"/>
                      <a:pt x="116516" y="47908"/>
                    </a:cubicBezTo>
                    <a:cubicBezTo>
                      <a:pt x="115625" y="47037"/>
                      <a:pt x="114734" y="46166"/>
                      <a:pt x="113843" y="45404"/>
                    </a:cubicBezTo>
                    <a:cubicBezTo>
                      <a:pt x="113398" y="44968"/>
                      <a:pt x="112952" y="44641"/>
                      <a:pt x="112507" y="44315"/>
                    </a:cubicBezTo>
                    <a:cubicBezTo>
                      <a:pt x="112284" y="44097"/>
                      <a:pt x="112061" y="43988"/>
                      <a:pt x="111839" y="43770"/>
                    </a:cubicBezTo>
                    <a:cubicBezTo>
                      <a:pt x="111616" y="43661"/>
                      <a:pt x="111504" y="43443"/>
                      <a:pt x="111282" y="43226"/>
                    </a:cubicBezTo>
                    <a:cubicBezTo>
                      <a:pt x="110725" y="42790"/>
                      <a:pt x="110168" y="42354"/>
                      <a:pt x="109611" y="42028"/>
                    </a:cubicBezTo>
                    <a:cubicBezTo>
                      <a:pt x="108609" y="41266"/>
                      <a:pt x="107607" y="40612"/>
                      <a:pt x="106493" y="40068"/>
                    </a:cubicBezTo>
                    <a:cubicBezTo>
                      <a:pt x="106048" y="39850"/>
                      <a:pt x="105602" y="39523"/>
                      <a:pt x="105157" y="39305"/>
                    </a:cubicBezTo>
                    <a:cubicBezTo>
                      <a:pt x="103709" y="38543"/>
                      <a:pt x="102150" y="37781"/>
                      <a:pt x="100591" y="37128"/>
                    </a:cubicBezTo>
                    <a:cubicBezTo>
                      <a:pt x="99032" y="36474"/>
                      <a:pt x="97584" y="36039"/>
                      <a:pt x="95914" y="35494"/>
                    </a:cubicBezTo>
                    <a:cubicBezTo>
                      <a:pt x="94800" y="35167"/>
                      <a:pt x="93575" y="34841"/>
                      <a:pt x="92462" y="34623"/>
                    </a:cubicBezTo>
                    <a:cubicBezTo>
                      <a:pt x="91237" y="34405"/>
                      <a:pt x="90123" y="34079"/>
                      <a:pt x="88898" y="33861"/>
                    </a:cubicBezTo>
                    <a:cubicBezTo>
                      <a:pt x="87116" y="33534"/>
                      <a:pt x="85334" y="33316"/>
                      <a:pt x="83553" y="33098"/>
                    </a:cubicBezTo>
                    <a:cubicBezTo>
                      <a:pt x="82216" y="32990"/>
                      <a:pt x="80880" y="32881"/>
                      <a:pt x="79544" y="32881"/>
                    </a:cubicBezTo>
                    <a:cubicBezTo>
                      <a:pt x="78207" y="32881"/>
                      <a:pt x="76871" y="32772"/>
                      <a:pt x="75535" y="32772"/>
                    </a:cubicBezTo>
                    <a:lnTo>
                      <a:pt x="32215" y="32772"/>
                    </a:lnTo>
                    <a:lnTo>
                      <a:pt x="32215" y="121738"/>
                    </a:lnTo>
                    <a:lnTo>
                      <a:pt x="75423" y="121738"/>
                    </a:lnTo>
                    <a:cubicBezTo>
                      <a:pt x="79098" y="121738"/>
                      <a:pt x="82773" y="121520"/>
                      <a:pt x="86448" y="120976"/>
                    </a:cubicBezTo>
                    <a:cubicBezTo>
                      <a:pt x="89789" y="120432"/>
                      <a:pt x="93018" y="119778"/>
                      <a:pt x="96248" y="118689"/>
                    </a:cubicBezTo>
                    <a:cubicBezTo>
                      <a:pt x="99255" y="117709"/>
                      <a:pt x="102150" y="116511"/>
                      <a:pt x="104934" y="114987"/>
                    </a:cubicBezTo>
                    <a:cubicBezTo>
                      <a:pt x="107607" y="113571"/>
                      <a:pt x="110168" y="111829"/>
                      <a:pt x="112618" y="109869"/>
                    </a:cubicBezTo>
                    <a:cubicBezTo>
                      <a:pt x="113620" y="108998"/>
                      <a:pt x="114623" y="108127"/>
                      <a:pt x="115514" y="107146"/>
                    </a:cubicBezTo>
                    <a:cubicBezTo>
                      <a:pt x="116404" y="106275"/>
                      <a:pt x="117295" y="105295"/>
                      <a:pt x="118075" y="104206"/>
                    </a:cubicBezTo>
                    <a:cubicBezTo>
                      <a:pt x="118854" y="103226"/>
                      <a:pt x="119634" y="102246"/>
                      <a:pt x="120302" y="101157"/>
                    </a:cubicBezTo>
                    <a:cubicBezTo>
                      <a:pt x="120970" y="100068"/>
                      <a:pt x="121638" y="98979"/>
                      <a:pt x="122195" y="97782"/>
                    </a:cubicBezTo>
                    <a:cubicBezTo>
                      <a:pt x="123309" y="95386"/>
                      <a:pt x="124311" y="92990"/>
                      <a:pt x="124979" y="90377"/>
                    </a:cubicBezTo>
                    <a:cubicBezTo>
                      <a:pt x="125425" y="88852"/>
                      <a:pt x="125759" y="87219"/>
                      <a:pt x="125982" y="85694"/>
                    </a:cubicBezTo>
                    <a:cubicBezTo>
                      <a:pt x="126650" y="82536"/>
                      <a:pt x="126872" y="79487"/>
                      <a:pt x="126872" y="76547"/>
                    </a:cubicBezTo>
                    <a:moveTo>
                      <a:pt x="98809" y="151249"/>
                    </a:moveTo>
                    <a:cubicBezTo>
                      <a:pt x="79766" y="155822"/>
                      <a:pt x="61058" y="153862"/>
                      <a:pt x="42126" y="153862"/>
                    </a:cubicBezTo>
                    <a:cubicBezTo>
                      <a:pt x="39899" y="153862"/>
                      <a:pt x="32215" y="151902"/>
                      <a:pt x="32215" y="156040"/>
                    </a:cubicBezTo>
                    <a:lnTo>
                      <a:pt x="32215" y="168018"/>
                    </a:lnTo>
                    <a:lnTo>
                      <a:pt x="32215" y="191866"/>
                    </a:lnTo>
                    <a:lnTo>
                      <a:pt x="32215" y="243591"/>
                    </a:lnTo>
                    <a:lnTo>
                      <a:pt x="32215" y="269508"/>
                    </a:lnTo>
                    <a:lnTo>
                      <a:pt x="32215" y="282466"/>
                    </a:lnTo>
                    <a:lnTo>
                      <a:pt x="32215" y="289000"/>
                    </a:lnTo>
                    <a:cubicBezTo>
                      <a:pt x="32215" y="292049"/>
                      <a:pt x="29431" y="290851"/>
                      <a:pt x="27538" y="290851"/>
                    </a:cubicBezTo>
                    <a:lnTo>
                      <a:pt x="7604" y="290851"/>
                    </a:lnTo>
                    <a:cubicBezTo>
                      <a:pt x="4708" y="290851"/>
                      <a:pt x="31" y="293464"/>
                      <a:pt x="31" y="288564"/>
                    </a:cubicBezTo>
                    <a:lnTo>
                      <a:pt x="31" y="285079"/>
                    </a:lnTo>
                    <a:cubicBezTo>
                      <a:pt x="31" y="281595"/>
                      <a:pt x="31" y="278110"/>
                      <a:pt x="31" y="274626"/>
                    </a:cubicBezTo>
                    <a:cubicBezTo>
                      <a:pt x="31" y="254589"/>
                      <a:pt x="31" y="234553"/>
                      <a:pt x="31" y="214516"/>
                    </a:cubicBezTo>
                    <a:cubicBezTo>
                      <a:pt x="-80" y="145695"/>
                      <a:pt x="143" y="76874"/>
                      <a:pt x="143" y="7944"/>
                    </a:cubicBezTo>
                    <a:lnTo>
                      <a:pt x="143" y="1846"/>
                    </a:lnTo>
                    <a:cubicBezTo>
                      <a:pt x="143" y="-1312"/>
                      <a:pt x="3261" y="539"/>
                      <a:pt x="5042" y="539"/>
                    </a:cubicBezTo>
                    <a:lnTo>
                      <a:pt x="17404" y="539"/>
                    </a:lnTo>
                    <a:lnTo>
                      <a:pt x="42126" y="539"/>
                    </a:lnTo>
                    <a:cubicBezTo>
                      <a:pt x="60835" y="539"/>
                      <a:pt x="79321" y="-1312"/>
                      <a:pt x="98141" y="2826"/>
                    </a:cubicBezTo>
                    <a:cubicBezTo>
                      <a:pt x="136561" y="11320"/>
                      <a:pt x="159501" y="37672"/>
                      <a:pt x="159501" y="76656"/>
                    </a:cubicBezTo>
                    <a:cubicBezTo>
                      <a:pt x="159390" y="113789"/>
                      <a:pt x="135559" y="142428"/>
                      <a:pt x="98809" y="151249"/>
                    </a:cubicBezTo>
                  </a:path>
                </a:pathLst>
              </a:custGeom>
              <a:grpFill/>
              <a:ln w="11089" cap="flat">
                <a:noFill/>
                <a:prstDash val="solid"/>
                <a:miter/>
              </a:ln>
            </p:spPr>
            <p:txBody>
              <a:bodyPr rtlCol="0" anchor="ctr"/>
              <a:lstStyle/>
              <a:p>
                <a:endParaRPr lang="fi-FI"/>
              </a:p>
            </p:txBody>
          </p:sp>
          <p:sp>
            <p:nvSpPr>
              <p:cNvPr id="20" name="Vapaamuotoinen: Muoto 19">
                <a:extLst>
                  <a:ext uri="{FF2B5EF4-FFF2-40B4-BE49-F238E27FC236}">
                    <a16:creationId xmlns:a16="http://schemas.microsoft.com/office/drawing/2014/main" id="{434B4746-318A-4BD9-BEF3-36C90F5D931D}"/>
                  </a:ext>
                </a:extLst>
              </p:cNvPr>
              <p:cNvSpPr/>
              <p:nvPr/>
            </p:nvSpPr>
            <p:spPr bwMode="black">
              <a:xfrm>
                <a:off x="10472624" y="6318240"/>
                <a:ext cx="245775" cy="290311"/>
              </a:xfrm>
              <a:custGeom>
                <a:avLst/>
                <a:gdLst>
                  <a:gd name="connsiteX0" fmla="*/ 172054 w 245775"/>
                  <a:gd name="connsiteY0" fmla="*/ 204176 h 290311"/>
                  <a:gd name="connsiteX1" fmla="*/ 122610 w 245775"/>
                  <a:gd name="connsiteY1" fmla="*/ 77750 h 290311"/>
                  <a:gd name="connsiteX2" fmla="*/ 73165 w 245775"/>
                  <a:gd name="connsiteY2" fmla="*/ 204176 h 290311"/>
                  <a:gd name="connsiteX3" fmla="*/ 172054 w 245775"/>
                  <a:gd name="connsiteY3" fmla="*/ 204176 h 290311"/>
                  <a:gd name="connsiteX4" fmla="*/ 206131 w 245775"/>
                  <a:gd name="connsiteY4" fmla="*/ 290312 h 290311"/>
                  <a:gd name="connsiteX5" fmla="*/ 183190 w 245775"/>
                  <a:gd name="connsiteY5" fmla="*/ 231618 h 290311"/>
                  <a:gd name="connsiteX6" fmla="*/ 62474 w 245775"/>
                  <a:gd name="connsiteY6" fmla="*/ 231618 h 290311"/>
                  <a:gd name="connsiteX7" fmla="*/ 39534 w 245775"/>
                  <a:gd name="connsiteY7" fmla="*/ 290312 h 290311"/>
                  <a:gd name="connsiteX8" fmla="*/ 0 w 245775"/>
                  <a:gd name="connsiteY8" fmla="*/ 290312 h 290311"/>
                  <a:gd name="connsiteX9" fmla="*/ 122721 w 245775"/>
                  <a:gd name="connsiteY9" fmla="*/ 0 h 290311"/>
                  <a:gd name="connsiteX10" fmla="*/ 245776 w 245775"/>
                  <a:gd name="connsiteY10" fmla="*/ 290312 h 290311"/>
                  <a:gd name="connsiteX11" fmla="*/ 206131 w 245775"/>
                  <a:gd name="connsiteY11" fmla="*/ 290312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5775" h="290311">
                    <a:moveTo>
                      <a:pt x="172054" y="204176"/>
                    </a:moveTo>
                    <a:lnTo>
                      <a:pt x="122610" y="77750"/>
                    </a:lnTo>
                    <a:lnTo>
                      <a:pt x="73165" y="204176"/>
                    </a:lnTo>
                    <a:lnTo>
                      <a:pt x="172054" y="204176"/>
                    </a:lnTo>
                    <a:close/>
                    <a:moveTo>
                      <a:pt x="206131" y="290312"/>
                    </a:moveTo>
                    <a:lnTo>
                      <a:pt x="183190" y="231618"/>
                    </a:lnTo>
                    <a:lnTo>
                      <a:pt x="62474" y="231618"/>
                    </a:lnTo>
                    <a:lnTo>
                      <a:pt x="39534" y="290312"/>
                    </a:lnTo>
                    <a:lnTo>
                      <a:pt x="0" y="290312"/>
                    </a:lnTo>
                    <a:lnTo>
                      <a:pt x="122721" y="0"/>
                    </a:lnTo>
                    <a:lnTo>
                      <a:pt x="245776" y="290312"/>
                    </a:lnTo>
                    <a:lnTo>
                      <a:pt x="206131" y="290312"/>
                    </a:lnTo>
                    <a:close/>
                  </a:path>
                </a:pathLst>
              </a:custGeom>
              <a:grpFill/>
              <a:ln w="11089" cap="flat">
                <a:noFill/>
                <a:prstDash val="solid"/>
                <a:miter/>
              </a:ln>
            </p:spPr>
            <p:txBody>
              <a:bodyPr rtlCol="0" anchor="ctr"/>
              <a:lstStyle/>
              <a:p>
                <a:endParaRPr lang="fi-FI"/>
              </a:p>
            </p:txBody>
          </p:sp>
        </p:grpSp>
      </p:grpSp>
    </p:spTree>
    <p:extLst>
      <p:ext uri="{BB962C8B-B14F-4D97-AF65-F5344CB8AC3E}">
        <p14:creationId xmlns:p14="http://schemas.microsoft.com/office/powerpoint/2010/main" val="3798145040"/>
      </p:ext>
    </p:extLst>
  </p:cSld>
  <p:clrMapOvr>
    <a:masterClrMapping/>
  </p:clrMapOvr>
  <p:extLst>
    <p:ext uri="{DCECCB84-F9BA-43D5-87BE-67443E8EF086}">
      <p15:sldGuideLst xmlns:p15="http://schemas.microsoft.com/office/powerpoint/2012/main">
        <p15:guide id="1" orient="horz" pos="276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F61043E4-4134-4B7A-88A2-6BFE87C04392}"/>
              </a:ext>
            </a:extLst>
          </p:cNvPr>
          <p:cNvSpPr>
            <a:spLocks noGrp="1"/>
          </p:cNvSpPr>
          <p:nvPr>
            <p:ph type="title"/>
          </p:nvPr>
        </p:nvSpPr>
        <p:spPr>
          <a:xfrm>
            <a:off x="576000" y="365125"/>
            <a:ext cx="10904800" cy="1224000"/>
          </a:xfrm>
          <a:prstGeom prst="rect">
            <a:avLst/>
          </a:prstGeom>
        </p:spPr>
        <p:txBody>
          <a:bodyPr vert="horz" lIns="91440" tIns="45720" rIns="91440" bIns="45720" rtlCol="0" anchor="t">
            <a:no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8D08376F-088B-4EB1-A6A1-202A5FBB01E3}"/>
              </a:ext>
            </a:extLst>
          </p:cNvPr>
          <p:cNvSpPr>
            <a:spLocks noGrp="1"/>
          </p:cNvSpPr>
          <p:nvPr>
            <p:ph type="body" idx="1"/>
          </p:nvPr>
        </p:nvSpPr>
        <p:spPr>
          <a:xfrm>
            <a:off x="576000" y="1825625"/>
            <a:ext cx="10904800" cy="4176000"/>
          </a:xfrm>
          <a:prstGeom prst="rect">
            <a:avLst/>
          </a:prstGeom>
        </p:spPr>
        <p:txBody>
          <a:bodyPr vert="horz" lIns="91440" tIns="45720" rIns="91440" bIns="45720" rtlCol="0">
            <a:no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a:p>
            <a:pPr lvl="5"/>
            <a:r>
              <a:rPr lang="fi-FI" dirty="0"/>
              <a:t>6</a:t>
            </a:r>
          </a:p>
          <a:p>
            <a:pPr lvl="6"/>
            <a:r>
              <a:rPr lang="fi-FI" dirty="0"/>
              <a:t>7</a:t>
            </a:r>
          </a:p>
          <a:p>
            <a:pPr lvl="7"/>
            <a:r>
              <a:rPr lang="fi-FI" dirty="0"/>
              <a:t>8</a:t>
            </a:r>
          </a:p>
          <a:p>
            <a:pPr lvl="8"/>
            <a:r>
              <a:rPr lang="fi-FI" dirty="0"/>
              <a:t>9</a:t>
            </a:r>
          </a:p>
        </p:txBody>
      </p:sp>
      <p:sp>
        <p:nvSpPr>
          <p:cNvPr id="17" name="Suorakulmio 16">
            <a:extLst>
              <a:ext uri="{FF2B5EF4-FFF2-40B4-BE49-F238E27FC236}">
                <a16:creationId xmlns:a16="http://schemas.microsoft.com/office/drawing/2014/main" id="{2E403387-E02A-46D8-A677-CAC70CF4DD13}"/>
              </a:ext>
              <a:ext uri="{C183D7F6-B498-43B3-948B-1728B52AA6E4}">
                <adec:decorative xmlns:adec="http://schemas.microsoft.com/office/drawing/2017/decorative" val="1"/>
              </a:ext>
            </a:extLst>
          </p:cNvPr>
          <p:cNvSpPr/>
          <p:nvPr/>
        </p:nvSpPr>
        <p:spPr>
          <a:xfrm>
            <a:off x="699703" y="0"/>
            <a:ext cx="10800000" cy="144000"/>
          </a:xfrm>
          <a:prstGeom prst="rect">
            <a:avLst/>
          </a:prstGeom>
          <a:solidFill>
            <a:srgbClr val="61BF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Dian numeron paikkamerkki 5">
            <a:extLst>
              <a:ext uri="{FF2B5EF4-FFF2-40B4-BE49-F238E27FC236}">
                <a16:creationId xmlns:a16="http://schemas.microsoft.com/office/drawing/2014/main" id="{8AB46309-16CC-4EFD-9480-B76D291A9F75}"/>
              </a:ext>
            </a:extLst>
          </p:cNvPr>
          <p:cNvSpPr>
            <a:spLocks noGrp="1"/>
          </p:cNvSpPr>
          <p:nvPr>
            <p:ph type="sldNum" sz="quarter" idx="4"/>
          </p:nvPr>
        </p:nvSpPr>
        <p:spPr>
          <a:xfrm>
            <a:off x="576000" y="6356350"/>
            <a:ext cx="79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20BB7A-7565-440A-AF71-226D618FE89D}" type="slidenum">
              <a:rPr lang="fi-FI" smtClean="0"/>
              <a:t>‹#›</a:t>
            </a:fld>
            <a:endParaRPr lang="fi-FI"/>
          </a:p>
        </p:txBody>
      </p:sp>
      <p:sp>
        <p:nvSpPr>
          <p:cNvPr id="4" name="Päivämäärän paikkamerkki 3">
            <a:extLst>
              <a:ext uri="{FF2B5EF4-FFF2-40B4-BE49-F238E27FC236}">
                <a16:creationId xmlns:a16="http://schemas.microsoft.com/office/drawing/2014/main" id="{D9FA890F-97F9-4459-AD33-EE383870875F}"/>
              </a:ext>
            </a:extLst>
          </p:cNvPr>
          <p:cNvSpPr>
            <a:spLocks noGrp="1"/>
          </p:cNvSpPr>
          <p:nvPr>
            <p:ph type="dt" sz="half" idx="2"/>
          </p:nvPr>
        </p:nvSpPr>
        <p:spPr>
          <a:xfrm>
            <a:off x="1410900" y="6356350"/>
            <a:ext cx="1176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5A689B-42A8-4379-987F-1D7DF2A20DFC}" type="datetime1">
              <a:rPr lang="fi-FI" smtClean="0"/>
              <a:t>26.5.2024</a:t>
            </a:fld>
            <a:endParaRPr lang="fi-FI"/>
          </a:p>
        </p:txBody>
      </p:sp>
      <p:sp>
        <p:nvSpPr>
          <p:cNvPr id="5" name="Alatunnisteen paikkamerkki 4">
            <a:extLst>
              <a:ext uri="{FF2B5EF4-FFF2-40B4-BE49-F238E27FC236}">
                <a16:creationId xmlns:a16="http://schemas.microsoft.com/office/drawing/2014/main" id="{D75C9D9B-8967-477B-84BE-7F7B4DE316F8}"/>
              </a:ext>
            </a:extLst>
          </p:cNvPr>
          <p:cNvSpPr>
            <a:spLocks noGrp="1"/>
          </p:cNvSpPr>
          <p:nvPr>
            <p:ph type="ftr" sz="quarter" idx="3"/>
          </p:nvPr>
        </p:nvSpPr>
        <p:spPr>
          <a:xfrm>
            <a:off x="2612500" y="6356350"/>
            <a:ext cx="5554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This work © 2024 by Tapio Palvelut Oy is licensed under CC BY-SA 4.0 </a:t>
            </a:r>
            <a:endParaRPr lang="fi-FI"/>
          </a:p>
        </p:txBody>
      </p:sp>
      <p:grpSp>
        <p:nvGrpSpPr>
          <p:cNvPr id="16" name="Logo">
            <a:extLst>
              <a:ext uri="{FF2B5EF4-FFF2-40B4-BE49-F238E27FC236}">
                <a16:creationId xmlns:a16="http://schemas.microsoft.com/office/drawing/2014/main" id="{22BF9112-D612-4BA5-84DE-513AEA5A91CC}"/>
              </a:ext>
              <a:ext uri="{C183D7F6-B498-43B3-948B-1728B52AA6E4}">
                <adec:decorative xmlns:adec="http://schemas.microsoft.com/office/drawing/2017/decorative" val="1"/>
              </a:ext>
            </a:extLst>
          </p:cNvPr>
          <p:cNvGrpSpPr>
            <a:grpSpLocks noChangeAspect="1"/>
          </p:cNvGrpSpPr>
          <p:nvPr/>
        </p:nvGrpSpPr>
        <p:grpSpPr bwMode="black">
          <a:xfrm>
            <a:off x="10274323" y="6214732"/>
            <a:ext cx="1529284" cy="403200"/>
            <a:chOff x="10278854" y="6216751"/>
            <a:chExt cx="1489243" cy="392643"/>
          </a:xfrm>
          <a:solidFill>
            <a:schemeClr val="tx1"/>
          </a:solidFill>
        </p:grpSpPr>
        <p:sp>
          <p:nvSpPr>
            <p:cNvPr id="18" name="Vapaamuotoinen: Muoto 13">
              <a:extLst>
                <a:ext uri="{FF2B5EF4-FFF2-40B4-BE49-F238E27FC236}">
                  <a16:creationId xmlns:a16="http://schemas.microsoft.com/office/drawing/2014/main" id="{AB1CD1E0-9C96-4D65-BFFF-E07518D593C3}"/>
                </a:ext>
              </a:extLst>
            </p:cNvPr>
            <p:cNvSpPr/>
            <p:nvPr/>
          </p:nvSpPr>
          <p:spPr bwMode="black">
            <a:xfrm>
              <a:off x="11466195" y="6216751"/>
              <a:ext cx="301902" cy="392018"/>
            </a:xfrm>
            <a:custGeom>
              <a:avLst/>
              <a:gdLst>
                <a:gd name="connsiteX0" fmla="*/ 150227 w 301902"/>
                <a:gd name="connsiteY0" fmla="*/ 0 h 392018"/>
                <a:gd name="connsiteX1" fmla="*/ 126062 w 301902"/>
                <a:gd name="connsiteY1" fmla="*/ 55318 h 392018"/>
                <a:gd name="connsiteX2" fmla="*/ 126062 w 301902"/>
                <a:gd name="connsiteY2" fmla="*/ 170419 h 392018"/>
                <a:gd name="connsiteX3" fmla="*/ 96439 w 301902"/>
                <a:gd name="connsiteY3" fmla="*/ 105409 h 392018"/>
                <a:gd name="connsiteX4" fmla="*/ 69935 w 301902"/>
                <a:gd name="connsiteY4" fmla="*/ 165955 h 392018"/>
                <a:gd name="connsiteX5" fmla="*/ 101896 w 301902"/>
                <a:gd name="connsiteY5" fmla="*/ 235756 h 392018"/>
                <a:gd name="connsiteX6" fmla="*/ 52786 w 301902"/>
                <a:gd name="connsiteY6" fmla="*/ 205265 h 392018"/>
                <a:gd name="connsiteX7" fmla="*/ 33409 w 301902"/>
                <a:gd name="connsiteY7" fmla="*/ 249476 h 392018"/>
                <a:gd name="connsiteX8" fmla="*/ 80849 w 301902"/>
                <a:gd name="connsiteY8" fmla="*/ 278878 h 392018"/>
                <a:gd name="connsiteX9" fmla="*/ 20491 w 301902"/>
                <a:gd name="connsiteY9" fmla="*/ 278878 h 392018"/>
                <a:gd name="connsiteX10" fmla="*/ 0 w 301902"/>
                <a:gd name="connsiteY10" fmla="*/ 325811 h 392018"/>
                <a:gd name="connsiteX11" fmla="*/ 126062 w 301902"/>
                <a:gd name="connsiteY11" fmla="*/ 325811 h 392018"/>
                <a:gd name="connsiteX12" fmla="*/ 126062 w 301902"/>
                <a:gd name="connsiteY12" fmla="*/ 392019 h 392018"/>
                <a:gd name="connsiteX13" fmla="*/ 175729 w 301902"/>
                <a:gd name="connsiteY13" fmla="*/ 392019 h 392018"/>
                <a:gd name="connsiteX14" fmla="*/ 175729 w 301902"/>
                <a:gd name="connsiteY14" fmla="*/ 325811 h 392018"/>
                <a:gd name="connsiteX15" fmla="*/ 301902 w 301902"/>
                <a:gd name="connsiteY15" fmla="*/ 325811 h 392018"/>
                <a:gd name="connsiteX16" fmla="*/ 281300 w 301902"/>
                <a:gd name="connsiteY16" fmla="*/ 278878 h 392018"/>
                <a:gd name="connsiteX17" fmla="*/ 221054 w 301902"/>
                <a:gd name="connsiteY17" fmla="*/ 278878 h 392018"/>
                <a:gd name="connsiteX18" fmla="*/ 268494 w 301902"/>
                <a:gd name="connsiteY18" fmla="*/ 249476 h 392018"/>
                <a:gd name="connsiteX19" fmla="*/ 249117 w 301902"/>
                <a:gd name="connsiteY19" fmla="*/ 205265 h 392018"/>
                <a:gd name="connsiteX20" fmla="*/ 199895 w 301902"/>
                <a:gd name="connsiteY20" fmla="*/ 235756 h 392018"/>
                <a:gd name="connsiteX21" fmla="*/ 231967 w 301902"/>
                <a:gd name="connsiteY21" fmla="*/ 165955 h 392018"/>
                <a:gd name="connsiteX22" fmla="*/ 205463 w 301902"/>
                <a:gd name="connsiteY22" fmla="*/ 105409 h 392018"/>
                <a:gd name="connsiteX23" fmla="*/ 175729 w 301902"/>
                <a:gd name="connsiteY23" fmla="*/ 170419 h 392018"/>
                <a:gd name="connsiteX24" fmla="*/ 175729 w 301902"/>
                <a:gd name="connsiteY24" fmla="*/ 55318 h 392018"/>
                <a:gd name="connsiteX25" fmla="*/ 151675 w 301902"/>
                <a:gd name="connsiteY25" fmla="*/ 0 h 39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1902" h="392018">
                  <a:moveTo>
                    <a:pt x="150227" y="0"/>
                  </a:moveTo>
                  <a:lnTo>
                    <a:pt x="126062" y="55318"/>
                  </a:lnTo>
                  <a:lnTo>
                    <a:pt x="126062" y="170419"/>
                  </a:lnTo>
                  <a:lnTo>
                    <a:pt x="96439" y="105409"/>
                  </a:lnTo>
                  <a:lnTo>
                    <a:pt x="69935" y="165955"/>
                  </a:lnTo>
                  <a:lnTo>
                    <a:pt x="101896" y="235756"/>
                  </a:lnTo>
                  <a:lnTo>
                    <a:pt x="52786" y="205265"/>
                  </a:lnTo>
                  <a:lnTo>
                    <a:pt x="33409" y="249476"/>
                  </a:lnTo>
                  <a:lnTo>
                    <a:pt x="80849" y="278878"/>
                  </a:lnTo>
                  <a:lnTo>
                    <a:pt x="20491" y="278878"/>
                  </a:lnTo>
                  <a:lnTo>
                    <a:pt x="0" y="325811"/>
                  </a:lnTo>
                  <a:lnTo>
                    <a:pt x="126062" y="325811"/>
                  </a:lnTo>
                  <a:lnTo>
                    <a:pt x="126062" y="392019"/>
                  </a:lnTo>
                  <a:lnTo>
                    <a:pt x="175729" y="392019"/>
                  </a:lnTo>
                  <a:lnTo>
                    <a:pt x="175729" y="325811"/>
                  </a:lnTo>
                  <a:lnTo>
                    <a:pt x="301902" y="325811"/>
                  </a:lnTo>
                  <a:lnTo>
                    <a:pt x="281300" y="278878"/>
                  </a:lnTo>
                  <a:lnTo>
                    <a:pt x="221054" y="278878"/>
                  </a:lnTo>
                  <a:lnTo>
                    <a:pt x="268494" y="249476"/>
                  </a:lnTo>
                  <a:lnTo>
                    <a:pt x="249117" y="205265"/>
                  </a:lnTo>
                  <a:lnTo>
                    <a:pt x="199895" y="235756"/>
                  </a:lnTo>
                  <a:lnTo>
                    <a:pt x="231967" y="165955"/>
                  </a:lnTo>
                  <a:lnTo>
                    <a:pt x="205463" y="105409"/>
                  </a:lnTo>
                  <a:lnTo>
                    <a:pt x="175729" y="170419"/>
                  </a:lnTo>
                  <a:lnTo>
                    <a:pt x="175729" y="55318"/>
                  </a:lnTo>
                  <a:lnTo>
                    <a:pt x="151675" y="0"/>
                  </a:lnTo>
                  <a:close/>
                </a:path>
              </a:pathLst>
            </a:custGeom>
            <a:solidFill>
              <a:schemeClr val="tx2"/>
            </a:solidFill>
            <a:ln w="11089" cap="flat">
              <a:noFill/>
              <a:prstDash val="solid"/>
              <a:miter/>
            </a:ln>
          </p:spPr>
          <p:txBody>
            <a:bodyPr rtlCol="0" anchor="ctr"/>
            <a:lstStyle/>
            <a:p>
              <a:endParaRPr lang="fi-FI"/>
            </a:p>
          </p:txBody>
        </p:sp>
        <p:grpSp>
          <p:nvGrpSpPr>
            <p:cNvPr id="19" name="Kuva 10">
              <a:extLst>
                <a:ext uri="{FF2B5EF4-FFF2-40B4-BE49-F238E27FC236}">
                  <a16:creationId xmlns:a16="http://schemas.microsoft.com/office/drawing/2014/main" id="{D6A5011A-1374-4B77-9B9D-2D5C1C3066E5}"/>
                </a:ext>
              </a:extLst>
            </p:cNvPr>
            <p:cNvGrpSpPr/>
            <p:nvPr/>
          </p:nvGrpSpPr>
          <p:grpSpPr bwMode="black">
            <a:xfrm>
              <a:off x="10278854" y="6317762"/>
              <a:ext cx="1072638" cy="291632"/>
              <a:chOff x="10278854" y="6317762"/>
              <a:chExt cx="1072638" cy="291632"/>
            </a:xfrm>
            <a:grpFill/>
          </p:grpSpPr>
          <p:sp>
            <p:nvSpPr>
              <p:cNvPr id="20" name="Vapaamuotoinen: Muoto 15">
                <a:extLst>
                  <a:ext uri="{FF2B5EF4-FFF2-40B4-BE49-F238E27FC236}">
                    <a16:creationId xmlns:a16="http://schemas.microsoft.com/office/drawing/2014/main" id="{E08C265D-5D67-46DF-ADD3-964C590FFB05}"/>
                  </a:ext>
                </a:extLst>
              </p:cNvPr>
              <p:cNvSpPr/>
              <p:nvPr/>
            </p:nvSpPr>
            <p:spPr bwMode="black">
              <a:xfrm>
                <a:off x="11056272" y="6317762"/>
                <a:ext cx="295220" cy="291632"/>
              </a:xfrm>
              <a:custGeom>
                <a:avLst/>
                <a:gdLst>
                  <a:gd name="connsiteX0" fmla="*/ 295221 w 295220"/>
                  <a:gd name="connsiteY0" fmla="*/ 145634 h 291633"/>
                  <a:gd name="connsiteX1" fmla="*/ 293884 w 295220"/>
                  <a:gd name="connsiteY1" fmla="*/ 123093 h 291633"/>
                  <a:gd name="connsiteX2" fmla="*/ 292214 w 295220"/>
                  <a:gd name="connsiteY2" fmla="*/ 112312 h 291633"/>
                  <a:gd name="connsiteX3" fmla="*/ 289764 w 295220"/>
                  <a:gd name="connsiteY3" fmla="*/ 101859 h 291633"/>
                  <a:gd name="connsiteX4" fmla="*/ 282748 w 295220"/>
                  <a:gd name="connsiteY4" fmla="*/ 82149 h 291633"/>
                  <a:gd name="connsiteX5" fmla="*/ 276178 w 295220"/>
                  <a:gd name="connsiteY5" fmla="*/ 69190 h 291633"/>
                  <a:gd name="connsiteX6" fmla="*/ 270610 w 295220"/>
                  <a:gd name="connsiteY6" fmla="*/ 60479 h 291633"/>
                  <a:gd name="connsiteX7" fmla="*/ 264373 w 295220"/>
                  <a:gd name="connsiteY7" fmla="*/ 52094 h 291633"/>
                  <a:gd name="connsiteX8" fmla="*/ 255353 w 295220"/>
                  <a:gd name="connsiteY8" fmla="*/ 42076 h 291633"/>
                  <a:gd name="connsiteX9" fmla="*/ 254239 w 295220"/>
                  <a:gd name="connsiteY9" fmla="*/ 40987 h 291633"/>
                  <a:gd name="connsiteX10" fmla="*/ 253237 w 295220"/>
                  <a:gd name="connsiteY10" fmla="*/ 40116 h 291633"/>
                  <a:gd name="connsiteX11" fmla="*/ 252680 w 295220"/>
                  <a:gd name="connsiteY11" fmla="*/ 39571 h 291633"/>
                  <a:gd name="connsiteX12" fmla="*/ 252235 w 295220"/>
                  <a:gd name="connsiteY12" fmla="*/ 39027 h 291633"/>
                  <a:gd name="connsiteX13" fmla="*/ 250230 w 295220"/>
                  <a:gd name="connsiteY13" fmla="*/ 37284 h 291633"/>
                  <a:gd name="connsiteX14" fmla="*/ 247112 w 295220"/>
                  <a:gd name="connsiteY14" fmla="*/ 34562 h 291633"/>
                  <a:gd name="connsiteX15" fmla="*/ 243994 w 295220"/>
                  <a:gd name="connsiteY15" fmla="*/ 31949 h 291633"/>
                  <a:gd name="connsiteX16" fmla="*/ 239874 w 295220"/>
                  <a:gd name="connsiteY16" fmla="*/ 28682 h 291633"/>
                  <a:gd name="connsiteX17" fmla="*/ 235642 w 295220"/>
                  <a:gd name="connsiteY17" fmla="*/ 25633 h 291633"/>
                  <a:gd name="connsiteX18" fmla="*/ 231299 w 295220"/>
                  <a:gd name="connsiteY18" fmla="*/ 22802 h 291633"/>
                  <a:gd name="connsiteX19" fmla="*/ 226844 w 295220"/>
                  <a:gd name="connsiteY19" fmla="*/ 20079 h 291633"/>
                  <a:gd name="connsiteX20" fmla="*/ 219494 w 295220"/>
                  <a:gd name="connsiteY20" fmla="*/ 16050 h 291633"/>
                  <a:gd name="connsiteX21" fmla="*/ 210697 w 295220"/>
                  <a:gd name="connsiteY21" fmla="*/ 11912 h 291633"/>
                  <a:gd name="connsiteX22" fmla="*/ 200786 w 295220"/>
                  <a:gd name="connsiteY22" fmla="*/ 8210 h 291633"/>
                  <a:gd name="connsiteX23" fmla="*/ 180072 w 295220"/>
                  <a:gd name="connsiteY23" fmla="*/ 2874 h 291633"/>
                  <a:gd name="connsiteX24" fmla="*/ 158023 w 295220"/>
                  <a:gd name="connsiteY24" fmla="*/ 261 h 291633"/>
                  <a:gd name="connsiteX25" fmla="*/ 146552 w 295220"/>
                  <a:gd name="connsiteY25" fmla="*/ 43 h 291633"/>
                  <a:gd name="connsiteX26" fmla="*/ 134971 w 295220"/>
                  <a:gd name="connsiteY26" fmla="*/ 478 h 291633"/>
                  <a:gd name="connsiteX27" fmla="*/ 112921 w 295220"/>
                  <a:gd name="connsiteY27" fmla="*/ 3310 h 291633"/>
                  <a:gd name="connsiteX28" fmla="*/ 92208 w 295220"/>
                  <a:gd name="connsiteY28" fmla="*/ 8972 h 291633"/>
                  <a:gd name="connsiteX29" fmla="*/ 82408 w 295220"/>
                  <a:gd name="connsiteY29" fmla="*/ 12783 h 291633"/>
                  <a:gd name="connsiteX30" fmla="*/ 73053 w 295220"/>
                  <a:gd name="connsiteY30" fmla="*/ 17357 h 291633"/>
                  <a:gd name="connsiteX31" fmla="*/ 64033 w 295220"/>
                  <a:gd name="connsiteY31" fmla="*/ 22584 h 291633"/>
                  <a:gd name="connsiteX32" fmla="*/ 55458 w 295220"/>
                  <a:gd name="connsiteY32" fmla="*/ 28573 h 291633"/>
                  <a:gd name="connsiteX33" fmla="*/ 39645 w 295220"/>
                  <a:gd name="connsiteY33" fmla="*/ 42403 h 291633"/>
                  <a:gd name="connsiteX34" fmla="*/ 32629 w 295220"/>
                  <a:gd name="connsiteY34" fmla="*/ 50025 h 291633"/>
                  <a:gd name="connsiteX35" fmla="*/ 26170 w 295220"/>
                  <a:gd name="connsiteY35" fmla="*/ 58192 h 291633"/>
                  <a:gd name="connsiteX36" fmla="*/ 23275 w 295220"/>
                  <a:gd name="connsiteY36" fmla="*/ 62439 h 291633"/>
                  <a:gd name="connsiteX37" fmla="*/ 20491 w 295220"/>
                  <a:gd name="connsiteY37" fmla="*/ 66795 h 291633"/>
                  <a:gd name="connsiteX38" fmla="*/ 15479 w 295220"/>
                  <a:gd name="connsiteY38" fmla="*/ 75724 h 291633"/>
                  <a:gd name="connsiteX39" fmla="*/ 7573 w 295220"/>
                  <a:gd name="connsiteY39" fmla="*/ 94889 h 291633"/>
                  <a:gd name="connsiteX40" fmla="*/ 6014 w 295220"/>
                  <a:gd name="connsiteY40" fmla="*/ 99899 h 291633"/>
                  <a:gd name="connsiteX41" fmla="*/ 4677 w 295220"/>
                  <a:gd name="connsiteY41" fmla="*/ 105017 h 291633"/>
                  <a:gd name="connsiteX42" fmla="*/ 2450 w 295220"/>
                  <a:gd name="connsiteY42" fmla="*/ 115470 h 291633"/>
                  <a:gd name="connsiteX43" fmla="*/ 891 w 295220"/>
                  <a:gd name="connsiteY43" fmla="*/ 126469 h 291633"/>
                  <a:gd name="connsiteX44" fmla="*/ 111 w 295220"/>
                  <a:gd name="connsiteY44" fmla="*/ 137576 h 291633"/>
                  <a:gd name="connsiteX45" fmla="*/ 0 w 295220"/>
                  <a:gd name="connsiteY45" fmla="*/ 143238 h 291633"/>
                  <a:gd name="connsiteX46" fmla="*/ 0 w 295220"/>
                  <a:gd name="connsiteY46" fmla="*/ 149010 h 291633"/>
                  <a:gd name="connsiteX47" fmla="*/ 223 w 295220"/>
                  <a:gd name="connsiteY47" fmla="*/ 154672 h 291633"/>
                  <a:gd name="connsiteX48" fmla="*/ 557 w 295220"/>
                  <a:gd name="connsiteY48" fmla="*/ 160335 h 291633"/>
                  <a:gd name="connsiteX49" fmla="*/ 3675 w 295220"/>
                  <a:gd name="connsiteY49" fmla="*/ 182005 h 291633"/>
                  <a:gd name="connsiteX50" fmla="*/ 6348 w 295220"/>
                  <a:gd name="connsiteY50" fmla="*/ 192350 h 291633"/>
                  <a:gd name="connsiteX51" fmla="*/ 9689 w 295220"/>
                  <a:gd name="connsiteY51" fmla="*/ 202259 h 291633"/>
                  <a:gd name="connsiteX52" fmla="*/ 18486 w 295220"/>
                  <a:gd name="connsiteY52" fmla="*/ 220989 h 291633"/>
                  <a:gd name="connsiteX53" fmla="*/ 23943 w 295220"/>
                  <a:gd name="connsiteY53" fmla="*/ 229809 h 291633"/>
                  <a:gd name="connsiteX54" fmla="*/ 30068 w 295220"/>
                  <a:gd name="connsiteY54" fmla="*/ 238194 h 291633"/>
                  <a:gd name="connsiteX55" fmla="*/ 36861 w 295220"/>
                  <a:gd name="connsiteY55" fmla="*/ 246143 h 291633"/>
                  <a:gd name="connsiteX56" fmla="*/ 44322 w 295220"/>
                  <a:gd name="connsiteY56" fmla="*/ 253657 h 291633"/>
                  <a:gd name="connsiteX57" fmla="*/ 52229 w 295220"/>
                  <a:gd name="connsiteY57" fmla="*/ 260517 h 291633"/>
                  <a:gd name="connsiteX58" fmla="*/ 60581 w 295220"/>
                  <a:gd name="connsiteY58" fmla="*/ 266724 h 291633"/>
                  <a:gd name="connsiteX59" fmla="*/ 69379 w 295220"/>
                  <a:gd name="connsiteY59" fmla="*/ 272278 h 291633"/>
                  <a:gd name="connsiteX60" fmla="*/ 78510 w 295220"/>
                  <a:gd name="connsiteY60" fmla="*/ 277069 h 291633"/>
                  <a:gd name="connsiteX61" fmla="*/ 97999 w 295220"/>
                  <a:gd name="connsiteY61" fmla="*/ 284692 h 291633"/>
                  <a:gd name="connsiteX62" fmla="*/ 108355 w 295220"/>
                  <a:gd name="connsiteY62" fmla="*/ 287414 h 291633"/>
                  <a:gd name="connsiteX63" fmla="*/ 119046 w 295220"/>
                  <a:gd name="connsiteY63" fmla="*/ 289483 h 291633"/>
                  <a:gd name="connsiteX64" fmla="*/ 141541 w 295220"/>
                  <a:gd name="connsiteY64" fmla="*/ 291552 h 291633"/>
                  <a:gd name="connsiteX65" fmla="*/ 153011 w 295220"/>
                  <a:gd name="connsiteY65" fmla="*/ 291552 h 291633"/>
                  <a:gd name="connsiteX66" fmla="*/ 164482 w 295220"/>
                  <a:gd name="connsiteY66" fmla="*/ 290899 h 291633"/>
                  <a:gd name="connsiteX67" fmla="*/ 186197 w 295220"/>
                  <a:gd name="connsiteY67" fmla="*/ 287523 h 291633"/>
                  <a:gd name="connsiteX68" fmla="*/ 196554 w 295220"/>
                  <a:gd name="connsiteY68" fmla="*/ 284801 h 291633"/>
                  <a:gd name="connsiteX69" fmla="*/ 206576 w 295220"/>
                  <a:gd name="connsiteY69" fmla="*/ 281316 h 291633"/>
                  <a:gd name="connsiteX70" fmla="*/ 225397 w 295220"/>
                  <a:gd name="connsiteY70" fmla="*/ 272278 h 291633"/>
                  <a:gd name="connsiteX71" fmla="*/ 234194 w 295220"/>
                  <a:gd name="connsiteY71" fmla="*/ 266724 h 291633"/>
                  <a:gd name="connsiteX72" fmla="*/ 242658 w 295220"/>
                  <a:gd name="connsiteY72" fmla="*/ 260300 h 291633"/>
                  <a:gd name="connsiteX73" fmla="*/ 249673 w 295220"/>
                  <a:gd name="connsiteY73" fmla="*/ 254310 h 291633"/>
                  <a:gd name="connsiteX74" fmla="*/ 252346 w 295220"/>
                  <a:gd name="connsiteY74" fmla="*/ 251806 h 291633"/>
                  <a:gd name="connsiteX75" fmla="*/ 254239 w 295220"/>
                  <a:gd name="connsiteY75" fmla="*/ 249955 h 291633"/>
                  <a:gd name="connsiteX76" fmla="*/ 256132 w 295220"/>
                  <a:gd name="connsiteY76" fmla="*/ 248103 h 291633"/>
                  <a:gd name="connsiteX77" fmla="*/ 259585 w 295220"/>
                  <a:gd name="connsiteY77" fmla="*/ 244510 h 291633"/>
                  <a:gd name="connsiteX78" fmla="*/ 268939 w 295220"/>
                  <a:gd name="connsiteY78" fmla="*/ 233076 h 291633"/>
                  <a:gd name="connsiteX79" fmla="*/ 274730 w 295220"/>
                  <a:gd name="connsiteY79" fmla="*/ 224473 h 291633"/>
                  <a:gd name="connsiteX80" fmla="*/ 279741 w 295220"/>
                  <a:gd name="connsiteY80" fmla="*/ 215435 h 291633"/>
                  <a:gd name="connsiteX81" fmla="*/ 284084 w 295220"/>
                  <a:gd name="connsiteY81" fmla="*/ 206070 h 291633"/>
                  <a:gd name="connsiteX82" fmla="*/ 287648 w 295220"/>
                  <a:gd name="connsiteY82" fmla="*/ 196270 h 291633"/>
                  <a:gd name="connsiteX83" fmla="*/ 291546 w 295220"/>
                  <a:gd name="connsiteY83" fmla="*/ 181896 h 291633"/>
                  <a:gd name="connsiteX84" fmla="*/ 293884 w 295220"/>
                  <a:gd name="connsiteY84" fmla="*/ 168284 h 291633"/>
                  <a:gd name="connsiteX85" fmla="*/ 294886 w 295220"/>
                  <a:gd name="connsiteY85" fmla="*/ 157177 h 291633"/>
                  <a:gd name="connsiteX86" fmla="*/ 295221 w 295220"/>
                  <a:gd name="connsiteY86" fmla="*/ 145634 h 291633"/>
                  <a:gd name="connsiteX87" fmla="*/ 262591 w 295220"/>
                  <a:gd name="connsiteY87" fmla="*/ 160661 h 291633"/>
                  <a:gd name="connsiteX88" fmla="*/ 260921 w 295220"/>
                  <a:gd name="connsiteY88" fmla="*/ 172422 h 291633"/>
                  <a:gd name="connsiteX89" fmla="*/ 257469 w 295220"/>
                  <a:gd name="connsiteY89" fmla="*/ 185816 h 291633"/>
                  <a:gd name="connsiteX90" fmla="*/ 255130 w 295220"/>
                  <a:gd name="connsiteY90" fmla="*/ 192241 h 291633"/>
                  <a:gd name="connsiteX91" fmla="*/ 250119 w 295220"/>
                  <a:gd name="connsiteY91" fmla="*/ 203130 h 291633"/>
                  <a:gd name="connsiteX92" fmla="*/ 244217 w 295220"/>
                  <a:gd name="connsiteY92" fmla="*/ 212822 h 291633"/>
                  <a:gd name="connsiteX93" fmla="*/ 240319 w 295220"/>
                  <a:gd name="connsiteY93" fmla="*/ 218158 h 291633"/>
                  <a:gd name="connsiteX94" fmla="*/ 237869 w 295220"/>
                  <a:gd name="connsiteY94" fmla="*/ 221207 h 291633"/>
                  <a:gd name="connsiteX95" fmla="*/ 234194 w 295220"/>
                  <a:gd name="connsiteY95" fmla="*/ 225236 h 291633"/>
                  <a:gd name="connsiteX96" fmla="*/ 232524 w 295220"/>
                  <a:gd name="connsiteY96" fmla="*/ 226978 h 291633"/>
                  <a:gd name="connsiteX97" fmla="*/ 231410 w 295220"/>
                  <a:gd name="connsiteY97" fmla="*/ 228176 h 291633"/>
                  <a:gd name="connsiteX98" fmla="*/ 230185 w 295220"/>
                  <a:gd name="connsiteY98" fmla="*/ 229374 h 291633"/>
                  <a:gd name="connsiteX99" fmla="*/ 228626 w 295220"/>
                  <a:gd name="connsiteY99" fmla="*/ 230789 h 291633"/>
                  <a:gd name="connsiteX100" fmla="*/ 225174 w 295220"/>
                  <a:gd name="connsiteY100" fmla="*/ 233838 h 291633"/>
                  <a:gd name="connsiteX101" fmla="*/ 219940 w 295220"/>
                  <a:gd name="connsiteY101" fmla="*/ 237976 h 291633"/>
                  <a:gd name="connsiteX102" fmla="*/ 214483 w 295220"/>
                  <a:gd name="connsiteY102" fmla="*/ 241788 h 291633"/>
                  <a:gd name="connsiteX103" fmla="*/ 203681 w 295220"/>
                  <a:gd name="connsiteY103" fmla="*/ 247886 h 291633"/>
                  <a:gd name="connsiteX104" fmla="*/ 191320 w 295220"/>
                  <a:gd name="connsiteY104" fmla="*/ 253004 h 291633"/>
                  <a:gd name="connsiteX105" fmla="*/ 178068 w 295220"/>
                  <a:gd name="connsiteY105" fmla="*/ 256706 h 291633"/>
                  <a:gd name="connsiteX106" fmla="*/ 163925 w 295220"/>
                  <a:gd name="connsiteY106" fmla="*/ 258993 h 291633"/>
                  <a:gd name="connsiteX107" fmla="*/ 148891 w 295220"/>
                  <a:gd name="connsiteY107" fmla="*/ 259864 h 291633"/>
                  <a:gd name="connsiteX108" fmla="*/ 133746 w 295220"/>
                  <a:gd name="connsiteY108" fmla="*/ 259319 h 291633"/>
                  <a:gd name="connsiteX109" fmla="*/ 119491 w 295220"/>
                  <a:gd name="connsiteY109" fmla="*/ 257250 h 291633"/>
                  <a:gd name="connsiteX110" fmla="*/ 106239 w 295220"/>
                  <a:gd name="connsiteY110" fmla="*/ 253766 h 291633"/>
                  <a:gd name="connsiteX111" fmla="*/ 93767 w 295220"/>
                  <a:gd name="connsiteY111" fmla="*/ 248866 h 291633"/>
                  <a:gd name="connsiteX112" fmla="*/ 82185 w 295220"/>
                  <a:gd name="connsiteY112" fmla="*/ 242441 h 291633"/>
                  <a:gd name="connsiteX113" fmla="*/ 71383 w 295220"/>
                  <a:gd name="connsiteY113" fmla="*/ 234601 h 291633"/>
                  <a:gd name="connsiteX114" fmla="*/ 61472 w 295220"/>
                  <a:gd name="connsiteY114" fmla="*/ 225345 h 291633"/>
                  <a:gd name="connsiteX115" fmla="*/ 57017 w 295220"/>
                  <a:gd name="connsiteY115" fmla="*/ 220444 h 291633"/>
                  <a:gd name="connsiteX116" fmla="*/ 52897 w 295220"/>
                  <a:gd name="connsiteY116" fmla="*/ 215217 h 291633"/>
                  <a:gd name="connsiteX117" fmla="*/ 45770 w 295220"/>
                  <a:gd name="connsiteY117" fmla="*/ 204219 h 291633"/>
                  <a:gd name="connsiteX118" fmla="*/ 40090 w 295220"/>
                  <a:gd name="connsiteY118" fmla="*/ 192459 h 291633"/>
                  <a:gd name="connsiteX119" fmla="*/ 35859 w 295220"/>
                  <a:gd name="connsiteY119" fmla="*/ 179827 h 291633"/>
                  <a:gd name="connsiteX120" fmla="*/ 33075 w 295220"/>
                  <a:gd name="connsiteY120" fmla="*/ 166215 h 291633"/>
                  <a:gd name="connsiteX121" fmla="*/ 31738 w 295220"/>
                  <a:gd name="connsiteY121" fmla="*/ 151732 h 291633"/>
                  <a:gd name="connsiteX122" fmla="*/ 31627 w 295220"/>
                  <a:gd name="connsiteY122" fmla="*/ 144218 h 291633"/>
                  <a:gd name="connsiteX123" fmla="*/ 31850 w 295220"/>
                  <a:gd name="connsiteY123" fmla="*/ 136705 h 291633"/>
                  <a:gd name="connsiteX124" fmla="*/ 33520 w 295220"/>
                  <a:gd name="connsiteY124" fmla="*/ 122331 h 291633"/>
                  <a:gd name="connsiteX125" fmla="*/ 36638 w 295220"/>
                  <a:gd name="connsiteY125" fmla="*/ 108937 h 291633"/>
                  <a:gd name="connsiteX126" fmla="*/ 41204 w 295220"/>
                  <a:gd name="connsiteY126" fmla="*/ 96414 h 291633"/>
                  <a:gd name="connsiteX127" fmla="*/ 47217 w 295220"/>
                  <a:gd name="connsiteY127" fmla="*/ 84653 h 291633"/>
                  <a:gd name="connsiteX128" fmla="*/ 54679 w 295220"/>
                  <a:gd name="connsiteY128" fmla="*/ 73764 h 291633"/>
                  <a:gd name="connsiteX129" fmla="*/ 63699 w 295220"/>
                  <a:gd name="connsiteY129" fmla="*/ 63637 h 291633"/>
                  <a:gd name="connsiteX130" fmla="*/ 73833 w 295220"/>
                  <a:gd name="connsiteY130" fmla="*/ 54599 h 291633"/>
                  <a:gd name="connsiteX131" fmla="*/ 84746 w 295220"/>
                  <a:gd name="connsiteY131" fmla="*/ 47085 h 291633"/>
                  <a:gd name="connsiteX132" fmla="*/ 96439 w 295220"/>
                  <a:gd name="connsiteY132" fmla="*/ 40987 h 291633"/>
                  <a:gd name="connsiteX133" fmla="*/ 108912 w 295220"/>
                  <a:gd name="connsiteY133" fmla="*/ 36304 h 291633"/>
                  <a:gd name="connsiteX134" fmla="*/ 122275 w 295220"/>
                  <a:gd name="connsiteY134" fmla="*/ 33038 h 291633"/>
                  <a:gd name="connsiteX135" fmla="*/ 136641 w 295220"/>
                  <a:gd name="connsiteY135" fmla="*/ 31295 h 291633"/>
                  <a:gd name="connsiteX136" fmla="*/ 144214 w 295220"/>
                  <a:gd name="connsiteY136" fmla="*/ 30969 h 291633"/>
                  <a:gd name="connsiteX137" fmla="*/ 151786 w 295220"/>
                  <a:gd name="connsiteY137" fmla="*/ 30969 h 291633"/>
                  <a:gd name="connsiteX138" fmla="*/ 166597 w 295220"/>
                  <a:gd name="connsiteY138" fmla="*/ 32166 h 291633"/>
                  <a:gd name="connsiteX139" fmla="*/ 180518 w 295220"/>
                  <a:gd name="connsiteY139" fmla="*/ 34780 h 291633"/>
                  <a:gd name="connsiteX140" fmla="*/ 193547 w 295220"/>
                  <a:gd name="connsiteY140" fmla="*/ 38809 h 291633"/>
                  <a:gd name="connsiteX141" fmla="*/ 205686 w 295220"/>
                  <a:gd name="connsiteY141" fmla="*/ 44363 h 291633"/>
                  <a:gd name="connsiteX142" fmla="*/ 217044 w 295220"/>
                  <a:gd name="connsiteY142" fmla="*/ 51332 h 291633"/>
                  <a:gd name="connsiteX143" fmla="*/ 227512 w 295220"/>
                  <a:gd name="connsiteY143" fmla="*/ 59717 h 291633"/>
                  <a:gd name="connsiteX144" fmla="*/ 232412 w 295220"/>
                  <a:gd name="connsiteY144" fmla="*/ 64399 h 291633"/>
                  <a:gd name="connsiteX145" fmla="*/ 236978 w 295220"/>
                  <a:gd name="connsiteY145" fmla="*/ 69299 h 291633"/>
                  <a:gd name="connsiteX146" fmla="*/ 244885 w 295220"/>
                  <a:gd name="connsiteY146" fmla="*/ 79862 h 291633"/>
                  <a:gd name="connsiteX147" fmla="*/ 251455 w 295220"/>
                  <a:gd name="connsiteY147" fmla="*/ 91187 h 291633"/>
                  <a:gd name="connsiteX148" fmla="*/ 256578 w 295220"/>
                  <a:gd name="connsiteY148" fmla="*/ 103383 h 291633"/>
                  <a:gd name="connsiteX149" fmla="*/ 260253 w 295220"/>
                  <a:gd name="connsiteY149" fmla="*/ 116450 h 291633"/>
                  <a:gd name="connsiteX150" fmla="*/ 262369 w 295220"/>
                  <a:gd name="connsiteY150" fmla="*/ 130498 h 291633"/>
                  <a:gd name="connsiteX151" fmla="*/ 263148 w 295220"/>
                  <a:gd name="connsiteY151" fmla="*/ 145416 h 291633"/>
                  <a:gd name="connsiteX152" fmla="*/ 262591 w 295220"/>
                  <a:gd name="connsiteY152" fmla="*/ 160661 h 29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295220" h="291633">
                    <a:moveTo>
                      <a:pt x="295221" y="145634"/>
                    </a:moveTo>
                    <a:cubicBezTo>
                      <a:pt x="295221" y="138120"/>
                      <a:pt x="294775" y="130607"/>
                      <a:pt x="293884" y="123093"/>
                    </a:cubicBezTo>
                    <a:cubicBezTo>
                      <a:pt x="293439" y="119500"/>
                      <a:pt x="292882" y="115906"/>
                      <a:pt x="292214" y="112312"/>
                    </a:cubicBezTo>
                    <a:cubicBezTo>
                      <a:pt x="291546" y="108828"/>
                      <a:pt x="290766" y="105343"/>
                      <a:pt x="289764" y="101859"/>
                    </a:cubicBezTo>
                    <a:cubicBezTo>
                      <a:pt x="287871" y="95107"/>
                      <a:pt x="285643" y="88465"/>
                      <a:pt x="282748" y="82149"/>
                    </a:cubicBezTo>
                    <a:cubicBezTo>
                      <a:pt x="280855" y="77684"/>
                      <a:pt x="278628" y="73328"/>
                      <a:pt x="276178" y="69190"/>
                    </a:cubicBezTo>
                    <a:cubicBezTo>
                      <a:pt x="274396" y="66250"/>
                      <a:pt x="272614" y="63310"/>
                      <a:pt x="270610" y="60479"/>
                    </a:cubicBezTo>
                    <a:cubicBezTo>
                      <a:pt x="268605" y="57648"/>
                      <a:pt x="266601" y="54816"/>
                      <a:pt x="264373" y="52094"/>
                    </a:cubicBezTo>
                    <a:cubicBezTo>
                      <a:pt x="261589" y="48609"/>
                      <a:pt x="258471" y="45234"/>
                      <a:pt x="255353" y="42076"/>
                    </a:cubicBezTo>
                    <a:cubicBezTo>
                      <a:pt x="255019" y="41749"/>
                      <a:pt x="254573" y="41314"/>
                      <a:pt x="254239" y="40987"/>
                    </a:cubicBezTo>
                    <a:cubicBezTo>
                      <a:pt x="253905" y="40660"/>
                      <a:pt x="253571" y="40334"/>
                      <a:pt x="253237" y="40116"/>
                    </a:cubicBezTo>
                    <a:cubicBezTo>
                      <a:pt x="253014" y="39898"/>
                      <a:pt x="252903" y="39789"/>
                      <a:pt x="252680" y="39571"/>
                    </a:cubicBezTo>
                    <a:cubicBezTo>
                      <a:pt x="252569" y="39462"/>
                      <a:pt x="252346" y="39245"/>
                      <a:pt x="252235" y="39027"/>
                    </a:cubicBezTo>
                    <a:cubicBezTo>
                      <a:pt x="251567" y="38482"/>
                      <a:pt x="250898" y="37829"/>
                      <a:pt x="250230" y="37284"/>
                    </a:cubicBezTo>
                    <a:cubicBezTo>
                      <a:pt x="249228" y="36413"/>
                      <a:pt x="248226" y="35433"/>
                      <a:pt x="247112" y="34562"/>
                    </a:cubicBezTo>
                    <a:cubicBezTo>
                      <a:pt x="246110" y="33691"/>
                      <a:pt x="245108" y="32820"/>
                      <a:pt x="243994" y="31949"/>
                    </a:cubicBezTo>
                    <a:cubicBezTo>
                      <a:pt x="242658" y="30860"/>
                      <a:pt x="241321" y="29771"/>
                      <a:pt x="239874" y="28682"/>
                    </a:cubicBezTo>
                    <a:cubicBezTo>
                      <a:pt x="238537" y="27593"/>
                      <a:pt x="237090" y="26613"/>
                      <a:pt x="235642" y="25633"/>
                    </a:cubicBezTo>
                    <a:cubicBezTo>
                      <a:pt x="234194" y="24653"/>
                      <a:pt x="232858" y="23673"/>
                      <a:pt x="231299" y="22802"/>
                    </a:cubicBezTo>
                    <a:cubicBezTo>
                      <a:pt x="229851" y="21822"/>
                      <a:pt x="228292" y="20950"/>
                      <a:pt x="226844" y="20079"/>
                    </a:cubicBezTo>
                    <a:cubicBezTo>
                      <a:pt x="224394" y="18664"/>
                      <a:pt x="221944" y="17357"/>
                      <a:pt x="219494" y="16050"/>
                    </a:cubicBezTo>
                    <a:cubicBezTo>
                      <a:pt x="216599" y="14526"/>
                      <a:pt x="213592" y="13219"/>
                      <a:pt x="210697" y="11912"/>
                    </a:cubicBezTo>
                    <a:cubicBezTo>
                      <a:pt x="207467" y="10497"/>
                      <a:pt x="204238" y="9299"/>
                      <a:pt x="200786" y="8210"/>
                    </a:cubicBezTo>
                    <a:cubicBezTo>
                      <a:pt x="194104" y="5923"/>
                      <a:pt x="187199" y="4181"/>
                      <a:pt x="180072" y="2874"/>
                    </a:cubicBezTo>
                    <a:cubicBezTo>
                      <a:pt x="172834" y="1458"/>
                      <a:pt x="165372" y="696"/>
                      <a:pt x="158023" y="261"/>
                    </a:cubicBezTo>
                    <a:cubicBezTo>
                      <a:pt x="154236" y="43"/>
                      <a:pt x="150339" y="-66"/>
                      <a:pt x="146552" y="43"/>
                    </a:cubicBezTo>
                    <a:cubicBezTo>
                      <a:pt x="142655" y="43"/>
                      <a:pt x="138868" y="152"/>
                      <a:pt x="134971" y="478"/>
                    </a:cubicBezTo>
                    <a:cubicBezTo>
                      <a:pt x="127509" y="914"/>
                      <a:pt x="120160" y="1894"/>
                      <a:pt x="112921" y="3310"/>
                    </a:cubicBezTo>
                    <a:cubicBezTo>
                      <a:pt x="105905" y="4725"/>
                      <a:pt x="99001" y="6576"/>
                      <a:pt x="92208" y="8972"/>
                    </a:cubicBezTo>
                    <a:cubicBezTo>
                      <a:pt x="88867" y="10061"/>
                      <a:pt x="85637" y="11368"/>
                      <a:pt x="82408" y="12783"/>
                    </a:cubicBezTo>
                    <a:cubicBezTo>
                      <a:pt x="79290" y="14199"/>
                      <a:pt x="76060" y="15723"/>
                      <a:pt x="73053" y="17357"/>
                    </a:cubicBezTo>
                    <a:cubicBezTo>
                      <a:pt x="69935" y="18990"/>
                      <a:pt x="66929" y="20733"/>
                      <a:pt x="64033" y="22584"/>
                    </a:cubicBezTo>
                    <a:cubicBezTo>
                      <a:pt x="61138" y="24435"/>
                      <a:pt x="58242" y="26395"/>
                      <a:pt x="55458" y="28573"/>
                    </a:cubicBezTo>
                    <a:cubicBezTo>
                      <a:pt x="49890" y="32820"/>
                      <a:pt x="44545" y="37393"/>
                      <a:pt x="39645" y="42403"/>
                    </a:cubicBezTo>
                    <a:cubicBezTo>
                      <a:pt x="37195" y="44907"/>
                      <a:pt x="34856" y="47412"/>
                      <a:pt x="32629" y="50025"/>
                    </a:cubicBezTo>
                    <a:cubicBezTo>
                      <a:pt x="30402" y="52639"/>
                      <a:pt x="28286" y="55361"/>
                      <a:pt x="26170" y="58192"/>
                    </a:cubicBezTo>
                    <a:cubicBezTo>
                      <a:pt x="25168" y="59608"/>
                      <a:pt x="24166" y="61023"/>
                      <a:pt x="23275" y="62439"/>
                    </a:cubicBezTo>
                    <a:cubicBezTo>
                      <a:pt x="22384" y="63855"/>
                      <a:pt x="21381" y="65379"/>
                      <a:pt x="20491" y="66795"/>
                    </a:cubicBezTo>
                    <a:cubicBezTo>
                      <a:pt x="18709" y="69735"/>
                      <a:pt x="17038" y="72675"/>
                      <a:pt x="15479" y="75724"/>
                    </a:cubicBezTo>
                    <a:cubicBezTo>
                      <a:pt x="12361" y="81931"/>
                      <a:pt x="9689" y="88356"/>
                      <a:pt x="7573" y="94889"/>
                    </a:cubicBezTo>
                    <a:cubicBezTo>
                      <a:pt x="7016" y="96523"/>
                      <a:pt x="6459" y="98265"/>
                      <a:pt x="6014" y="99899"/>
                    </a:cubicBezTo>
                    <a:cubicBezTo>
                      <a:pt x="5568" y="101641"/>
                      <a:pt x="5123" y="103274"/>
                      <a:pt x="4677" y="105017"/>
                    </a:cubicBezTo>
                    <a:cubicBezTo>
                      <a:pt x="3786" y="108501"/>
                      <a:pt x="3118" y="111986"/>
                      <a:pt x="2450" y="115470"/>
                    </a:cubicBezTo>
                    <a:cubicBezTo>
                      <a:pt x="1782" y="119173"/>
                      <a:pt x="1336" y="122766"/>
                      <a:pt x="891" y="126469"/>
                    </a:cubicBezTo>
                    <a:cubicBezTo>
                      <a:pt x="557" y="130171"/>
                      <a:pt x="223" y="133874"/>
                      <a:pt x="111" y="137576"/>
                    </a:cubicBezTo>
                    <a:cubicBezTo>
                      <a:pt x="0" y="139536"/>
                      <a:pt x="0" y="141387"/>
                      <a:pt x="0" y="143238"/>
                    </a:cubicBezTo>
                    <a:cubicBezTo>
                      <a:pt x="0" y="145198"/>
                      <a:pt x="0" y="147050"/>
                      <a:pt x="0" y="149010"/>
                    </a:cubicBezTo>
                    <a:cubicBezTo>
                      <a:pt x="0" y="150861"/>
                      <a:pt x="111" y="152821"/>
                      <a:pt x="223" y="154672"/>
                    </a:cubicBezTo>
                    <a:cubicBezTo>
                      <a:pt x="334" y="156632"/>
                      <a:pt x="445" y="158484"/>
                      <a:pt x="557" y="160335"/>
                    </a:cubicBezTo>
                    <a:cubicBezTo>
                      <a:pt x="1114" y="167631"/>
                      <a:pt x="2116" y="174818"/>
                      <a:pt x="3675" y="182005"/>
                    </a:cubicBezTo>
                    <a:cubicBezTo>
                      <a:pt x="4454" y="185489"/>
                      <a:pt x="5345" y="188974"/>
                      <a:pt x="6348" y="192350"/>
                    </a:cubicBezTo>
                    <a:cubicBezTo>
                      <a:pt x="7350" y="195725"/>
                      <a:pt x="8464" y="198992"/>
                      <a:pt x="9689" y="202259"/>
                    </a:cubicBezTo>
                    <a:cubicBezTo>
                      <a:pt x="12138" y="208684"/>
                      <a:pt x="15034" y="215000"/>
                      <a:pt x="18486" y="220989"/>
                    </a:cubicBezTo>
                    <a:cubicBezTo>
                      <a:pt x="20156" y="224038"/>
                      <a:pt x="22050" y="226978"/>
                      <a:pt x="23943" y="229809"/>
                    </a:cubicBezTo>
                    <a:cubicBezTo>
                      <a:pt x="25836" y="232640"/>
                      <a:pt x="27952" y="235472"/>
                      <a:pt x="30068" y="238194"/>
                    </a:cubicBezTo>
                    <a:cubicBezTo>
                      <a:pt x="32295" y="240916"/>
                      <a:pt x="34522" y="243639"/>
                      <a:pt x="36861" y="246143"/>
                    </a:cubicBezTo>
                    <a:cubicBezTo>
                      <a:pt x="39199" y="248757"/>
                      <a:pt x="41761" y="251261"/>
                      <a:pt x="44322" y="253657"/>
                    </a:cubicBezTo>
                    <a:cubicBezTo>
                      <a:pt x="46883" y="256053"/>
                      <a:pt x="49556" y="258339"/>
                      <a:pt x="52229" y="260517"/>
                    </a:cubicBezTo>
                    <a:cubicBezTo>
                      <a:pt x="54901" y="262695"/>
                      <a:pt x="57685" y="264764"/>
                      <a:pt x="60581" y="266724"/>
                    </a:cubicBezTo>
                    <a:cubicBezTo>
                      <a:pt x="63476" y="268684"/>
                      <a:pt x="66372" y="270536"/>
                      <a:pt x="69379" y="272278"/>
                    </a:cubicBezTo>
                    <a:cubicBezTo>
                      <a:pt x="72385" y="274020"/>
                      <a:pt x="75503" y="275654"/>
                      <a:pt x="78510" y="277069"/>
                    </a:cubicBezTo>
                    <a:cubicBezTo>
                      <a:pt x="84746" y="280118"/>
                      <a:pt x="91317" y="282623"/>
                      <a:pt x="97999" y="284692"/>
                    </a:cubicBezTo>
                    <a:cubicBezTo>
                      <a:pt x="101451" y="285672"/>
                      <a:pt x="104903" y="286652"/>
                      <a:pt x="108355" y="287414"/>
                    </a:cubicBezTo>
                    <a:cubicBezTo>
                      <a:pt x="111807" y="288176"/>
                      <a:pt x="115482" y="288939"/>
                      <a:pt x="119046" y="289483"/>
                    </a:cubicBezTo>
                    <a:cubicBezTo>
                      <a:pt x="126507" y="290681"/>
                      <a:pt x="133968" y="291334"/>
                      <a:pt x="141541" y="291552"/>
                    </a:cubicBezTo>
                    <a:cubicBezTo>
                      <a:pt x="145327" y="291661"/>
                      <a:pt x="149225" y="291661"/>
                      <a:pt x="153011" y="291552"/>
                    </a:cubicBezTo>
                    <a:cubicBezTo>
                      <a:pt x="156909" y="291443"/>
                      <a:pt x="160695" y="291225"/>
                      <a:pt x="164482" y="290899"/>
                    </a:cubicBezTo>
                    <a:cubicBezTo>
                      <a:pt x="171831" y="290245"/>
                      <a:pt x="179070" y="289156"/>
                      <a:pt x="186197" y="287523"/>
                    </a:cubicBezTo>
                    <a:cubicBezTo>
                      <a:pt x="189649" y="286761"/>
                      <a:pt x="193102" y="285781"/>
                      <a:pt x="196554" y="284801"/>
                    </a:cubicBezTo>
                    <a:cubicBezTo>
                      <a:pt x="199895" y="283712"/>
                      <a:pt x="203236" y="282623"/>
                      <a:pt x="206576" y="281316"/>
                    </a:cubicBezTo>
                    <a:cubicBezTo>
                      <a:pt x="213035" y="278812"/>
                      <a:pt x="219383" y="275762"/>
                      <a:pt x="225397" y="272278"/>
                    </a:cubicBezTo>
                    <a:cubicBezTo>
                      <a:pt x="228403" y="270536"/>
                      <a:pt x="231410" y="268684"/>
                      <a:pt x="234194" y="266724"/>
                    </a:cubicBezTo>
                    <a:cubicBezTo>
                      <a:pt x="237201" y="264546"/>
                      <a:pt x="239985" y="262477"/>
                      <a:pt x="242658" y="260300"/>
                    </a:cubicBezTo>
                    <a:cubicBezTo>
                      <a:pt x="245108" y="258339"/>
                      <a:pt x="247446" y="256379"/>
                      <a:pt x="249673" y="254310"/>
                    </a:cubicBezTo>
                    <a:cubicBezTo>
                      <a:pt x="250564" y="253439"/>
                      <a:pt x="251455" y="252677"/>
                      <a:pt x="252346" y="251806"/>
                    </a:cubicBezTo>
                    <a:cubicBezTo>
                      <a:pt x="253014" y="251261"/>
                      <a:pt x="253571" y="250608"/>
                      <a:pt x="254239" y="249955"/>
                    </a:cubicBezTo>
                    <a:cubicBezTo>
                      <a:pt x="254907" y="249301"/>
                      <a:pt x="255464" y="248757"/>
                      <a:pt x="256132" y="248103"/>
                    </a:cubicBezTo>
                    <a:cubicBezTo>
                      <a:pt x="257246" y="246906"/>
                      <a:pt x="258471" y="245708"/>
                      <a:pt x="259585" y="244510"/>
                    </a:cubicBezTo>
                    <a:cubicBezTo>
                      <a:pt x="262926" y="240916"/>
                      <a:pt x="266044" y="236996"/>
                      <a:pt x="268939" y="233076"/>
                    </a:cubicBezTo>
                    <a:cubicBezTo>
                      <a:pt x="270944" y="230245"/>
                      <a:pt x="272837" y="227414"/>
                      <a:pt x="274730" y="224473"/>
                    </a:cubicBezTo>
                    <a:cubicBezTo>
                      <a:pt x="276512" y="221533"/>
                      <a:pt x="278182" y="218484"/>
                      <a:pt x="279741" y="215435"/>
                    </a:cubicBezTo>
                    <a:cubicBezTo>
                      <a:pt x="281300" y="212386"/>
                      <a:pt x="282748" y="209228"/>
                      <a:pt x="284084" y="206070"/>
                    </a:cubicBezTo>
                    <a:cubicBezTo>
                      <a:pt x="285421" y="202803"/>
                      <a:pt x="286646" y="199646"/>
                      <a:pt x="287648" y="196270"/>
                    </a:cubicBezTo>
                    <a:cubicBezTo>
                      <a:pt x="289207" y="191478"/>
                      <a:pt x="290543" y="186687"/>
                      <a:pt x="291546" y="181896"/>
                    </a:cubicBezTo>
                    <a:cubicBezTo>
                      <a:pt x="292548" y="177431"/>
                      <a:pt x="293327" y="172858"/>
                      <a:pt x="293884" y="168284"/>
                    </a:cubicBezTo>
                    <a:cubicBezTo>
                      <a:pt x="294330" y="164582"/>
                      <a:pt x="294664" y="160879"/>
                      <a:pt x="294886" y="157177"/>
                    </a:cubicBezTo>
                    <a:cubicBezTo>
                      <a:pt x="295109" y="153257"/>
                      <a:pt x="295221" y="149445"/>
                      <a:pt x="295221" y="145634"/>
                    </a:cubicBezTo>
                    <a:moveTo>
                      <a:pt x="262591" y="160661"/>
                    </a:moveTo>
                    <a:cubicBezTo>
                      <a:pt x="262257" y="164582"/>
                      <a:pt x="261701" y="168611"/>
                      <a:pt x="260921" y="172422"/>
                    </a:cubicBezTo>
                    <a:cubicBezTo>
                      <a:pt x="260030" y="176887"/>
                      <a:pt x="258917" y="181351"/>
                      <a:pt x="257469" y="185816"/>
                    </a:cubicBezTo>
                    <a:cubicBezTo>
                      <a:pt x="256801" y="187994"/>
                      <a:pt x="256021" y="190063"/>
                      <a:pt x="255130" y="192241"/>
                    </a:cubicBezTo>
                    <a:cubicBezTo>
                      <a:pt x="253682" y="195943"/>
                      <a:pt x="252012" y="199537"/>
                      <a:pt x="250119" y="203130"/>
                    </a:cubicBezTo>
                    <a:cubicBezTo>
                      <a:pt x="248337" y="206506"/>
                      <a:pt x="246333" y="209664"/>
                      <a:pt x="244217" y="212822"/>
                    </a:cubicBezTo>
                    <a:cubicBezTo>
                      <a:pt x="242992" y="214673"/>
                      <a:pt x="241655" y="216415"/>
                      <a:pt x="240319" y="218158"/>
                    </a:cubicBezTo>
                    <a:cubicBezTo>
                      <a:pt x="239540" y="219138"/>
                      <a:pt x="238649" y="220227"/>
                      <a:pt x="237869" y="221207"/>
                    </a:cubicBezTo>
                    <a:cubicBezTo>
                      <a:pt x="236644" y="222622"/>
                      <a:pt x="235419" y="224038"/>
                      <a:pt x="234194" y="225236"/>
                    </a:cubicBezTo>
                    <a:cubicBezTo>
                      <a:pt x="233637" y="225780"/>
                      <a:pt x="233081" y="226433"/>
                      <a:pt x="232524" y="226978"/>
                    </a:cubicBezTo>
                    <a:cubicBezTo>
                      <a:pt x="232190" y="227414"/>
                      <a:pt x="231744" y="227740"/>
                      <a:pt x="231410" y="228176"/>
                    </a:cubicBezTo>
                    <a:cubicBezTo>
                      <a:pt x="230965" y="228611"/>
                      <a:pt x="230631" y="228938"/>
                      <a:pt x="230185" y="229374"/>
                    </a:cubicBezTo>
                    <a:cubicBezTo>
                      <a:pt x="229740" y="229809"/>
                      <a:pt x="229183" y="230245"/>
                      <a:pt x="228626" y="230789"/>
                    </a:cubicBezTo>
                    <a:cubicBezTo>
                      <a:pt x="227512" y="231878"/>
                      <a:pt x="226287" y="232858"/>
                      <a:pt x="225174" y="233838"/>
                    </a:cubicBezTo>
                    <a:cubicBezTo>
                      <a:pt x="223503" y="235254"/>
                      <a:pt x="221722" y="236669"/>
                      <a:pt x="219940" y="237976"/>
                    </a:cubicBezTo>
                    <a:cubicBezTo>
                      <a:pt x="218158" y="239283"/>
                      <a:pt x="216376" y="240590"/>
                      <a:pt x="214483" y="241788"/>
                    </a:cubicBezTo>
                    <a:cubicBezTo>
                      <a:pt x="211031" y="243965"/>
                      <a:pt x="207356" y="246034"/>
                      <a:pt x="203681" y="247886"/>
                    </a:cubicBezTo>
                    <a:cubicBezTo>
                      <a:pt x="199672" y="249846"/>
                      <a:pt x="195552" y="251588"/>
                      <a:pt x="191320" y="253004"/>
                    </a:cubicBezTo>
                    <a:cubicBezTo>
                      <a:pt x="186977" y="254528"/>
                      <a:pt x="182634" y="255726"/>
                      <a:pt x="178068" y="256706"/>
                    </a:cubicBezTo>
                    <a:cubicBezTo>
                      <a:pt x="173391" y="257686"/>
                      <a:pt x="168713" y="258448"/>
                      <a:pt x="163925" y="258993"/>
                    </a:cubicBezTo>
                    <a:cubicBezTo>
                      <a:pt x="158914" y="259537"/>
                      <a:pt x="153902" y="259864"/>
                      <a:pt x="148891" y="259864"/>
                    </a:cubicBezTo>
                    <a:cubicBezTo>
                      <a:pt x="143880" y="259864"/>
                      <a:pt x="138757" y="259755"/>
                      <a:pt x="133746" y="259319"/>
                    </a:cubicBezTo>
                    <a:cubicBezTo>
                      <a:pt x="128957" y="258884"/>
                      <a:pt x="124280" y="258231"/>
                      <a:pt x="119491" y="257250"/>
                    </a:cubicBezTo>
                    <a:cubicBezTo>
                      <a:pt x="115037" y="256379"/>
                      <a:pt x="110582" y="255182"/>
                      <a:pt x="106239" y="253766"/>
                    </a:cubicBezTo>
                    <a:cubicBezTo>
                      <a:pt x="102008" y="252350"/>
                      <a:pt x="97887" y="250717"/>
                      <a:pt x="93767" y="248866"/>
                    </a:cubicBezTo>
                    <a:cubicBezTo>
                      <a:pt x="89869" y="246906"/>
                      <a:pt x="85971" y="244837"/>
                      <a:pt x="82185" y="242441"/>
                    </a:cubicBezTo>
                    <a:cubicBezTo>
                      <a:pt x="78399" y="240045"/>
                      <a:pt x="74835" y="237432"/>
                      <a:pt x="71383" y="234601"/>
                    </a:cubicBezTo>
                    <a:cubicBezTo>
                      <a:pt x="67931" y="231660"/>
                      <a:pt x="64590" y="228611"/>
                      <a:pt x="61472" y="225345"/>
                    </a:cubicBezTo>
                    <a:cubicBezTo>
                      <a:pt x="59913" y="223711"/>
                      <a:pt x="58465" y="222078"/>
                      <a:pt x="57017" y="220444"/>
                    </a:cubicBezTo>
                    <a:cubicBezTo>
                      <a:pt x="55570" y="218811"/>
                      <a:pt x="54233" y="217069"/>
                      <a:pt x="52897" y="215217"/>
                    </a:cubicBezTo>
                    <a:cubicBezTo>
                      <a:pt x="50336" y="211733"/>
                      <a:pt x="47886" y="208030"/>
                      <a:pt x="45770" y="204219"/>
                    </a:cubicBezTo>
                    <a:cubicBezTo>
                      <a:pt x="43654" y="200408"/>
                      <a:pt x="41761" y="196488"/>
                      <a:pt x="40090" y="192459"/>
                    </a:cubicBezTo>
                    <a:cubicBezTo>
                      <a:pt x="38420" y="188321"/>
                      <a:pt x="37084" y="184074"/>
                      <a:pt x="35859" y="179827"/>
                    </a:cubicBezTo>
                    <a:cubicBezTo>
                      <a:pt x="34634" y="175362"/>
                      <a:pt x="33743" y="170789"/>
                      <a:pt x="33075" y="166215"/>
                    </a:cubicBezTo>
                    <a:cubicBezTo>
                      <a:pt x="32406" y="161424"/>
                      <a:pt x="31961" y="156523"/>
                      <a:pt x="31738" y="151732"/>
                    </a:cubicBezTo>
                    <a:cubicBezTo>
                      <a:pt x="31627" y="149228"/>
                      <a:pt x="31627" y="146723"/>
                      <a:pt x="31627" y="144218"/>
                    </a:cubicBezTo>
                    <a:cubicBezTo>
                      <a:pt x="31627" y="141714"/>
                      <a:pt x="31738" y="139209"/>
                      <a:pt x="31850" y="136705"/>
                    </a:cubicBezTo>
                    <a:cubicBezTo>
                      <a:pt x="32184" y="131913"/>
                      <a:pt x="32629" y="127122"/>
                      <a:pt x="33520" y="122331"/>
                    </a:cubicBezTo>
                    <a:cubicBezTo>
                      <a:pt x="34299" y="117866"/>
                      <a:pt x="35302" y="113401"/>
                      <a:pt x="36638" y="108937"/>
                    </a:cubicBezTo>
                    <a:cubicBezTo>
                      <a:pt x="37863" y="104690"/>
                      <a:pt x="39422" y="100443"/>
                      <a:pt x="41204" y="96414"/>
                    </a:cubicBezTo>
                    <a:cubicBezTo>
                      <a:pt x="42986" y="92385"/>
                      <a:pt x="44990" y="88465"/>
                      <a:pt x="47217" y="84653"/>
                    </a:cubicBezTo>
                    <a:cubicBezTo>
                      <a:pt x="49445" y="80842"/>
                      <a:pt x="52006" y="77249"/>
                      <a:pt x="54679" y="73764"/>
                    </a:cubicBezTo>
                    <a:cubicBezTo>
                      <a:pt x="57463" y="70170"/>
                      <a:pt x="60470" y="66795"/>
                      <a:pt x="63699" y="63637"/>
                    </a:cubicBezTo>
                    <a:cubicBezTo>
                      <a:pt x="66817" y="60479"/>
                      <a:pt x="70269" y="57430"/>
                      <a:pt x="73833" y="54599"/>
                    </a:cubicBezTo>
                    <a:cubicBezTo>
                      <a:pt x="77285" y="51876"/>
                      <a:pt x="80960" y="49372"/>
                      <a:pt x="84746" y="47085"/>
                    </a:cubicBezTo>
                    <a:cubicBezTo>
                      <a:pt x="88533" y="44798"/>
                      <a:pt x="92430" y="42729"/>
                      <a:pt x="96439" y="40987"/>
                    </a:cubicBezTo>
                    <a:cubicBezTo>
                      <a:pt x="100560" y="39136"/>
                      <a:pt x="104680" y="37611"/>
                      <a:pt x="108912" y="36304"/>
                    </a:cubicBezTo>
                    <a:cubicBezTo>
                      <a:pt x="113366" y="34998"/>
                      <a:pt x="117821" y="33909"/>
                      <a:pt x="122275" y="33038"/>
                    </a:cubicBezTo>
                    <a:cubicBezTo>
                      <a:pt x="127064" y="32166"/>
                      <a:pt x="131853" y="31622"/>
                      <a:pt x="136641" y="31295"/>
                    </a:cubicBezTo>
                    <a:cubicBezTo>
                      <a:pt x="139091" y="31186"/>
                      <a:pt x="141652" y="31078"/>
                      <a:pt x="144214" y="30969"/>
                    </a:cubicBezTo>
                    <a:cubicBezTo>
                      <a:pt x="146775" y="30969"/>
                      <a:pt x="149336" y="30969"/>
                      <a:pt x="151786" y="30969"/>
                    </a:cubicBezTo>
                    <a:cubicBezTo>
                      <a:pt x="156798" y="31078"/>
                      <a:pt x="161698" y="31513"/>
                      <a:pt x="166597" y="32166"/>
                    </a:cubicBezTo>
                    <a:cubicBezTo>
                      <a:pt x="171275" y="32820"/>
                      <a:pt x="175952" y="33691"/>
                      <a:pt x="180518" y="34780"/>
                    </a:cubicBezTo>
                    <a:cubicBezTo>
                      <a:pt x="184972" y="35869"/>
                      <a:pt x="189315" y="37284"/>
                      <a:pt x="193547" y="38809"/>
                    </a:cubicBezTo>
                    <a:cubicBezTo>
                      <a:pt x="197667" y="40442"/>
                      <a:pt x="201788" y="42294"/>
                      <a:pt x="205686" y="44363"/>
                    </a:cubicBezTo>
                    <a:cubicBezTo>
                      <a:pt x="209583" y="46432"/>
                      <a:pt x="213370" y="48718"/>
                      <a:pt x="217044" y="51332"/>
                    </a:cubicBezTo>
                    <a:cubicBezTo>
                      <a:pt x="220719" y="53945"/>
                      <a:pt x="224172" y="56777"/>
                      <a:pt x="227512" y="59717"/>
                    </a:cubicBezTo>
                    <a:cubicBezTo>
                      <a:pt x="229183" y="61241"/>
                      <a:pt x="230853" y="62766"/>
                      <a:pt x="232412" y="64399"/>
                    </a:cubicBezTo>
                    <a:cubicBezTo>
                      <a:pt x="233971" y="66033"/>
                      <a:pt x="235531" y="67666"/>
                      <a:pt x="236978" y="69299"/>
                    </a:cubicBezTo>
                    <a:cubicBezTo>
                      <a:pt x="239874" y="72675"/>
                      <a:pt x="242546" y="76160"/>
                      <a:pt x="244885" y="79862"/>
                    </a:cubicBezTo>
                    <a:cubicBezTo>
                      <a:pt x="247335" y="83456"/>
                      <a:pt x="249562" y="87267"/>
                      <a:pt x="251455" y="91187"/>
                    </a:cubicBezTo>
                    <a:cubicBezTo>
                      <a:pt x="253348" y="95107"/>
                      <a:pt x="255130" y="99245"/>
                      <a:pt x="256578" y="103383"/>
                    </a:cubicBezTo>
                    <a:cubicBezTo>
                      <a:pt x="258026" y="107630"/>
                      <a:pt x="259251" y="112095"/>
                      <a:pt x="260253" y="116450"/>
                    </a:cubicBezTo>
                    <a:cubicBezTo>
                      <a:pt x="261255" y="121024"/>
                      <a:pt x="261923" y="125706"/>
                      <a:pt x="262369" y="130498"/>
                    </a:cubicBezTo>
                    <a:cubicBezTo>
                      <a:pt x="262926" y="135507"/>
                      <a:pt x="263148" y="140407"/>
                      <a:pt x="263148" y="145416"/>
                    </a:cubicBezTo>
                    <a:cubicBezTo>
                      <a:pt x="263371" y="150643"/>
                      <a:pt x="263148" y="155652"/>
                      <a:pt x="262591" y="160661"/>
                    </a:cubicBezTo>
                  </a:path>
                </a:pathLst>
              </a:custGeom>
              <a:grpFill/>
              <a:ln w="11089" cap="flat">
                <a:noFill/>
                <a:prstDash val="solid"/>
                <a:miter/>
              </a:ln>
            </p:spPr>
            <p:txBody>
              <a:bodyPr rtlCol="0" anchor="ctr"/>
              <a:lstStyle/>
              <a:p>
                <a:endParaRPr lang="fi-FI"/>
              </a:p>
            </p:txBody>
          </p:sp>
          <p:sp>
            <p:nvSpPr>
              <p:cNvPr id="21" name="Vapaamuotoinen: Muoto 16">
                <a:extLst>
                  <a:ext uri="{FF2B5EF4-FFF2-40B4-BE49-F238E27FC236}">
                    <a16:creationId xmlns:a16="http://schemas.microsoft.com/office/drawing/2014/main" id="{FE974D53-B3A7-4762-B321-43D745DF2BA5}"/>
                  </a:ext>
                </a:extLst>
              </p:cNvPr>
              <p:cNvSpPr/>
              <p:nvPr/>
            </p:nvSpPr>
            <p:spPr bwMode="black">
              <a:xfrm>
                <a:off x="10972862" y="6318240"/>
                <a:ext cx="32851" cy="290311"/>
              </a:xfrm>
              <a:custGeom>
                <a:avLst/>
                <a:gdLst>
                  <a:gd name="connsiteX0" fmla="*/ 334 w 32851"/>
                  <a:gd name="connsiteY0" fmla="*/ 290312 h 290311"/>
                  <a:gd name="connsiteX1" fmla="*/ 32518 w 32851"/>
                  <a:gd name="connsiteY1" fmla="*/ 290312 h 290311"/>
                  <a:gd name="connsiteX2" fmla="*/ 32852 w 32851"/>
                  <a:gd name="connsiteY2" fmla="*/ 145156 h 290311"/>
                  <a:gd name="connsiteX3" fmla="*/ 32518 w 32851"/>
                  <a:gd name="connsiteY3" fmla="*/ 0 h 290311"/>
                  <a:gd name="connsiteX4" fmla="*/ 334 w 32851"/>
                  <a:gd name="connsiteY4" fmla="*/ 0 h 290311"/>
                  <a:gd name="connsiteX5" fmla="*/ 0 w 32851"/>
                  <a:gd name="connsiteY5" fmla="*/ 145156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51" h="290311">
                    <a:moveTo>
                      <a:pt x="334" y="290312"/>
                    </a:moveTo>
                    <a:lnTo>
                      <a:pt x="32518" y="290312"/>
                    </a:lnTo>
                    <a:lnTo>
                      <a:pt x="32852" y="145156"/>
                    </a:lnTo>
                    <a:lnTo>
                      <a:pt x="32518" y="0"/>
                    </a:lnTo>
                    <a:lnTo>
                      <a:pt x="334" y="0"/>
                    </a:lnTo>
                    <a:lnTo>
                      <a:pt x="0" y="145156"/>
                    </a:lnTo>
                    <a:close/>
                  </a:path>
                </a:pathLst>
              </a:custGeom>
              <a:grpFill/>
              <a:ln w="11089" cap="flat">
                <a:noFill/>
                <a:prstDash val="solid"/>
                <a:miter/>
              </a:ln>
            </p:spPr>
            <p:txBody>
              <a:bodyPr rtlCol="0" anchor="ctr"/>
              <a:lstStyle/>
              <a:p>
                <a:endParaRPr lang="fi-FI"/>
              </a:p>
            </p:txBody>
          </p:sp>
          <p:sp>
            <p:nvSpPr>
              <p:cNvPr id="22" name="Vapaamuotoinen: Muoto 17">
                <a:extLst>
                  <a:ext uri="{FF2B5EF4-FFF2-40B4-BE49-F238E27FC236}">
                    <a16:creationId xmlns:a16="http://schemas.microsoft.com/office/drawing/2014/main" id="{D9B2D482-815F-43EC-9A2A-54610229BB82}"/>
                  </a:ext>
                </a:extLst>
              </p:cNvPr>
              <p:cNvSpPr/>
              <p:nvPr/>
            </p:nvSpPr>
            <p:spPr bwMode="black">
              <a:xfrm>
                <a:off x="10278854" y="6318240"/>
                <a:ext cx="202567" cy="290311"/>
              </a:xfrm>
              <a:custGeom>
                <a:avLst/>
                <a:gdLst>
                  <a:gd name="connsiteX0" fmla="*/ 0 w 202567"/>
                  <a:gd name="connsiteY0" fmla="*/ 0 h 290311"/>
                  <a:gd name="connsiteX1" fmla="*/ 0 w 202567"/>
                  <a:gd name="connsiteY1" fmla="*/ 32233 h 290311"/>
                  <a:gd name="connsiteX2" fmla="*/ 85081 w 202567"/>
                  <a:gd name="connsiteY2" fmla="*/ 32233 h 290311"/>
                  <a:gd name="connsiteX3" fmla="*/ 84746 w 202567"/>
                  <a:gd name="connsiteY3" fmla="*/ 161163 h 290311"/>
                  <a:gd name="connsiteX4" fmla="*/ 85081 w 202567"/>
                  <a:gd name="connsiteY4" fmla="*/ 290312 h 290311"/>
                  <a:gd name="connsiteX5" fmla="*/ 117710 w 202567"/>
                  <a:gd name="connsiteY5" fmla="*/ 290312 h 290311"/>
                  <a:gd name="connsiteX6" fmla="*/ 117932 w 202567"/>
                  <a:gd name="connsiteY6" fmla="*/ 161163 h 290311"/>
                  <a:gd name="connsiteX7" fmla="*/ 117710 w 202567"/>
                  <a:gd name="connsiteY7" fmla="*/ 32233 h 290311"/>
                  <a:gd name="connsiteX8" fmla="*/ 202567 w 202567"/>
                  <a:gd name="connsiteY8" fmla="*/ 32233 h 290311"/>
                  <a:gd name="connsiteX9" fmla="*/ 202567 w 202567"/>
                  <a:gd name="connsiteY9" fmla="*/ 0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567" h="290311">
                    <a:moveTo>
                      <a:pt x="0" y="0"/>
                    </a:moveTo>
                    <a:lnTo>
                      <a:pt x="0" y="32233"/>
                    </a:lnTo>
                    <a:lnTo>
                      <a:pt x="85081" y="32233"/>
                    </a:lnTo>
                    <a:lnTo>
                      <a:pt x="84746" y="161163"/>
                    </a:lnTo>
                    <a:lnTo>
                      <a:pt x="85081" y="290312"/>
                    </a:lnTo>
                    <a:lnTo>
                      <a:pt x="117710" y="290312"/>
                    </a:lnTo>
                    <a:lnTo>
                      <a:pt x="117932" y="161163"/>
                    </a:lnTo>
                    <a:lnTo>
                      <a:pt x="117710" y="32233"/>
                    </a:lnTo>
                    <a:lnTo>
                      <a:pt x="202567" y="32233"/>
                    </a:lnTo>
                    <a:lnTo>
                      <a:pt x="202567" y="0"/>
                    </a:lnTo>
                    <a:close/>
                  </a:path>
                </a:pathLst>
              </a:custGeom>
              <a:grpFill/>
              <a:ln w="11089" cap="flat">
                <a:noFill/>
                <a:prstDash val="solid"/>
                <a:miter/>
              </a:ln>
            </p:spPr>
            <p:txBody>
              <a:bodyPr rtlCol="0" anchor="ctr"/>
              <a:lstStyle/>
              <a:p>
                <a:endParaRPr lang="fi-FI"/>
              </a:p>
            </p:txBody>
          </p:sp>
          <p:sp>
            <p:nvSpPr>
              <p:cNvPr id="23" name="Vapaamuotoinen: Muoto 18">
                <a:extLst>
                  <a:ext uri="{FF2B5EF4-FFF2-40B4-BE49-F238E27FC236}">
                    <a16:creationId xmlns:a16="http://schemas.microsoft.com/office/drawing/2014/main" id="{3D851316-8D55-4025-9CAB-B73F96E78CFE}"/>
                  </a:ext>
                </a:extLst>
              </p:cNvPr>
              <p:cNvSpPr/>
              <p:nvPr/>
            </p:nvSpPr>
            <p:spPr bwMode="black">
              <a:xfrm>
                <a:off x="10763359" y="6317810"/>
                <a:ext cx="159501" cy="291546"/>
              </a:xfrm>
              <a:custGeom>
                <a:avLst/>
                <a:gdLst>
                  <a:gd name="connsiteX0" fmla="*/ 126872 w 159501"/>
                  <a:gd name="connsiteY0" fmla="*/ 76547 h 291546"/>
                  <a:gd name="connsiteX1" fmla="*/ 126427 w 159501"/>
                  <a:gd name="connsiteY1" fmla="*/ 69251 h 291546"/>
                  <a:gd name="connsiteX2" fmla="*/ 125536 w 159501"/>
                  <a:gd name="connsiteY2" fmla="*/ 64460 h 291546"/>
                  <a:gd name="connsiteX3" fmla="*/ 124645 w 159501"/>
                  <a:gd name="connsiteY3" fmla="*/ 61302 h 291546"/>
                  <a:gd name="connsiteX4" fmla="*/ 123532 w 159501"/>
                  <a:gd name="connsiteY4" fmla="*/ 58362 h 291546"/>
                  <a:gd name="connsiteX5" fmla="*/ 120525 w 159501"/>
                  <a:gd name="connsiteY5" fmla="*/ 52917 h 291546"/>
                  <a:gd name="connsiteX6" fmla="*/ 116516 w 159501"/>
                  <a:gd name="connsiteY6" fmla="*/ 47908 h 291546"/>
                  <a:gd name="connsiteX7" fmla="*/ 113843 w 159501"/>
                  <a:gd name="connsiteY7" fmla="*/ 45404 h 291546"/>
                  <a:gd name="connsiteX8" fmla="*/ 112507 w 159501"/>
                  <a:gd name="connsiteY8" fmla="*/ 44315 h 291546"/>
                  <a:gd name="connsiteX9" fmla="*/ 111839 w 159501"/>
                  <a:gd name="connsiteY9" fmla="*/ 43770 h 291546"/>
                  <a:gd name="connsiteX10" fmla="*/ 111282 w 159501"/>
                  <a:gd name="connsiteY10" fmla="*/ 43226 h 291546"/>
                  <a:gd name="connsiteX11" fmla="*/ 109611 w 159501"/>
                  <a:gd name="connsiteY11" fmla="*/ 42028 h 291546"/>
                  <a:gd name="connsiteX12" fmla="*/ 106493 w 159501"/>
                  <a:gd name="connsiteY12" fmla="*/ 40068 h 291546"/>
                  <a:gd name="connsiteX13" fmla="*/ 105157 w 159501"/>
                  <a:gd name="connsiteY13" fmla="*/ 39305 h 291546"/>
                  <a:gd name="connsiteX14" fmla="*/ 100591 w 159501"/>
                  <a:gd name="connsiteY14" fmla="*/ 37128 h 291546"/>
                  <a:gd name="connsiteX15" fmla="*/ 95914 w 159501"/>
                  <a:gd name="connsiteY15" fmla="*/ 35494 h 291546"/>
                  <a:gd name="connsiteX16" fmla="*/ 92462 w 159501"/>
                  <a:gd name="connsiteY16" fmla="*/ 34623 h 291546"/>
                  <a:gd name="connsiteX17" fmla="*/ 88898 w 159501"/>
                  <a:gd name="connsiteY17" fmla="*/ 33861 h 291546"/>
                  <a:gd name="connsiteX18" fmla="*/ 83553 w 159501"/>
                  <a:gd name="connsiteY18" fmla="*/ 33098 h 291546"/>
                  <a:gd name="connsiteX19" fmla="*/ 79544 w 159501"/>
                  <a:gd name="connsiteY19" fmla="*/ 32881 h 291546"/>
                  <a:gd name="connsiteX20" fmla="*/ 75535 w 159501"/>
                  <a:gd name="connsiteY20" fmla="*/ 32772 h 291546"/>
                  <a:gd name="connsiteX21" fmla="*/ 32215 w 159501"/>
                  <a:gd name="connsiteY21" fmla="*/ 32772 h 291546"/>
                  <a:gd name="connsiteX22" fmla="*/ 32215 w 159501"/>
                  <a:gd name="connsiteY22" fmla="*/ 121738 h 291546"/>
                  <a:gd name="connsiteX23" fmla="*/ 75423 w 159501"/>
                  <a:gd name="connsiteY23" fmla="*/ 121738 h 291546"/>
                  <a:gd name="connsiteX24" fmla="*/ 86448 w 159501"/>
                  <a:gd name="connsiteY24" fmla="*/ 120976 h 291546"/>
                  <a:gd name="connsiteX25" fmla="*/ 96248 w 159501"/>
                  <a:gd name="connsiteY25" fmla="*/ 118689 h 291546"/>
                  <a:gd name="connsiteX26" fmla="*/ 104934 w 159501"/>
                  <a:gd name="connsiteY26" fmla="*/ 114987 h 291546"/>
                  <a:gd name="connsiteX27" fmla="*/ 112618 w 159501"/>
                  <a:gd name="connsiteY27" fmla="*/ 109869 h 291546"/>
                  <a:gd name="connsiteX28" fmla="*/ 115514 w 159501"/>
                  <a:gd name="connsiteY28" fmla="*/ 107146 h 291546"/>
                  <a:gd name="connsiteX29" fmla="*/ 118075 w 159501"/>
                  <a:gd name="connsiteY29" fmla="*/ 104206 h 291546"/>
                  <a:gd name="connsiteX30" fmla="*/ 120302 w 159501"/>
                  <a:gd name="connsiteY30" fmla="*/ 101157 h 291546"/>
                  <a:gd name="connsiteX31" fmla="*/ 122195 w 159501"/>
                  <a:gd name="connsiteY31" fmla="*/ 97782 h 291546"/>
                  <a:gd name="connsiteX32" fmla="*/ 124979 w 159501"/>
                  <a:gd name="connsiteY32" fmla="*/ 90377 h 291546"/>
                  <a:gd name="connsiteX33" fmla="*/ 125982 w 159501"/>
                  <a:gd name="connsiteY33" fmla="*/ 85694 h 291546"/>
                  <a:gd name="connsiteX34" fmla="*/ 126872 w 159501"/>
                  <a:gd name="connsiteY34" fmla="*/ 76547 h 291546"/>
                  <a:gd name="connsiteX35" fmla="*/ 98809 w 159501"/>
                  <a:gd name="connsiteY35" fmla="*/ 151249 h 291546"/>
                  <a:gd name="connsiteX36" fmla="*/ 42126 w 159501"/>
                  <a:gd name="connsiteY36" fmla="*/ 153862 h 291546"/>
                  <a:gd name="connsiteX37" fmla="*/ 32215 w 159501"/>
                  <a:gd name="connsiteY37" fmla="*/ 156040 h 291546"/>
                  <a:gd name="connsiteX38" fmla="*/ 32215 w 159501"/>
                  <a:gd name="connsiteY38" fmla="*/ 168018 h 291546"/>
                  <a:gd name="connsiteX39" fmla="*/ 32215 w 159501"/>
                  <a:gd name="connsiteY39" fmla="*/ 191866 h 291546"/>
                  <a:gd name="connsiteX40" fmla="*/ 32215 w 159501"/>
                  <a:gd name="connsiteY40" fmla="*/ 243591 h 291546"/>
                  <a:gd name="connsiteX41" fmla="*/ 32215 w 159501"/>
                  <a:gd name="connsiteY41" fmla="*/ 269508 h 291546"/>
                  <a:gd name="connsiteX42" fmla="*/ 32215 w 159501"/>
                  <a:gd name="connsiteY42" fmla="*/ 282466 h 291546"/>
                  <a:gd name="connsiteX43" fmla="*/ 32215 w 159501"/>
                  <a:gd name="connsiteY43" fmla="*/ 289000 h 291546"/>
                  <a:gd name="connsiteX44" fmla="*/ 27538 w 159501"/>
                  <a:gd name="connsiteY44" fmla="*/ 290851 h 291546"/>
                  <a:gd name="connsiteX45" fmla="*/ 7604 w 159501"/>
                  <a:gd name="connsiteY45" fmla="*/ 290851 h 291546"/>
                  <a:gd name="connsiteX46" fmla="*/ 31 w 159501"/>
                  <a:gd name="connsiteY46" fmla="*/ 288564 h 291546"/>
                  <a:gd name="connsiteX47" fmla="*/ 31 w 159501"/>
                  <a:gd name="connsiteY47" fmla="*/ 285079 h 291546"/>
                  <a:gd name="connsiteX48" fmla="*/ 31 w 159501"/>
                  <a:gd name="connsiteY48" fmla="*/ 274626 h 291546"/>
                  <a:gd name="connsiteX49" fmla="*/ 31 w 159501"/>
                  <a:gd name="connsiteY49" fmla="*/ 214516 h 291546"/>
                  <a:gd name="connsiteX50" fmla="*/ 143 w 159501"/>
                  <a:gd name="connsiteY50" fmla="*/ 7944 h 291546"/>
                  <a:gd name="connsiteX51" fmla="*/ 143 w 159501"/>
                  <a:gd name="connsiteY51" fmla="*/ 1846 h 291546"/>
                  <a:gd name="connsiteX52" fmla="*/ 5042 w 159501"/>
                  <a:gd name="connsiteY52" fmla="*/ 539 h 291546"/>
                  <a:gd name="connsiteX53" fmla="*/ 17404 w 159501"/>
                  <a:gd name="connsiteY53" fmla="*/ 539 h 291546"/>
                  <a:gd name="connsiteX54" fmla="*/ 42126 w 159501"/>
                  <a:gd name="connsiteY54" fmla="*/ 539 h 291546"/>
                  <a:gd name="connsiteX55" fmla="*/ 98141 w 159501"/>
                  <a:gd name="connsiteY55" fmla="*/ 2826 h 291546"/>
                  <a:gd name="connsiteX56" fmla="*/ 159501 w 159501"/>
                  <a:gd name="connsiteY56" fmla="*/ 76656 h 291546"/>
                  <a:gd name="connsiteX57" fmla="*/ 98809 w 159501"/>
                  <a:gd name="connsiteY57" fmla="*/ 151249 h 29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59501" h="291546">
                    <a:moveTo>
                      <a:pt x="126872" y="76547"/>
                    </a:moveTo>
                    <a:cubicBezTo>
                      <a:pt x="126872" y="74043"/>
                      <a:pt x="126761" y="71647"/>
                      <a:pt x="126427" y="69251"/>
                    </a:cubicBezTo>
                    <a:cubicBezTo>
                      <a:pt x="126204" y="67618"/>
                      <a:pt x="125870" y="65985"/>
                      <a:pt x="125536" y="64460"/>
                    </a:cubicBezTo>
                    <a:cubicBezTo>
                      <a:pt x="125313" y="63371"/>
                      <a:pt x="124979" y="62282"/>
                      <a:pt x="124645" y="61302"/>
                    </a:cubicBezTo>
                    <a:cubicBezTo>
                      <a:pt x="124311" y="60322"/>
                      <a:pt x="123866" y="59342"/>
                      <a:pt x="123532" y="58362"/>
                    </a:cubicBezTo>
                    <a:cubicBezTo>
                      <a:pt x="122752" y="56402"/>
                      <a:pt x="121638" y="54551"/>
                      <a:pt x="120525" y="52917"/>
                    </a:cubicBezTo>
                    <a:cubicBezTo>
                      <a:pt x="119300" y="51175"/>
                      <a:pt x="117963" y="49433"/>
                      <a:pt x="116516" y="47908"/>
                    </a:cubicBezTo>
                    <a:cubicBezTo>
                      <a:pt x="115625" y="47037"/>
                      <a:pt x="114734" y="46166"/>
                      <a:pt x="113843" y="45404"/>
                    </a:cubicBezTo>
                    <a:cubicBezTo>
                      <a:pt x="113398" y="44968"/>
                      <a:pt x="112952" y="44641"/>
                      <a:pt x="112507" y="44315"/>
                    </a:cubicBezTo>
                    <a:cubicBezTo>
                      <a:pt x="112284" y="44097"/>
                      <a:pt x="112061" y="43988"/>
                      <a:pt x="111839" y="43770"/>
                    </a:cubicBezTo>
                    <a:cubicBezTo>
                      <a:pt x="111616" y="43661"/>
                      <a:pt x="111504" y="43443"/>
                      <a:pt x="111282" y="43226"/>
                    </a:cubicBezTo>
                    <a:cubicBezTo>
                      <a:pt x="110725" y="42790"/>
                      <a:pt x="110168" y="42354"/>
                      <a:pt x="109611" y="42028"/>
                    </a:cubicBezTo>
                    <a:cubicBezTo>
                      <a:pt x="108609" y="41266"/>
                      <a:pt x="107607" y="40612"/>
                      <a:pt x="106493" y="40068"/>
                    </a:cubicBezTo>
                    <a:cubicBezTo>
                      <a:pt x="106048" y="39850"/>
                      <a:pt x="105602" y="39523"/>
                      <a:pt x="105157" y="39305"/>
                    </a:cubicBezTo>
                    <a:cubicBezTo>
                      <a:pt x="103709" y="38543"/>
                      <a:pt x="102150" y="37781"/>
                      <a:pt x="100591" y="37128"/>
                    </a:cubicBezTo>
                    <a:cubicBezTo>
                      <a:pt x="99032" y="36474"/>
                      <a:pt x="97584" y="36039"/>
                      <a:pt x="95914" y="35494"/>
                    </a:cubicBezTo>
                    <a:cubicBezTo>
                      <a:pt x="94800" y="35167"/>
                      <a:pt x="93575" y="34841"/>
                      <a:pt x="92462" y="34623"/>
                    </a:cubicBezTo>
                    <a:cubicBezTo>
                      <a:pt x="91237" y="34405"/>
                      <a:pt x="90123" y="34079"/>
                      <a:pt x="88898" y="33861"/>
                    </a:cubicBezTo>
                    <a:cubicBezTo>
                      <a:pt x="87116" y="33534"/>
                      <a:pt x="85334" y="33316"/>
                      <a:pt x="83553" y="33098"/>
                    </a:cubicBezTo>
                    <a:cubicBezTo>
                      <a:pt x="82216" y="32990"/>
                      <a:pt x="80880" y="32881"/>
                      <a:pt x="79544" y="32881"/>
                    </a:cubicBezTo>
                    <a:cubicBezTo>
                      <a:pt x="78207" y="32881"/>
                      <a:pt x="76871" y="32772"/>
                      <a:pt x="75535" y="32772"/>
                    </a:cubicBezTo>
                    <a:lnTo>
                      <a:pt x="32215" y="32772"/>
                    </a:lnTo>
                    <a:lnTo>
                      <a:pt x="32215" y="121738"/>
                    </a:lnTo>
                    <a:lnTo>
                      <a:pt x="75423" y="121738"/>
                    </a:lnTo>
                    <a:cubicBezTo>
                      <a:pt x="79098" y="121738"/>
                      <a:pt x="82773" y="121520"/>
                      <a:pt x="86448" y="120976"/>
                    </a:cubicBezTo>
                    <a:cubicBezTo>
                      <a:pt x="89789" y="120432"/>
                      <a:pt x="93018" y="119778"/>
                      <a:pt x="96248" y="118689"/>
                    </a:cubicBezTo>
                    <a:cubicBezTo>
                      <a:pt x="99255" y="117709"/>
                      <a:pt x="102150" y="116511"/>
                      <a:pt x="104934" y="114987"/>
                    </a:cubicBezTo>
                    <a:cubicBezTo>
                      <a:pt x="107607" y="113571"/>
                      <a:pt x="110168" y="111829"/>
                      <a:pt x="112618" y="109869"/>
                    </a:cubicBezTo>
                    <a:cubicBezTo>
                      <a:pt x="113620" y="108998"/>
                      <a:pt x="114623" y="108127"/>
                      <a:pt x="115514" y="107146"/>
                    </a:cubicBezTo>
                    <a:cubicBezTo>
                      <a:pt x="116404" y="106275"/>
                      <a:pt x="117295" y="105295"/>
                      <a:pt x="118075" y="104206"/>
                    </a:cubicBezTo>
                    <a:cubicBezTo>
                      <a:pt x="118854" y="103226"/>
                      <a:pt x="119634" y="102246"/>
                      <a:pt x="120302" y="101157"/>
                    </a:cubicBezTo>
                    <a:cubicBezTo>
                      <a:pt x="120970" y="100068"/>
                      <a:pt x="121638" y="98979"/>
                      <a:pt x="122195" y="97782"/>
                    </a:cubicBezTo>
                    <a:cubicBezTo>
                      <a:pt x="123309" y="95386"/>
                      <a:pt x="124311" y="92990"/>
                      <a:pt x="124979" y="90377"/>
                    </a:cubicBezTo>
                    <a:cubicBezTo>
                      <a:pt x="125425" y="88852"/>
                      <a:pt x="125759" y="87219"/>
                      <a:pt x="125982" y="85694"/>
                    </a:cubicBezTo>
                    <a:cubicBezTo>
                      <a:pt x="126650" y="82536"/>
                      <a:pt x="126872" y="79487"/>
                      <a:pt x="126872" y="76547"/>
                    </a:cubicBezTo>
                    <a:moveTo>
                      <a:pt x="98809" y="151249"/>
                    </a:moveTo>
                    <a:cubicBezTo>
                      <a:pt x="79766" y="155822"/>
                      <a:pt x="61058" y="153862"/>
                      <a:pt x="42126" y="153862"/>
                    </a:cubicBezTo>
                    <a:cubicBezTo>
                      <a:pt x="39899" y="153862"/>
                      <a:pt x="32215" y="151902"/>
                      <a:pt x="32215" y="156040"/>
                    </a:cubicBezTo>
                    <a:lnTo>
                      <a:pt x="32215" y="168018"/>
                    </a:lnTo>
                    <a:lnTo>
                      <a:pt x="32215" y="191866"/>
                    </a:lnTo>
                    <a:lnTo>
                      <a:pt x="32215" y="243591"/>
                    </a:lnTo>
                    <a:lnTo>
                      <a:pt x="32215" y="269508"/>
                    </a:lnTo>
                    <a:lnTo>
                      <a:pt x="32215" y="282466"/>
                    </a:lnTo>
                    <a:lnTo>
                      <a:pt x="32215" y="289000"/>
                    </a:lnTo>
                    <a:cubicBezTo>
                      <a:pt x="32215" y="292049"/>
                      <a:pt x="29431" y="290851"/>
                      <a:pt x="27538" y="290851"/>
                    </a:cubicBezTo>
                    <a:lnTo>
                      <a:pt x="7604" y="290851"/>
                    </a:lnTo>
                    <a:cubicBezTo>
                      <a:pt x="4708" y="290851"/>
                      <a:pt x="31" y="293464"/>
                      <a:pt x="31" y="288564"/>
                    </a:cubicBezTo>
                    <a:lnTo>
                      <a:pt x="31" y="285079"/>
                    </a:lnTo>
                    <a:cubicBezTo>
                      <a:pt x="31" y="281595"/>
                      <a:pt x="31" y="278110"/>
                      <a:pt x="31" y="274626"/>
                    </a:cubicBezTo>
                    <a:cubicBezTo>
                      <a:pt x="31" y="254589"/>
                      <a:pt x="31" y="234553"/>
                      <a:pt x="31" y="214516"/>
                    </a:cubicBezTo>
                    <a:cubicBezTo>
                      <a:pt x="-80" y="145695"/>
                      <a:pt x="143" y="76874"/>
                      <a:pt x="143" y="7944"/>
                    </a:cubicBezTo>
                    <a:lnTo>
                      <a:pt x="143" y="1846"/>
                    </a:lnTo>
                    <a:cubicBezTo>
                      <a:pt x="143" y="-1312"/>
                      <a:pt x="3261" y="539"/>
                      <a:pt x="5042" y="539"/>
                    </a:cubicBezTo>
                    <a:lnTo>
                      <a:pt x="17404" y="539"/>
                    </a:lnTo>
                    <a:lnTo>
                      <a:pt x="42126" y="539"/>
                    </a:lnTo>
                    <a:cubicBezTo>
                      <a:pt x="60835" y="539"/>
                      <a:pt x="79321" y="-1312"/>
                      <a:pt x="98141" y="2826"/>
                    </a:cubicBezTo>
                    <a:cubicBezTo>
                      <a:pt x="136561" y="11320"/>
                      <a:pt x="159501" y="37672"/>
                      <a:pt x="159501" y="76656"/>
                    </a:cubicBezTo>
                    <a:cubicBezTo>
                      <a:pt x="159390" y="113789"/>
                      <a:pt x="135559" y="142428"/>
                      <a:pt x="98809" y="151249"/>
                    </a:cubicBezTo>
                  </a:path>
                </a:pathLst>
              </a:custGeom>
              <a:grpFill/>
              <a:ln w="11089" cap="flat">
                <a:noFill/>
                <a:prstDash val="solid"/>
                <a:miter/>
              </a:ln>
            </p:spPr>
            <p:txBody>
              <a:bodyPr rtlCol="0" anchor="ctr"/>
              <a:lstStyle/>
              <a:p>
                <a:endParaRPr lang="fi-FI"/>
              </a:p>
            </p:txBody>
          </p:sp>
          <p:sp>
            <p:nvSpPr>
              <p:cNvPr id="24" name="Vapaamuotoinen: Muoto 19">
                <a:extLst>
                  <a:ext uri="{FF2B5EF4-FFF2-40B4-BE49-F238E27FC236}">
                    <a16:creationId xmlns:a16="http://schemas.microsoft.com/office/drawing/2014/main" id="{1AB064CF-04C9-4374-A7A3-F237214FED04}"/>
                  </a:ext>
                </a:extLst>
              </p:cNvPr>
              <p:cNvSpPr/>
              <p:nvPr/>
            </p:nvSpPr>
            <p:spPr bwMode="black">
              <a:xfrm>
                <a:off x="10472624" y="6318240"/>
                <a:ext cx="245775" cy="290311"/>
              </a:xfrm>
              <a:custGeom>
                <a:avLst/>
                <a:gdLst>
                  <a:gd name="connsiteX0" fmla="*/ 172054 w 245775"/>
                  <a:gd name="connsiteY0" fmla="*/ 204176 h 290311"/>
                  <a:gd name="connsiteX1" fmla="*/ 122610 w 245775"/>
                  <a:gd name="connsiteY1" fmla="*/ 77750 h 290311"/>
                  <a:gd name="connsiteX2" fmla="*/ 73165 w 245775"/>
                  <a:gd name="connsiteY2" fmla="*/ 204176 h 290311"/>
                  <a:gd name="connsiteX3" fmla="*/ 172054 w 245775"/>
                  <a:gd name="connsiteY3" fmla="*/ 204176 h 290311"/>
                  <a:gd name="connsiteX4" fmla="*/ 206131 w 245775"/>
                  <a:gd name="connsiteY4" fmla="*/ 290312 h 290311"/>
                  <a:gd name="connsiteX5" fmla="*/ 183190 w 245775"/>
                  <a:gd name="connsiteY5" fmla="*/ 231618 h 290311"/>
                  <a:gd name="connsiteX6" fmla="*/ 62474 w 245775"/>
                  <a:gd name="connsiteY6" fmla="*/ 231618 h 290311"/>
                  <a:gd name="connsiteX7" fmla="*/ 39534 w 245775"/>
                  <a:gd name="connsiteY7" fmla="*/ 290312 h 290311"/>
                  <a:gd name="connsiteX8" fmla="*/ 0 w 245775"/>
                  <a:gd name="connsiteY8" fmla="*/ 290312 h 290311"/>
                  <a:gd name="connsiteX9" fmla="*/ 122721 w 245775"/>
                  <a:gd name="connsiteY9" fmla="*/ 0 h 290311"/>
                  <a:gd name="connsiteX10" fmla="*/ 245776 w 245775"/>
                  <a:gd name="connsiteY10" fmla="*/ 290312 h 290311"/>
                  <a:gd name="connsiteX11" fmla="*/ 206131 w 245775"/>
                  <a:gd name="connsiteY11" fmla="*/ 290312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5775" h="290311">
                    <a:moveTo>
                      <a:pt x="172054" y="204176"/>
                    </a:moveTo>
                    <a:lnTo>
                      <a:pt x="122610" y="77750"/>
                    </a:lnTo>
                    <a:lnTo>
                      <a:pt x="73165" y="204176"/>
                    </a:lnTo>
                    <a:lnTo>
                      <a:pt x="172054" y="204176"/>
                    </a:lnTo>
                    <a:close/>
                    <a:moveTo>
                      <a:pt x="206131" y="290312"/>
                    </a:moveTo>
                    <a:lnTo>
                      <a:pt x="183190" y="231618"/>
                    </a:lnTo>
                    <a:lnTo>
                      <a:pt x="62474" y="231618"/>
                    </a:lnTo>
                    <a:lnTo>
                      <a:pt x="39534" y="290312"/>
                    </a:lnTo>
                    <a:lnTo>
                      <a:pt x="0" y="290312"/>
                    </a:lnTo>
                    <a:lnTo>
                      <a:pt x="122721" y="0"/>
                    </a:lnTo>
                    <a:lnTo>
                      <a:pt x="245776" y="290312"/>
                    </a:lnTo>
                    <a:lnTo>
                      <a:pt x="206131" y="290312"/>
                    </a:lnTo>
                    <a:close/>
                  </a:path>
                </a:pathLst>
              </a:custGeom>
              <a:grpFill/>
              <a:ln w="11089" cap="flat">
                <a:noFill/>
                <a:prstDash val="solid"/>
                <a:miter/>
              </a:ln>
            </p:spPr>
            <p:txBody>
              <a:bodyPr rtlCol="0" anchor="ctr"/>
              <a:lstStyle/>
              <a:p>
                <a:endParaRPr lang="fi-FI"/>
              </a:p>
            </p:txBody>
          </p:sp>
        </p:grpSp>
      </p:grpSp>
    </p:spTree>
    <p:extLst>
      <p:ext uri="{BB962C8B-B14F-4D97-AF65-F5344CB8AC3E}">
        <p14:creationId xmlns:p14="http://schemas.microsoft.com/office/powerpoint/2010/main" val="1533272737"/>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 id="2147483830" r:id="rId17"/>
    <p:sldLayoutId id="2147483831" r:id="rId18"/>
    <p:sldLayoutId id="2147483832" r:id="rId19"/>
    <p:sldLayoutId id="2147483833" r:id="rId20"/>
    <p:sldLayoutId id="2147483834" r:id="rId21"/>
    <p:sldLayoutId id="2147483835" r:id="rId22"/>
    <p:sldLayoutId id="2147483836" r:id="rId23"/>
    <p:sldLayoutId id="2147483837" r:id="rId24"/>
    <p:sldLayoutId id="2147483838" r:id="rId25"/>
  </p:sldLayoutIdLst>
  <p:hf hdr="0" dt="0"/>
  <p:txStyles>
    <p:titleStyle>
      <a:lvl1pPr algn="l" defTabSz="914400" rtl="0" eaLnBrk="1" latinLnBrk="0" hangingPunct="1">
        <a:lnSpc>
          <a:spcPct val="100000"/>
        </a:lnSpc>
        <a:spcBef>
          <a:spcPct val="0"/>
        </a:spcBef>
        <a:buNone/>
        <a:defRPr sz="3600" kern="1200">
          <a:solidFill>
            <a:srgbClr val="09984A"/>
          </a:solidFill>
          <a:latin typeface="+mj-lt"/>
          <a:ea typeface="+mj-ea"/>
          <a:cs typeface="+mj-cs"/>
        </a:defRPr>
      </a:lvl1pPr>
    </p:titleStyle>
    <p:bodyStyle>
      <a:lvl1pPr marL="228600" indent="-228600" algn="l" defTabSz="914400" rtl="0" eaLnBrk="1" latinLnBrk="0" hangingPunct="1">
        <a:lnSpc>
          <a:spcPct val="100000"/>
        </a:lnSpc>
        <a:spcBef>
          <a:spcPts val="1000"/>
        </a:spcBef>
        <a:buClr>
          <a:srgbClr val="61BF1A"/>
        </a:buClr>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rgbClr val="61BF1A"/>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rgbClr val="61BF1A"/>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rgbClr val="61BF1A"/>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rgbClr val="61BF1A"/>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Clr>
          <a:srgbClr val="61BF1A"/>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Clr>
          <a:srgbClr val="61BF1A"/>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Clr>
          <a:srgbClr val="61BF1A"/>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Clr>
          <a:srgbClr val="61BF1A"/>
        </a:buClr>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1.xml"/><Relationship Id="rId4" Type="http://schemas.openxmlformats.org/officeDocument/2006/relationships/hyperlink" Target="http://creativecommons.org/licenses/by-sa/4.0/?ref=chooser-v1" TargetMode="Externa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hyperlink" Target="http://www.metsanhoidonsuositukset.fi/"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metsanhoidonsuositukset.fi/fi/toimenpiteet/energiapuun-korjuu-hoidetuista-ja-hoitamattomista-kasvatusmetsista/toteutus#section-208" TargetMode="External"/><Relationship Id="rId2" Type="http://schemas.openxmlformats.org/officeDocument/2006/relationships/image" Target="../media/image24.jp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hyperlink" Target="https://puuhuolto.fi/korjuun-suunnittelu/korjuun-organisointi/energiapuun-hankintaketjut/energiapuun-varastointi/" TargetMode="External"/><Relationship Id="rId2" Type="http://schemas.openxmlformats.org/officeDocument/2006/relationships/hyperlink" Target="https://metsanhoidonsuositukset.fi/fi/toimenpiteet/hakkuutahteen-korjuu-uudistushakkuualoilta/toteutus#section-191" TargetMode="External"/><Relationship Id="rId1" Type="http://schemas.openxmlformats.org/officeDocument/2006/relationships/slideLayout" Target="../slideLayouts/slideLayout3.xml"/><Relationship Id="rId4" Type="http://schemas.openxmlformats.org/officeDocument/2006/relationships/image" Target="../media/image25.jpg"/></Relationships>
</file>

<file path=ppt/slides/_rels/slide27.xml.rels><?xml version="1.0" encoding="UTF-8" standalone="yes"?>
<Relationships xmlns="http://schemas.openxmlformats.org/package/2006/relationships"><Relationship Id="rId3" Type="http://schemas.openxmlformats.org/officeDocument/2006/relationships/hyperlink" Target="https://puuhuolto.fi/korjuun-suunnittelu/korjuun-organisointi/energiapuun-hankintaketjut/energiapuun-varastointi/" TargetMode="External"/><Relationship Id="rId2" Type="http://schemas.openxmlformats.org/officeDocument/2006/relationships/hyperlink" Target="https://metsanhoidonsuositukset.fi/fi/toimenpiteet/kantojen-korjuu-uudistushakkuualoilta/toteutus#section-192" TargetMode="External"/><Relationship Id="rId1" Type="http://schemas.openxmlformats.org/officeDocument/2006/relationships/slideLayout" Target="../slideLayouts/slideLayout3.xml"/><Relationship Id="rId4" Type="http://schemas.openxmlformats.org/officeDocument/2006/relationships/image" Target="../media/image2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video" Target="https://www.youtube.com/embed/RLkS4LRHTrI?feature=oembed"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hyperlink" Target="http://urn.fi/URN:ISBN:978-952-380-584-2" TargetMode="External"/><Relationship Id="rId2" Type="http://schemas.openxmlformats.org/officeDocument/2006/relationships/hyperlink" Target="https://metsanhoidonsuositukset.fi/fi" TargetMode="External"/><Relationship Id="rId1" Type="http://schemas.openxmlformats.org/officeDocument/2006/relationships/slideLayout" Target="../slideLayouts/slideLayout2.xml"/><Relationship Id="rId5" Type="http://schemas.openxmlformats.org/officeDocument/2006/relationships/hyperlink" Target="https://biobisnesta.fi/wp-content/uploads/2018/01/Energiapuuta_paatehakkuulta.pdf" TargetMode="External"/><Relationship Id="rId4" Type="http://schemas.openxmlformats.org/officeDocument/2006/relationships/hyperlink" Target="https://www.luke.fi/fi/tilastot/puun-kaytto"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01B395D1-0463-437A-A8FD-E3B0AE69C6E7}"/>
              </a:ext>
            </a:extLst>
          </p:cNvPr>
          <p:cNvSpPr>
            <a:spLocks noGrp="1"/>
          </p:cNvSpPr>
          <p:nvPr>
            <p:ph type="title"/>
          </p:nvPr>
        </p:nvSpPr>
        <p:spPr/>
        <p:txBody>
          <a:bodyPr/>
          <a:lstStyle/>
          <a:p>
            <a:r>
              <a:rPr lang="fi-FI" dirty="0"/>
              <a:t>Metsien kasvu ja kestävä bioenergian korjuu -opetusmateriaali</a:t>
            </a:r>
          </a:p>
        </p:txBody>
      </p:sp>
      <p:sp>
        <p:nvSpPr>
          <p:cNvPr id="6" name="Alaotsikko 5">
            <a:extLst>
              <a:ext uri="{FF2B5EF4-FFF2-40B4-BE49-F238E27FC236}">
                <a16:creationId xmlns:a16="http://schemas.microsoft.com/office/drawing/2014/main" id="{6CB24AC9-D069-4AD9-A1EC-B3502362D0FE}"/>
              </a:ext>
            </a:extLst>
          </p:cNvPr>
          <p:cNvSpPr>
            <a:spLocks noGrp="1"/>
          </p:cNvSpPr>
          <p:nvPr>
            <p:ph type="subTitle" idx="1"/>
          </p:nvPr>
        </p:nvSpPr>
        <p:spPr/>
        <p:txBody>
          <a:bodyPr/>
          <a:lstStyle/>
          <a:p>
            <a:r>
              <a:rPr lang="fi-FI" dirty="0"/>
              <a:t>Osa 2: Kestävä bioenergian korjuu metsästä</a:t>
            </a:r>
          </a:p>
        </p:txBody>
      </p:sp>
      <p:pic>
        <p:nvPicPr>
          <p:cNvPr id="3" name="Kuva 2" descr="Kuva, joka sisältää kohteen Grafiikka, logo, Fontti, graafinen suunnittelu&#10;&#10;Kuvaus luotu automaattisesti">
            <a:extLst>
              <a:ext uri="{FF2B5EF4-FFF2-40B4-BE49-F238E27FC236}">
                <a16:creationId xmlns:a16="http://schemas.microsoft.com/office/drawing/2014/main" id="{4C517CAD-E98A-41E9-AC02-E178817E42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96400" y="116632"/>
            <a:ext cx="1788930" cy="1382545"/>
          </a:xfrm>
          <a:prstGeom prst="rect">
            <a:avLst/>
          </a:prstGeom>
          <a:solidFill>
            <a:schemeClr val="bg1"/>
          </a:solidFill>
        </p:spPr>
      </p:pic>
      <p:sp>
        <p:nvSpPr>
          <p:cNvPr id="9" name="Tekstiruutu 8">
            <a:extLst>
              <a:ext uri="{FF2B5EF4-FFF2-40B4-BE49-F238E27FC236}">
                <a16:creationId xmlns:a16="http://schemas.microsoft.com/office/drawing/2014/main" id="{89856191-D80F-4ED9-8890-3680F3AF3918}"/>
              </a:ext>
            </a:extLst>
          </p:cNvPr>
          <p:cNvSpPr txBox="1"/>
          <p:nvPr/>
        </p:nvSpPr>
        <p:spPr>
          <a:xfrm>
            <a:off x="8975336" y="1556792"/>
            <a:ext cx="321666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dirty="0">
                <a:ln>
                  <a:noFill/>
                </a:ln>
                <a:solidFill>
                  <a:prstClr val="black"/>
                </a:solidFill>
                <a:effectLst/>
                <a:uLnTx/>
                <a:uFillTx/>
                <a:latin typeface="Calibri"/>
                <a:ea typeface="+mn-ea"/>
                <a:cs typeface="+mn-cs"/>
              </a:rPr>
              <a:t>Hankkeen on rahoittanut Metsämiesten Säätiö. Lahjoitukset ja säätiöfuusiot ovat tärkeä osa Säätiön yleishyödyllisen toiminnan vaikuttavuutta. Lisätietoja: www.mmsaatio.fi</a:t>
            </a:r>
          </a:p>
        </p:txBody>
      </p:sp>
      <p:pic>
        <p:nvPicPr>
          <p:cNvPr id="8" name="Kuva 7" descr="Kuva, joka sisältää kohteen Värikkyys, kuvakaappaus, Grafiikka, graafinen suunnittelu&#10;&#10;Kuvaus luotu automaattisesti">
            <a:extLst>
              <a:ext uri="{FF2B5EF4-FFF2-40B4-BE49-F238E27FC236}">
                <a16:creationId xmlns:a16="http://schemas.microsoft.com/office/drawing/2014/main" id="{38E23D88-7627-4643-AAD8-DC5462E7C6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6400" y="4004999"/>
            <a:ext cx="1800001" cy="1224001"/>
          </a:xfrm>
          <a:prstGeom prst="rect">
            <a:avLst/>
          </a:prstGeom>
          <a:solidFill>
            <a:schemeClr val="bg1"/>
          </a:solidFill>
        </p:spPr>
      </p:pic>
      <p:sp>
        <p:nvSpPr>
          <p:cNvPr id="12" name="Alatunnisteen paikkamerkki 11" hidden="1">
            <a:extLst>
              <a:ext uri="{FF2B5EF4-FFF2-40B4-BE49-F238E27FC236}">
                <a16:creationId xmlns:a16="http://schemas.microsoft.com/office/drawing/2014/main" id="{EB263D5D-82BA-4494-9226-30F4ECB7E4BD}"/>
              </a:ext>
            </a:extLst>
          </p:cNvPr>
          <p:cNvSpPr>
            <a:spLocks noGrp="1"/>
          </p:cNvSpPr>
          <p:nvPr>
            <p:ph type="ftr" sz="quarter" idx="11"/>
          </p:nvPr>
        </p:nvSpPr>
        <p:spPr/>
        <p:txBody>
          <a:bodyPr/>
          <a:lstStyle/>
          <a:p>
            <a:r>
              <a:rPr lang="en-US"/>
              <a:t>This work © 2024 by Tapio Palvelut Oy is licensed under CC BY-SA 4.0 </a:t>
            </a:r>
            <a:endParaRPr lang="fi-FI"/>
          </a:p>
        </p:txBody>
      </p:sp>
      <p:sp>
        <p:nvSpPr>
          <p:cNvPr id="4" name="Dian numeron paikkamerkki 3" hidden="1">
            <a:extLst>
              <a:ext uri="{FF2B5EF4-FFF2-40B4-BE49-F238E27FC236}">
                <a16:creationId xmlns:a16="http://schemas.microsoft.com/office/drawing/2014/main" id="{0CDE7BB6-2708-4CF9-855E-6A517A85483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20BB7A-7565-440A-AF71-226D618FE89D}" type="slidenum">
              <a:rPr kumimoji="0" lang="fi-FI" sz="1200" b="0" i="0" u="none" strike="noStrike" kern="1200" cap="none" spc="0" normalizeH="0" baseline="0" noProof="0" smtClean="0">
                <a:ln>
                  <a:noFill/>
                </a:ln>
                <a:no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a:t>
            </a:fld>
            <a:endParaRPr kumimoji="0" lang="fi-FI" sz="1200" b="0" i="0" u="none" strike="noStrike" kern="1200" cap="none" spc="0" normalizeH="0" baseline="0" noProof="0">
              <a:ln>
                <a:noFill/>
              </a:ln>
              <a:noFill/>
              <a:effectLst/>
              <a:uLnTx/>
              <a:uFillTx/>
              <a:latin typeface="Calibri"/>
              <a:ea typeface="+mn-ea"/>
              <a:cs typeface="+mn-cs"/>
            </a:endParaRPr>
          </a:p>
        </p:txBody>
      </p:sp>
      <p:sp>
        <p:nvSpPr>
          <p:cNvPr id="2" name="Rectangle 1">
            <a:extLst>
              <a:ext uri="{FF2B5EF4-FFF2-40B4-BE49-F238E27FC236}">
                <a16:creationId xmlns:a16="http://schemas.microsoft.com/office/drawing/2014/main" id="{EE3DD174-B7D8-417E-9237-DD7017171C67}"/>
              </a:ext>
            </a:extLst>
          </p:cNvPr>
          <p:cNvSpPr>
            <a:spLocks noChangeArrowheads="1"/>
          </p:cNvSpPr>
          <p:nvPr/>
        </p:nvSpPr>
        <p:spPr bwMode="auto">
          <a:xfrm>
            <a:off x="-5184" y="180107"/>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Tx/>
              <a:buNone/>
              <a:tabLst/>
            </a:pPr>
            <a:r>
              <a:rPr kumimoji="0" lang="fi-FI" altLang="fi-FI" sz="1200" b="0" i="0" u="none" strike="noStrike" cap="none" normalizeH="0" baseline="0" dirty="0" err="1">
                <a:ln>
                  <a:noFill/>
                </a:ln>
                <a:solidFill>
                  <a:srgbClr val="333333"/>
                </a:solidFill>
                <a:effectLst/>
                <a:latin typeface="Source Sans Pro" panose="020B0503030403020204" pitchFamily="34" charset="0"/>
              </a:rPr>
              <a:t>This</a:t>
            </a:r>
            <a:r>
              <a:rPr kumimoji="0" lang="fi-FI" altLang="fi-FI" sz="1200" b="0" i="0" u="none" strike="noStrike" cap="none" normalizeH="0" baseline="0" dirty="0">
                <a:ln>
                  <a:noFill/>
                </a:ln>
                <a:solidFill>
                  <a:srgbClr val="333333"/>
                </a:solidFill>
                <a:effectLst/>
                <a:latin typeface="Source Sans Pro" panose="020B0503030403020204" pitchFamily="34" charset="0"/>
              </a:rPr>
              <a:t> </a:t>
            </a:r>
            <a:r>
              <a:rPr kumimoji="0" lang="fi-FI" altLang="fi-FI" sz="1200" b="0" i="0" u="none" strike="noStrike" cap="none" normalizeH="0" baseline="0" dirty="0" err="1">
                <a:ln>
                  <a:noFill/>
                </a:ln>
                <a:solidFill>
                  <a:srgbClr val="333333"/>
                </a:solidFill>
                <a:effectLst/>
                <a:latin typeface="Source Sans Pro" panose="020B0503030403020204" pitchFamily="34" charset="0"/>
              </a:rPr>
              <a:t>work</a:t>
            </a:r>
            <a:r>
              <a:rPr kumimoji="0" lang="fi-FI" altLang="fi-FI" sz="1200" b="0" i="0" u="none" strike="noStrike" cap="none" normalizeH="0" baseline="0" dirty="0">
                <a:ln>
                  <a:noFill/>
                </a:ln>
                <a:solidFill>
                  <a:srgbClr val="333333"/>
                </a:solidFill>
                <a:effectLst/>
                <a:latin typeface="Source Sans Pro" panose="020B0503030403020204" pitchFamily="34" charset="0"/>
              </a:rPr>
              <a:t> © 2024 </a:t>
            </a:r>
            <a:r>
              <a:rPr kumimoji="0" lang="fi-FI" altLang="fi-FI" sz="1200" b="0" i="0" u="none" strike="noStrike" cap="none" normalizeH="0" baseline="0" dirty="0" err="1">
                <a:ln>
                  <a:noFill/>
                </a:ln>
                <a:solidFill>
                  <a:srgbClr val="333333"/>
                </a:solidFill>
                <a:effectLst/>
                <a:latin typeface="Source Sans Pro" panose="020B0503030403020204" pitchFamily="34" charset="0"/>
              </a:rPr>
              <a:t>by</a:t>
            </a:r>
            <a:r>
              <a:rPr kumimoji="0" lang="fi-FI" altLang="fi-FI" sz="1200" b="0" i="0" u="none" strike="noStrike" cap="none" normalizeH="0" baseline="0" dirty="0">
                <a:ln>
                  <a:noFill/>
                </a:ln>
                <a:solidFill>
                  <a:srgbClr val="333333"/>
                </a:solidFill>
                <a:effectLst/>
                <a:latin typeface="Source Sans Pro" panose="020B0503030403020204" pitchFamily="34" charset="0"/>
              </a:rPr>
              <a:t> Tapio Palvelut Oy is </a:t>
            </a:r>
            <a:r>
              <a:rPr kumimoji="0" lang="fi-FI" altLang="fi-FI" sz="1200" b="0" i="0" u="none" strike="noStrike" cap="none" normalizeH="0" baseline="0" dirty="0" err="1">
                <a:ln>
                  <a:noFill/>
                </a:ln>
                <a:solidFill>
                  <a:srgbClr val="333333"/>
                </a:solidFill>
                <a:effectLst/>
                <a:latin typeface="Source Sans Pro" panose="020B0503030403020204" pitchFamily="34" charset="0"/>
              </a:rPr>
              <a:t>licensed</a:t>
            </a:r>
            <a:r>
              <a:rPr kumimoji="0" lang="fi-FI" altLang="fi-FI" sz="1200" b="0" i="0" u="none" strike="noStrike" cap="none" normalizeH="0" baseline="0" dirty="0">
                <a:ln>
                  <a:noFill/>
                </a:ln>
                <a:solidFill>
                  <a:srgbClr val="333333"/>
                </a:solidFill>
                <a:effectLst/>
                <a:latin typeface="Source Sans Pro" panose="020B0503030403020204" pitchFamily="34" charset="0"/>
              </a:rPr>
              <a:t> </a:t>
            </a:r>
            <a:r>
              <a:rPr kumimoji="0" lang="fi-FI" altLang="fi-FI" sz="1200" b="0" i="0" u="none" strike="noStrike" cap="none" normalizeH="0" baseline="0" dirty="0" err="1">
                <a:ln>
                  <a:noFill/>
                </a:ln>
                <a:solidFill>
                  <a:srgbClr val="333333"/>
                </a:solidFill>
                <a:effectLst/>
                <a:latin typeface="Source Sans Pro" panose="020B0503030403020204" pitchFamily="34" charset="0"/>
              </a:rPr>
              <a:t>under</a:t>
            </a:r>
            <a:r>
              <a:rPr kumimoji="0" lang="fi-FI" altLang="fi-FI" sz="1200" b="0" i="0" u="none" strike="noStrike" cap="none" normalizeH="0" baseline="0" dirty="0">
                <a:ln>
                  <a:noFill/>
                </a:ln>
                <a:solidFill>
                  <a:srgbClr val="333333"/>
                </a:solidFill>
                <a:effectLst/>
                <a:latin typeface="Source Sans Pro" panose="020B0503030403020204" pitchFamily="34" charset="0"/>
              </a:rPr>
              <a:t> </a:t>
            </a:r>
            <a:r>
              <a:rPr kumimoji="0" lang="fi-FI" altLang="fi-FI" sz="1200" b="0" i="0" u="none" strike="noStrike" cap="none" normalizeH="0" baseline="0" dirty="0">
                <a:ln>
                  <a:noFill/>
                </a:ln>
                <a:solidFill>
                  <a:srgbClr val="D14500"/>
                </a:solidFill>
                <a:effectLst/>
                <a:latin typeface="Source Sans Pro" panose="020B0503030403020204" pitchFamily="34" charset="0"/>
                <a:hlinkClick r:id="rId4"/>
              </a:rPr>
              <a:t>CC BY-SA 4.0  </a:t>
            </a:r>
            <a:r>
              <a:rPr kumimoji="0" lang="fi-FI" altLang="fi-FI" sz="1200" b="0" i="0" u="none" strike="noStrike" cap="none" normalizeH="0" baseline="0" dirty="0">
                <a:ln>
                  <a:noFill/>
                </a:ln>
                <a:solidFill>
                  <a:srgbClr val="D14500"/>
                </a:solidFill>
                <a:effectLst/>
                <a:latin typeface="Source Sans Pro" panose="020B0503030403020204" pitchFamily="34" charset="0"/>
              </a:rPr>
              <a:t> </a:t>
            </a:r>
            <a:r>
              <a:rPr kumimoji="0" lang="fi-FI" altLang="fi-FI" sz="1200" b="0" i="0" u="none" strike="noStrike" cap="none" normalizeH="0" baseline="0" dirty="0">
                <a:ln>
                  <a:noFill/>
                </a:ln>
                <a:solidFill>
                  <a:srgbClr val="D14500"/>
                </a:solidFill>
                <a:effectLst/>
                <a:latin typeface="Source Sans Pro" panose="020B0503030403020204" pitchFamily="34" charset="0"/>
                <a:hlinkClick r:id="rId4"/>
              </a:rPr>
              <a:t>          </a:t>
            </a:r>
            <a:r>
              <a:rPr kumimoji="0" lang="fi-FI" altLang="fi-FI" sz="1200" b="0" i="0" u="none" strike="noStrike" cap="none" normalizeH="0" baseline="0" dirty="0">
                <a:ln>
                  <a:noFill/>
                </a:ln>
                <a:solidFill>
                  <a:srgbClr val="D14500"/>
                </a:solidFill>
                <a:effectLst/>
                <a:latin typeface="Source Sans Pro" panose="020B0503030403020204" pitchFamily="34" charset="0"/>
              </a:rPr>
              <a:t>      </a:t>
            </a:r>
            <a:r>
              <a:rPr kumimoji="0" lang="fi-FI" altLang="fi-FI" sz="600" b="0" i="0" u="none" strike="noStrike" cap="none" normalizeH="0" baseline="0" dirty="0">
                <a:ln>
                  <a:noFill/>
                </a:ln>
                <a:solidFill>
                  <a:schemeClr val="tx1"/>
                </a:solidFill>
                <a:effectLst/>
              </a:rPr>
              <a:t> </a:t>
            </a:r>
            <a:endParaRPr kumimoji="0" lang="fi-FI" altLang="fi-FI" sz="1800" b="0" i="0" u="none" strike="noStrike" cap="none" normalizeH="0" baseline="0" dirty="0">
              <a:ln>
                <a:noFill/>
              </a:ln>
              <a:solidFill>
                <a:schemeClr val="tx1"/>
              </a:solidFill>
              <a:effectLst/>
              <a:latin typeface="Arial" panose="020B0604020202020204" pitchFamily="34" charset="0"/>
            </a:endParaRPr>
          </a:p>
        </p:txBody>
      </p:sp>
      <p:sp>
        <p:nvSpPr>
          <p:cNvPr id="7" name="AutoShape 2" hidden="1">
            <a:hlinkClick r:id="rId4"/>
            <a:extLst>
              <a:ext uri="{FF2B5EF4-FFF2-40B4-BE49-F238E27FC236}">
                <a16:creationId xmlns:a16="http://schemas.microsoft.com/office/drawing/2014/main" id="{AFF9C1FD-E35C-4D1F-A2C6-8F918A9F41CA}"/>
              </a:ext>
            </a:extLst>
          </p:cNvPr>
          <p:cNvSpPr>
            <a:spLocks noChangeAspect="1" noChangeArrowheads="1"/>
          </p:cNvSpPr>
          <p:nvPr/>
        </p:nvSpPr>
        <p:spPr bwMode="auto">
          <a:xfrm>
            <a:off x="4439816" y="88032"/>
            <a:ext cx="190500" cy="190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p>
        </p:txBody>
      </p:sp>
      <p:sp>
        <p:nvSpPr>
          <p:cNvPr id="11" name="AutoShape 3" hidden="1">
            <a:extLst>
              <a:ext uri="{FF2B5EF4-FFF2-40B4-BE49-F238E27FC236}">
                <a16:creationId xmlns:a16="http://schemas.microsoft.com/office/drawing/2014/main" id="{2151081F-F539-4892-9A51-E29E9921313B}"/>
              </a:ext>
            </a:extLst>
          </p:cNvPr>
          <p:cNvSpPr>
            <a:spLocks noChangeAspect="1" noChangeArrowheads="1"/>
          </p:cNvSpPr>
          <p:nvPr/>
        </p:nvSpPr>
        <p:spPr bwMode="auto">
          <a:xfrm>
            <a:off x="4711279" y="88032"/>
            <a:ext cx="190500" cy="190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3765868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F4404EA-1270-44E8-B218-F80434200732}"/>
              </a:ext>
            </a:extLst>
          </p:cNvPr>
          <p:cNvSpPr>
            <a:spLocks noGrp="1"/>
          </p:cNvSpPr>
          <p:nvPr>
            <p:ph type="title"/>
          </p:nvPr>
        </p:nvSpPr>
        <p:spPr/>
        <p:txBody>
          <a:bodyPr/>
          <a:lstStyle/>
          <a:p>
            <a:r>
              <a:rPr lang="fi-FI" dirty="0"/>
              <a:t>Energiapuun korjuun kokonaiskestävyys – </a:t>
            </a:r>
            <a:br>
              <a:rPr lang="fi-FI" dirty="0"/>
            </a:br>
            <a:r>
              <a:rPr lang="fi-FI" b="1" dirty="0"/>
              <a:t>Kohteen valinta</a:t>
            </a:r>
            <a:br>
              <a:rPr lang="fi-FI" b="1" dirty="0"/>
            </a:br>
            <a:endParaRPr lang="fi-FI" dirty="0"/>
          </a:p>
        </p:txBody>
      </p:sp>
      <p:graphicFrame>
        <p:nvGraphicFramePr>
          <p:cNvPr id="5" name="Sisällön paikkamerkki 4" descr="Tietolaatikko, jossa kaksi saraketta ja neljä riviä. Ruudut luetaan riveittäin.">
            <a:extLst>
              <a:ext uri="{FF2B5EF4-FFF2-40B4-BE49-F238E27FC236}">
                <a16:creationId xmlns:a16="http://schemas.microsoft.com/office/drawing/2014/main" id="{E46CA29C-C2D2-4073-B346-C122E98BB191}"/>
              </a:ext>
            </a:extLst>
          </p:cNvPr>
          <p:cNvGraphicFramePr>
            <a:graphicFrameLocks noGrp="1"/>
          </p:cNvGraphicFramePr>
          <p:nvPr>
            <p:ph idx="1"/>
            <p:extLst>
              <p:ext uri="{D42A27DB-BD31-4B8C-83A1-F6EECF244321}">
                <p14:modId xmlns:p14="http://schemas.microsoft.com/office/powerpoint/2010/main" val="2076851628"/>
              </p:ext>
            </p:extLst>
          </p:nvPr>
        </p:nvGraphicFramePr>
        <p:xfrm>
          <a:off x="976846" y="1772816"/>
          <a:ext cx="9937104" cy="417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ian numeron paikkamerkki 3">
            <a:extLst>
              <a:ext uri="{FF2B5EF4-FFF2-40B4-BE49-F238E27FC236}">
                <a16:creationId xmlns:a16="http://schemas.microsoft.com/office/drawing/2014/main" id="{44F476C6-09A0-46E9-8154-395D0F60FEFF}"/>
              </a:ext>
            </a:extLst>
          </p:cNvPr>
          <p:cNvSpPr>
            <a:spLocks noGrp="1"/>
          </p:cNvSpPr>
          <p:nvPr>
            <p:ph type="sldNum" sz="quarter" idx="12"/>
          </p:nvPr>
        </p:nvSpPr>
        <p:spPr/>
        <p:txBody>
          <a:bodyPr/>
          <a:lstStyle/>
          <a:p>
            <a:fld id="{2020BB7A-7565-440A-AF71-226D618FE89D}" type="slidenum">
              <a:rPr lang="fi-FI" smtClean="0"/>
              <a:t>10</a:t>
            </a:fld>
            <a:endParaRPr lang="fi-FI"/>
          </a:p>
        </p:txBody>
      </p:sp>
      <p:sp>
        <p:nvSpPr>
          <p:cNvPr id="3" name="Alatunnisteen paikkamerkki 2">
            <a:extLst>
              <a:ext uri="{FF2B5EF4-FFF2-40B4-BE49-F238E27FC236}">
                <a16:creationId xmlns:a16="http://schemas.microsoft.com/office/drawing/2014/main" id="{80790944-9301-40E4-8110-BDFD194BCB7B}"/>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9496227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F4404EA-1270-44E8-B218-F80434200732}"/>
              </a:ext>
            </a:extLst>
          </p:cNvPr>
          <p:cNvSpPr>
            <a:spLocks noGrp="1"/>
          </p:cNvSpPr>
          <p:nvPr>
            <p:ph type="title"/>
          </p:nvPr>
        </p:nvSpPr>
        <p:spPr/>
        <p:txBody>
          <a:bodyPr/>
          <a:lstStyle/>
          <a:p>
            <a:r>
              <a:rPr lang="fi-FI" dirty="0"/>
              <a:t>Energiapuun korjuun kokonaiskestävyys – </a:t>
            </a:r>
            <a:br>
              <a:rPr lang="fi-FI" dirty="0"/>
            </a:br>
            <a:r>
              <a:rPr lang="fi-FI" b="1" dirty="0"/>
              <a:t>Kohteen valinta</a:t>
            </a:r>
            <a:br>
              <a:rPr lang="fi-FI" b="1" dirty="0"/>
            </a:br>
            <a:endParaRPr lang="fi-FI" dirty="0"/>
          </a:p>
        </p:txBody>
      </p:sp>
      <p:graphicFrame>
        <p:nvGraphicFramePr>
          <p:cNvPr id="5" name="Sisällön paikkamerkki 6">
            <a:extLst>
              <a:ext uri="{FF2B5EF4-FFF2-40B4-BE49-F238E27FC236}">
                <a16:creationId xmlns:a16="http://schemas.microsoft.com/office/drawing/2014/main" id="{0D699C18-FCCB-4245-954D-4EDF62ABF524}"/>
              </a:ext>
            </a:extLst>
          </p:cNvPr>
          <p:cNvGraphicFramePr>
            <a:graphicFrameLocks noGrp="1"/>
          </p:cNvGraphicFramePr>
          <p:nvPr>
            <p:ph idx="1"/>
            <p:extLst>
              <p:ext uri="{D42A27DB-BD31-4B8C-83A1-F6EECF244321}">
                <p14:modId xmlns:p14="http://schemas.microsoft.com/office/powerpoint/2010/main" val="3783923211"/>
              </p:ext>
            </p:extLst>
          </p:nvPr>
        </p:nvGraphicFramePr>
        <p:xfrm>
          <a:off x="479376" y="1589125"/>
          <a:ext cx="11527970" cy="4358897"/>
        </p:xfrm>
        <a:graphic>
          <a:graphicData uri="http://schemas.openxmlformats.org/drawingml/2006/table">
            <a:tbl>
              <a:tblPr firstRow="1" firstCol="1" bandRow="1">
                <a:tableStyleId>{5C22544A-7EE6-4342-B048-85BDC9FD1C3A}</a:tableStyleId>
              </a:tblPr>
              <a:tblGrid>
                <a:gridCol w="8147969">
                  <a:extLst>
                    <a:ext uri="{9D8B030D-6E8A-4147-A177-3AD203B41FA5}">
                      <a16:colId xmlns:a16="http://schemas.microsoft.com/office/drawing/2014/main" val="1873499262"/>
                    </a:ext>
                  </a:extLst>
                </a:gridCol>
                <a:gridCol w="1971283">
                  <a:extLst>
                    <a:ext uri="{9D8B030D-6E8A-4147-A177-3AD203B41FA5}">
                      <a16:colId xmlns:a16="http://schemas.microsoft.com/office/drawing/2014/main" val="483149722"/>
                    </a:ext>
                  </a:extLst>
                </a:gridCol>
                <a:gridCol w="1408718">
                  <a:extLst>
                    <a:ext uri="{9D8B030D-6E8A-4147-A177-3AD203B41FA5}">
                      <a16:colId xmlns:a16="http://schemas.microsoft.com/office/drawing/2014/main" val="3026754624"/>
                    </a:ext>
                  </a:extLst>
                </a:gridCol>
              </a:tblGrid>
              <a:tr h="608690">
                <a:tc gridSpan="3">
                  <a:txBody>
                    <a:bodyPr/>
                    <a:lstStyle/>
                    <a:p>
                      <a:pPr>
                        <a:lnSpc>
                          <a:spcPct val="107000"/>
                        </a:lnSpc>
                        <a:spcAft>
                          <a:spcPts val="0"/>
                        </a:spcAft>
                      </a:pPr>
                      <a:r>
                        <a:rPr lang="fi-FI" sz="2000" dirty="0">
                          <a:effectLst/>
                        </a:rPr>
                        <a:t>Taulukko hakkuutähteen ja kantojen korjuun kohdevalinnasta</a:t>
                      </a:r>
                      <a:endParaRPr lang="fi-FI" sz="2000" dirty="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tc hMerge="1">
                  <a:txBody>
                    <a:bodyPr/>
                    <a:lstStyle/>
                    <a:p>
                      <a:endParaRPr lang="fi-FI"/>
                    </a:p>
                  </a:txBody>
                  <a:tcPr/>
                </a:tc>
                <a:tc hMerge="1">
                  <a:txBody>
                    <a:bodyPr/>
                    <a:lstStyle/>
                    <a:p>
                      <a:endParaRPr lang="fi-FI"/>
                    </a:p>
                  </a:txBody>
                  <a:tcPr/>
                </a:tc>
                <a:extLst>
                  <a:ext uri="{0D108BD9-81ED-4DB2-BD59-A6C34878D82A}">
                    <a16:rowId xmlns:a16="http://schemas.microsoft.com/office/drawing/2014/main" val="1602540954"/>
                  </a:ext>
                </a:extLst>
              </a:tr>
              <a:tr h="608690">
                <a:tc>
                  <a:txBody>
                    <a:bodyPr/>
                    <a:lstStyle/>
                    <a:p>
                      <a:pPr>
                        <a:lnSpc>
                          <a:spcPct val="107000"/>
                        </a:lnSpc>
                        <a:spcAft>
                          <a:spcPts val="0"/>
                        </a:spcAft>
                      </a:pPr>
                      <a:r>
                        <a:rPr lang="fi-FI" sz="2000">
                          <a:effectLst/>
                        </a:rPr>
                        <a:t> </a:t>
                      </a:r>
                      <a:endParaRPr lang="fi-FI" sz="20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tc>
                <a:tc>
                  <a:txBody>
                    <a:bodyPr/>
                    <a:lstStyle/>
                    <a:p>
                      <a:pPr>
                        <a:lnSpc>
                          <a:spcPct val="107000"/>
                        </a:lnSpc>
                        <a:spcAft>
                          <a:spcPts val="0"/>
                        </a:spcAft>
                      </a:pPr>
                      <a:r>
                        <a:rPr lang="fi-FI" sz="2000">
                          <a:effectLst/>
                        </a:rPr>
                        <a:t>Hakkuutähteen korjuu</a:t>
                      </a:r>
                      <a:endParaRPr lang="fi-FI" sz="20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tc>
                <a:tc>
                  <a:txBody>
                    <a:bodyPr/>
                    <a:lstStyle/>
                    <a:p>
                      <a:pPr>
                        <a:lnSpc>
                          <a:spcPct val="107000"/>
                        </a:lnSpc>
                        <a:spcAft>
                          <a:spcPts val="0"/>
                        </a:spcAft>
                      </a:pPr>
                      <a:r>
                        <a:rPr lang="fi-FI" sz="2000">
                          <a:effectLst/>
                        </a:rPr>
                        <a:t>Kantojen korjuu</a:t>
                      </a:r>
                      <a:endParaRPr lang="fi-FI" sz="20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tc>
                <a:extLst>
                  <a:ext uri="{0D108BD9-81ED-4DB2-BD59-A6C34878D82A}">
                    <a16:rowId xmlns:a16="http://schemas.microsoft.com/office/drawing/2014/main" val="631887267"/>
                  </a:ext>
                </a:extLst>
              </a:tr>
              <a:tr h="658603">
                <a:tc>
                  <a:txBody>
                    <a:bodyPr/>
                    <a:lstStyle/>
                    <a:p>
                      <a:pPr>
                        <a:lnSpc>
                          <a:spcPct val="107000"/>
                        </a:lnSpc>
                        <a:spcAft>
                          <a:spcPts val="0"/>
                        </a:spcAft>
                      </a:pPr>
                      <a:r>
                        <a:rPr lang="fi-FI" sz="2000" dirty="0">
                          <a:effectLst/>
                        </a:rPr>
                        <a:t>Kuivahkot kankaat ja niitä viljavammat kivennäismaat sekä vastaavien turvemaiden muuttumat</a:t>
                      </a:r>
                      <a:r>
                        <a:rPr lang="fi-FI" sz="2000" baseline="30000" dirty="0">
                          <a:effectLst/>
                        </a:rPr>
                        <a:t>1</a:t>
                      </a:r>
                      <a:endParaRPr lang="fi-FI" sz="2000" dirty="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tc>
                <a:tc>
                  <a:txBody>
                    <a:bodyPr/>
                    <a:lstStyle/>
                    <a:p>
                      <a:pPr>
                        <a:lnSpc>
                          <a:spcPct val="107000"/>
                        </a:lnSpc>
                        <a:spcAft>
                          <a:spcPts val="0"/>
                        </a:spcAft>
                      </a:pPr>
                      <a:r>
                        <a:rPr lang="fi-FI" sz="2000">
                          <a:effectLst/>
                        </a:rPr>
                        <a:t>Kyllä</a:t>
                      </a:r>
                      <a:endParaRPr lang="fi-FI" sz="20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tc>
                <a:tc>
                  <a:txBody>
                    <a:bodyPr/>
                    <a:lstStyle/>
                    <a:p>
                      <a:pPr>
                        <a:lnSpc>
                          <a:spcPct val="107000"/>
                        </a:lnSpc>
                        <a:spcAft>
                          <a:spcPts val="0"/>
                        </a:spcAft>
                      </a:pPr>
                      <a:r>
                        <a:rPr lang="fi-FI" sz="2000">
                          <a:effectLst/>
                        </a:rPr>
                        <a:t>Kyllä </a:t>
                      </a:r>
                      <a:endParaRPr lang="fi-FI" sz="20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tc>
                <a:extLst>
                  <a:ext uri="{0D108BD9-81ED-4DB2-BD59-A6C34878D82A}">
                    <a16:rowId xmlns:a16="http://schemas.microsoft.com/office/drawing/2014/main" val="1985502324"/>
                  </a:ext>
                </a:extLst>
              </a:tr>
              <a:tr h="608690">
                <a:tc>
                  <a:txBody>
                    <a:bodyPr/>
                    <a:lstStyle/>
                    <a:p>
                      <a:pPr>
                        <a:lnSpc>
                          <a:spcPct val="107000"/>
                        </a:lnSpc>
                        <a:spcAft>
                          <a:spcPts val="0"/>
                        </a:spcAft>
                      </a:pPr>
                      <a:r>
                        <a:rPr lang="fi-FI" sz="2000" dirty="0">
                          <a:effectLst/>
                        </a:rPr>
                        <a:t>Puolukka-, mustikka- ja ruohoturvekankaat</a:t>
                      </a:r>
                      <a:endParaRPr lang="fi-FI" sz="2000" dirty="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tc>
                <a:tc>
                  <a:txBody>
                    <a:bodyPr/>
                    <a:lstStyle/>
                    <a:p>
                      <a:pPr>
                        <a:lnSpc>
                          <a:spcPct val="107000"/>
                        </a:lnSpc>
                        <a:spcAft>
                          <a:spcPts val="0"/>
                        </a:spcAft>
                      </a:pPr>
                      <a:r>
                        <a:rPr lang="fi-FI" sz="2000">
                          <a:effectLst/>
                        </a:rPr>
                        <a:t>Kyllä</a:t>
                      </a:r>
                      <a:endParaRPr lang="fi-FI" sz="20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tc>
                <a:tc>
                  <a:txBody>
                    <a:bodyPr/>
                    <a:lstStyle/>
                    <a:p>
                      <a:pPr>
                        <a:lnSpc>
                          <a:spcPct val="107000"/>
                        </a:lnSpc>
                        <a:spcAft>
                          <a:spcPts val="0"/>
                        </a:spcAft>
                      </a:pPr>
                      <a:r>
                        <a:rPr lang="fi-FI" sz="2000">
                          <a:effectLst/>
                        </a:rPr>
                        <a:t>Ei</a:t>
                      </a:r>
                      <a:endParaRPr lang="fi-FI" sz="20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tc>
                <a:extLst>
                  <a:ext uri="{0D108BD9-81ED-4DB2-BD59-A6C34878D82A}">
                    <a16:rowId xmlns:a16="http://schemas.microsoft.com/office/drawing/2014/main" val="3088138438"/>
                  </a:ext>
                </a:extLst>
              </a:tr>
              <a:tr h="608690">
                <a:tc>
                  <a:txBody>
                    <a:bodyPr/>
                    <a:lstStyle/>
                    <a:p>
                      <a:pPr>
                        <a:lnSpc>
                          <a:spcPct val="107000"/>
                        </a:lnSpc>
                        <a:spcAft>
                          <a:spcPts val="0"/>
                        </a:spcAft>
                      </a:pPr>
                      <a:r>
                        <a:rPr lang="fi-FI" sz="2000">
                          <a:effectLst/>
                        </a:rPr>
                        <a:t>Kuivat kankaat ja karukkokankaat sekä jäkälä- ja varputurvekankaat</a:t>
                      </a:r>
                      <a:endParaRPr lang="fi-FI" sz="20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tc>
                <a:tc>
                  <a:txBody>
                    <a:bodyPr/>
                    <a:lstStyle/>
                    <a:p>
                      <a:pPr>
                        <a:lnSpc>
                          <a:spcPct val="107000"/>
                        </a:lnSpc>
                        <a:spcAft>
                          <a:spcPts val="0"/>
                        </a:spcAft>
                      </a:pPr>
                      <a:r>
                        <a:rPr lang="fi-FI" sz="2000">
                          <a:effectLst/>
                        </a:rPr>
                        <a:t>Ei</a:t>
                      </a:r>
                      <a:endParaRPr lang="fi-FI" sz="20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tc>
                <a:tc>
                  <a:txBody>
                    <a:bodyPr/>
                    <a:lstStyle/>
                    <a:p>
                      <a:pPr>
                        <a:lnSpc>
                          <a:spcPct val="107000"/>
                        </a:lnSpc>
                        <a:spcAft>
                          <a:spcPts val="0"/>
                        </a:spcAft>
                      </a:pPr>
                      <a:r>
                        <a:rPr lang="fi-FI" sz="2000">
                          <a:effectLst/>
                        </a:rPr>
                        <a:t>Ei</a:t>
                      </a:r>
                      <a:endParaRPr lang="fi-FI" sz="20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tc>
                <a:extLst>
                  <a:ext uri="{0D108BD9-81ED-4DB2-BD59-A6C34878D82A}">
                    <a16:rowId xmlns:a16="http://schemas.microsoft.com/office/drawing/2014/main" val="3904383846"/>
                  </a:ext>
                </a:extLst>
              </a:tr>
              <a:tr h="608690">
                <a:tc>
                  <a:txBody>
                    <a:bodyPr/>
                    <a:lstStyle/>
                    <a:p>
                      <a:pPr>
                        <a:lnSpc>
                          <a:spcPct val="107000"/>
                        </a:lnSpc>
                        <a:spcAft>
                          <a:spcPts val="0"/>
                        </a:spcAft>
                      </a:pPr>
                      <a:r>
                        <a:rPr lang="fi-FI" sz="2000">
                          <a:effectLst/>
                        </a:rPr>
                        <a:t>Kallioiset, lohkareiset, runsaskiviset sekä jyrkän rinteen kasvupaikat</a:t>
                      </a:r>
                      <a:endParaRPr lang="fi-FI" sz="20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tc>
                <a:tc>
                  <a:txBody>
                    <a:bodyPr/>
                    <a:lstStyle/>
                    <a:p>
                      <a:pPr>
                        <a:lnSpc>
                          <a:spcPct val="107000"/>
                        </a:lnSpc>
                        <a:spcAft>
                          <a:spcPts val="0"/>
                        </a:spcAft>
                      </a:pPr>
                      <a:r>
                        <a:rPr lang="fi-FI" sz="2000">
                          <a:effectLst/>
                        </a:rPr>
                        <a:t>Ei</a:t>
                      </a:r>
                      <a:endParaRPr lang="fi-FI" sz="20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tc>
                <a:tc>
                  <a:txBody>
                    <a:bodyPr/>
                    <a:lstStyle/>
                    <a:p>
                      <a:pPr>
                        <a:lnSpc>
                          <a:spcPct val="107000"/>
                        </a:lnSpc>
                        <a:spcAft>
                          <a:spcPts val="0"/>
                        </a:spcAft>
                      </a:pPr>
                      <a:r>
                        <a:rPr lang="fi-FI" sz="2000">
                          <a:effectLst/>
                        </a:rPr>
                        <a:t>Ei</a:t>
                      </a:r>
                      <a:endParaRPr lang="fi-FI" sz="20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tc>
                <a:extLst>
                  <a:ext uri="{0D108BD9-81ED-4DB2-BD59-A6C34878D82A}">
                    <a16:rowId xmlns:a16="http://schemas.microsoft.com/office/drawing/2014/main" val="2819155572"/>
                  </a:ext>
                </a:extLst>
              </a:tr>
              <a:tr h="608690">
                <a:tc>
                  <a:txBody>
                    <a:bodyPr/>
                    <a:lstStyle/>
                    <a:p>
                      <a:pPr>
                        <a:lnSpc>
                          <a:spcPct val="107000"/>
                        </a:lnSpc>
                        <a:spcAft>
                          <a:spcPts val="0"/>
                        </a:spcAft>
                      </a:pPr>
                      <a:r>
                        <a:rPr lang="fi-FI" sz="2000">
                          <a:effectLst/>
                        </a:rPr>
                        <a:t>Pohjavesialueet, luokat 1-2</a:t>
                      </a:r>
                      <a:endParaRPr lang="fi-FI" sz="20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tc>
                <a:tc>
                  <a:txBody>
                    <a:bodyPr/>
                    <a:lstStyle/>
                    <a:p>
                      <a:pPr>
                        <a:lnSpc>
                          <a:spcPct val="107000"/>
                        </a:lnSpc>
                        <a:spcAft>
                          <a:spcPts val="0"/>
                        </a:spcAft>
                      </a:pPr>
                      <a:r>
                        <a:rPr lang="fi-FI" sz="2000">
                          <a:effectLst/>
                        </a:rPr>
                        <a:t>Kyllä</a:t>
                      </a:r>
                      <a:endParaRPr lang="fi-FI" sz="20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tc>
                <a:tc>
                  <a:txBody>
                    <a:bodyPr/>
                    <a:lstStyle/>
                    <a:p>
                      <a:pPr>
                        <a:lnSpc>
                          <a:spcPct val="107000"/>
                        </a:lnSpc>
                        <a:spcAft>
                          <a:spcPts val="0"/>
                        </a:spcAft>
                      </a:pPr>
                      <a:r>
                        <a:rPr lang="fi-FI" sz="2000" dirty="0">
                          <a:effectLst/>
                        </a:rPr>
                        <a:t>Ei</a:t>
                      </a:r>
                      <a:endParaRPr lang="fi-FI" sz="2000" dirty="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tc>
                <a:extLst>
                  <a:ext uri="{0D108BD9-81ED-4DB2-BD59-A6C34878D82A}">
                    <a16:rowId xmlns:a16="http://schemas.microsoft.com/office/drawing/2014/main" val="3107302463"/>
                  </a:ext>
                </a:extLst>
              </a:tr>
            </a:tbl>
          </a:graphicData>
        </a:graphic>
      </p:graphicFrame>
      <p:sp>
        <p:nvSpPr>
          <p:cNvPr id="6" name="Suorakulmio 5">
            <a:extLst>
              <a:ext uri="{FF2B5EF4-FFF2-40B4-BE49-F238E27FC236}">
                <a16:creationId xmlns:a16="http://schemas.microsoft.com/office/drawing/2014/main" id="{B1423202-2F5B-49CC-BD76-7E52F07DE272}"/>
              </a:ext>
            </a:extLst>
          </p:cNvPr>
          <p:cNvSpPr/>
          <p:nvPr/>
        </p:nvSpPr>
        <p:spPr>
          <a:xfrm>
            <a:off x="407368" y="5905104"/>
            <a:ext cx="8429088" cy="902491"/>
          </a:xfrm>
          <a:prstGeom prst="rect">
            <a:avLst/>
          </a:prstGeom>
        </p:spPr>
        <p:txBody>
          <a:bodyPr wrap="square">
            <a:spAutoFit/>
          </a:bodyPr>
          <a:lstStyle/>
          <a:p>
            <a:pPr>
              <a:lnSpc>
                <a:spcPct val="107000"/>
              </a:lnSpc>
              <a:spcAft>
                <a:spcPts val="800"/>
              </a:spcAft>
            </a:pPr>
            <a:r>
              <a:rPr lang="fi-FI" sz="1600" dirty="0">
                <a:latin typeface="Calibri" panose="020F0502020204030204" pitchFamily="34" charset="0"/>
                <a:ea typeface="Calibri" panose="020F0502020204030204" pitchFamily="34" charset="0"/>
                <a:cs typeface="Arial" panose="020B0604020202020204" pitchFamily="34" charset="0"/>
              </a:rPr>
              <a:t>Kyllä: soveltuu korjuukohteeksi</a:t>
            </a:r>
            <a:br>
              <a:rPr lang="fi-FI" sz="1600" dirty="0">
                <a:latin typeface="Calibri" panose="020F0502020204030204" pitchFamily="34" charset="0"/>
                <a:ea typeface="Calibri" panose="020F0502020204030204" pitchFamily="34" charset="0"/>
                <a:cs typeface="Arial" panose="020B0604020202020204" pitchFamily="34" charset="0"/>
              </a:rPr>
            </a:br>
            <a:r>
              <a:rPr lang="fi-FI" sz="1600" dirty="0">
                <a:latin typeface="Calibri" panose="020F0502020204030204" pitchFamily="34" charset="0"/>
                <a:ea typeface="Calibri" panose="020F0502020204030204" pitchFamily="34" charset="0"/>
                <a:cs typeface="Arial" panose="020B0604020202020204" pitchFamily="34" charset="0"/>
              </a:rPr>
              <a:t>Ei: ei suositella korjuukohteeksi</a:t>
            </a:r>
            <a:br>
              <a:rPr lang="fi-FI" sz="1600" dirty="0">
                <a:latin typeface="Calibri" panose="020F0502020204030204" pitchFamily="34" charset="0"/>
                <a:ea typeface="Calibri" panose="020F0502020204030204" pitchFamily="34" charset="0"/>
                <a:cs typeface="Arial" panose="020B0604020202020204" pitchFamily="34" charset="0"/>
              </a:rPr>
            </a:br>
            <a:endParaRPr lang="fi-FI" dirty="0">
              <a:latin typeface="Calibri" panose="020F0502020204030204" pitchFamily="34" charset="0"/>
              <a:ea typeface="Calibri" panose="020F0502020204030204" pitchFamily="34" charset="0"/>
              <a:cs typeface="Arial" panose="020B0604020202020204" pitchFamily="34" charset="0"/>
            </a:endParaRPr>
          </a:p>
        </p:txBody>
      </p:sp>
      <p:sp>
        <p:nvSpPr>
          <p:cNvPr id="4" name="Dian numeron paikkamerkki 3">
            <a:extLst>
              <a:ext uri="{FF2B5EF4-FFF2-40B4-BE49-F238E27FC236}">
                <a16:creationId xmlns:a16="http://schemas.microsoft.com/office/drawing/2014/main" id="{44F476C6-09A0-46E9-8154-395D0F60FEFF}"/>
              </a:ext>
            </a:extLst>
          </p:cNvPr>
          <p:cNvSpPr>
            <a:spLocks noGrp="1"/>
          </p:cNvSpPr>
          <p:nvPr>
            <p:ph type="sldNum" sz="quarter" idx="12"/>
          </p:nvPr>
        </p:nvSpPr>
        <p:spPr/>
        <p:txBody>
          <a:bodyPr/>
          <a:lstStyle/>
          <a:p>
            <a:fld id="{2020BB7A-7565-440A-AF71-226D618FE89D}" type="slidenum">
              <a:rPr lang="fi-FI" smtClean="0"/>
              <a:t>11</a:t>
            </a:fld>
            <a:endParaRPr lang="fi-FI"/>
          </a:p>
        </p:txBody>
      </p:sp>
      <p:sp>
        <p:nvSpPr>
          <p:cNvPr id="3" name="Alatunnisteen paikkamerkki 2">
            <a:extLst>
              <a:ext uri="{FF2B5EF4-FFF2-40B4-BE49-F238E27FC236}">
                <a16:creationId xmlns:a16="http://schemas.microsoft.com/office/drawing/2014/main" id="{32977351-566F-4A6E-9E52-B58C77D02EA7}"/>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27092895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489CFFB-CD06-4DF4-ADA1-56C9F1877844}"/>
              </a:ext>
            </a:extLst>
          </p:cNvPr>
          <p:cNvSpPr>
            <a:spLocks noGrp="1"/>
          </p:cNvSpPr>
          <p:nvPr>
            <p:ph type="title"/>
          </p:nvPr>
        </p:nvSpPr>
        <p:spPr>
          <a:xfrm>
            <a:off x="643600" y="2817000"/>
            <a:ext cx="10904800" cy="1224000"/>
          </a:xfrm>
        </p:spPr>
        <p:txBody>
          <a:bodyPr/>
          <a:lstStyle/>
          <a:p>
            <a:pPr algn="ctr"/>
            <a:r>
              <a:rPr lang="fi-FI" dirty="0"/>
              <a:t>Pohdi edellisen pohjalta, millaisista metsistä energiapuuta voi korjata.</a:t>
            </a:r>
          </a:p>
        </p:txBody>
      </p:sp>
      <p:sp>
        <p:nvSpPr>
          <p:cNvPr id="4" name="Dian numeron paikkamerkki 3">
            <a:extLst>
              <a:ext uri="{FF2B5EF4-FFF2-40B4-BE49-F238E27FC236}">
                <a16:creationId xmlns:a16="http://schemas.microsoft.com/office/drawing/2014/main" id="{6BBFEA3C-AA8E-439C-A7B2-EA059D521D84}"/>
              </a:ext>
            </a:extLst>
          </p:cNvPr>
          <p:cNvSpPr>
            <a:spLocks noGrp="1"/>
          </p:cNvSpPr>
          <p:nvPr>
            <p:ph type="sldNum" sz="quarter" idx="12"/>
          </p:nvPr>
        </p:nvSpPr>
        <p:spPr/>
        <p:txBody>
          <a:bodyPr/>
          <a:lstStyle/>
          <a:p>
            <a:fld id="{2020BB7A-7565-440A-AF71-226D618FE89D}" type="slidenum">
              <a:rPr lang="fi-FI" smtClean="0"/>
              <a:t>12</a:t>
            </a:fld>
            <a:endParaRPr lang="fi-FI"/>
          </a:p>
        </p:txBody>
      </p:sp>
      <p:sp>
        <p:nvSpPr>
          <p:cNvPr id="3" name="Alatunnisteen paikkamerkki 2">
            <a:extLst>
              <a:ext uri="{FF2B5EF4-FFF2-40B4-BE49-F238E27FC236}">
                <a16:creationId xmlns:a16="http://schemas.microsoft.com/office/drawing/2014/main" id="{FE388601-1CC2-45B8-87D8-7AE40FDEAC78}"/>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40068426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F4404EA-1270-44E8-B218-F80434200732}"/>
              </a:ext>
            </a:extLst>
          </p:cNvPr>
          <p:cNvSpPr>
            <a:spLocks noGrp="1"/>
          </p:cNvSpPr>
          <p:nvPr>
            <p:ph type="title"/>
          </p:nvPr>
        </p:nvSpPr>
        <p:spPr/>
        <p:txBody>
          <a:bodyPr/>
          <a:lstStyle/>
          <a:p>
            <a:r>
              <a:rPr lang="fi-FI" dirty="0"/>
              <a:t>Energiapuun korjuun kokonaiskestävyys – </a:t>
            </a:r>
            <a:br>
              <a:rPr lang="fi-FI" dirty="0"/>
            </a:br>
            <a:r>
              <a:rPr lang="fi-FI" b="1" dirty="0"/>
              <a:t>Energiapuun korjuu ja ympäristö</a:t>
            </a:r>
            <a:br>
              <a:rPr lang="fi-FI" b="1" dirty="0"/>
            </a:br>
            <a:endParaRPr lang="fi-FI" dirty="0"/>
          </a:p>
        </p:txBody>
      </p:sp>
      <p:sp>
        <p:nvSpPr>
          <p:cNvPr id="5" name="Sisällön paikkamerkki 2">
            <a:extLst>
              <a:ext uri="{FF2B5EF4-FFF2-40B4-BE49-F238E27FC236}">
                <a16:creationId xmlns:a16="http://schemas.microsoft.com/office/drawing/2014/main" id="{9C18A4EB-5037-425E-B73A-B49DA7769CB7}"/>
              </a:ext>
            </a:extLst>
          </p:cNvPr>
          <p:cNvSpPr>
            <a:spLocks noGrp="1"/>
          </p:cNvSpPr>
          <p:nvPr>
            <p:ph sz="half" idx="1"/>
          </p:nvPr>
        </p:nvSpPr>
        <p:spPr/>
        <p:txBody>
          <a:bodyPr/>
          <a:lstStyle/>
          <a:p>
            <a:r>
              <a:rPr lang="fi-FI" sz="1600" dirty="0"/>
              <a:t>Hakkuutähteen ja kantojen korjuussa pitää erityisesti huomioida riittävä biomassan säästäminen ja vesiensuojelusta huolehtiminen.</a:t>
            </a:r>
          </a:p>
          <a:p>
            <a:r>
              <a:rPr lang="fi-FI" sz="1600" dirty="0"/>
              <a:t>Korjuun vaikutukset luonnon monimuotoisuuteen:</a:t>
            </a:r>
          </a:p>
          <a:p>
            <a:pPr lvl="1"/>
            <a:r>
              <a:rPr lang="fi-FI" sz="1400" dirty="0"/>
              <a:t>Erityisesti lehtipuiden latvuksissa elää paljon uhanalaisia lajeja. Lehtipuiden latvuksia ei suositellakaan korjattavaksi pois hakkuualalta.</a:t>
            </a:r>
          </a:p>
          <a:p>
            <a:pPr lvl="1"/>
            <a:r>
              <a:rPr lang="fi-FI" sz="1400" dirty="0"/>
              <a:t>Kantojen korjuu vähentää merkittävästi järeän lahopuun määrää metsässä, mikä heikentää lahopuusta riippuvaisten lajien elinmahdollisuuksia.</a:t>
            </a:r>
          </a:p>
          <a:p>
            <a:pPr lvl="1"/>
            <a:r>
              <a:rPr lang="fi-FI" sz="1400" dirty="0"/>
              <a:t>Aluskasvillisuus häiriintyy, ja maaperä voi happamoitua.</a:t>
            </a:r>
          </a:p>
          <a:p>
            <a:r>
              <a:rPr lang="fi-FI" sz="1600" dirty="0"/>
              <a:t>Korjuun vaikutukset vesistöihin:</a:t>
            </a:r>
          </a:p>
          <a:p>
            <a:pPr lvl="1"/>
            <a:r>
              <a:rPr lang="fi-FI" sz="1400" dirty="0"/>
              <a:t>Voi lisätä kiintoaine- ja ravinnehuuhtoumien määrää vesistöihin maan tiivistymisen ja kivennäismaan paljastumisen vuoksi.</a:t>
            </a:r>
          </a:p>
          <a:p>
            <a:pPr lvl="1"/>
            <a:r>
              <a:rPr lang="fi-FI" sz="1400" dirty="0"/>
              <a:t>Huuhtoumat lisäävät vesien tummumista ja rehevöitymistä.</a:t>
            </a:r>
            <a:endParaRPr lang="fi-FI" sz="2000" dirty="0"/>
          </a:p>
        </p:txBody>
      </p:sp>
      <p:pic>
        <p:nvPicPr>
          <p:cNvPr id="7" name="Sisällön paikkamerkki 6" descr="Kuva, jossa metsäkone nostaa hakkuutähdettä metsäkuljetusta varten.">
            <a:extLst>
              <a:ext uri="{FF2B5EF4-FFF2-40B4-BE49-F238E27FC236}">
                <a16:creationId xmlns:a16="http://schemas.microsoft.com/office/drawing/2014/main" id="{5F9BACD7-D91A-408E-93E5-96476D355C5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149524"/>
            <a:ext cx="5292725" cy="3528914"/>
          </a:xfrm>
        </p:spPr>
      </p:pic>
      <p:sp>
        <p:nvSpPr>
          <p:cNvPr id="8" name="Tekstiruutu 7">
            <a:extLst>
              <a:ext uri="{FF2B5EF4-FFF2-40B4-BE49-F238E27FC236}">
                <a16:creationId xmlns:a16="http://schemas.microsoft.com/office/drawing/2014/main" id="{71E83167-E4AC-4034-A0E6-38DC8D8A222A}"/>
              </a:ext>
            </a:extLst>
          </p:cNvPr>
          <p:cNvSpPr txBox="1"/>
          <p:nvPr/>
        </p:nvSpPr>
        <p:spPr>
          <a:xfrm>
            <a:off x="6096000" y="5663071"/>
            <a:ext cx="5292000" cy="307777"/>
          </a:xfrm>
          <a:prstGeom prst="rect">
            <a:avLst/>
          </a:prstGeom>
          <a:noFill/>
        </p:spPr>
        <p:txBody>
          <a:bodyPr wrap="square" rtlCol="0">
            <a:spAutoFit/>
          </a:bodyPr>
          <a:lstStyle/>
          <a:p>
            <a:pPr algn="l"/>
            <a:r>
              <a:rPr lang="fi-FI" sz="1400" dirty="0"/>
              <a:t>Lähde: Metsänhoidon suositukset</a:t>
            </a:r>
          </a:p>
        </p:txBody>
      </p:sp>
      <p:sp>
        <p:nvSpPr>
          <p:cNvPr id="4" name="Dian numeron paikkamerkki 3">
            <a:extLst>
              <a:ext uri="{FF2B5EF4-FFF2-40B4-BE49-F238E27FC236}">
                <a16:creationId xmlns:a16="http://schemas.microsoft.com/office/drawing/2014/main" id="{44F476C6-09A0-46E9-8154-395D0F60FEFF}"/>
              </a:ext>
            </a:extLst>
          </p:cNvPr>
          <p:cNvSpPr>
            <a:spLocks noGrp="1"/>
          </p:cNvSpPr>
          <p:nvPr>
            <p:ph type="sldNum" sz="quarter" idx="12"/>
          </p:nvPr>
        </p:nvSpPr>
        <p:spPr/>
        <p:txBody>
          <a:bodyPr/>
          <a:lstStyle/>
          <a:p>
            <a:fld id="{2020BB7A-7565-440A-AF71-226D618FE89D}" type="slidenum">
              <a:rPr lang="fi-FI" smtClean="0"/>
              <a:t>13</a:t>
            </a:fld>
            <a:endParaRPr lang="fi-FI"/>
          </a:p>
        </p:txBody>
      </p:sp>
      <p:sp>
        <p:nvSpPr>
          <p:cNvPr id="3" name="Alatunnisteen paikkamerkki 2">
            <a:extLst>
              <a:ext uri="{FF2B5EF4-FFF2-40B4-BE49-F238E27FC236}">
                <a16:creationId xmlns:a16="http://schemas.microsoft.com/office/drawing/2014/main" id="{A4CE2EB2-A7C7-403D-9527-0A83B084C14A}"/>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35628527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AC413C3-0791-42E6-ACD1-BDE0B9576950}"/>
              </a:ext>
            </a:extLst>
          </p:cNvPr>
          <p:cNvSpPr>
            <a:spLocks noGrp="1"/>
          </p:cNvSpPr>
          <p:nvPr>
            <p:ph type="title"/>
          </p:nvPr>
        </p:nvSpPr>
        <p:spPr/>
        <p:txBody>
          <a:bodyPr/>
          <a:lstStyle/>
          <a:p>
            <a:r>
              <a:rPr lang="fi-FI" dirty="0"/>
              <a:t>Energiapuukaupoista sopiminen</a:t>
            </a:r>
          </a:p>
        </p:txBody>
      </p:sp>
      <p:sp>
        <p:nvSpPr>
          <p:cNvPr id="4" name="Dian numeron paikkamerkki 3">
            <a:extLst>
              <a:ext uri="{FF2B5EF4-FFF2-40B4-BE49-F238E27FC236}">
                <a16:creationId xmlns:a16="http://schemas.microsoft.com/office/drawing/2014/main" id="{CFEF1CAB-2489-479C-A5B7-F53DA02614D5}"/>
              </a:ext>
            </a:extLst>
          </p:cNvPr>
          <p:cNvSpPr>
            <a:spLocks noGrp="1"/>
          </p:cNvSpPr>
          <p:nvPr>
            <p:ph type="sldNum" sz="quarter" idx="12"/>
          </p:nvPr>
        </p:nvSpPr>
        <p:spPr/>
        <p:txBody>
          <a:bodyPr/>
          <a:lstStyle/>
          <a:p>
            <a:fld id="{2020BB7A-7565-440A-AF71-226D618FE89D}" type="slidenum">
              <a:rPr lang="fi-FI" smtClean="0"/>
              <a:t>14</a:t>
            </a:fld>
            <a:endParaRPr lang="fi-FI"/>
          </a:p>
        </p:txBody>
      </p:sp>
      <p:sp>
        <p:nvSpPr>
          <p:cNvPr id="5" name="Sisällön paikkamerkki 2">
            <a:extLst>
              <a:ext uri="{FF2B5EF4-FFF2-40B4-BE49-F238E27FC236}">
                <a16:creationId xmlns:a16="http://schemas.microsoft.com/office/drawing/2014/main" id="{EE9A44AE-4155-4DA7-969D-13D9A3496100}"/>
              </a:ext>
            </a:extLst>
          </p:cNvPr>
          <p:cNvSpPr>
            <a:spLocks noGrp="1"/>
          </p:cNvSpPr>
          <p:nvPr>
            <p:ph idx="1"/>
          </p:nvPr>
        </p:nvSpPr>
        <p:spPr>
          <a:xfrm>
            <a:off x="576000" y="1825625"/>
            <a:ext cx="10904800" cy="4176000"/>
          </a:xfrm>
        </p:spPr>
        <p:txBody>
          <a:bodyPr/>
          <a:lstStyle/>
          <a:p>
            <a:r>
              <a:rPr lang="fi-FI" dirty="0"/>
              <a:t>Energiapuun korjuusta sovitaan puunostajan kanssa puukaupan yhteydessä.</a:t>
            </a:r>
          </a:p>
          <a:p>
            <a:r>
              <a:rPr lang="fi-FI" dirty="0"/>
              <a:t>Energiapuukaupassa hinta voi määräytyä monen tekijän kautta:</a:t>
            </a:r>
          </a:p>
          <a:p>
            <a:pPr lvl="1"/>
            <a:r>
              <a:rPr lang="fi-FI" dirty="0"/>
              <a:t>Karsitun rangan ja kokopuun korjuussa yleensä kiintokuutiometripohjaisesti. </a:t>
            </a:r>
          </a:p>
          <a:p>
            <a:pPr lvl="1"/>
            <a:r>
              <a:rPr lang="fi-FI" dirty="0"/>
              <a:t>Hakkuutähteen ja kantojen kohdalla yleensä korjatun ainespuumäärään kautta. </a:t>
            </a:r>
          </a:p>
          <a:p>
            <a:pPr lvl="1"/>
            <a:r>
              <a:rPr lang="fi-FI" dirty="0"/>
              <a:t>Energiasisältöön (megawattitunti MWh).</a:t>
            </a:r>
          </a:p>
          <a:p>
            <a:r>
              <a:rPr lang="fi-FI" dirty="0"/>
              <a:t>Energiapuukaupan yhteydessä on hyvä sopia seuraavista: </a:t>
            </a:r>
          </a:p>
          <a:p>
            <a:pPr lvl="1"/>
            <a:r>
              <a:rPr lang="fi-FI" dirty="0"/>
              <a:t>miten ja milloin energiapuu korjataan ja mitataan</a:t>
            </a:r>
          </a:p>
          <a:p>
            <a:pPr lvl="1"/>
            <a:r>
              <a:rPr lang="fi-FI" dirty="0"/>
              <a:t>energiapuun varastopaikat ja varastoinnin kesto</a:t>
            </a:r>
          </a:p>
          <a:p>
            <a:pPr lvl="1"/>
            <a:r>
              <a:rPr lang="fi-FI" dirty="0"/>
              <a:t>milloin puuerä vaihtaa omistajaa.</a:t>
            </a:r>
          </a:p>
          <a:p>
            <a:endParaRPr lang="fi-FI" dirty="0"/>
          </a:p>
          <a:p>
            <a:pPr lvl="1"/>
            <a:endParaRPr lang="fi-FI" dirty="0"/>
          </a:p>
        </p:txBody>
      </p:sp>
      <p:sp>
        <p:nvSpPr>
          <p:cNvPr id="3" name="Alatunnisteen paikkamerkki 2">
            <a:extLst>
              <a:ext uri="{FF2B5EF4-FFF2-40B4-BE49-F238E27FC236}">
                <a16:creationId xmlns:a16="http://schemas.microsoft.com/office/drawing/2014/main" id="{F7BC5107-0CE8-4EF6-8E3B-89897A4D8156}"/>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24594213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AC413C3-0791-42E6-ACD1-BDE0B9576950}"/>
              </a:ext>
            </a:extLst>
          </p:cNvPr>
          <p:cNvSpPr>
            <a:spLocks noGrp="1"/>
          </p:cNvSpPr>
          <p:nvPr>
            <p:ph type="title"/>
          </p:nvPr>
        </p:nvSpPr>
        <p:spPr/>
        <p:txBody>
          <a:bodyPr/>
          <a:lstStyle/>
          <a:p>
            <a:r>
              <a:rPr lang="fi-FI" dirty="0"/>
              <a:t>Energiapuun korjaaminen kasvatusmetsistä</a:t>
            </a:r>
          </a:p>
        </p:txBody>
      </p:sp>
      <p:sp>
        <p:nvSpPr>
          <p:cNvPr id="5" name="Sisällön paikkamerkki 2">
            <a:extLst>
              <a:ext uri="{FF2B5EF4-FFF2-40B4-BE49-F238E27FC236}">
                <a16:creationId xmlns:a16="http://schemas.microsoft.com/office/drawing/2014/main" id="{A39BBEB5-B9A7-474B-BC81-0C673FC821E4}"/>
              </a:ext>
            </a:extLst>
          </p:cNvPr>
          <p:cNvSpPr>
            <a:spLocks noGrp="1"/>
          </p:cNvSpPr>
          <p:nvPr>
            <p:ph sz="half" idx="1"/>
          </p:nvPr>
        </p:nvSpPr>
        <p:spPr/>
        <p:txBody>
          <a:bodyPr/>
          <a:lstStyle/>
          <a:p>
            <a:r>
              <a:rPr lang="fi-FI" sz="2000" dirty="0"/>
              <a:t>Kasvatusmetsistä voidaan korjata joko pelkästään energiapuuta ranka- tai kokopuuna tai aines- ja energiapuuta integroituna korjuuna, jolloin aines- ja energiapuu korjataan omiin pinoihinsa.</a:t>
            </a:r>
          </a:p>
          <a:p>
            <a:r>
              <a:rPr lang="fi-FI" sz="2000" dirty="0"/>
              <a:t>Ennakkoraivauksen tarve arvioidaan kohde- ja korjuumenetelmä kohtaisesti. Yleensä karsittua rankaa korjattaessa ennakkoraivaus tehdään, kun taas kokopuuta korjattaessa sitä ei tehdä.</a:t>
            </a:r>
          </a:p>
          <a:p>
            <a:r>
              <a:rPr lang="fi-FI" sz="2000" dirty="0"/>
              <a:t>Energiapuuta korjataan yleensä ensiharvennuksen yhteydessä.</a:t>
            </a:r>
          </a:p>
          <a:p>
            <a:pPr lvl="1"/>
            <a:r>
              <a:rPr lang="fi-FI" sz="1800" dirty="0"/>
              <a:t>Ensiharvennus tehdään yleensä, kun valtapuusto on 12-15 metriä.</a:t>
            </a:r>
          </a:p>
        </p:txBody>
      </p:sp>
      <p:pic>
        <p:nvPicPr>
          <p:cNvPr id="9" name="Sisällön paikkamerkki 8" descr="Nuori koivumetsä, josta harvennettu rankoja energiapuuksi.&#10;">
            <a:extLst>
              <a:ext uri="{FF2B5EF4-FFF2-40B4-BE49-F238E27FC236}">
                <a16:creationId xmlns:a16="http://schemas.microsoft.com/office/drawing/2014/main" id="{5A26EF96-F615-4B52-81BD-704F00AAC7F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p:blipFill>
        <p:spPr>
          <a:xfrm>
            <a:off x="6172200" y="1929210"/>
            <a:ext cx="5292724" cy="3969543"/>
          </a:xfrm>
        </p:spPr>
      </p:pic>
      <p:sp>
        <p:nvSpPr>
          <p:cNvPr id="10" name="Tekstiruutu 9">
            <a:extLst>
              <a:ext uri="{FF2B5EF4-FFF2-40B4-BE49-F238E27FC236}">
                <a16:creationId xmlns:a16="http://schemas.microsoft.com/office/drawing/2014/main" id="{17C9A0D8-1E35-4147-961E-A594F204A520}"/>
              </a:ext>
            </a:extLst>
          </p:cNvPr>
          <p:cNvSpPr txBox="1"/>
          <p:nvPr/>
        </p:nvSpPr>
        <p:spPr>
          <a:xfrm>
            <a:off x="6096000" y="5886281"/>
            <a:ext cx="5292000" cy="307777"/>
          </a:xfrm>
          <a:prstGeom prst="rect">
            <a:avLst/>
          </a:prstGeom>
          <a:noFill/>
        </p:spPr>
        <p:txBody>
          <a:bodyPr wrap="square" rtlCol="0">
            <a:spAutoFit/>
          </a:bodyPr>
          <a:lstStyle/>
          <a:p>
            <a:pPr algn="l"/>
            <a:r>
              <a:rPr lang="fi-FI" sz="1400" dirty="0"/>
              <a:t>Kuvaaja: Outi Suomi</a:t>
            </a:r>
          </a:p>
        </p:txBody>
      </p:sp>
      <p:sp>
        <p:nvSpPr>
          <p:cNvPr id="4" name="Dian numeron paikkamerkki 3">
            <a:extLst>
              <a:ext uri="{FF2B5EF4-FFF2-40B4-BE49-F238E27FC236}">
                <a16:creationId xmlns:a16="http://schemas.microsoft.com/office/drawing/2014/main" id="{CFEF1CAB-2489-479C-A5B7-F53DA02614D5}"/>
              </a:ext>
            </a:extLst>
          </p:cNvPr>
          <p:cNvSpPr>
            <a:spLocks noGrp="1"/>
          </p:cNvSpPr>
          <p:nvPr>
            <p:ph type="sldNum" sz="quarter" idx="12"/>
          </p:nvPr>
        </p:nvSpPr>
        <p:spPr/>
        <p:txBody>
          <a:bodyPr/>
          <a:lstStyle/>
          <a:p>
            <a:fld id="{2020BB7A-7565-440A-AF71-226D618FE89D}" type="slidenum">
              <a:rPr lang="fi-FI" smtClean="0"/>
              <a:t>15</a:t>
            </a:fld>
            <a:endParaRPr lang="fi-FI"/>
          </a:p>
        </p:txBody>
      </p:sp>
      <p:sp>
        <p:nvSpPr>
          <p:cNvPr id="3" name="Alatunnisteen paikkamerkki 2">
            <a:extLst>
              <a:ext uri="{FF2B5EF4-FFF2-40B4-BE49-F238E27FC236}">
                <a16:creationId xmlns:a16="http://schemas.microsoft.com/office/drawing/2014/main" id="{C47972C6-F960-48D7-A9E1-C00CB9A254ED}"/>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40428948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2635EC7-97DF-4293-8E1E-44B89B983E39}"/>
              </a:ext>
            </a:extLst>
          </p:cNvPr>
          <p:cNvSpPr>
            <a:spLocks noGrp="1"/>
          </p:cNvSpPr>
          <p:nvPr>
            <p:ph type="title"/>
          </p:nvPr>
        </p:nvSpPr>
        <p:spPr/>
        <p:txBody>
          <a:bodyPr/>
          <a:lstStyle/>
          <a:p>
            <a:r>
              <a:rPr lang="fi-FI" dirty="0"/>
              <a:t>Kuinka paljon tuloja saadaan energiapuun korjuusta ensiharvennuksessa? (1/2)</a:t>
            </a:r>
          </a:p>
        </p:txBody>
      </p:sp>
      <p:sp>
        <p:nvSpPr>
          <p:cNvPr id="3" name="Sisällön paikkamerkki 2">
            <a:extLst>
              <a:ext uri="{FF2B5EF4-FFF2-40B4-BE49-F238E27FC236}">
                <a16:creationId xmlns:a16="http://schemas.microsoft.com/office/drawing/2014/main" id="{5F9701FE-9EFA-488F-A1BB-69215E1F4A44}"/>
              </a:ext>
            </a:extLst>
          </p:cNvPr>
          <p:cNvSpPr>
            <a:spLocks noGrp="1"/>
          </p:cNvSpPr>
          <p:nvPr>
            <p:ph idx="1"/>
          </p:nvPr>
        </p:nvSpPr>
        <p:spPr/>
        <p:txBody>
          <a:bodyPr/>
          <a:lstStyle/>
          <a:p>
            <a:pPr lvl="0"/>
            <a:r>
              <a:rPr lang="fi-FI" sz="1800" dirty="0">
                <a:solidFill>
                  <a:prstClr val="black"/>
                </a:solidFill>
              </a:rPr>
              <a:t>Ajatellaan ensiharvennusta tuoreen kankaan kuusikossa, jonka pinta-ala on 2 ha, valtapituus on 15 metriä, runkoluku noin 1900 kpl/ha ja pohjapinta-ala 28 m</a:t>
            </a:r>
            <a:r>
              <a:rPr lang="fi-FI" sz="1800" baseline="30000" dirty="0">
                <a:solidFill>
                  <a:prstClr val="black"/>
                </a:solidFill>
              </a:rPr>
              <a:t>2</a:t>
            </a:r>
            <a:r>
              <a:rPr lang="fi-FI" sz="1800" dirty="0">
                <a:solidFill>
                  <a:prstClr val="black"/>
                </a:solidFill>
              </a:rPr>
              <a:t>/ha. Ensiharvennus toteutetaan alaharvennuksena, jossa poistetaan pienimmät puut. Metsänhoidon suositusten mukainen harvennuksen jälkeinen tavoitetilanne on runkoluku 1100 kpl/ha ja pohjapinta-ala 19 m</a:t>
            </a:r>
            <a:r>
              <a:rPr lang="fi-FI" sz="1800" baseline="30000" dirty="0">
                <a:solidFill>
                  <a:prstClr val="black"/>
                </a:solidFill>
              </a:rPr>
              <a:t>2</a:t>
            </a:r>
            <a:r>
              <a:rPr lang="fi-FI" sz="1800" dirty="0">
                <a:solidFill>
                  <a:prstClr val="black"/>
                </a:solidFill>
              </a:rPr>
              <a:t>/ha. </a:t>
            </a:r>
          </a:p>
          <a:p>
            <a:pPr lvl="0"/>
            <a:r>
              <a:rPr lang="fi-FI" sz="1800" b="1" dirty="0">
                <a:solidFill>
                  <a:prstClr val="black"/>
                </a:solidFill>
              </a:rPr>
              <a:t>Kuinka paljon tuloja saadaan, jos ensiharvennuksen kaikki puu korjataan energiapuuksi a) rankapuuna b) kokopuuna?</a:t>
            </a:r>
          </a:p>
          <a:p>
            <a:pPr lvl="0"/>
            <a:r>
              <a:rPr lang="fi-FI" sz="1800" dirty="0">
                <a:solidFill>
                  <a:prstClr val="black"/>
                </a:solidFill>
              </a:rPr>
              <a:t>Ensin pitää selvittää harvennuksen poistuma. Poistuman laskemiseksi pitää selvittää ensin puuston tilavuus. Tilavuus voidaan selvittää </a:t>
            </a:r>
            <a:r>
              <a:rPr lang="fi-FI" sz="1800" dirty="0" err="1">
                <a:solidFill>
                  <a:prstClr val="black"/>
                </a:solidFill>
              </a:rPr>
              <a:t>relaskooppitaulukoiden</a:t>
            </a:r>
            <a:r>
              <a:rPr lang="fi-FI" sz="1800" dirty="0">
                <a:solidFill>
                  <a:prstClr val="black"/>
                </a:solidFill>
              </a:rPr>
              <a:t> avulla.</a:t>
            </a:r>
          </a:p>
          <a:p>
            <a:pPr lvl="0"/>
            <a:r>
              <a:rPr lang="fi-FI" sz="1800" dirty="0" err="1">
                <a:solidFill>
                  <a:prstClr val="black"/>
                </a:solidFill>
              </a:rPr>
              <a:t>Relaskooppitaulukosta</a:t>
            </a:r>
            <a:r>
              <a:rPr lang="fi-FI" sz="1800" dirty="0">
                <a:solidFill>
                  <a:prstClr val="black"/>
                </a:solidFill>
              </a:rPr>
              <a:t> katsotaan pohjapinta-alan ja keskipituuden avulla puuston tilavuus.</a:t>
            </a:r>
          </a:p>
          <a:p>
            <a:pPr lvl="0"/>
            <a:r>
              <a:rPr lang="fi-FI" sz="1800" dirty="0">
                <a:solidFill>
                  <a:prstClr val="black"/>
                </a:solidFill>
              </a:rPr>
              <a:t>Keskipituus on noin 2-3 metriä lyhyempi kuin valtapituus, eli tässä tapauksessa 12 metriä.</a:t>
            </a:r>
          </a:p>
          <a:p>
            <a:pPr lvl="0"/>
            <a:r>
              <a:rPr lang="fi-FI" sz="1800" dirty="0" err="1">
                <a:solidFill>
                  <a:prstClr val="black"/>
                </a:solidFill>
              </a:rPr>
              <a:t>Relaskooppitaulukon</a:t>
            </a:r>
            <a:r>
              <a:rPr lang="fi-FI" sz="1800" dirty="0">
                <a:solidFill>
                  <a:prstClr val="black"/>
                </a:solidFill>
              </a:rPr>
              <a:t> mukaan puuston runkotilavuus ennen harvennusta on 175 m</a:t>
            </a:r>
            <a:r>
              <a:rPr lang="fi-FI" sz="1800" baseline="30000" dirty="0">
                <a:solidFill>
                  <a:prstClr val="black"/>
                </a:solidFill>
              </a:rPr>
              <a:t>3</a:t>
            </a:r>
            <a:r>
              <a:rPr lang="fi-FI" sz="1800" dirty="0">
                <a:solidFill>
                  <a:prstClr val="black"/>
                </a:solidFill>
              </a:rPr>
              <a:t>/ha. </a:t>
            </a:r>
          </a:p>
          <a:p>
            <a:pPr lvl="0"/>
            <a:r>
              <a:rPr lang="fi-FI" sz="1800" dirty="0">
                <a:solidFill>
                  <a:prstClr val="black"/>
                </a:solidFill>
              </a:rPr>
              <a:t>Harvennuksen jälkeen runkotilavuus on 118 m</a:t>
            </a:r>
            <a:r>
              <a:rPr lang="fi-FI" sz="1800" baseline="30000" dirty="0">
                <a:solidFill>
                  <a:prstClr val="black"/>
                </a:solidFill>
              </a:rPr>
              <a:t>3</a:t>
            </a:r>
            <a:r>
              <a:rPr lang="fi-FI" sz="1800" dirty="0">
                <a:solidFill>
                  <a:prstClr val="black"/>
                </a:solidFill>
              </a:rPr>
              <a:t>/ha.</a:t>
            </a:r>
          </a:p>
          <a:p>
            <a:pPr lvl="0"/>
            <a:r>
              <a:rPr lang="fi-FI" sz="1800" dirty="0">
                <a:solidFill>
                  <a:prstClr val="black"/>
                </a:solidFill>
              </a:rPr>
              <a:t>Harvennuksen poistuma on siis 2 ha * (175 m</a:t>
            </a:r>
            <a:r>
              <a:rPr lang="fi-FI" sz="1800" baseline="30000" dirty="0">
                <a:solidFill>
                  <a:prstClr val="black"/>
                </a:solidFill>
              </a:rPr>
              <a:t>3</a:t>
            </a:r>
            <a:r>
              <a:rPr lang="fi-FI" sz="1800" dirty="0">
                <a:solidFill>
                  <a:prstClr val="black"/>
                </a:solidFill>
              </a:rPr>
              <a:t>/ha – 118 m</a:t>
            </a:r>
            <a:r>
              <a:rPr lang="fi-FI" sz="1800" baseline="30000" dirty="0">
                <a:solidFill>
                  <a:prstClr val="black"/>
                </a:solidFill>
              </a:rPr>
              <a:t>3</a:t>
            </a:r>
            <a:r>
              <a:rPr lang="fi-FI" sz="1800" dirty="0">
                <a:solidFill>
                  <a:prstClr val="black"/>
                </a:solidFill>
              </a:rPr>
              <a:t>/ha) = 114 m</a:t>
            </a:r>
            <a:r>
              <a:rPr lang="fi-FI" sz="1800" baseline="30000" dirty="0">
                <a:solidFill>
                  <a:prstClr val="black"/>
                </a:solidFill>
              </a:rPr>
              <a:t>3</a:t>
            </a:r>
            <a:r>
              <a:rPr lang="fi-FI" sz="1800" dirty="0">
                <a:solidFill>
                  <a:prstClr val="black"/>
                </a:solidFill>
              </a:rPr>
              <a:t>.</a:t>
            </a:r>
          </a:p>
          <a:p>
            <a:pPr lvl="0"/>
            <a:endParaRPr lang="fi-FI" sz="1600" dirty="0">
              <a:solidFill>
                <a:prstClr val="black"/>
              </a:solidFill>
            </a:endParaRPr>
          </a:p>
          <a:p>
            <a:endParaRPr lang="fi-FI" dirty="0"/>
          </a:p>
        </p:txBody>
      </p:sp>
      <p:sp>
        <p:nvSpPr>
          <p:cNvPr id="5" name="Dian numeron paikkamerkki 4">
            <a:extLst>
              <a:ext uri="{FF2B5EF4-FFF2-40B4-BE49-F238E27FC236}">
                <a16:creationId xmlns:a16="http://schemas.microsoft.com/office/drawing/2014/main" id="{8B9243E9-506C-4EDB-BFAF-319AC5FEB60B}"/>
              </a:ext>
            </a:extLst>
          </p:cNvPr>
          <p:cNvSpPr>
            <a:spLocks noGrp="1"/>
          </p:cNvSpPr>
          <p:nvPr>
            <p:ph type="sldNum" sz="quarter" idx="12"/>
          </p:nvPr>
        </p:nvSpPr>
        <p:spPr/>
        <p:txBody>
          <a:bodyPr/>
          <a:lstStyle/>
          <a:p>
            <a:fld id="{2020BB7A-7565-440A-AF71-226D618FE89D}" type="slidenum">
              <a:rPr lang="fi-FI" smtClean="0"/>
              <a:t>16</a:t>
            </a:fld>
            <a:endParaRPr lang="fi-FI"/>
          </a:p>
        </p:txBody>
      </p:sp>
      <p:sp>
        <p:nvSpPr>
          <p:cNvPr id="6" name="Alatunnisteen paikkamerkki 5">
            <a:extLst>
              <a:ext uri="{FF2B5EF4-FFF2-40B4-BE49-F238E27FC236}">
                <a16:creationId xmlns:a16="http://schemas.microsoft.com/office/drawing/2014/main" id="{189B6DBA-DFEB-4331-9E8F-877607D625CD}"/>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29936955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545CF04E-18C9-4589-84E1-DAA0544A0503}"/>
              </a:ext>
            </a:extLst>
          </p:cNvPr>
          <p:cNvSpPr>
            <a:spLocks noGrp="1"/>
          </p:cNvSpPr>
          <p:nvPr>
            <p:ph type="title"/>
          </p:nvPr>
        </p:nvSpPr>
        <p:spPr/>
        <p:txBody>
          <a:bodyPr/>
          <a:lstStyle/>
          <a:p>
            <a:r>
              <a:rPr lang="fi-FI" dirty="0"/>
              <a:t>Kuinka paljon tuloja saadaan energiapuun korjuusta ensiharvennuksessa? (2/2)</a:t>
            </a:r>
          </a:p>
        </p:txBody>
      </p:sp>
      <p:sp>
        <p:nvSpPr>
          <p:cNvPr id="8" name="Tekstin paikkamerkki 7">
            <a:extLst>
              <a:ext uri="{FF2B5EF4-FFF2-40B4-BE49-F238E27FC236}">
                <a16:creationId xmlns:a16="http://schemas.microsoft.com/office/drawing/2014/main" id="{641FC796-8134-4324-9A22-FA301B98D7E0}"/>
              </a:ext>
            </a:extLst>
          </p:cNvPr>
          <p:cNvSpPr>
            <a:spLocks noGrp="1"/>
          </p:cNvSpPr>
          <p:nvPr>
            <p:ph type="body" idx="1"/>
          </p:nvPr>
        </p:nvSpPr>
        <p:spPr/>
        <p:txBody>
          <a:bodyPr/>
          <a:lstStyle/>
          <a:p>
            <a:r>
              <a:rPr lang="fi-FI" dirty="0"/>
              <a:t>Rankapuu</a:t>
            </a:r>
          </a:p>
        </p:txBody>
      </p:sp>
      <p:sp>
        <p:nvSpPr>
          <p:cNvPr id="9" name="Sisällön paikkamerkki 8">
            <a:extLst>
              <a:ext uri="{FF2B5EF4-FFF2-40B4-BE49-F238E27FC236}">
                <a16:creationId xmlns:a16="http://schemas.microsoft.com/office/drawing/2014/main" id="{C9B6910B-7DC5-4146-B9D0-0D11F91009F3}"/>
              </a:ext>
            </a:extLst>
          </p:cNvPr>
          <p:cNvSpPr>
            <a:spLocks noGrp="1"/>
          </p:cNvSpPr>
          <p:nvPr>
            <p:ph sz="half" idx="2"/>
          </p:nvPr>
        </p:nvSpPr>
        <p:spPr/>
        <p:txBody>
          <a:bodyPr/>
          <a:lstStyle/>
          <a:p>
            <a:r>
              <a:rPr lang="fi-FI" sz="1800" dirty="0"/>
              <a:t>Rankapuun kantohinta on 22,12 €/m</a:t>
            </a:r>
            <a:r>
              <a:rPr lang="fi-FI" sz="1800" baseline="30000" dirty="0"/>
              <a:t>3</a:t>
            </a:r>
            <a:r>
              <a:rPr lang="fi-FI" sz="1800" dirty="0"/>
              <a:t>.</a:t>
            </a:r>
          </a:p>
          <a:p>
            <a:r>
              <a:rPr lang="fi-FI" sz="1800" dirty="0"/>
              <a:t>Koko harvennuksen poistuma voidaan käyttää rankapuuksi, jolloin rankapuun kertymä on 114 m</a:t>
            </a:r>
            <a:r>
              <a:rPr lang="fi-FI" sz="1800" baseline="30000" dirty="0"/>
              <a:t>3</a:t>
            </a:r>
            <a:r>
              <a:rPr lang="fi-FI" sz="1800" dirty="0"/>
              <a:t>.</a:t>
            </a:r>
          </a:p>
          <a:p>
            <a:r>
              <a:rPr lang="fi-FI" sz="1800" dirty="0"/>
              <a:t>Tällöin rankapuusta saatava tulo on 114 m</a:t>
            </a:r>
            <a:r>
              <a:rPr lang="fi-FI" sz="1800" baseline="30000" dirty="0"/>
              <a:t>3</a:t>
            </a:r>
            <a:r>
              <a:rPr lang="fi-FI" sz="1800" dirty="0"/>
              <a:t> * 22,12 €/m</a:t>
            </a:r>
            <a:r>
              <a:rPr lang="fi-FI" sz="1800" baseline="30000" dirty="0"/>
              <a:t>3 </a:t>
            </a:r>
            <a:r>
              <a:rPr lang="fi-FI" sz="1800" dirty="0"/>
              <a:t>=</a:t>
            </a:r>
            <a:r>
              <a:rPr lang="fi-FI" sz="1800" b="1" u="sng" dirty="0"/>
              <a:t> 2521,68 €</a:t>
            </a:r>
          </a:p>
          <a:p>
            <a:endParaRPr lang="fi-FI" sz="2400" dirty="0"/>
          </a:p>
        </p:txBody>
      </p:sp>
      <p:sp>
        <p:nvSpPr>
          <p:cNvPr id="10" name="Tekstin paikkamerkki 9">
            <a:extLst>
              <a:ext uri="{FF2B5EF4-FFF2-40B4-BE49-F238E27FC236}">
                <a16:creationId xmlns:a16="http://schemas.microsoft.com/office/drawing/2014/main" id="{198B0196-0AC3-404E-9A2C-6B10163F9415}"/>
              </a:ext>
            </a:extLst>
          </p:cNvPr>
          <p:cNvSpPr>
            <a:spLocks noGrp="1"/>
          </p:cNvSpPr>
          <p:nvPr>
            <p:ph type="body" sz="quarter" idx="3"/>
          </p:nvPr>
        </p:nvSpPr>
        <p:spPr/>
        <p:txBody>
          <a:bodyPr/>
          <a:lstStyle/>
          <a:p>
            <a:r>
              <a:rPr lang="fi-FI" dirty="0"/>
              <a:t>Kokopuu</a:t>
            </a:r>
          </a:p>
        </p:txBody>
      </p:sp>
      <p:sp>
        <p:nvSpPr>
          <p:cNvPr id="11" name="Sisällön paikkamerkki 10">
            <a:extLst>
              <a:ext uri="{FF2B5EF4-FFF2-40B4-BE49-F238E27FC236}">
                <a16:creationId xmlns:a16="http://schemas.microsoft.com/office/drawing/2014/main" id="{F7AA02D1-CA16-446E-B72A-F4A6FE18FB70}"/>
              </a:ext>
            </a:extLst>
          </p:cNvPr>
          <p:cNvSpPr>
            <a:spLocks noGrp="1"/>
          </p:cNvSpPr>
          <p:nvPr>
            <p:ph sz="quarter" idx="4"/>
          </p:nvPr>
        </p:nvSpPr>
        <p:spPr/>
        <p:txBody>
          <a:bodyPr/>
          <a:lstStyle/>
          <a:p>
            <a:r>
              <a:rPr lang="fi-FI" sz="1800" dirty="0"/>
              <a:t>Kokopuun kantohinta on 7,79 €/m</a:t>
            </a:r>
            <a:r>
              <a:rPr lang="fi-FI" sz="1800" baseline="30000" dirty="0"/>
              <a:t>3</a:t>
            </a:r>
            <a:r>
              <a:rPr lang="fi-FI" sz="1800" dirty="0"/>
              <a:t>. Kokopuuta korjataan lähinnä hoitamattomissa kohteissa, joissa pyritään korjaamaan puuston kasvutilanne tekemättä jääneiden taimikonhoitojen jälkeen.</a:t>
            </a:r>
          </a:p>
          <a:p>
            <a:r>
              <a:rPr lang="fi-FI" sz="1800" dirty="0" err="1"/>
              <a:t>Relaskooppitaulukot</a:t>
            </a:r>
            <a:r>
              <a:rPr lang="fi-FI" sz="1800" dirty="0"/>
              <a:t> näyttävät vain runkotilavuuden, joten niiden näyttämään tilavuuteen pitää lisätä kokopuun korjuussa oksien tilavuus. Ensiharvennuskuusikossa oksien tilavuuden osuus koko puun tilavuudesta on noin 30 %.</a:t>
            </a:r>
          </a:p>
          <a:p>
            <a:r>
              <a:rPr lang="fi-FI" sz="1800" dirty="0"/>
              <a:t>Tällöin kertymä on 114 m</a:t>
            </a:r>
            <a:r>
              <a:rPr lang="fi-FI" sz="1800" baseline="30000" dirty="0"/>
              <a:t>3</a:t>
            </a:r>
            <a:r>
              <a:rPr lang="fi-FI" sz="1800" dirty="0"/>
              <a:t> * 1,3 = 148,2 m</a:t>
            </a:r>
            <a:r>
              <a:rPr lang="fi-FI" sz="1800" baseline="30000" dirty="0"/>
              <a:t>3</a:t>
            </a:r>
            <a:r>
              <a:rPr lang="fi-FI" sz="1800" dirty="0"/>
              <a:t>.</a:t>
            </a:r>
          </a:p>
          <a:p>
            <a:r>
              <a:rPr lang="fi-FI" sz="1800" dirty="0"/>
              <a:t>Kokopuusta saatava tulo on 148,2 m</a:t>
            </a:r>
            <a:r>
              <a:rPr lang="fi-FI" sz="1800" baseline="30000" dirty="0"/>
              <a:t>3</a:t>
            </a:r>
            <a:r>
              <a:rPr lang="fi-FI" sz="1800" dirty="0"/>
              <a:t> * 7,79 €/m</a:t>
            </a:r>
            <a:r>
              <a:rPr lang="fi-FI" sz="1800" baseline="30000" dirty="0"/>
              <a:t>3</a:t>
            </a:r>
            <a:r>
              <a:rPr lang="fi-FI" sz="1800" dirty="0"/>
              <a:t> = </a:t>
            </a:r>
            <a:r>
              <a:rPr lang="fi-FI" sz="1800" b="1" u="sng" dirty="0"/>
              <a:t>1154,48 €</a:t>
            </a:r>
          </a:p>
        </p:txBody>
      </p:sp>
      <p:sp>
        <p:nvSpPr>
          <p:cNvPr id="5" name="Dian numeron paikkamerkki 4">
            <a:extLst>
              <a:ext uri="{FF2B5EF4-FFF2-40B4-BE49-F238E27FC236}">
                <a16:creationId xmlns:a16="http://schemas.microsoft.com/office/drawing/2014/main" id="{880A94BC-42E8-4168-97AF-4CA260FF03FF}"/>
              </a:ext>
            </a:extLst>
          </p:cNvPr>
          <p:cNvSpPr>
            <a:spLocks noGrp="1"/>
          </p:cNvSpPr>
          <p:nvPr>
            <p:ph type="sldNum" sz="quarter" idx="12"/>
          </p:nvPr>
        </p:nvSpPr>
        <p:spPr/>
        <p:txBody>
          <a:bodyPr/>
          <a:lstStyle/>
          <a:p>
            <a:fld id="{2020BB7A-7565-440A-AF71-226D618FE89D}" type="slidenum">
              <a:rPr lang="fi-FI" smtClean="0"/>
              <a:t>17</a:t>
            </a:fld>
            <a:endParaRPr lang="fi-FI"/>
          </a:p>
        </p:txBody>
      </p:sp>
      <p:sp>
        <p:nvSpPr>
          <p:cNvPr id="6" name="Alatunnisteen paikkamerkki 5">
            <a:extLst>
              <a:ext uri="{FF2B5EF4-FFF2-40B4-BE49-F238E27FC236}">
                <a16:creationId xmlns:a16="http://schemas.microsoft.com/office/drawing/2014/main" id="{2306CBE0-6E94-4308-9954-F1627A541436}"/>
              </a:ext>
            </a:extLst>
          </p:cNvPr>
          <p:cNvSpPr>
            <a:spLocks noGrp="1"/>
          </p:cNvSpPr>
          <p:nvPr>
            <p:ph type="ftr" sz="quarter" idx="11"/>
          </p:nvPr>
        </p:nvSpPr>
        <p:spPr/>
        <p:txBody>
          <a:bodyPr/>
          <a:lstStyle/>
          <a:p>
            <a:r>
              <a:rPr lang="en-US"/>
              <a:t>This work © 2024 by Tapio Palvelut Oy is licensed under CC BY-SA 4.0 </a:t>
            </a:r>
            <a:endParaRPr lang="fi-FI"/>
          </a:p>
        </p:txBody>
      </p:sp>
      <p:sp>
        <p:nvSpPr>
          <p:cNvPr id="12" name="Suorakulmio 11">
            <a:extLst>
              <a:ext uri="{FF2B5EF4-FFF2-40B4-BE49-F238E27FC236}">
                <a16:creationId xmlns:a16="http://schemas.microsoft.com/office/drawing/2014/main" id="{5BCACCBD-8640-4496-8F5C-F979F4660AF6}"/>
              </a:ext>
            </a:extLst>
          </p:cNvPr>
          <p:cNvSpPr/>
          <p:nvPr/>
        </p:nvSpPr>
        <p:spPr>
          <a:xfrm>
            <a:off x="479376" y="4565331"/>
            <a:ext cx="5292000" cy="1368152"/>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dirty="0" err="1"/>
              <a:t>Huom</a:t>
            </a:r>
            <a:r>
              <a:rPr lang="fi-FI" sz="2000" dirty="0"/>
              <a:t>! Rankapuun korjuun kustannukset ovat korkeammat kuin kokopuun, joten tulot eivät vielä kerro kaikkea vaihtoehtojen kannattavuuseroista.</a:t>
            </a:r>
          </a:p>
        </p:txBody>
      </p:sp>
    </p:spTree>
    <p:extLst>
      <p:ext uri="{BB962C8B-B14F-4D97-AF65-F5344CB8AC3E}">
        <p14:creationId xmlns:p14="http://schemas.microsoft.com/office/powerpoint/2010/main" val="22803856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DD5B422B-1BF8-46B5-800A-F0513A64452C}"/>
              </a:ext>
            </a:extLst>
          </p:cNvPr>
          <p:cNvSpPr>
            <a:spLocks noGrp="1"/>
          </p:cNvSpPr>
          <p:nvPr>
            <p:ph type="title"/>
          </p:nvPr>
        </p:nvSpPr>
        <p:spPr/>
        <p:txBody>
          <a:bodyPr/>
          <a:lstStyle/>
          <a:p>
            <a:r>
              <a:rPr lang="fi-FI" dirty="0"/>
              <a:t>Energiapuun korjuu uudistusaloilta</a:t>
            </a:r>
          </a:p>
        </p:txBody>
      </p:sp>
      <p:sp>
        <p:nvSpPr>
          <p:cNvPr id="8" name="Sisällön paikkamerkki 7">
            <a:extLst>
              <a:ext uri="{FF2B5EF4-FFF2-40B4-BE49-F238E27FC236}">
                <a16:creationId xmlns:a16="http://schemas.microsoft.com/office/drawing/2014/main" id="{D5C2D981-9732-4EF1-917A-B7E961A36674}"/>
              </a:ext>
            </a:extLst>
          </p:cNvPr>
          <p:cNvSpPr>
            <a:spLocks noGrp="1"/>
          </p:cNvSpPr>
          <p:nvPr>
            <p:ph idx="1"/>
          </p:nvPr>
        </p:nvSpPr>
        <p:spPr/>
        <p:txBody>
          <a:bodyPr/>
          <a:lstStyle/>
          <a:p>
            <a:r>
              <a:rPr lang="fi-FI" sz="2400" dirty="0"/>
              <a:t>Hakkuutähdettä kertyy kuusivaltaisilta kohteilta yleensä noin 20-30 % ja kantoja noin 25 % runkopuun määrästä (Viitasaari 2013). </a:t>
            </a:r>
          </a:p>
          <a:p>
            <a:r>
              <a:rPr lang="fi-FI" sz="2400" dirty="0"/>
              <a:t>Hakkuutähteen korjuu koostuu palstakasojen tekemisestä hakkuun yhteydessä, palstakasojen metsäkuljetuksesta sekä tienvarsivaraston tekemisestä.</a:t>
            </a:r>
          </a:p>
          <a:p>
            <a:r>
              <a:rPr lang="fi-FI" sz="2400" dirty="0"/>
              <a:t>Palstakasojen teossa hakkuukone karsii rungon koneen sivulle, jolloin palstakasoista tulee riittävän suuria.</a:t>
            </a:r>
          </a:p>
          <a:p>
            <a:r>
              <a:rPr lang="fi-FI" sz="2400" dirty="0"/>
              <a:t>Hakkuutähdettä suositellaan kuivatettavan palstakasoissa vähintään 4 viikkoa.</a:t>
            </a:r>
          </a:p>
          <a:p>
            <a:r>
              <a:rPr lang="fi-FI" sz="2400" dirty="0"/>
              <a:t>Ajoreitti kannattaa suunnitella siten, että metsäkuljetusmatka jää mahdollisimman lyhyeksi.</a:t>
            </a:r>
          </a:p>
          <a:p>
            <a:r>
              <a:rPr lang="fi-FI" sz="2400" dirty="0"/>
              <a:t>Palstakasojen kuormaamisessa huolehditaan siitä, että maa-ainesta ei tule kuormaan.</a:t>
            </a:r>
          </a:p>
          <a:p>
            <a:endParaRPr lang="fi-FI" dirty="0"/>
          </a:p>
        </p:txBody>
      </p:sp>
      <p:sp>
        <p:nvSpPr>
          <p:cNvPr id="5" name="Dian numeron paikkamerkki 4">
            <a:extLst>
              <a:ext uri="{FF2B5EF4-FFF2-40B4-BE49-F238E27FC236}">
                <a16:creationId xmlns:a16="http://schemas.microsoft.com/office/drawing/2014/main" id="{EC5F8CFD-7F98-437A-82E7-9B6550516B1B}"/>
              </a:ext>
            </a:extLst>
          </p:cNvPr>
          <p:cNvSpPr>
            <a:spLocks noGrp="1"/>
          </p:cNvSpPr>
          <p:nvPr>
            <p:ph type="sldNum" sz="quarter" idx="12"/>
          </p:nvPr>
        </p:nvSpPr>
        <p:spPr/>
        <p:txBody>
          <a:bodyPr/>
          <a:lstStyle/>
          <a:p>
            <a:fld id="{2020BB7A-7565-440A-AF71-226D618FE89D}" type="slidenum">
              <a:rPr lang="fi-FI" smtClean="0"/>
              <a:t>18</a:t>
            </a:fld>
            <a:endParaRPr lang="fi-FI"/>
          </a:p>
        </p:txBody>
      </p:sp>
      <p:sp>
        <p:nvSpPr>
          <p:cNvPr id="2" name="Alatunnisteen paikkamerkki 1">
            <a:extLst>
              <a:ext uri="{FF2B5EF4-FFF2-40B4-BE49-F238E27FC236}">
                <a16:creationId xmlns:a16="http://schemas.microsoft.com/office/drawing/2014/main" id="{610E08C0-22ED-4878-9364-9F675AF6839C}"/>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58523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AC413C3-0791-42E6-ACD1-BDE0B9576950}"/>
              </a:ext>
            </a:extLst>
          </p:cNvPr>
          <p:cNvSpPr>
            <a:spLocks noGrp="1"/>
          </p:cNvSpPr>
          <p:nvPr>
            <p:ph type="title"/>
          </p:nvPr>
        </p:nvSpPr>
        <p:spPr/>
        <p:txBody>
          <a:bodyPr/>
          <a:lstStyle/>
          <a:p>
            <a:r>
              <a:rPr lang="fi-FI" dirty="0"/>
              <a:t>Energiapuun korjuu uudistusaloilta</a:t>
            </a:r>
          </a:p>
        </p:txBody>
      </p:sp>
      <p:pic>
        <p:nvPicPr>
          <p:cNvPr id="11" name="Kuva 10" descr="Piirroskuva energiapuun korjuusta uudistusaloilta.">
            <a:extLst>
              <a:ext uri="{FF2B5EF4-FFF2-40B4-BE49-F238E27FC236}">
                <a16:creationId xmlns:a16="http://schemas.microsoft.com/office/drawing/2014/main" id="{6A5961CA-6BAF-486D-9007-79AC3FD0E8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3472" y="1196752"/>
            <a:ext cx="9116568" cy="4998720"/>
          </a:xfrm>
          <a:prstGeom prst="rect">
            <a:avLst/>
          </a:prstGeom>
        </p:spPr>
      </p:pic>
      <p:sp>
        <p:nvSpPr>
          <p:cNvPr id="14" name="Kuvaselite: Taipunut kaksoisviiva 13">
            <a:extLst>
              <a:ext uri="{FF2B5EF4-FFF2-40B4-BE49-F238E27FC236}">
                <a16:creationId xmlns:a16="http://schemas.microsoft.com/office/drawing/2014/main" id="{6EAB0670-1EA5-47F8-8C65-AAA550F90F26}"/>
              </a:ext>
            </a:extLst>
          </p:cNvPr>
          <p:cNvSpPr/>
          <p:nvPr/>
        </p:nvSpPr>
        <p:spPr>
          <a:xfrm>
            <a:off x="8184232" y="673177"/>
            <a:ext cx="2088232" cy="896429"/>
          </a:xfrm>
          <a:prstGeom prst="borderCallout3">
            <a:avLst>
              <a:gd name="adj1" fmla="val 18750"/>
              <a:gd name="adj2" fmla="val -8333"/>
              <a:gd name="adj3" fmla="val 18750"/>
              <a:gd name="adj4" fmla="val -16667"/>
              <a:gd name="adj5" fmla="val 100000"/>
              <a:gd name="adj6" fmla="val -16667"/>
              <a:gd name="adj7" fmla="val 134885"/>
              <a:gd name="adj8" fmla="val -56012"/>
            </a:avLst>
          </a:prstGeom>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400" dirty="0"/>
              <a:t>Hakkuutähteet karsitaan palstakasoihin. Palstakasoja kuivatetaan vähintään 4 viikkoa.</a:t>
            </a:r>
          </a:p>
        </p:txBody>
      </p:sp>
      <p:sp>
        <p:nvSpPr>
          <p:cNvPr id="15" name="Kuvaselite: Taipunut kaksoisviiva 14">
            <a:extLst>
              <a:ext uri="{FF2B5EF4-FFF2-40B4-BE49-F238E27FC236}">
                <a16:creationId xmlns:a16="http://schemas.microsoft.com/office/drawing/2014/main" id="{FDEAA6FF-6241-49C9-A4DC-C29C9920C2E6}"/>
              </a:ext>
            </a:extLst>
          </p:cNvPr>
          <p:cNvSpPr/>
          <p:nvPr/>
        </p:nvSpPr>
        <p:spPr>
          <a:xfrm>
            <a:off x="9336360" y="3247897"/>
            <a:ext cx="2088232" cy="896429"/>
          </a:xfrm>
          <a:prstGeom prst="borderCallout3">
            <a:avLst>
              <a:gd name="adj1" fmla="val 18750"/>
              <a:gd name="adj2" fmla="val -8333"/>
              <a:gd name="adj3" fmla="val 18750"/>
              <a:gd name="adj4" fmla="val -16667"/>
              <a:gd name="adj5" fmla="val 11741"/>
              <a:gd name="adj6" fmla="val -33437"/>
              <a:gd name="adj7" fmla="val -85764"/>
              <a:gd name="adj8" fmla="val -97937"/>
            </a:avLst>
          </a:prstGeom>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400" dirty="0"/>
              <a:t>Kuivaamisen jälkeen palstakasat  </a:t>
            </a:r>
            <a:r>
              <a:rPr lang="fi-FI" sz="1400" dirty="0" err="1"/>
              <a:t>metsäkuljetetaan</a:t>
            </a:r>
            <a:r>
              <a:rPr lang="fi-FI" sz="1400" dirty="0"/>
              <a:t> tienvarsivarastoon.</a:t>
            </a:r>
          </a:p>
        </p:txBody>
      </p:sp>
      <p:sp>
        <p:nvSpPr>
          <p:cNvPr id="16" name="Kuvaselite: Taipunut kaksoisviiva 15">
            <a:extLst>
              <a:ext uri="{FF2B5EF4-FFF2-40B4-BE49-F238E27FC236}">
                <a16:creationId xmlns:a16="http://schemas.microsoft.com/office/drawing/2014/main" id="{E0C86D25-377E-4513-AA2C-2B84F09B76AD}"/>
              </a:ext>
            </a:extLst>
          </p:cNvPr>
          <p:cNvSpPr/>
          <p:nvPr/>
        </p:nvSpPr>
        <p:spPr>
          <a:xfrm>
            <a:off x="9048328" y="4273469"/>
            <a:ext cx="2088232" cy="896429"/>
          </a:xfrm>
          <a:prstGeom prst="borderCallout3">
            <a:avLst>
              <a:gd name="adj1" fmla="val 18750"/>
              <a:gd name="adj2" fmla="val -8333"/>
              <a:gd name="adj3" fmla="val 18750"/>
              <a:gd name="adj4" fmla="val -16667"/>
              <a:gd name="adj5" fmla="val 11741"/>
              <a:gd name="adj6" fmla="val -33437"/>
              <a:gd name="adj7" fmla="val -85764"/>
              <a:gd name="adj8" fmla="val -97937"/>
            </a:avLst>
          </a:prstGeom>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400" dirty="0"/>
              <a:t>Uudistusalalle jätetään tiheikköjä ja säästöpuuryhmiä.</a:t>
            </a:r>
          </a:p>
        </p:txBody>
      </p:sp>
      <p:sp>
        <p:nvSpPr>
          <p:cNvPr id="17" name="Kuvaselite: Taipunut kaksoisviiva 16">
            <a:extLst>
              <a:ext uri="{FF2B5EF4-FFF2-40B4-BE49-F238E27FC236}">
                <a16:creationId xmlns:a16="http://schemas.microsoft.com/office/drawing/2014/main" id="{A9B5080C-631C-47B6-8902-79E66D80DB03}"/>
              </a:ext>
            </a:extLst>
          </p:cNvPr>
          <p:cNvSpPr/>
          <p:nvPr/>
        </p:nvSpPr>
        <p:spPr>
          <a:xfrm>
            <a:off x="410851" y="1301788"/>
            <a:ext cx="2088232" cy="1407132"/>
          </a:xfrm>
          <a:prstGeom prst="borderCallout3">
            <a:avLst>
              <a:gd name="adj1" fmla="val 18750"/>
              <a:gd name="adj2" fmla="val -8333"/>
              <a:gd name="adj3" fmla="val 18750"/>
              <a:gd name="adj4" fmla="val -16667"/>
              <a:gd name="adj5" fmla="val 140885"/>
              <a:gd name="adj6" fmla="val -16668"/>
              <a:gd name="adj7" fmla="val 199025"/>
              <a:gd name="adj8" fmla="val 59515"/>
            </a:avLst>
          </a:prstGeom>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400" dirty="0"/>
              <a:t>Vesistöjen läheisyyteen jätetään suojavyöhyke, jolta ei korjata kantoja tai hakkuutähdettä eikä sinne varastoida niitä.</a:t>
            </a:r>
          </a:p>
        </p:txBody>
      </p:sp>
      <p:sp>
        <p:nvSpPr>
          <p:cNvPr id="18" name="Kuvaselite: Taipunut kaksoisviiva 17">
            <a:extLst>
              <a:ext uri="{FF2B5EF4-FFF2-40B4-BE49-F238E27FC236}">
                <a16:creationId xmlns:a16="http://schemas.microsoft.com/office/drawing/2014/main" id="{880C9D5D-C9BB-43FB-A5C3-528DE28B372E}"/>
              </a:ext>
            </a:extLst>
          </p:cNvPr>
          <p:cNvSpPr/>
          <p:nvPr/>
        </p:nvSpPr>
        <p:spPr>
          <a:xfrm>
            <a:off x="6528048" y="5373216"/>
            <a:ext cx="2088232" cy="1407132"/>
          </a:xfrm>
          <a:prstGeom prst="borderCallout3">
            <a:avLst>
              <a:gd name="adj1" fmla="val 18750"/>
              <a:gd name="adj2" fmla="val -8333"/>
              <a:gd name="adj3" fmla="val 18750"/>
              <a:gd name="adj4" fmla="val -16667"/>
              <a:gd name="adj5" fmla="val -1986"/>
              <a:gd name="adj6" fmla="val -32506"/>
              <a:gd name="adj7" fmla="val -10673"/>
              <a:gd name="adj8" fmla="val -39242"/>
            </a:avLst>
          </a:prstGeom>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400" dirty="0"/>
              <a:t>Tienvarsivarastot tehdään avoimeen paikkaan, jotta varastot kuivuvat ja tilaa on riittävästi.</a:t>
            </a:r>
          </a:p>
        </p:txBody>
      </p:sp>
      <p:sp>
        <p:nvSpPr>
          <p:cNvPr id="19" name="Kuvaselite: Taipunut kaksoisviiva 18">
            <a:extLst>
              <a:ext uri="{FF2B5EF4-FFF2-40B4-BE49-F238E27FC236}">
                <a16:creationId xmlns:a16="http://schemas.microsoft.com/office/drawing/2014/main" id="{3636F3B1-C170-4789-80F5-D96089F80BBD}"/>
              </a:ext>
            </a:extLst>
          </p:cNvPr>
          <p:cNvSpPr/>
          <p:nvPr/>
        </p:nvSpPr>
        <p:spPr>
          <a:xfrm>
            <a:off x="1199456" y="5392300"/>
            <a:ext cx="2088232" cy="1061036"/>
          </a:xfrm>
          <a:prstGeom prst="borderCallout3">
            <a:avLst>
              <a:gd name="adj1" fmla="val 18750"/>
              <a:gd name="adj2" fmla="val -8333"/>
              <a:gd name="adj3" fmla="val -10746"/>
              <a:gd name="adj4" fmla="val -7661"/>
              <a:gd name="adj5" fmla="val -12586"/>
              <a:gd name="adj6" fmla="val 84263"/>
              <a:gd name="adj7" fmla="val -85796"/>
              <a:gd name="adj8" fmla="val 161998"/>
            </a:avLst>
          </a:prstGeom>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400" dirty="0"/>
              <a:t>Kannot ravistellaan ja nostetaan palstakasoihin.</a:t>
            </a:r>
          </a:p>
        </p:txBody>
      </p:sp>
      <p:sp>
        <p:nvSpPr>
          <p:cNvPr id="20" name="Kuvaselite: Taipunut kaksoisviiva 19">
            <a:extLst>
              <a:ext uri="{FF2B5EF4-FFF2-40B4-BE49-F238E27FC236}">
                <a16:creationId xmlns:a16="http://schemas.microsoft.com/office/drawing/2014/main" id="{0D0B2429-9846-4B8C-A287-753F85CD36FC}"/>
              </a:ext>
            </a:extLst>
          </p:cNvPr>
          <p:cNvSpPr/>
          <p:nvPr/>
        </p:nvSpPr>
        <p:spPr>
          <a:xfrm>
            <a:off x="3371291" y="1139046"/>
            <a:ext cx="2088232" cy="1061036"/>
          </a:xfrm>
          <a:prstGeom prst="borderCallout3">
            <a:avLst>
              <a:gd name="adj1" fmla="val 18750"/>
              <a:gd name="adj2" fmla="val -8333"/>
              <a:gd name="adj3" fmla="val 18592"/>
              <a:gd name="adj4" fmla="val -13872"/>
              <a:gd name="adj5" fmla="val 120657"/>
              <a:gd name="adj6" fmla="val -12941"/>
              <a:gd name="adj7" fmla="val 204526"/>
              <a:gd name="adj8" fmla="val 20695"/>
            </a:avLst>
          </a:prstGeom>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400" dirty="0"/>
              <a:t>Ajourat suunnitellaan huolella. Ojien ja pienvesien ylittämistä vältetään.</a:t>
            </a:r>
          </a:p>
        </p:txBody>
      </p:sp>
      <p:sp>
        <p:nvSpPr>
          <p:cNvPr id="21" name="Tekstiruutu 20">
            <a:extLst>
              <a:ext uri="{FF2B5EF4-FFF2-40B4-BE49-F238E27FC236}">
                <a16:creationId xmlns:a16="http://schemas.microsoft.com/office/drawing/2014/main" id="{1A615BB5-1052-48CD-823E-9CFF20AFBEC0}"/>
              </a:ext>
            </a:extLst>
          </p:cNvPr>
          <p:cNvSpPr txBox="1"/>
          <p:nvPr/>
        </p:nvSpPr>
        <p:spPr>
          <a:xfrm>
            <a:off x="3612314" y="6253178"/>
            <a:ext cx="5292000" cy="307777"/>
          </a:xfrm>
          <a:prstGeom prst="rect">
            <a:avLst/>
          </a:prstGeom>
          <a:noFill/>
        </p:spPr>
        <p:txBody>
          <a:bodyPr wrap="square" rtlCol="0">
            <a:spAutoFit/>
          </a:bodyPr>
          <a:lstStyle/>
          <a:p>
            <a:pPr algn="l"/>
            <a:r>
              <a:rPr lang="fi-FI" sz="1400" dirty="0"/>
              <a:t>Lähde: Metsänhoidon suositukset</a:t>
            </a:r>
          </a:p>
        </p:txBody>
      </p:sp>
      <p:sp>
        <p:nvSpPr>
          <p:cNvPr id="3" name="Alatunnisteen paikkamerkki 2">
            <a:extLst>
              <a:ext uri="{FF2B5EF4-FFF2-40B4-BE49-F238E27FC236}">
                <a16:creationId xmlns:a16="http://schemas.microsoft.com/office/drawing/2014/main" id="{F5A7FE4E-23AC-413F-962E-02BDBF6B2857}"/>
              </a:ext>
            </a:extLst>
          </p:cNvPr>
          <p:cNvSpPr>
            <a:spLocks noGrp="1"/>
          </p:cNvSpPr>
          <p:nvPr>
            <p:ph type="ftr" sz="quarter" idx="11"/>
          </p:nvPr>
        </p:nvSpPr>
        <p:spPr>
          <a:xfrm>
            <a:off x="1055440" y="6520259"/>
            <a:ext cx="5554600" cy="365125"/>
          </a:xfrm>
        </p:spPr>
        <p:txBody>
          <a:bodyPr/>
          <a:lstStyle/>
          <a:p>
            <a:r>
              <a:rPr lang="en-US" dirty="0"/>
              <a:t>This work © 2024 by Tapio </a:t>
            </a:r>
            <a:r>
              <a:rPr lang="en-US" dirty="0" err="1"/>
              <a:t>Palvelut</a:t>
            </a:r>
            <a:r>
              <a:rPr lang="en-US" dirty="0"/>
              <a:t> Oy is licensed under CC BY-SA 4.0 </a:t>
            </a:r>
            <a:endParaRPr lang="fi-FI" dirty="0"/>
          </a:p>
        </p:txBody>
      </p:sp>
      <p:sp>
        <p:nvSpPr>
          <p:cNvPr id="4" name="Dian numeron paikkamerkki 3">
            <a:extLst>
              <a:ext uri="{FF2B5EF4-FFF2-40B4-BE49-F238E27FC236}">
                <a16:creationId xmlns:a16="http://schemas.microsoft.com/office/drawing/2014/main" id="{CFEF1CAB-2489-479C-A5B7-F53DA02614D5}"/>
              </a:ext>
            </a:extLst>
          </p:cNvPr>
          <p:cNvSpPr>
            <a:spLocks noGrp="1"/>
          </p:cNvSpPr>
          <p:nvPr>
            <p:ph type="sldNum" sz="quarter" idx="12"/>
          </p:nvPr>
        </p:nvSpPr>
        <p:spPr/>
        <p:txBody>
          <a:bodyPr/>
          <a:lstStyle/>
          <a:p>
            <a:fld id="{2020BB7A-7565-440A-AF71-226D618FE89D}" type="slidenum">
              <a:rPr lang="fi-FI" smtClean="0"/>
              <a:t>19</a:t>
            </a:fld>
            <a:endParaRPr lang="fi-FI"/>
          </a:p>
        </p:txBody>
      </p:sp>
    </p:spTree>
    <p:extLst>
      <p:ext uri="{BB962C8B-B14F-4D97-AF65-F5344CB8AC3E}">
        <p14:creationId xmlns:p14="http://schemas.microsoft.com/office/powerpoint/2010/main" val="1409788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7ED85C13-6DEB-4615-803A-936B8934E04E}"/>
              </a:ext>
            </a:extLst>
          </p:cNvPr>
          <p:cNvSpPr>
            <a:spLocks noGrp="1"/>
          </p:cNvSpPr>
          <p:nvPr>
            <p:ph type="title"/>
          </p:nvPr>
        </p:nvSpPr>
        <p:spPr/>
        <p:txBody>
          <a:bodyPr/>
          <a:lstStyle/>
          <a:p>
            <a:r>
              <a:rPr lang="fi-FI" dirty="0"/>
              <a:t>Ennen aloitusta</a:t>
            </a:r>
          </a:p>
        </p:txBody>
      </p:sp>
      <p:sp>
        <p:nvSpPr>
          <p:cNvPr id="7" name="Sisällön paikkamerkki 6">
            <a:extLst>
              <a:ext uri="{FF2B5EF4-FFF2-40B4-BE49-F238E27FC236}">
                <a16:creationId xmlns:a16="http://schemas.microsoft.com/office/drawing/2014/main" id="{342F852B-5121-4DFB-95E4-DF43D9F85B06}"/>
              </a:ext>
            </a:extLst>
          </p:cNvPr>
          <p:cNvSpPr>
            <a:spLocks noGrp="1"/>
          </p:cNvSpPr>
          <p:nvPr>
            <p:ph idx="1"/>
          </p:nvPr>
        </p:nvSpPr>
        <p:spPr/>
        <p:txBody>
          <a:bodyPr/>
          <a:lstStyle/>
          <a:p>
            <a:r>
              <a:rPr lang="fi-FI" dirty="0"/>
              <a:t>Tämä esitys on tarkoitettu avoimeen opetuskäyttöön. Sen osia saa käyttää omiin tarkoituksiinsa, mutta niitä ei saa muokata. </a:t>
            </a:r>
          </a:p>
          <a:p>
            <a:r>
              <a:rPr lang="fi-FI" dirty="0"/>
              <a:t>Esityksen materiaalit perustuvat metsänhoidon suosituksiin (</a:t>
            </a:r>
            <a:r>
              <a:rPr lang="fi-FI" dirty="0">
                <a:hlinkClick r:id="rId2"/>
              </a:rPr>
              <a:t>www.metsanhoidonsuositukset.fi</a:t>
            </a:r>
            <a:r>
              <a:rPr lang="fi-FI" dirty="0"/>
              <a:t>) sekä metsäalan tutkimukseen ja kirjallisuuteen.</a:t>
            </a:r>
          </a:p>
          <a:p>
            <a:r>
              <a:rPr lang="fi-FI" dirty="0"/>
              <a:t>Esityksiä ovat olleet laatimassa Tapio Palvelut Oy, Metsäkoulutus ry, Luonnonvarakeskus, Kaakkois-Suomen ammattikorkeakoulu XAMK, Hämeen ammattikorkeakoulu HAMK, Lapin ammattikorkeakoulu, </a:t>
            </a:r>
            <a:r>
              <a:rPr lang="fi-FI" dirty="0" err="1"/>
              <a:t>Riveria</a:t>
            </a:r>
            <a:r>
              <a:rPr lang="fi-FI" dirty="0"/>
              <a:t>, Itä-Suomen yliopisto, Bioenergia ry ja Koneyrittäjät ry. </a:t>
            </a:r>
          </a:p>
        </p:txBody>
      </p:sp>
      <p:sp>
        <p:nvSpPr>
          <p:cNvPr id="4" name="Dian numeron paikkamerkki 3">
            <a:extLst>
              <a:ext uri="{FF2B5EF4-FFF2-40B4-BE49-F238E27FC236}">
                <a16:creationId xmlns:a16="http://schemas.microsoft.com/office/drawing/2014/main" id="{8E05262B-9545-46A7-AE97-3A2640D4A234}"/>
              </a:ext>
            </a:extLst>
          </p:cNvPr>
          <p:cNvSpPr>
            <a:spLocks noGrp="1"/>
          </p:cNvSpPr>
          <p:nvPr>
            <p:ph type="sldNum" sz="quarter" idx="12"/>
          </p:nvPr>
        </p:nvSpPr>
        <p:spPr/>
        <p:txBody>
          <a:bodyPr/>
          <a:lstStyle/>
          <a:p>
            <a:fld id="{2020BB7A-7565-440A-AF71-226D618FE89D}" type="slidenum">
              <a:rPr lang="fi-FI" smtClean="0"/>
              <a:t>2</a:t>
            </a:fld>
            <a:endParaRPr lang="fi-FI"/>
          </a:p>
        </p:txBody>
      </p:sp>
      <p:sp>
        <p:nvSpPr>
          <p:cNvPr id="5" name="Alatunnisteen paikkamerkki 4">
            <a:extLst>
              <a:ext uri="{FF2B5EF4-FFF2-40B4-BE49-F238E27FC236}">
                <a16:creationId xmlns:a16="http://schemas.microsoft.com/office/drawing/2014/main" id="{F02130A1-54C9-48CA-8E11-FC913F31D016}"/>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21391989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56ABDDE-C051-4DD1-AFB8-844A3688DA2C}"/>
              </a:ext>
            </a:extLst>
          </p:cNvPr>
          <p:cNvSpPr>
            <a:spLocks noGrp="1"/>
          </p:cNvSpPr>
          <p:nvPr>
            <p:ph type="title"/>
          </p:nvPr>
        </p:nvSpPr>
        <p:spPr>
          <a:xfrm>
            <a:off x="643600" y="2817000"/>
            <a:ext cx="10904800" cy="1224000"/>
          </a:xfrm>
        </p:spPr>
        <p:txBody>
          <a:bodyPr/>
          <a:lstStyle/>
          <a:p>
            <a:pPr algn="ctr"/>
            <a:r>
              <a:rPr lang="fi-FI" dirty="0"/>
              <a:t>Mitä muuta uudistusalojen energiapuun korjuussa tulisi huomioida?</a:t>
            </a:r>
          </a:p>
        </p:txBody>
      </p:sp>
      <p:sp>
        <p:nvSpPr>
          <p:cNvPr id="5" name="Dian numeron paikkamerkki 4">
            <a:extLst>
              <a:ext uri="{FF2B5EF4-FFF2-40B4-BE49-F238E27FC236}">
                <a16:creationId xmlns:a16="http://schemas.microsoft.com/office/drawing/2014/main" id="{0028F506-7954-460B-9971-02D1FF08CFC3}"/>
              </a:ext>
            </a:extLst>
          </p:cNvPr>
          <p:cNvSpPr>
            <a:spLocks noGrp="1"/>
          </p:cNvSpPr>
          <p:nvPr>
            <p:ph type="sldNum" sz="quarter" idx="12"/>
          </p:nvPr>
        </p:nvSpPr>
        <p:spPr/>
        <p:txBody>
          <a:bodyPr/>
          <a:lstStyle/>
          <a:p>
            <a:fld id="{2020BB7A-7565-440A-AF71-226D618FE89D}" type="slidenum">
              <a:rPr lang="fi-FI" smtClean="0"/>
              <a:t>20</a:t>
            </a:fld>
            <a:endParaRPr lang="fi-FI"/>
          </a:p>
        </p:txBody>
      </p:sp>
      <p:sp>
        <p:nvSpPr>
          <p:cNvPr id="3" name="Alatunnisteen paikkamerkki 2">
            <a:extLst>
              <a:ext uri="{FF2B5EF4-FFF2-40B4-BE49-F238E27FC236}">
                <a16:creationId xmlns:a16="http://schemas.microsoft.com/office/drawing/2014/main" id="{7AA65FBA-CCBC-46F1-A6EE-70C39C7FC279}"/>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38113430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AC413C3-0791-42E6-ACD1-BDE0B9576950}"/>
              </a:ext>
            </a:extLst>
          </p:cNvPr>
          <p:cNvSpPr>
            <a:spLocks noGrp="1"/>
          </p:cNvSpPr>
          <p:nvPr>
            <p:ph type="title"/>
          </p:nvPr>
        </p:nvSpPr>
        <p:spPr/>
        <p:txBody>
          <a:bodyPr/>
          <a:lstStyle/>
          <a:p>
            <a:r>
              <a:rPr lang="fi-FI" dirty="0"/>
              <a:t>Energiapuun korjuu uudistusaloilta – </a:t>
            </a:r>
            <a:br>
              <a:rPr lang="fi-FI" dirty="0"/>
            </a:br>
            <a:r>
              <a:rPr lang="fi-FI" b="1" dirty="0"/>
              <a:t>Hakkuutähteiden korjuu</a:t>
            </a:r>
            <a:br>
              <a:rPr lang="fi-FI" b="1" dirty="0"/>
            </a:br>
            <a:endParaRPr lang="fi-FI" dirty="0"/>
          </a:p>
        </p:txBody>
      </p:sp>
      <p:sp>
        <p:nvSpPr>
          <p:cNvPr id="4" name="Dian numeron paikkamerkki 3">
            <a:extLst>
              <a:ext uri="{FF2B5EF4-FFF2-40B4-BE49-F238E27FC236}">
                <a16:creationId xmlns:a16="http://schemas.microsoft.com/office/drawing/2014/main" id="{CFEF1CAB-2489-479C-A5B7-F53DA02614D5}"/>
              </a:ext>
            </a:extLst>
          </p:cNvPr>
          <p:cNvSpPr>
            <a:spLocks noGrp="1"/>
          </p:cNvSpPr>
          <p:nvPr>
            <p:ph type="sldNum" sz="quarter" idx="12"/>
          </p:nvPr>
        </p:nvSpPr>
        <p:spPr/>
        <p:txBody>
          <a:bodyPr/>
          <a:lstStyle/>
          <a:p>
            <a:fld id="{2020BB7A-7565-440A-AF71-226D618FE89D}" type="slidenum">
              <a:rPr lang="fi-FI" smtClean="0"/>
              <a:t>21</a:t>
            </a:fld>
            <a:endParaRPr lang="fi-FI"/>
          </a:p>
        </p:txBody>
      </p:sp>
      <p:sp>
        <p:nvSpPr>
          <p:cNvPr id="5" name="Sisällön paikkamerkki 2">
            <a:extLst>
              <a:ext uri="{FF2B5EF4-FFF2-40B4-BE49-F238E27FC236}">
                <a16:creationId xmlns:a16="http://schemas.microsoft.com/office/drawing/2014/main" id="{7C09C17C-3C6B-42B5-8909-996499EE7924}"/>
              </a:ext>
            </a:extLst>
          </p:cNvPr>
          <p:cNvSpPr>
            <a:spLocks noGrp="1"/>
          </p:cNvSpPr>
          <p:nvPr>
            <p:ph idx="1"/>
          </p:nvPr>
        </p:nvSpPr>
        <p:spPr>
          <a:xfrm>
            <a:off x="576263" y="1825625"/>
            <a:ext cx="10904537" cy="4176713"/>
          </a:xfrm>
        </p:spPr>
        <p:txBody>
          <a:bodyPr/>
          <a:lstStyle/>
          <a:p>
            <a:pPr lvl="0"/>
            <a:r>
              <a:rPr lang="fi-FI" dirty="0"/>
              <a:t>Latvat sijoitetaan palstakasaan samansuuntaisesti. </a:t>
            </a:r>
          </a:p>
          <a:p>
            <a:pPr lvl="0"/>
            <a:r>
              <a:rPr lang="fi-FI" dirty="0"/>
              <a:t>Palstakasoja ei sijoiteta alikasvospuiden, ojan tai kivikon päälle. </a:t>
            </a:r>
          </a:p>
          <a:p>
            <a:pPr lvl="0"/>
            <a:r>
              <a:rPr lang="fi-FI" dirty="0"/>
              <a:t>Kasataan mieluiten korkeamman maastonkohdan tai kannon päälle. </a:t>
            </a:r>
          </a:p>
          <a:p>
            <a:pPr lvl="0"/>
            <a:r>
              <a:rPr lang="fi-FI" dirty="0"/>
              <a:t>Pyritään kasaamaan palstakasat mahdollisimman korkeiksi kuivumisen tehostamiseksi. </a:t>
            </a:r>
          </a:p>
          <a:p>
            <a:pPr lvl="0"/>
            <a:r>
              <a:rPr lang="fi-FI" dirty="0"/>
              <a:t>Ei korjata ajourien vahvistamiseen käytettyä hakkuutähdettä energiapuuksi. </a:t>
            </a:r>
          </a:p>
          <a:p>
            <a:pPr lvl="0"/>
            <a:r>
              <a:rPr lang="fi-FI" dirty="0"/>
              <a:t>Koneilla ei ajeta palstakasojen yli. </a:t>
            </a:r>
          </a:p>
          <a:p>
            <a:r>
              <a:rPr lang="fi-FI" dirty="0"/>
              <a:t>Kokonaisia palstakasoja ei jätetä kuljettamatta. </a:t>
            </a:r>
          </a:p>
          <a:p>
            <a:endParaRPr lang="fi-FI" dirty="0"/>
          </a:p>
        </p:txBody>
      </p:sp>
      <p:sp>
        <p:nvSpPr>
          <p:cNvPr id="3" name="Alatunnisteen paikkamerkki 2">
            <a:extLst>
              <a:ext uri="{FF2B5EF4-FFF2-40B4-BE49-F238E27FC236}">
                <a16:creationId xmlns:a16="http://schemas.microsoft.com/office/drawing/2014/main" id="{A3A3E269-CF7F-4AAD-9B70-5CCEADDE8802}"/>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15271412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AC413C3-0791-42E6-ACD1-BDE0B9576950}"/>
              </a:ext>
            </a:extLst>
          </p:cNvPr>
          <p:cNvSpPr>
            <a:spLocks noGrp="1"/>
          </p:cNvSpPr>
          <p:nvPr>
            <p:ph type="title"/>
          </p:nvPr>
        </p:nvSpPr>
        <p:spPr/>
        <p:txBody>
          <a:bodyPr/>
          <a:lstStyle/>
          <a:p>
            <a:r>
              <a:rPr lang="fi-FI" dirty="0"/>
              <a:t>Energiapuun korjuu uudistusaloilta – </a:t>
            </a:r>
            <a:r>
              <a:rPr lang="fi-FI" b="1" dirty="0"/>
              <a:t>Kantojen korjuu</a:t>
            </a:r>
            <a:br>
              <a:rPr lang="fi-FI" b="1" dirty="0"/>
            </a:br>
            <a:endParaRPr lang="fi-FI" dirty="0"/>
          </a:p>
        </p:txBody>
      </p:sp>
      <p:sp>
        <p:nvSpPr>
          <p:cNvPr id="4" name="Dian numeron paikkamerkki 3">
            <a:extLst>
              <a:ext uri="{FF2B5EF4-FFF2-40B4-BE49-F238E27FC236}">
                <a16:creationId xmlns:a16="http://schemas.microsoft.com/office/drawing/2014/main" id="{CFEF1CAB-2489-479C-A5B7-F53DA02614D5}"/>
              </a:ext>
            </a:extLst>
          </p:cNvPr>
          <p:cNvSpPr>
            <a:spLocks noGrp="1"/>
          </p:cNvSpPr>
          <p:nvPr>
            <p:ph type="sldNum" sz="quarter" idx="12"/>
          </p:nvPr>
        </p:nvSpPr>
        <p:spPr/>
        <p:txBody>
          <a:bodyPr/>
          <a:lstStyle/>
          <a:p>
            <a:fld id="{2020BB7A-7565-440A-AF71-226D618FE89D}" type="slidenum">
              <a:rPr lang="fi-FI" smtClean="0"/>
              <a:t>22</a:t>
            </a:fld>
            <a:endParaRPr lang="fi-FI"/>
          </a:p>
        </p:txBody>
      </p:sp>
      <p:sp>
        <p:nvSpPr>
          <p:cNvPr id="5" name="Sisällön paikkamerkki 2">
            <a:extLst>
              <a:ext uri="{FF2B5EF4-FFF2-40B4-BE49-F238E27FC236}">
                <a16:creationId xmlns:a16="http://schemas.microsoft.com/office/drawing/2014/main" id="{72BC2EA0-2685-493C-B327-2476698C5F2B}"/>
              </a:ext>
            </a:extLst>
          </p:cNvPr>
          <p:cNvSpPr>
            <a:spLocks noGrp="1"/>
          </p:cNvSpPr>
          <p:nvPr>
            <p:ph idx="1"/>
          </p:nvPr>
        </p:nvSpPr>
        <p:spPr>
          <a:xfrm>
            <a:off x="576263" y="1825625"/>
            <a:ext cx="10904537" cy="4176713"/>
          </a:xfrm>
        </p:spPr>
        <p:txBody>
          <a:bodyPr/>
          <a:lstStyle/>
          <a:p>
            <a:r>
              <a:rPr lang="fi-FI" sz="2200" dirty="0"/>
              <a:t>Kannot nostetaan kaivinkoneella, jossa nostoon sopiva laitteisto, kuten pilkkova kannonnostolaite.</a:t>
            </a:r>
          </a:p>
          <a:p>
            <a:r>
              <a:rPr lang="fi-FI" sz="2200" dirty="0"/>
              <a:t>Tuoreita, lahovikaisia kantoja ei jätetä korjaamatta juurikäävän leviämisen ehkäisemiseksi. Kantojen korjuu yksistään ei ole juurikäävän torjuntaa.</a:t>
            </a:r>
          </a:p>
          <a:p>
            <a:r>
              <a:rPr lang="fi-FI" sz="2200" dirty="0"/>
              <a:t>Kantoja </a:t>
            </a:r>
            <a:r>
              <a:rPr lang="fi-FI" sz="2200" b="1" dirty="0"/>
              <a:t>ei korjata </a:t>
            </a:r>
            <a:r>
              <a:rPr lang="fi-FI" sz="2200" dirty="0"/>
              <a:t>seuraavilta korjuualan osilta:</a:t>
            </a:r>
          </a:p>
          <a:p>
            <a:pPr lvl="1"/>
            <a:r>
              <a:rPr lang="fi-FI" sz="1600" dirty="0"/>
              <a:t>jyrkät rinteet </a:t>
            </a:r>
          </a:p>
          <a:p>
            <a:pPr lvl="1"/>
            <a:r>
              <a:rPr lang="fi-FI" sz="1600" dirty="0"/>
              <a:t>kalliometsät, joissa irtomaakerros kallion päällä on ohut, alle 0,5 metriä </a:t>
            </a:r>
          </a:p>
          <a:p>
            <a:pPr lvl="1"/>
            <a:r>
              <a:rPr lang="fi-FI" sz="1600" dirty="0"/>
              <a:t>erittäin kiviset maastonkohdat </a:t>
            </a:r>
          </a:p>
          <a:p>
            <a:pPr lvl="1"/>
            <a:r>
              <a:rPr lang="fi-FI" sz="1600" dirty="0"/>
              <a:t>vesistöjen ja pienvesien suojavyöhykkeet sekä metsäojien pientareet </a:t>
            </a:r>
          </a:p>
          <a:p>
            <a:pPr lvl="1"/>
            <a:r>
              <a:rPr lang="fi-FI" sz="1600" dirty="0"/>
              <a:t>kiinteät muinaisjäännökset ja ulkoilureitit </a:t>
            </a:r>
          </a:p>
          <a:p>
            <a:pPr lvl="1"/>
            <a:r>
              <a:rPr lang="fi-FI" sz="1600" dirty="0"/>
              <a:t>tiheiköiksi tarkoitetut alikasvosryhmät </a:t>
            </a:r>
          </a:p>
          <a:p>
            <a:pPr lvl="1"/>
            <a:r>
              <a:rPr lang="fi-FI" sz="1600" dirty="0"/>
              <a:t>pienialaiset kosteikkonotkelmat </a:t>
            </a:r>
          </a:p>
          <a:p>
            <a:pPr lvl="1"/>
            <a:r>
              <a:rPr lang="fi-FI" sz="1600" dirty="0"/>
              <a:t>säästöpuuryhmät </a:t>
            </a:r>
          </a:p>
          <a:p>
            <a:pPr lvl="1"/>
            <a:r>
              <a:rPr lang="fi-FI" sz="1600" dirty="0"/>
              <a:t>kiinteistörajat. </a:t>
            </a:r>
          </a:p>
          <a:p>
            <a:endParaRPr lang="fi-FI" dirty="0"/>
          </a:p>
        </p:txBody>
      </p:sp>
      <p:sp>
        <p:nvSpPr>
          <p:cNvPr id="3" name="Alatunnisteen paikkamerkki 2">
            <a:extLst>
              <a:ext uri="{FF2B5EF4-FFF2-40B4-BE49-F238E27FC236}">
                <a16:creationId xmlns:a16="http://schemas.microsoft.com/office/drawing/2014/main" id="{1DFDB157-8E2E-4D9F-AE57-9B9A60E54637}"/>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9394621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AC413C3-0791-42E6-ACD1-BDE0B9576950}"/>
              </a:ext>
            </a:extLst>
          </p:cNvPr>
          <p:cNvSpPr>
            <a:spLocks noGrp="1"/>
          </p:cNvSpPr>
          <p:nvPr>
            <p:ph type="title"/>
          </p:nvPr>
        </p:nvSpPr>
        <p:spPr/>
        <p:txBody>
          <a:bodyPr/>
          <a:lstStyle/>
          <a:p>
            <a:r>
              <a:rPr lang="fi-FI" dirty="0"/>
              <a:t>Energiapuun korjuu uudistusaloilta – </a:t>
            </a:r>
            <a:r>
              <a:rPr lang="fi-FI" b="1" dirty="0"/>
              <a:t>Kantojen korjuu</a:t>
            </a:r>
            <a:br>
              <a:rPr lang="fi-FI" b="1" dirty="0"/>
            </a:br>
            <a:endParaRPr lang="fi-FI" dirty="0"/>
          </a:p>
        </p:txBody>
      </p:sp>
      <p:pic>
        <p:nvPicPr>
          <p:cNvPr id="9" name="Kuvan paikkamerkki 8" descr="Kuvassa kahteen osaan halkaistu kuusen kanto.">
            <a:extLst>
              <a:ext uri="{FF2B5EF4-FFF2-40B4-BE49-F238E27FC236}">
                <a16:creationId xmlns:a16="http://schemas.microsoft.com/office/drawing/2014/main" id="{549626D7-2822-4DED-ACDA-50BB05609242}"/>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30520" r="30520"/>
          <a:stretch>
            <a:fillRect/>
          </a:stretch>
        </p:blipFill>
        <p:spPr/>
      </p:pic>
      <p:sp>
        <p:nvSpPr>
          <p:cNvPr id="8" name="Tekstiruutu 7">
            <a:extLst>
              <a:ext uri="{FF2B5EF4-FFF2-40B4-BE49-F238E27FC236}">
                <a16:creationId xmlns:a16="http://schemas.microsoft.com/office/drawing/2014/main" id="{E9692034-F39B-4988-9EB1-F66413751E25}"/>
              </a:ext>
            </a:extLst>
          </p:cNvPr>
          <p:cNvSpPr txBox="1"/>
          <p:nvPr/>
        </p:nvSpPr>
        <p:spPr>
          <a:xfrm>
            <a:off x="4304682" y="6261913"/>
            <a:ext cx="2094746" cy="276999"/>
          </a:xfrm>
          <a:prstGeom prst="rect">
            <a:avLst/>
          </a:prstGeom>
          <a:noFill/>
        </p:spPr>
        <p:txBody>
          <a:bodyPr wrap="square" rtlCol="0">
            <a:spAutoFit/>
          </a:bodyPr>
          <a:lstStyle/>
          <a:p>
            <a:pPr algn="l"/>
            <a:r>
              <a:rPr lang="fi-FI" sz="1200" dirty="0"/>
              <a:t>Kuva: Sami Karppinen</a:t>
            </a:r>
          </a:p>
        </p:txBody>
      </p:sp>
      <p:sp>
        <p:nvSpPr>
          <p:cNvPr id="7" name="Sisällön paikkamerkki 2">
            <a:extLst>
              <a:ext uri="{FF2B5EF4-FFF2-40B4-BE49-F238E27FC236}">
                <a16:creationId xmlns:a16="http://schemas.microsoft.com/office/drawing/2014/main" id="{B89177E6-B4AF-4B50-96F9-48880E2C0932}"/>
              </a:ext>
            </a:extLst>
          </p:cNvPr>
          <p:cNvSpPr>
            <a:spLocks noGrp="1"/>
          </p:cNvSpPr>
          <p:nvPr>
            <p:ph idx="1"/>
          </p:nvPr>
        </p:nvSpPr>
        <p:spPr/>
        <p:txBody>
          <a:bodyPr/>
          <a:lstStyle/>
          <a:p>
            <a:pPr lvl="0"/>
            <a:r>
              <a:rPr lang="fi-FI" sz="2000" dirty="0"/>
              <a:t>Kannot pilkotaan vähintään kahteen osaan, mieluummin neljään. </a:t>
            </a:r>
          </a:p>
          <a:p>
            <a:pPr lvl="0"/>
            <a:r>
              <a:rPr lang="fi-FI" sz="2000" dirty="0"/>
              <a:t>Kantopaloista irtoava maa-aines ravistellaan takaisin kantokuoppaan ennen palstakasaan asettamista.  </a:t>
            </a:r>
          </a:p>
          <a:p>
            <a:pPr lvl="0"/>
            <a:r>
              <a:rPr lang="fi-FI" sz="2000" dirty="0"/>
              <a:t>Tarpeetonta pintamaan rikkomista ja sekoittamista vältetään. Humuskerros säilytetään mahdollisimman ehjänä. </a:t>
            </a:r>
          </a:p>
          <a:p>
            <a:pPr lvl="0"/>
            <a:r>
              <a:rPr lang="fi-FI" sz="2000" dirty="0"/>
              <a:t>Kuopat tasoitellaan irtomaalla. </a:t>
            </a:r>
          </a:p>
          <a:p>
            <a:r>
              <a:rPr lang="fi-FI" sz="2000" dirty="0"/>
              <a:t>Jätetään halkaisijaltaan yli 15 senttimetrin kantoja vähintään 25 kpl/ha korjuualalle tasaisesti jakautuneena; savi- ja silttimailla (hieno hieta ja hiesu) vähintään 50 kpl/ha  </a:t>
            </a:r>
          </a:p>
          <a:p>
            <a:r>
              <a:rPr lang="fi-FI" sz="2000" dirty="0"/>
              <a:t>Kantoja ei korjata suojavyöhykkeiltä tai säästöpuuryhmien ja muinaismuistojen läheisyydestä.</a:t>
            </a:r>
          </a:p>
          <a:p>
            <a:pPr marL="0" indent="0">
              <a:buNone/>
            </a:pPr>
            <a:endParaRPr lang="fi-FI" dirty="0"/>
          </a:p>
        </p:txBody>
      </p:sp>
      <p:sp>
        <p:nvSpPr>
          <p:cNvPr id="4" name="Dian numeron paikkamerkki 3">
            <a:extLst>
              <a:ext uri="{FF2B5EF4-FFF2-40B4-BE49-F238E27FC236}">
                <a16:creationId xmlns:a16="http://schemas.microsoft.com/office/drawing/2014/main" id="{CFEF1CAB-2489-479C-A5B7-F53DA02614D5}"/>
              </a:ext>
            </a:extLst>
          </p:cNvPr>
          <p:cNvSpPr>
            <a:spLocks noGrp="1"/>
          </p:cNvSpPr>
          <p:nvPr>
            <p:ph type="sldNum" sz="quarter" idx="12"/>
          </p:nvPr>
        </p:nvSpPr>
        <p:spPr/>
        <p:txBody>
          <a:bodyPr/>
          <a:lstStyle/>
          <a:p>
            <a:fld id="{2020BB7A-7565-440A-AF71-226D618FE89D}" type="slidenum">
              <a:rPr lang="fi-FI" smtClean="0"/>
              <a:t>23</a:t>
            </a:fld>
            <a:endParaRPr lang="fi-FI"/>
          </a:p>
        </p:txBody>
      </p:sp>
      <p:sp>
        <p:nvSpPr>
          <p:cNvPr id="3" name="Alatunnisteen paikkamerkki 2">
            <a:extLst>
              <a:ext uri="{FF2B5EF4-FFF2-40B4-BE49-F238E27FC236}">
                <a16:creationId xmlns:a16="http://schemas.microsoft.com/office/drawing/2014/main" id="{8E252E9D-A712-4A99-92A7-1E99184FC05F}"/>
              </a:ext>
            </a:extLst>
          </p:cNvPr>
          <p:cNvSpPr>
            <a:spLocks noGrp="1"/>
          </p:cNvSpPr>
          <p:nvPr>
            <p:ph type="ftr" sz="quarter" idx="11"/>
          </p:nvPr>
        </p:nvSpPr>
        <p:spPr>
          <a:xfrm>
            <a:off x="4592682" y="6453336"/>
            <a:ext cx="5554600" cy="365125"/>
          </a:xfrm>
        </p:spPr>
        <p:txBody>
          <a:bodyPr/>
          <a:lstStyle/>
          <a:p>
            <a:r>
              <a:rPr lang="en-US" dirty="0"/>
              <a:t>This work © 2024 by Tapio </a:t>
            </a:r>
            <a:r>
              <a:rPr lang="en-US" dirty="0" err="1"/>
              <a:t>Palvelut</a:t>
            </a:r>
            <a:r>
              <a:rPr lang="en-US" dirty="0"/>
              <a:t> Oy is licensed under CC BY-SA 4.0 </a:t>
            </a:r>
            <a:endParaRPr lang="fi-FI" dirty="0"/>
          </a:p>
        </p:txBody>
      </p:sp>
    </p:spTree>
    <p:extLst>
      <p:ext uri="{BB962C8B-B14F-4D97-AF65-F5344CB8AC3E}">
        <p14:creationId xmlns:p14="http://schemas.microsoft.com/office/powerpoint/2010/main" val="11300836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AC413C3-0791-42E6-ACD1-BDE0B9576950}"/>
              </a:ext>
            </a:extLst>
          </p:cNvPr>
          <p:cNvSpPr>
            <a:spLocks noGrp="1"/>
          </p:cNvSpPr>
          <p:nvPr>
            <p:ph type="title"/>
          </p:nvPr>
        </p:nvSpPr>
        <p:spPr/>
        <p:txBody>
          <a:bodyPr/>
          <a:lstStyle/>
          <a:p>
            <a:r>
              <a:rPr lang="fi-FI" dirty="0"/>
              <a:t>Energiapuun metsäkuljetus ja varastointi</a:t>
            </a:r>
            <a:br>
              <a:rPr lang="fi-FI" b="1" dirty="0"/>
            </a:br>
            <a:endParaRPr lang="fi-FI" dirty="0"/>
          </a:p>
        </p:txBody>
      </p:sp>
      <p:sp>
        <p:nvSpPr>
          <p:cNvPr id="5" name="Sisällön paikkamerkki 2">
            <a:extLst>
              <a:ext uri="{FF2B5EF4-FFF2-40B4-BE49-F238E27FC236}">
                <a16:creationId xmlns:a16="http://schemas.microsoft.com/office/drawing/2014/main" id="{AFE82A03-BAEB-41A1-B38B-76065C7AE527}"/>
              </a:ext>
            </a:extLst>
          </p:cNvPr>
          <p:cNvSpPr>
            <a:spLocks noGrp="1"/>
          </p:cNvSpPr>
          <p:nvPr>
            <p:ph idx="1"/>
          </p:nvPr>
        </p:nvSpPr>
        <p:spPr>
          <a:xfrm>
            <a:off x="576000" y="1052736"/>
            <a:ext cx="4926729" cy="5221999"/>
          </a:xfrm>
        </p:spPr>
        <p:txBody>
          <a:bodyPr/>
          <a:lstStyle/>
          <a:p>
            <a:r>
              <a:rPr lang="fi-FI" sz="2200" dirty="0"/>
              <a:t>Ajoreitti kannattaa suunnitella siten, että metsäkuljetusmatka jää mahdollisimman lyhyeksi.</a:t>
            </a:r>
          </a:p>
          <a:p>
            <a:r>
              <a:rPr lang="fi-FI" sz="2200" dirty="0"/>
              <a:t>Varastoille tulee olla riittävästi tilaa haketuksen ja kaukokuljetuksen tarpeisiin.</a:t>
            </a:r>
          </a:p>
          <a:p>
            <a:r>
              <a:rPr lang="fi-FI" sz="2200" dirty="0"/>
              <a:t>Varastojen tulee olla sortumattomia ja turvallisia.</a:t>
            </a:r>
          </a:p>
          <a:p>
            <a:r>
              <a:rPr lang="fi-FI" sz="2200" dirty="0"/>
              <a:t>Tiealueiden käyttöön liittyy rajoituksia, jotka tulee huomioida.</a:t>
            </a:r>
          </a:p>
          <a:p>
            <a:r>
              <a:rPr lang="fi-FI" sz="2200" dirty="0"/>
              <a:t>Hyvä varastoalue on tilava, kantavalla ja tasaisella maalla sekä riittävän kaukana sähköjohdoista ja asutuksesta.</a:t>
            </a:r>
          </a:p>
          <a:p>
            <a:endParaRPr lang="fi-FI" dirty="0"/>
          </a:p>
        </p:txBody>
      </p:sp>
      <p:pic>
        <p:nvPicPr>
          <p:cNvPr id="6" name="Picture 25" descr="Piirros energiapuun varaston sijainnista.">
            <a:extLst>
              <a:ext uri="{FF2B5EF4-FFF2-40B4-BE49-F238E27FC236}">
                <a16:creationId xmlns:a16="http://schemas.microsoft.com/office/drawing/2014/main" id="{E631F1AB-0588-43D8-ABD4-D307396EC12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502730" y="1159330"/>
            <a:ext cx="6451826" cy="4701086"/>
          </a:xfrm>
          <a:prstGeom prst="rect">
            <a:avLst/>
          </a:prstGeom>
          <a:noFill/>
          <a:ln>
            <a:noFill/>
          </a:ln>
        </p:spPr>
      </p:pic>
      <p:sp>
        <p:nvSpPr>
          <p:cNvPr id="7" name="Tekstiruutu 6">
            <a:extLst>
              <a:ext uri="{FF2B5EF4-FFF2-40B4-BE49-F238E27FC236}">
                <a16:creationId xmlns:a16="http://schemas.microsoft.com/office/drawing/2014/main" id="{2187241F-C12E-4394-A15F-A7D2115FEAF5}"/>
              </a:ext>
            </a:extLst>
          </p:cNvPr>
          <p:cNvSpPr txBox="1"/>
          <p:nvPr/>
        </p:nvSpPr>
        <p:spPr>
          <a:xfrm>
            <a:off x="5502729" y="5853877"/>
            <a:ext cx="5292000" cy="307777"/>
          </a:xfrm>
          <a:prstGeom prst="rect">
            <a:avLst/>
          </a:prstGeom>
          <a:noFill/>
        </p:spPr>
        <p:txBody>
          <a:bodyPr wrap="square" rtlCol="0">
            <a:spAutoFit/>
          </a:bodyPr>
          <a:lstStyle/>
          <a:p>
            <a:pPr algn="l"/>
            <a:r>
              <a:rPr lang="fi-FI" sz="1400" dirty="0"/>
              <a:t>Lähde: Metsänhoidon suositukset</a:t>
            </a:r>
          </a:p>
        </p:txBody>
      </p:sp>
      <p:sp>
        <p:nvSpPr>
          <p:cNvPr id="3" name="Alatunnisteen paikkamerkki 2">
            <a:extLst>
              <a:ext uri="{FF2B5EF4-FFF2-40B4-BE49-F238E27FC236}">
                <a16:creationId xmlns:a16="http://schemas.microsoft.com/office/drawing/2014/main" id="{8E0FFE53-5287-4A2F-B716-FA51D7E50D91}"/>
              </a:ext>
            </a:extLst>
          </p:cNvPr>
          <p:cNvSpPr>
            <a:spLocks noGrp="1"/>
          </p:cNvSpPr>
          <p:nvPr>
            <p:ph type="ftr" sz="quarter" idx="11"/>
          </p:nvPr>
        </p:nvSpPr>
        <p:spPr/>
        <p:txBody>
          <a:bodyPr/>
          <a:lstStyle/>
          <a:p>
            <a:r>
              <a:rPr lang="en-US"/>
              <a:t>This work © 2024 by Tapio Palvelut Oy is licensed under CC BY-SA 4.0 </a:t>
            </a:r>
            <a:endParaRPr lang="fi-FI"/>
          </a:p>
        </p:txBody>
      </p:sp>
      <p:sp>
        <p:nvSpPr>
          <p:cNvPr id="4" name="Dian numeron paikkamerkki 3">
            <a:extLst>
              <a:ext uri="{FF2B5EF4-FFF2-40B4-BE49-F238E27FC236}">
                <a16:creationId xmlns:a16="http://schemas.microsoft.com/office/drawing/2014/main" id="{CFEF1CAB-2489-479C-A5B7-F53DA02614D5}"/>
              </a:ext>
            </a:extLst>
          </p:cNvPr>
          <p:cNvSpPr>
            <a:spLocks noGrp="1"/>
          </p:cNvSpPr>
          <p:nvPr>
            <p:ph type="sldNum" sz="quarter" idx="12"/>
          </p:nvPr>
        </p:nvSpPr>
        <p:spPr/>
        <p:txBody>
          <a:bodyPr/>
          <a:lstStyle/>
          <a:p>
            <a:fld id="{2020BB7A-7565-440A-AF71-226D618FE89D}" type="slidenum">
              <a:rPr lang="fi-FI" smtClean="0"/>
              <a:t>24</a:t>
            </a:fld>
            <a:endParaRPr lang="fi-FI"/>
          </a:p>
        </p:txBody>
      </p:sp>
    </p:spTree>
    <p:extLst>
      <p:ext uri="{BB962C8B-B14F-4D97-AF65-F5344CB8AC3E}">
        <p14:creationId xmlns:p14="http://schemas.microsoft.com/office/powerpoint/2010/main" val="40661256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uvan paikkamerkki 10" descr="Kuva rankapuusta tehdystä energiapuupinosta, jossa näkyvät pinon suuntaiset välipuut.">
            <a:extLst>
              <a:ext uri="{FF2B5EF4-FFF2-40B4-BE49-F238E27FC236}">
                <a16:creationId xmlns:a16="http://schemas.microsoft.com/office/drawing/2014/main" id="{7DC19C76-AFA1-46B3-9E4E-1F921B996E72}"/>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6140" r="6140"/>
          <a:stretch>
            <a:fillRect/>
          </a:stretch>
        </p:blipFill>
        <p:spPr/>
      </p:pic>
      <p:sp>
        <p:nvSpPr>
          <p:cNvPr id="2" name="Otsikko 1">
            <a:extLst>
              <a:ext uri="{FF2B5EF4-FFF2-40B4-BE49-F238E27FC236}">
                <a16:creationId xmlns:a16="http://schemas.microsoft.com/office/drawing/2014/main" id="{F4C4C805-7BB0-446F-88B2-DA6EF2C00432}"/>
              </a:ext>
            </a:extLst>
          </p:cNvPr>
          <p:cNvSpPr>
            <a:spLocks noGrp="1"/>
          </p:cNvSpPr>
          <p:nvPr>
            <p:ph type="title"/>
          </p:nvPr>
        </p:nvSpPr>
        <p:spPr/>
        <p:txBody>
          <a:bodyPr/>
          <a:lstStyle/>
          <a:p>
            <a:r>
              <a:rPr lang="fi-FI" dirty="0"/>
              <a:t>Energiapuun varastointi: ranka- ja kokopuuvarastopino </a:t>
            </a:r>
          </a:p>
        </p:txBody>
      </p:sp>
      <p:sp>
        <p:nvSpPr>
          <p:cNvPr id="8" name="Sisällön paikkamerkki 7">
            <a:extLst>
              <a:ext uri="{FF2B5EF4-FFF2-40B4-BE49-F238E27FC236}">
                <a16:creationId xmlns:a16="http://schemas.microsoft.com/office/drawing/2014/main" id="{D0806DE7-6DD8-4E25-97A6-14EE958990D5}"/>
              </a:ext>
            </a:extLst>
          </p:cNvPr>
          <p:cNvSpPr>
            <a:spLocks noGrp="1"/>
          </p:cNvSpPr>
          <p:nvPr>
            <p:ph idx="1"/>
          </p:nvPr>
        </p:nvSpPr>
        <p:spPr>
          <a:xfrm>
            <a:off x="4476000" y="1589125"/>
            <a:ext cx="7004800" cy="4412500"/>
          </a:xfrm>
        </p:spPr>
        <p:txBody>
          <a:bodyPr/>
          <a:lstStyle/>
          <a:p>
            <a:r>
              <a:rPr lang="fi-FI" sz="1800" dirty="0"/>
              <a:t>Tärkeintä pinon rakentamisessa on, että puu pääsee kuivumaan ja että pino on turvallinen eikä sorru. </a:t>
            </a:r>
          </a:p>
          <a:p>
            <a:r>
              <a:rPr lang="fi-FI" sz="1800" dirty="0"/>
              <a:t>Pinon rakentaminen aloitetaan laittamalla pohjalle isot aluspuut, jotta ilma pääsee kiertämään pinon alla. Sortumisen ehkäisemiseksi pinoon laitetaan välipuita sekä vinosti pystyyn että pinon suuntaisesti. Pinon pohjalle laitetaan isot aluspuut (ilman tulee päästä kiertämään pinon alla). </a:t>
            </a:r>
          </a:p>
          <a:p>
            <a:r>
              <a:rPr lang="fi-FI" sz="1800" dirty="0"/>
              <a:t>Pinosta tehdään mahdollisimman korkea, mutta ei kuitenkaan yli 5 metristä. Pinon päälle tehdään tien suuntaan noin metrin mittainen läppä, joka ehkäisee pinon kastumista. Valmis pino peitetään peittopaperilla ja siihen kiinnitetään varoitukset ja omistajatiedot. </a:t>
            </a:r>
          </a:p>
          <a:p>
            <a:r>
              <a:rPr lang="fi-FI" sz="1800" dirty="0"/>
              <a:t>Lue lisää pinon rakentamisesta metsänhoidon suosituksista: </a:t>
            </a:r>
            <a:r>
              <a:rPr lang="fi-FI" sz="1800" dirty="0">
                <a:hlinkClick r:id="rId3"/>
              </a:rPr>
              <a:t>Energiapuun korjuu hoidetuista ja hoitamattomista kasvatusmetsistä - Toteutus | Metsänhoidon suositukset (metsanhoidonsuositukset.fi)</a:t>
            </a:r>
            <a:endParaRPr lang="fi-FI" sz="1800" dirty="0"/>
          </a:p>
          <a:p>
            <a:r>
              <a:rPr lang="fi-FI" sz="1800" dirty="0"/>
              <a:t>Kuva: Tommi Tenhola, Metsänhoidon suositukset</a:t>
            </a:r>
          </a:p>
        </p:txBody>
      </p:sp>
      <p:sp>
        <p:nvSpPr>
          <p:cNvPr id="5" name="Alatunnisteen paikkamerkki 4">
            <a:extLst>
              <a:ext uri="{FF2B5EF4-FFF2-40B4-BE49-F238E27FC236}">
                <a16:creationId xmlns:a16="http://schemas.microsoft.com/office/drawing/2014/main" id="{81602695-24A3-4479-8CC7-659DDC0ACED7}"/>
              </a:ext>
            </a:extLst>
          </p:cNvPr>
          <p:cNvSpPr>
            <a:spLocks noGrp="1"/>
          </p:cNvSpPr>
          <p:nvPr>
            <p:ph type="ftr" sz="quarter" idx="11"/>
          </p:nvPr>
        </p:nvSpPr>
        <p:spPr>
          <a:xfrm>
            <a:off x="4476000" y="6356349"/>
            <a:ext cx="5554600" cy="365125"/>
          </a:xfrm>
        </p:spPr>
        <p:txBody>
          <a:bodyPr/>
          <a:lstStyle/>
          <a:p>
            <a:r>
              <a:rPr lang="en-US"/>
              <a:t>This work © 2024 by Tapio Palvelut Oy is licensed under CC BY-SA 4.0 </a:t>
            </a:r>
            <a:endParaRPr lang="fi-FI"/>
          </a:p>
        </p:txBody>
      </p:sp>
      <p:sp>
        <p:nvSpPr>
          <p:cNvPr id="4" name="Dian numeron paikkamerkki 3">
            <a:extLst>
              <a:ext uri="{FF2B5EF4-FFF2-40B4-BE49-F238E27FC236}">
                <a16:creationId xmlns:a16="http://schemas.microsoft.com/office/drawing/2014/main" id="{491EDC76-A8E8-4739-868F-2AD3FE3353F8}"/>
              </a:ext>
            </a:extLst>
          </p:cNvPr>
          <p:cNvSpPr>
            <a:spLocks noGrp="1"/>
          </p:cNvSpPr>
          <p:nvPr>
            <p:ph type="sldNum" sz="quarter" idx="12"/>
          </p:nvPr>
        </p:nvSpPr>
        <p:spPr/>
        <p:txBody>
          <a:bodyPr/>
          <a:lstStyle/>
          <a:p>
            <a:fld id="{2020BB7A-7565-440A-AF71-226D618FE89D}" type="slidenum">
              <a:rPr lang="fi-FI" smtClean="0"/>
              <a:t>25</a:t>
            </a:fld>
            <a:endParaRPr lang="fi-FI"/>
          </a:p>
        </p:txBody>
      </p:sp>
    </p:spTree>
    <p:extLst>
      <p:ext uri="{BB962C8B-B14F-4D97-AF65-F5344CB8AC3E}">
        <p14:creationId xmlns:p14="http://schemas.microsoft.com/office/powerpoint/2010/main" val="40567204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C9BC3915-1D52-4B56-AF81-D48D6608BDE6}"/>
              </a:ext>
            </a:extLst>
          </p:cNvPr>
          <p:cNvSpPr>
            <a:spLocks noGrp="1"/>
          </p:cNvSpPr>
          <p:nvPr>
            <p:ph type="title"/>
          </p:nvPr>
        </p:nvSpPr>
        <p:spPr/>
        <p:txBody>
          <a:bodyPr/>
          <a:lstStyle/>
          <a:p>
            <a:r>
              <a:rPr lang="fi-FI" dirty="0"/>
              <a:t>Energiapuun varastointi: hakkuutähde</a:t>
            </a:r>
          </a:p>
        </p:txBody>
      </p:sp>
      <p:sp>
        <p:nvSpPr>
          <p:cNvPr id="9" name="Sisällön paikkamerkki 8">
            <a:extLst>
              <a:ext uri="{FF2B5EF4-FFF2-40B4-BE49-F238E27FC236}">
                <a16:creationId xmlns:a16="http://schemas.microsoft.com/office/drawing/2014/main" id="{741CE585-B6C6-4340-9518-E80E9161CCBE}"/>
              </a:ext>
            </a:extLst>
          </p:cNvPr>
          <p:cNvSpPr>
            <a:spLocks noGrp="1"/>
          </p:cNvSpPr>
          <p:nvPr>
            <p:ph sz="half" idx="1"/>
          </p:nvPr>
        </p:nvSpPr>
        <p:spPr/>
        <p:txBody>
          <a:bodyPr/>
          <a:lstStyle/>
          <a:p>
            <a:r>
              <a:rPr lang="fi-FI" sz="1800" dirty="0"/>
              <a:t>Hyvä hakkuutähdepino jatkaa hakkuutähteen kuivattamista ja on turvallinen.</a:t>
            </a:r>
          </a:p>
          <a:p>
            <a:r>
              <a:rPr lang="fi-FI" sz="1800" dirty="0"/>
              <a:t>Hakkuutähdepinon pohjalle laitetaan aluspuut, jotta ilma pääsee kiertämään pinon alla.</a:t>
            </a:r>
          </a:p>
          <a:p>
            <a:r>
              <a:rPr lang="fi-FI" sz="1800" dirty="0"/>
              <a:t>Pinosta pyritään tekemään tasainen ja mahdollisimman korkea, kuitenkin enintään 5 metriä.</a:t>
            </a:r>
          </a:p>
          <a:p>
            <a:r>
              <a:rPr lang="fi-FI" sz="1800" dirty="0"/>
              <a:t>Pino peitetään peitepaperilla ja siihen kiinnitetään varoitukset ja omistustiedot.</a:t>
            </a:r>
          </a:p>
          <a:p>
            <a:r>
              <a:rPr lang="fi-FI" sz="1800" dirty="0"/>
              <a:t>Lue lisää hakkuutähteen varastoinnista: </a:t>
            </a:r>
          </a:p>
          <a:p>
            <a:pPr lvl="1"/>
            <a:r>
              <a:rPr lang="fi-FI" sz="1600" dirty="0">
                <a:hlinkClick r:id="rId2"/>
              </a:rPr>
              <a:t>Hakkuutähteen korjuu uudistushakkuualoilta - Toteutus | Metsänhoidon suositukset (metsanhoidonsuositukset.fi)</a:t>
            </a:r>
            <a:endParaRPr lang="fi-FI" sz="1600" dirty="0"/>
          </a:p>
          <a:p>
            <a:pPr lvl="1"/>
            <a:r>
              <a:rPr lang="fi-FI" sz="1600" dirty="0">
                <a:hlinkClick r:id="rId3"/>
              </a:rPr>
              <a:t>Energiapuun varastointi – Korjuun suunnittelu (puuhuolto.fi)</a:t>
            </a:r>
            <a:endParaRPr lang="fi-FI" sz="1600" dirty="0"/>
          </a:p>
        </p:txBody>
      </p:sp>
      <p:pic>
        <p:nvPicPr>
          <p:cNvPr id="12" name="Sisällön paikkamerkki 11" descr="Kuva, joka sisältää kohteen piha-, kasvi, taivas, ruoho&#10;&#10;Kuvaus luotu automaattisesti">
            <a:extLst>
              <a:ext uri="{FF2B5EF4-FFF2-40B4-BE49-F238E27FC236}">
                <a16:creationId xmlns:a16="http://schemas.microsoft.com/office/drawing/2014/main" id="{D8E607C4-64FB-4A40-99B3-0933351DCBE9}"/>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380162" y="2085181"/>
            <a:ext cx="4876800" cy="3657600"/>
          </a:xfrm>
        </p:spPr>
      </p:pic>
      <p:sp>
        <p:nvSpPr>
          <p:cNvPr id="13" name="Tekstiruutu 12">
            <a:extLst>
              <a:ext uri="{FF2B5EF4-FFF2-40B4-BE49-F238E27FC236}">
                <a16:creationId xmlns:a16="http://schemas.microsoft.com/office/drawing/2014/main" id="{38B13B1C-DFEE-404D-8DAC-3E55B0E1EF68}"/>
              </a:ext>
            </a:extLst>
          </p:cNvPr>
          <p:cNvSpPr txBox="1"/>
          <p:nvPr/>
        </p:nvSpPr>
        <p:spPr>
          <a:xfrm>
            <a:off x="6324002" y="5775365"/>
            <a:ext cx="2094746" cy="461665"/>
          </a:xfrm>
          <a:prstGeom prst="rect">
            <a:avLst/>
          </a:prstGeom>
          <a:noFill/>
        </p:spPr>
        <p:txBody>
          <a:bodyPr wrap="square" rtlCol="0">
            <a:spAutoFit/>
          </a:bodyPr>
          <a:lstStyle/>
          <a:p>
            <a:pPr algn="l"/>
            <a:r>
              <a:rPr lang="fi-FI" sz="1200" dirty="0"/>
              <a:t>Kuva: Kalle Kärhä, Metsänhoidon suositukset</a:t>
            </a:r>
          </a:p>
        </p:txBody>
      </p:sp>
      <p:sp>
        <p:nvSpPr>
          <p:cNvPr id="6" name="Dian numeron paikkamerkki 5">
            <a:extLst>
              <a:ext uri="{FF2B5EF4-FFF2-40B4-BE49-F238E27FC236}">
                <a16:creationId xmlns:a16="http://schemas.microsoft.com/office/drawing/2014/main" id="{B33407A8-C144-4841-8CB5-86956AB4A6C5}"/>
              </a:ext>
            </a:extLst>
          </p:cNvPr>
          <p:cNvSpPr>
            <a:spLocks noGrp="1"/>
          </p:cNvSpPr>
          <p:nvPr>
            <p:ph type="sldNum" sz="quarter" idx="12"/>
          </p:nvPr>
        </p:nvSpPr>
        <p:spPr/>
        <p:txBody>
          <a:bodyPr/>
          <a:lstStyle/>
          <a:p>
            <a:fld id="{2020BB7A-7565-440A-AF71-226D618FE89D}" type="slidenum">
              <a:rPr lang="fi-FI" smtClean="0"/>
              <a:t>26</a:t>
            </a:fld>
            <a:endParaRPr lang="fi-FI"/>
          </a:p>
        </p:txBody>
      </p:sp>
      <p:sp>
        <p:nvSpPr>
          <p:cNvPr id="5" name="Alatunnisteen paikkamerkki 4">
            <a:extLst>
              <a:ext uri="{FF2B5EF4-FFF2-40B4-BE49-F238E27FC236}">
                <a16:creationId xmlns:a16="http://schemas.microsoft.com/office/drawing/2014/main" id="{9A64AF0F-12B1-4D22-8942-CD83396C1516}"/>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26224744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E2E0AA5-A18E-4F7A-89DA-DD12FE596312}"/>
              </a:ext>
            </a:extLst>
          </p:cNvPr>
          <p:cNvSpPr>
            <a:spLocks noGrp="1"/>
          </p:cNvSpPr>
          <p:nvPr>
            <p:ph type="title"/>
          </p:nvPr>
        </p:nvSpPr>
        <p:spPr/>
        <p:txBody>
          <a:bodyPr/>
          <a:lstStyle/>
          <a:p>
            <a:r>
              <a:rPr lang="fi-FI" dirty="0"/>
              <a:t>Energiapuun varastointi: kannot</a:t>
            </a:r>
          </a:p>
        </p:txBody>
      </p:sp>
      <p:sp>
        <p:nvSpPr>
          <p:cNvPr id="3" name="Sisällön paikkamerkki 2">
            <a:extLst>
              <a:ext uri="{FF2B5EF4-FFF2-40B4-BE49-F238E27FC236}">
                <a16:creationId xmlns:a16="http://schemas.microsoft.com/office/drawing/2014/main" id="{21D27304-3EA3-448F-A29C-605EF916DA07}"/>
              </a:ext>
            </a:extLst>
          </p:cNvPr>
          <p:cNvSpPr>
            <a:spLocks noGrp="1"/>
          </p:cNvSpPr>
          <p:nvPr>
            <p:ph sz="half" idx="1"/>
          </p:nvPr>
        </p:nvSpPr>
        <p:spPr/>
        <p:txBody>
          <a:bodyPr/>
          <a:lstStyle/>
          <a:p>
            <a:r>
              <a:rPr lang="fi-FI" sz="1800" dirty="0"/>
              <a:t>Kantopinossa on tärkeää asetella palat huolellisesti, ettei pino sorru.</a:t>
            </a:r>
          </a:p>
          <a:p>
            <a:r>
              <a:rPr lang="fi-FI" sz="1800" dirty="0"/>
              <a:t>Pinon olisi hyvä olla vähintään 4 metriä korkea ja alle 7 metrin päässä tiestä.</a:t>
            </a:r>
          </a:p>
          <a:p>
            <a:r>
              <a:rPr lang="fi-FI" sz="1800" dirty="0"/>
              <a:t>Kuten muidenkin energiapuulajikkeiden kohdalla, vältetään vierasesineiden joutumista pinoon.</a:t>
            </a:r>
          </a:p>
          <a:p>
            <a:r>
              <a:rPr lang="fi-FI" sz="1800" dirty="0"/>
              <a:t>Kiinnitetään pinoon tarvittavat varoitukset ja omistustiedot.</a:t>
            </a:r>
          </a:p>
          <a:p>
            <a:r>
              <a:rPr lang="fi-FI" sz="1800" dirty="0"/>
              <a:t>Lue lisää kantojen varastoinnista: </a:t>
            </a:r>
          </a:p>
          <a:p>
            <a:pPr lvl="1"/>
            <a:r>
              <a:rPr lang="fi-FI" sz="1600" dirty="0">
                <a:hlinkClick r:id="rId2"/>
              </a:rPr>
              <a:t>Kantojen korjuu uudistushakkuualoilta - Toteutus | Metsänhoidon suositukset (metsanhoidonsuositukset.fi)</a:t>
            </a:r>
            <a:endParaRPr lang="fi-FI" sz="1600" dirty="0"/>
          </a:p>
          <a:p>
            <a:pPr lvl="1"/>
            <a:r>
              <a:rPr lang="fi-FI" sz="1600" dirty="0">
                <a:hlinkClick r:id="rId3"/>
              </a:rPr>
              <a:t>Energiapuun varastointi – Korjuun suunnittelu (puuhuolto.fi)</a:t>
            </a:r>
            <a:endParaRPr lang="fi-FI" sz="1600" dirty="0"/>
          </a:p>
          <a:p>
            <a:endParaRPr lang="fi-FI" dirty="0"/>
          </a:p>
        </p:txBody>
      </p:sp>
      <p:pic>
        <p:nvPicPr>
          <p:cNvPr id="8" name="Sisällön paikkamerkki 7" descr="Kuva, joka sisältää kohteen piha-, taivas, kasvi, ruoho&#10;&#10;Kuvaus luotu automaattisesti">
            <a:extLst>
              <a:ext uri="{FF2B5EF4-FFF2-40B4-BE49-F238E27FC236}">
                <a16:creationId xmlns:a16="http://schemas.microsoft.com/office/drawing/2014/main" id="{EB913644-1860-4758-BCE4-199A17600947}"/>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380162" y="2085181"/>
            <a:ext cx="4876800" cy="3657600"/>
          </a:xfrm>
        </p:spPr>
      </p:pic>
      <p:sp>
        <p:nvSpPr>
          <p:cNvPr id="9" name="Tekstiruutu 8">
            <a:extLst>
              <a:ext uri="{FF2B5EF4-FFF2-40B4-BE49-F238E27FC236}">
                <a16:creationId xmlns:a16="http://schemas.microsoft.com/office/drawing/2014/main" id="{0AD1F24F-1226-4502-BBD1-83676AD168EE}"/>
              </a:ext>
            </a:extLst>
          </p:cNvPr>
          <p:cNvSpPr txBox="1"/>
          <p:nvPr/>
        </p:nvSpPr>
        <p:spPr>
          <a:xfrm>
            <a:off x="6324002" y="5775365"/>
            <a:ext cx="2094746" cy="461665"/>
          </a:xfrm>
          <a:prstGeom prst="rect">
            <a:avLst/>
          </a:prstGeom>
          <a:noFill/>
        </p:spPr>
        <p:txBody>
          <a:bodyPr wrap="square" rtlCol="0">
            <a:spAutoFit/>
          </a:bodyPr>
          <a:lstStyle/>
          <a:p>
            <a:pPr algn="l"/>
            <a:r>
              <a:rPr lang="fi-FI" sz="1200" dirty="0"/>
              <a:t>Kuva: Kalle Vanhatalo, Metsänhoidon suositukset</a:t>
            </a:r>
          </a:p>
        </p:txBody>
      </p:sp>
      <p:sp>
        <p:nvSpPr>
          <p:cNvPr id="5" name="Dian numeron paikkamerkki 4">
            <a:extLst>
              <a:ext uri="{FF2B5EF4-FFF2-40B4-BE49-F238E27FC236}">
                <a16:creationId xmlns:a16="http://schemas.microsoft.com/office/drawing/2014/main" id="{8C8626D1-647A-4312-BD99-82112F345321}"/>
              </a:ext>
            </a:extLst>
          </p:cNvPr>
          <p:cNvSpPr>
            <a:spLocks noGrp="1"/>
          </p:cNvSpPr>
          <p:nvPr>
            <p:ph type="sldNum" sz="quarter" idx="12"/>
          </p:nvPr>
        </p:nvSpPr>
        <p:spPr/>
        <p:txBody>
          <a:bodyPr/>
          <a:lstStyle/>
          <a:p>
            <a:fld id="{2020BB7A-7565-440A-AF71-226D618FE89D}" type="slidenum">
              <a:rPr lang="fi-FI" smtClean="0"/>
              <a:t>27</a:t>
            </a:fld>
            <a:endParaRPr lang="fi-FI"/>
          </a:p>
        </p:txBody>
      </p:sp>
      <p:sp>
        <p:nvSpPr>
          <p:cNvPr id="6" name="Alatunnisteen paikkamerkki 5">
            <a:extLst>
              <a:ext uri="{FF2B5EF4-FFF2-40B4-BE49-F238E27FC236}">
                <a16:creationId xmlns:a16="http://schemas.microsoft.com/office/drawing/2014/main" id="{F1D7E5AB-FF0F-4B02-A246-C0618CF13AB9}"/>
              </a:ext>
            </a:extLst>
          </p:cNvPr>
          <p:cNvSpPr>
            <a:spLocks noGrp="1"/>
          </p:cNvSpPr>
          <p:nvPr>
            <p:ph type="ftr" sz="quarter" idx="11"/>
          </p:nvPr>
        </p:nvSpPr>
        <p:spPr/>
        <p:txBody>
          <a:bodyPr/>
          <a:lstStyle/>
          <a:p>
            <a:r>
              <a:rPr lang="en-US" dirty="0"/>
              <a:t>This work © 2024 by Tapio </a:t>
            </a:r>
            <a:r>
              <a:rPr lang="en-US" dirty="0" err="1"/>
              <a:t>Palvelut</a:t>
            </a:r>
            <a:r>
              <a:rPr lang="en-US" dirty="0"/>
              <a:t> Oy is licensed under CC BY-SA 4.0 </a:t>
            </a:r>
            <a:endParaRPr lang="fi-FI" dirty="0"/>
          </a:p>
        </p:txBody>
      </p:sp>
    </p:spTree>
    <p:extLst>
      <p:ext uri="{BB962C8B-B14F-4D97-AF65-F5344CB8AC3E}">
        <p14:creationId xmlns:p14="http://schemas.microsoft.com/office/powerpoint/2010/main" val="27466983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48DE828-96C7-45AA-8416-E7CF361AA346}"/>
              </a:ext>
            </a:extLst>
          </p:cNvPr>
          <p:cNvSpPr>
            <a:spLocks noGrp="1"/>
          </p:cNvSpPr>
          <p:nvPr>
            <p:ph type="title"/>
          </p:nvPr>
        </p:nvSpPr>
        <p:spPr/>
        <p:txBody>
          <a:bodyPr/>
          <a:lstStyle/>
          <a:p>
            <a:r>
              <a:rPr lang="fi-FI" dirty="0"/>
              <a:t>Haketus ja kaukokuljetus</a:t>
            </a:r>
          </a:p>
        </p:txBody>
      </p:sp>
      <p:sp>
        <p:nvSpPr>
          <p:cNvPr id="4" name="Dian numeron paikkamerkki 3">
            <a:extLst>
              <a:ext uri="{FF2B5EF4-FFF2-40B4-BE49-F238E27FC236}">
                <a16:creationId xmlns:a16="http://schemas.microsoft.com/office/drawing/2014/main" id="{81628EB8-C9B4-4F56-B63E-853CA9E4F5F9}"/>
              </a:ext>
            </a:extLst>
          </p:cNvPr>
          <p:cNvSpPr>
            <a:spLocks noGrp="1"/>
          </p:cNvSpPr>
          <p:nvPr>
            <p:ph type="sldNum" sz="quarter" idx="12"/>
          </p:nvPr>
        </p:nvSpPr>
        <p:spPr/>
        <p:txBody>
          <a:bodyPr/>
          <a:lstStyle/>
          <a:p>
            <a:fld id="{2020BB7A-7565-440A-AF71-226D618FE89D}" type="slidenum">
              <a:rPr lang="fi-FI" smtClean="0"/>
              <a:t>28</a:t>
            </a:fld>
            <a:endParaRPr lang="fi-FI"/>
          </a:p>
        </p:txBody>
      </p:sp>
      <p:sp>
        <p:nvSpPr>
          <p:cNvPr id="5" name="Alatunnisteen paikkamerkki 4">
            <a:extLst>
              <a:ext uri="{FF2B5EF4-FFF2-40B4-BE49-F238E27FC236}">
                <a16:creationId xmlns:a16="http://schemas.microsoft.com/office/drawing/2014/main" id="{6BFC819A-BF1E-4376-A03E-85DF83936193}"/>
              </a:ext>
            </a:extLst>
          </p:cNvPr>
          <p:cNvSpPr>
            <a:spLocks noGrp="1"/>
          </p:cNvSpPr>
          <p:nvPr>
            <p:ph type="ftr" sz="quarter" idx="11"/>
          </p:nvPr>
        </p:nvSpPr>
        <p:spPr/>
        <p:txBody>
          <a:bodyPr/>
          <a:lstStyle/>
          <a:p>
            <a:r>
              <a:rPr lang="en-US"/>
              <a:t>This work © 2024 by Tapio Palvelut Oy is licensed under CC BY-SA 4.0 </a:t>
            </a:r>
            <a:endParaRPr lang="fi-FI"/>
          </a:p>
        </p:txBody>
      </p:sp>
      <p:sp>
        <p:nvSpPr>
          <p:cNvPr id="6" name="Suorakulmio 5">
            <a:extLst>
              <a:ext uri="{FF2B5EF4-FFF2-40B4-BE49-F238E27FC236}">
                <a16:creationId xmlns:a16="http://schemas.microsoft.com/office/drawing/2014/main" id="{9973D11B-8BB6-4953-A565-9C715763E19A}"/>
              </a:ext>
            </a:extLst>
          </p:cNvPr>
          <p:cNvSpPr/>
          <p:nvPr/>
        </p:nvSpPr>
        <p:spPr>
          <a:xfrm>
            <a:off x="760193" y="1686695"/>
            <a:ext cx="1412301" cy="1334616"/>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b="1" dirty="0">
                <a:solidFill>
                  <a:schemeClr val="tx1"/>
                </a:solidFill>
                <a:latin typeface="Arial" panose="020B0604020202020204" pitchFamily="34" charset="0"/>
                <a:cs typeface="Arial" panose="020B0604020202020204" pitchFamily="34" charset="0"/>
              </a:rPr>
              <a:t>Pienpuun korjuu</a:t>
            </a:r>
          </a:p>
        </p:txBody>
      </p:sp>
      <p:sp>
        <p:nvSpPr>
          <p:cNvPr id="7" name="Suorakulmio 6">
            <a:extLst>
              <a:ext uri="{FF2B5EF4-FFF2-40B4-BE49-F238E27FC236}">
                <a16:creationId xmlns:a16="http://schemas.microsoft.com/office/drawing/2014/main" id="{9BAB1496-5FB8-4BB9-B39D-560833892FD6}"/>
              </a:ext>
            </a:extLst>
          </p:cNvPr>
          <p:cNvSpPr/>
          <p:nvPr/>
        </p:nvSpPr>
        <p:spPr>
          <a:xfrm>
            <a:off x="760193" y="3278931"/>
            <a:ext cx="1412301" cy="1350380"/>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b="1" dirty="0">
                <a:solidFill>
                  <a:schemeClr val="tx1"/>
                </a:solidFill>
                <a:latin typeface="Arial" panose="020B0604020202020204" pitchFamily="34" charset="0"/>
                <a:cs typeface="Arial" panose="020B0604020202020204" pitchFamily="34" charset="0"/>
              </a:rPr>
              <a:t>Hakkuu-tähteiden korjuu</a:t>
            </a:r>
          </a:p>
        </p:txBody>
      </p:sp>
      <p:sp>
        <p:nvSpPr>
          <p:cNvPr id="8" name="Suorakulmio 7">
            <a:extLst>
              <a:ext uri="{FF2B5EF4-FFF2-40B4-BE49-F238E27FC236}">
                <a16:creationId xmlns:a16="http://schemas.microsoft.com/office/drawing/2014/main" id="{3FF66675-2059-4E89-8A94-B3C019AAE76D}"/>
              </a:ext>
            </a:extLst>
          </p:cNvPr>
          <p:cNvSpPr/>
          <p:nvPr/>
        </p:nvSpPr>
        <p:spPr>
          <a:xfrm>
            <a:off x="760193" y="4886932"/>
            <a:ext cx="1412301" cy="1350380"/>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b="1" dirty="0">
                <a:solidFill>
                  <a:schemeClr val="tx1"/>
                </a:solidFill>
                <a:latin typeface="Arial" panose="020B0604020202020204" pitchFamily="34" charset="0"/>
                <a:cs typeface="Arial" panose="020B0604020202020204" pitchFamily="34" charset="0"/>
              </a:rPr>
              <a:t>Kantojen korjuu</a:t>
            </a:r>
          </a:p>
        </p:txBody>
      </p:sp>
      <p:sp>
        <p:nvSpPr>
          <p:cNvPr id="9" name="Suorakulmio 8">
            <a:extLst>
              <a:ext uri="{FF2B5EF4-FFF2-40B4-BE49-F238E27FC236}">
                <a16:creationId xmlns:a16="http://schemas.microsoft.com/office/drawing/2014/main" id="{2DB4C14F-0DB3-4DC2-91B6-05D99F92436E}"/>
              </a:ext>
            </a:extLst>
          </p:cNvPr>
          <p:cNvSpPr/>
          <p:nvPr/>
        </p:nvSpPr>
        <p:spPr>
          <a:xfrm>
            <a:off x="3526677" y="1700808"/>
            <a:ext cx="1412301" cy="4536504"/>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i-FI" sz="2000" b="1" dirty="0">
                <a:solidFill>
                  <a:schemeClr val="tx1"/>
                </a:solidFill>
                <a:latin typeface="Arial" panose="020B0604020202020204" pitchFamily="34" charset="0"/>
                <a:cs typeface="Arial" panose="020B0604020202020204" pitchFamily="34" charset="0"/>
              </a:rPr>
              <a:t>Tienvarsi-varasto</a:t>
            </a:r>
          </a:p>
          <a:p>
            <a:endParaRPr lang="fi-FI" b="1" dirty="0">
              <a:solidFill>
                <a:schemeClr val="tx1"/>
              </a:solidFill>
              <a:latin typeface="Arial" panose="020B0604020202020204" pitchFamily="34" charset="0"/>
              <a:cs typeface="Arial" panose="020B0604020202020204" pitchFamily="34" charset="0"/>
            </a:endParaRPr>
          </a:p>
          <a:p>
            <a:r>
              <a:rPr lang="fi-FI" sz="1600" dirty="0">
                <a:solidFill>
                  <a:schemeClr val="tx1"/>
                </a:solidFill>
                <a:latin typeface="Arial" panose="020B0604020202020204" pitchFamily="34" charset="0"/>
                <a:cs typeface="Arial" panose="020B0604020202020204" pitchFamily="34" charset="0"/>
              </a:rPr>
              <a:t>Varastointi + mahdollisesti haketus/</a:t>
            </a:r>
          </a:p>
          <a:p>
            <a:r>
              <a:rPr lang="fi-FI" sz="1600" dirty="0">
                <a:solidFill>
                  <a:schemeClr val="tx1"/>
                </a:solidFill>
                <a:latin typeface="Arial" panose="020B0604020202020204" pitchFamily="34" charset="0"/>
                <a:cs typeface="Arial" panose="020B0604020202020204" pitchFamily="34" charset="0"/>
              </a:rPr>
              <a:t>murskaus tienvarressa</a:t>
            </a:r>
          </a:p>
        </p:txBody>
      </p:sp>
      <p:sp>
        <p:nvSpPr>
          <p:cNvPr id="10" name="Suorakulmio 9">
            <a:extLst>
              <a:ext uri="{FF2B5EF4-FFF2-40B4-BE49-F238E27FC236}">
                <a16:creationId xmlns:a16="http://schemas.microsoft.com/office/drawing/2014/main" id="{FF546850-3C9F-42AD-8527-5C95CC386DA9}"/>
              </a:ext>
            </a:extLst>
          </p:cNvPr>
          <p:cNvSpPr/>
          <p:nvPr/>
        </p:nvSpPr>
        <p:spPr>
          <a:xfrm>
            <a:off x="6484007" y="2780928"/>
            <a:ext cx="1496621" cy="3456384"/>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i-FI" sz="2000" b="1" dirty="0">
                <a:solidFill>
                  <a:schemeClr val="tx1"/>
                </a:solidFill>
                <a:latin typeface="Arial" panose="020B0604020202020204" pitchFamily="34" charset="0"/>
                <a:cs typeface="Arial" panose="020B0604020202020204" pitchFamily="34" charset="0"/>
              </a:rPr>
              <a:t>Terminaali</a:t>
            </a:r>
          </a:p>
          <a:p>
            <a:endParaRPr lang="fi-FI" dirty="0">
              <a:solidFill>
                <a:schemeClr val="tx1"/>
              </a:solidFill>
              <a:latin typeface="Arial" panose="020B0604020202020204" pitchFamily="34" charset="0"/>
              <a:cs typeface="Arial" panose="020B0604020202020204" pitchFamily="34" charset="0"/>
            </a:endParaRPr>
          </a:p>
          <a:p>
            <a:r>
              <a:rPr lang="fi-FI" sz="1600" dirty="0">
                <a:solidFill>
                  <a:schemeClr val="tx1"/>
                </a:solidFill>
                <a:latin typeface="Arial" panose="020B0604020202020204" pitchFamily="34" charset="0"/>
                <a:cs typeface="Arial" panose="020B0604020202020204" pitchFamily="34" charset="0"/>
              </a:rPr>
              <a:t>1. Hakkeen varastointi</a:t>
            </a:r>
          </a:p>
          <a:p>
            <a:endParaRPr lang="fi-FI" sz="1600" dirty="0">
              <a:solidFill>
                <a:schemeClr val="tx1"/>
              </a:solidFill>
              <a:latin typeface="Arial" panose="020B0604020202020204" pitchFamily="34" charset="0"/>
              <a:cs typeface="Arial" panose="020B0604020202020204" pitchFamily="34" charset="0"/>
            </a:endParaRPr>
          </a:p>
          <a:p>
            <a:r>
              <a:rPr lang="fi-FI" sz="1600" dirty="0">
                <a:solidFill>
                  <a:schemeClr val="tx1"/>
                </a:solidFill>
                <a:latin typeface="Arial" panose="020B0604020202020204" pitchFamily="34" charset="0"/>
                <a:cs typeface="Arial" panose="020B0604020202020204" pitchFamily="34" charset="0"/>
              </a:rPr>
              <a:t>2. Pienpuun, hakkuutähteen ja kantojen varastointi + mahdollisesti haketus/</a:t>
            </a:r>
          </a:p>
          <a:p>
            <a:r>
              <a:rPr lang="fi-FI" sz="1600" dirty="0">
                <a:solidFill>
                  <a:schemeClr val="tx1"/>
                </a:solidFill>
                <a:latin typeface="Arial" panose="020B0604020202020204" pitchFamily="34" charset="0"/>
                <a:cs typeface="Arial" panose="020B0604020202020204" pitchFamily="34" charset="0"/>
              </a:rPr>
              <a:t>murskaus terminaalissa</a:t>
            </a:r>
          </a:p>
        </p:txBody>
      </p:sp>
      <p:sp>
        <p:nvSpPr>
          <p:cNvPr id="11" name="Suorakulmio 10">
            <a:extLst>
              <a:ext uri="{FF2B5EF4-FFF2-40B4-BE49-F238E27FC236}">
                <a16:creationId xmlns:a16="http://schemas.microsoft.com/office/drawing/2014/main" id="{F082D956-0A46-477D-B36C-3C8B654E155D}"/>
              </a:ext>
            </a:extLst>
          </p:cNvPr>
          <p:cNvSpPr/>
          <p:nvPr/>
        </p:nvSpPr>
        <p:spPr>
          <a:xfrm>
            <a:off x="9826433" y="1700808"/>
            <a:ext cx="1412301" cy="4536504"/>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i-FI" sz="2400" b="1" dirty="0">
                <a:solidFill>
                  <a:schemeClr val="tx1"/>
                </a:solidFill>
                <a:latin typeface="Arial" panose="020B0604020202020204" pitchFamily="34" charset="0"/>
                <a:cs typeface="Arial" panose="020B0604020202020204" pitchFamily="34" charset="0"/>
              </a:rPr>
              <a:t>Käyttö-paikka</a:t>
            </a:r>
          </a:p>
          <a:p>
            <a:endParaRPr lang="fi-FI" sz="1400" b="1" dirty="0">
              <a:solidFill>
                <a:schemeClr val="tx1"/>
              </a:solidFill>
              <a:latin typeface="Arial" panose="020B0604020202020204" pitchFamily="34" charset="0"/>
              <a:cs typeface="Arial" panose="020B0604020202020204" pitchFamily="34" charset="0"/>
            </a:endParaRPr>
          </a:p>
          <a:p>
            <a:r>
              <a:rPr lang="fi-FI" sz="1600" dirty="0">
                <a:solidFill>
                  <a:schemeClr val="tx1"/>
                </a:solidFill>
                <a:latin typeface="Arial" panose="020B0604020202020204" pitchFamily="34" charset="0"/>
                <a:cs typeface="Arial" panose="020B0604020202020204" pitchFamily="34" charset="0"/>
              </a:rPr>
              <a:t>1. Hakkeen vastaanotto ja käyttö</a:t>
            </a:r>
          </a:p>
          <a:p>
            <a:endParaRPr lang="fi-FI" sz="1600" dirty="0">
              <a:solidFill>
                <a:schemeClr val="tx1"/>
              </a:solidFill>
              <a:latin typeface="Arial" panose="020B0604020202020204" pitchFamily="34" charset="0"/>
              <a:cs typeface="Arial" panose="020B0604020202020204" pitchFamily="34" charset="0"/>
            </a:endParaRPr>
          </a:p>
          <a:p>
            <a:r>
              <a:rPr lang="fi-FI" sz="1600" dirty="0">
                <a:solidFill>
                  <a:schemeClr val="tx1"/>
                </a:solidFill>
                <a:latin typeface="Arial" panose="020B0604020202020204" pitchFamily="34" charset="0"/>
                <a:cs typeface="Arial" panose="020B0604020202020204" pitchFamily="34" charset="0"/>
              </a:rPr>
              <a:t>2. Pienpuun, </a:t>
            </a:r>
            <a:r>
              <a:rPr lang="fi-FI" sz="1600" dirty="0" err="1">
                <a:solidFill>
                  <a:schemeClr val="tx1"/>
                </a:solidFill>
                <a:latin typeface="Arial" panose="020B0604020202020204" pitchFamily="34" charset="0"/>
                <a:cs typeface="Arial" panose="020B0604020202020204" pitchFamily="34" charset="0"/>
              </a:rPr>
              <a:t>hakkuutäh</a:t>
            </a:r>
            <a:r>
              <a:rPr lang="fi-FI" sz="1600" dirty="0">
                <a:solidFill>
                  <a:schemeClr val="tx1"/>
                </a:solidFill>
                <a:latin typeface="Arial" panose="020B0604020202020204" pitchFamily="34" charset="0"/>
                <a:cs typeface="Arial" panose="020B0604020202020204" pitchFamily="34" charset="0"/>
              </a:rPr>
              <a:t>-teen tai kantojen vastaanotto, haketus/</a:t>
            </a:r>
          </a:p>
          <a:p>
            <a:r>
              <a:rPr lang="fi-FI" sz="1600" dirty="0">
                <a:solidFill>
                  <a:schemeClr val="tx1"/>
                </a:solidFill>
                <a:latin typeface="Arial" panose="020B0604020202020204" pitchFamily="34" charset="0"/>
                <a:cs typeface="Arial" panose="020B0604020202020204" pitchFamily="34" charset="0"/>
              </a:rPr>
              <a:t>murskaus sekä käyttö</a:t>
            </a:r>
          </a:p>
        </p:txBody>
      </p:sp>
      <p:sp>
        <p:nvSpPr>
          <p:cNvPr id="12" name="Nuoli: Oikea 11">
            <a:extLst>
              <a:ext uri="{FF2B5EF4-FFF2-40B4-BE49-F238E27FC236}">
                <a16:creationId xmlns:a16="http://schemas.microsoft.com/office/drawing/2014/main" id="{4A0E0E35-AF9D-49CF-BDEB-2517207279EA}"/>
              </a:ext>
            </a:extLst>
          </p:cNvPr>
          <p:cNvSpPr/>
          <p:nvPr/>
        </p:nvSpPr>
        <p:spPr>
          <a:xfrm>
            <a:off x="2513671" y="2019939"/>
            <a:ext cx="720080" cy="576064"/>
          </a:xfrm>
          <a:prstGeom prst="rightArrow">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600" dirty="0" err="1"/>
          </a:p>
        </p:txBody>
      </p:sp>
      <p:sp>
        <p:nvSpPr>
          <p:cNvPr id="13" name="Nuoli: Oikea 12">
            <a:extLst>
              <a:ext uri="{FF2B5EF4-FFF2-40B4-BE49-F238E27FC236}">
                <a16:creationId xmlns:a16="http://schemas.microsoft.com/office/drawing/2014/main" id="{B10B926A-D4D9-44DB-B254-EFAC530279A2}"/>
              </a:ext>
            </a:extLst>
          </p:cNvPr>
          <p:cNvSpPr/>
          <p:nvPr/>
        </p:nvSpPr>
        <p:spPr>
          <a:xfrm>
            <a:off x="2513671" y="3556248"/>
            <a:ext cx="720080" cy="576064"/>
          </a:xfrm>
          <a:prstGeom prst="rightArrow">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600" dirty="0" err="1"/>
          </a:p>
        </p:txBody>
      </p:sp>
      <p:sp>
        <p:nvSpPr>
          <p:cNvPr id="14" name="Nuoli: Oikea 13">
            <a:extLst>
              <a:ext uri="{FF2B5EF4-FFF2-40B4-BE49-F238E27FC236}">
                <a16:creationId xmlns:a16="http://schemas.microsoft.com/office/drawing/2014/main" id="{CAF5B79D-E97C-42E6-A06C-5BDCC62CA0BE}"/>
              </a:ext>
            </a:extLst>
          </p:cNvPr>
          <p:cNvSpPr/>
          <p:nvPr/>
        </p:nvSpPr>
        <p:spPr>
          <a:xfrm>
            <a:off x="2513671" y="5142564"/>
            <a:ext cx="720080" cy="576064"/>
          </a:xfrm>
          <a:prstGeom prst="rightArrow">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600" dirty="0" err="1"/>
          </a:p>
        </p:txBody>
      </p:sp>
      <p:sp>
        <p:nvSpPr>
          <p:cNvPr id="15" name="Nuoli: Oikea 14">
            <a:extLst>
              <a:ext uri="{FF2B5EF4-FFF2-40B4-BE49-F238E27FC236}">
                <a16:creationId xmlns:a16="http://schemas.microsoft.com/office/drawing/2014/main" id="{D9700AAC-7644-45BB-B183-626466927170}"/>
              </a:ext>
            </a:extLst>
          </p:cNvPr>
          <p:cNvSpPr/>
          <p:nvPr/>
        </p:nvSpPr>
        <p:spPr>
          <a:xfrm>
            <a:off x="5231904" y="1684353"/>
            <a:ext cx="4347497" cy="1021209"/>
          </a:xfrm>
          <a:prstGeom prst="rightArrow">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dirty="0">
                <a:solidFill>
                  <a:schemeClr val="tx1"/>
                </a:solidFill>
                <a:latin typeface="Arial" panose="020B0604020202020204" pitchFamily="34" charset="0"/>
                <a:cs typeface="Arial" panose="020B0604020202020204" pitchFamily="34" charset="0"/>
              </a:rPr>
              <a:t>Kuljetus käyttöpaikalle</a:t>
            </a:r>
          </a:p>
        </p:txBody>
      </p:sp>
      <p:sp>
        <p:nvSpPr>
          <p:cNvPr id="17" name="Nuoli: Oikea 16">
            <a:extLst>
              <a:ext uri="{FF2B5EF4-FFF2-40B4-BE49-F238E27FC236}">
                <a16:creationId xmlns:a16="http://schemas.microsoft.com/office/drawing/2014/main" id="{1A065FDC-8807-448D-B66A-0D83D65E5131}"/>
              </a:ext>
            </a:extLst>
          </p:cNvPr>
          <p:cNvSpPr/>
          <p:nvPr/>
        </p:nvSpPr>
        <p:spPr>
          <a:xfrm>
            <a:off x="8112240" y="3412368"/>
            <a:ext cx="1615895" cy="1224000"/>
          </a:xfrm>
          <a:prstGeom prst="rightArrow">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sz="1400" dirty="0">
                <a:solidFill>
                  <a:schemeClr val="tx1"/>
                </a:solidFill>
                <a:latin typeface="Arial" panose="020B0604020202020204" pitchFamily="34" charset="0"/>
                <a:cs typeface="Arial" panose="020B0604020202020204" pitchFamily="34" charset="0"/>
              </a:rPr>
              <a:t>Kuljetus käyttöpaikalle</a:t>
            </a:r>
          </a:p>
        </p:txBody>
      </p:sp>
      <p:sp>
        <p:nvSpPr>
          <p:cNvPr id="18" name="Nuoli: Oikea 17">
            <a:extLst>
              <a:ext uri="{FF2B5EF4-FFF2-40B4-BE49-F238E27FC236}">
                <a16:creationId xmlns:a16="http://schemas.microsoft.com/office/drawing/2014/main" id="{CD020E5B-ADCF-4969-9CBB-2512E53DBF6F}"/>
              </a:ext>
            </a:extLst>
          </p:cNvPr>
          <p:cNvSpPr/>
          <p:nvPr/>
        </p:nvSpPr>
        <p:spPr>
          <a:xfrm>
            <a:off x="5030803" y="3412368"/>
            <a:ext cx="1412301" cy="1224000"/>
          </a:xfrm>
          <a:prstGeom prst="rightArrow">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sz="1400" dirty="0">
                <a:solidFill>
                  <a:schemeClr val="tx1"/>
                </a:solidFill>
                <a:latin typeface="Arial" panose="020B0604020202020204" pitchFamily="34" charset="0"/>
                <a:cs typeface="Arial" panose="020B0604020202020204" pitchFamily="34" charset="0"/>
              </a:rPr>
              <a:t>Kuljetus terminaaliin</a:t>
            </a:r>
          </a:p>
        </p:txBody>
      </p:sp>
    </p:spTree>
    <p:extLst>
      <p:ext uri="{BB962C8B-B14F-4D97-AF65-F5344CB8AC3E}">
        <p14:creationId xmlns:p14="http://schemas.microsoft.com/office/powerpoint/2010/main" val="997687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9BB6AFF-C75A-430E-9054-45936C49DDA8}"/>
              </a:ext>
            </a:extLst>
          </p:cNvPr>
          <p:cNvSpPr>
            <a:spLocks noGrp="1"/>
          </p:cNvSpPr>
          <p:nvPr>
            <p:ph type="title"/>
          </p:nvPr>
        </p:nvSpPr>
        <p:spPr/>
        <p:txBody>
          <a:bodyPr/>
          <a:lstStyle/>
          <a:p>
            <a:r>
              <a:rPr lang="fi-FI" dirty="0"/>
              <a:t>Energiapuun korjuu ja haketus</a:t>
            </a:r>
          </a:p>
        </p:txBody>
      </p:sp>
      <p:pic>
        <p:nvPicPr>
          <p:cNvPr id="5" name="Online-media 4" descr="Video energiapuun korjuusta.">
            <a:hlinkClick r:id="" action="ppaction://media"/>
            <a:extLst>
              <a:ext uri="{FF2B5EF4-FFF2-40B4-BE49-F238E27FC236}">
                <a16:creationId xmlns:a16="http://schemas.microsoft.com/office/drawing/2014/main" id="{8FFB2CE2-154C-4E9C-A69F-CB8287188FC6}"/>
              </a:ext>
            </a:extLst>
          </p:cNvPr>
          <p:cNvPicPr>
            <a:picLocks noRot="1" noChangeAspect="1"/>
          </p:cNvPicPr>
          <p:nvPr>
            <a:videoFile r:link="rId1"/>
          </p:nvPr>
        </p:nvPicPr>
        <p:blipFill>
          <a:blip r:embed="rId3"/>
          <a:stretch>
            <a:fillRect/>
          </a:stretch>
        </p:blipFill>
        <p:spPr>
          <a:xfrm>
            <a:off x="2279576" y="1571044"/>
            <a:ext cx="7302121" cy="4125698"/>
          </a:xfrm>
          <a:prstGeom prst="rect">
            <a:avLst/>
          </a:prstGeom>
        </p:spPr>
      </p:pic>
      <p:sp>
        <p:nvSpPr>
          <p:cNvPr id="6" name="Tekstiruutu 5">
            <a:extLst>
              <a:ext uri="{FF2B5EF4-FFF2-40B4-BE49-F238E27FC236}">
                <a16:creationId xmlns:a16="http://schemas.microsoft.com/office/drawing/2014/main" id="{E821B82E-7837-41E3-9542-EDF53DF95E51}"/>
              </a:ext>
            </a:extLst>
          </p:cNvPr>
          <p:cNvSpPr txBox="1"/>
          <p:nvPr/>
        </p:nvSpPr>
        <p:spPr>
          <a:xfrm>
            <a:off x="2207568" y="5705919"/>
            <a:ext cx="4104456" cy="369332"/>
          </a:xfrm>
          <a:prstGeom prst="rect">
            <a:avLst/>
          </a:prstGeom>
          <a:noFill/>
        </p:spPr>
        <p:txBody>
          <a:bodyPr wrap="square" rtlCol="0">
            <a:spAutoFit/>
          </a:bodyPr>
          <a:lstStyle/>
          <a:p>
            <a:pPr algn="l"/>
            <a:r>
              <a:rPr lang="fi-FI" dirty="0"/>
              <a:t>Lähde: Koneyrittäjät ry</a:t>
            </a:r>
          </a:p>
        </p:txBody>
      </p:sp>
      <p:sp>
        <p:nvSpPr>
          <p:cNvPr id="3" name="Alatunnisteen paikkamerkki 2">
            <a:extLst>
              <a:ext uri="{FF2B5EF4-FFF2-40B4-BE49-F238E27FC236}">
                <a16:creationId xmlns:a16="http://schemas.microsoft.com/office/drawing/2014/main" id="{312C2657-77A7-4BB1-B696-D2E559B7191F}"/>
              </a:ext>
            </a:extLst>
          </p:cNvPr>
          <p:cNvSpPr>
            <a:spLocks noGrp="1"/>
          </p:cNvSpPr>
          <p:nvPr>
            <p:ph type="ftr" sz="quarter" idx="11"/>
          </p:nvPr>
        </p:nvSpPr>
        <p:spPr/>
        <p:txBody>
          <a:bodyPr/>
          <a:lstStyle/>
          <a:p>
            <a:r>
              <a:rPr lang="en-US"/>
              <a:t>This work © 2024 by Tapio Palvelut Oy is licensed under CC BY-SA 4.0 </a:t>
            </a:r>
            <a:endParaRPr lang="fi-FI"/>
          </a:p>
        </p:txBody>
      </p:sp>
      <p:sp>
        <p:nvSpPr>
          <p:cNvPr id="4" name="Dian numeron paikkamerkki 3">
            <a:extLst>
              <a:ext uri="{FF2B5EF4-FFF2-40B4-BE49-F238E27FC236}">
                <a16:creationId xmlns:a16="http://schemas.microsoft.com/office/drawing/2014/main" id="{710B9AEB-0DF3-4D78-BA15-380C132D4281}"/>
              </a:ext>
            </a:extLst>
          </p:cNvPr>
          <p:cNvSpPr>
            <a:spLocks noGrp="1"/>
          </p:cNvSpPr>
          <p:nvPr>
            <p:ph type="sldNum" sz="quarter" idx="12"/>
          </p:nvPr>
        </p:nvSpPr>
        <p:spPr/>
        <p:txBody>
          <a:bodyPr/>
          <a:lstStyle/>
          <a:p>
            <a:fld id="{2020BB7A-7565-440A-AF71-226D618FE89D}" type="slidenum">
              <a:rPr lang="fi-FI" smtClean="0"/>
              <a:t>29</a:t>
            </a:fld>
            <a:endParaRPr lang="fi-FI"/>
          </a:p>
        </p:txBody>
      </p:sp>
    </p:spTree>
    <p:extLst>
      <p:ext uri="{BB962C8B-B14F-4D97-AF65-F5344CB8AC3E}">
        <p14:creationId xmlns:p14="http://schemas.microsoft.com/office/powerpoint/2010/main" val="252554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an numeron paikkamerkki 4">
            <a:extLst>
              <a:ext uri="{FF2B5EF4-FFF2-40B4-BE49-F238E27FC236}">
                <a16:creationId xmlns:a16="http://schemas.microsoft.com/office/drawing/2014/main" id="{74272333-4B44-4AF9-AC5E-E23E3B2035B4}"/>
              </a:ext>
            </a:extLst>
          </p:cNvPr>
          <p:cNvSpPr>
            <a:spLocks noGrp="1"/>
          </p:cNvSpPr>
          <p:nvPr>
            <p:ph type="sldNum" sz="quarter" idx="12"/>
          </p:nvPr>
        </p:nvSpPr>
        <p:spPr/>
        <p:txBody>
          <a:bodyPr/>
          <a:lstStyle/>
          <a:p>
            <a:fld id="{2020BB7A-7565-440A-AF71-226D618FE89D}" type="slidenum">
              <a:rPr lang="fi-FI" smtClean="0"/>
              <a:t>3</a:t>
            </a:fld>
            <a:endParaRPr lang="fi-FI"/>
          </a:p>
        </p:txBody>
      </p:sp>
      <p:sp>
        <p:nvSpPr>
          <p:cNvPr id="2" name="Alatunnisteen paikkamerkki 1">
            <a:extLst>
              <a:ext uri="{FF2B5EF4-FFF2-40B4-BE49-F238E27FC236}">
                <a16:creationId xmlns:a16="http://schemas.microsoft.com/office/drawing/2014/main" id="{1FAFFC29-1140-426F-B5E8-4D0A6C4FF883}"/>
              </a:ext>
            </a:extLst>
          </p:cNvPr>
          <p:cNvSpPr>
            <a:spLocks noGrp="1"/>
          </p:cNvSpPr>
          <p:nvPr>
            <p:ph type="ftr" sz="quarter" idx="11"/>
          </p:nvPr>
        </p:nvSpPr>
        <p:spPr>
          <a:xfrm>
            <a:off x="4487044" y="6382692"/>
            <a:ext cx="5554600" cy="365125"/>
          </a:xfrm>
        </p:spPr>
        <p:txBody>
          <a:bodyPr/>
          <a:lstStyle/>
          <a:p>
            <a:r>
              <a:rPr lang="en-US" dirty="0"/>
              <a:t>This work © 2024 by Tapio </a:t>
            </a:r>
            <a:r>
              <a:rPr lang="en-US" dirty="0" err="1"/>
              <a:t>Palvelut</a:t>
            </a:r>
            <a:r>
              <a:rPr lang="en-US" dirty="0"/>
              <a:t> Oy is licensed under CC BY-SA 4.0 </a:t>
            </a:r>
            <a:endParaRPr lang="fi-FI" dirty="0"/>
          </a:p>
        </p:txBody>
      </p:sp>
      <p:sp>
        <p:nvSpPr>
          <p:cNvPr id="3" name="Tekstiruutu 2">
            <a:extLst>
              <a:ext uri="{FF2B5EF4-FFF2-40B4-BE49-F238E27FC236}">
                <a16:creationId xmlns:a16="http://schemas.microsoft.com/office/drawing/2014/main" id="{4F191C92-7BC7-4AB0-827F-1FB045E9771A}"/>
              </a:ext>
            </a:extLst>
          </p:cNvPr>
          <p:cNvSpPr txBox="1"/>
          <p:nvPr/>
        </p:nvSpPr>
        <p:spPr>
          <a:xfrm>
            <a:off x="4433302" y="6111891"/>
            <a:ext cx="2094746" cy="276999"/>
          </a:xfrm>
          <a:prstGeom prst="rect">
            <a:avLst/>
          </a:prstGeom>
          <a:noFill/>
        </p:spPr>
        <p:txBody>
          <a:bodyPr wrap="square" rtlCol="0">
            <a:spAutoFit/>
          </a:bodyPr>
          <a:lstStyle/>
          <a:p>
            <a:pPr algn="l"/>
            <a:r>
              <a:rPr lang="fi-FI" sz="1200" dirty="0"/>
              <a:t>Kuva: Sami Karppinen</a:t>
            </a:r>
          </a:p>
        </p:txBody>
      </p:sp>
      <p:pic>
        <p:nvPicPr>
          <p:cNvPr id="6" name="Kuvan paikkamerkki 5" descr="Metsätyökone karsii puunrunkoja metsässä.">
            <a:extLst>
              <a:ext uri="{FF2B5EF4-FFF2-40B4-BE49-F238E27FC236}">
                <a16:creationId xmlns:a16="http://schemas.microsoft.com/office/drawing/2014/main" id="{B653ADEA-63F2-4A9E-9CD2-E52CED61E387}"/>
              </a:ext>
            </a:extLst>
          </p:cNvPr>
          <p:cNvPicPr>
            <a:picLocks noGrp="1" noChangeAspect="1"/>
          </p:cNvPicPr>
          <p:nvPr>
            <p:ph type="pic" sz="quarter" idx="13"/>
          </p:nvPr>
        </p:nvPicPr>
        <p:blipFill rotWithShape="1">
          <a:blip r:embed="rId2"/>
          <a:srcRect l="8854" r="8854"/>
          <a:stretch/>
        </p:blipFill>
        <p:spPr/>
      </p:pic>
      <p:sp>
        <p:nvSpPr>
          <p:cNvPr id="4" name="Sisällön paikkamerkki 3">
            <a:extLst>
              <a:ext uri="{FF2B5EF4-FFF2-40B4-BE49-F238E27FC236}">
                <a16:creationId xmlns:a16="http://schemas.microsoft.com/office/drawing/2014/main" id="{005725C4-24F9-4DAF-A0AE-1B776BC1EBBD}"/>
              </a:ext>
            </a:extLst>
          </p:cNvPr>
          <p:cNvSpPr>
            <a:spLocks noGrp="1"/>
          </p:cNvSpPr>
          <p:nvPr>
            <p:ph idx="1"/>
          </p:nvPr>
        </p:nvSpPr>
        <p:spPr>
          <a:xfrm>
            <a:off x="4511824" y="620688"/>
            <a:ext cx="7004800" cy="4176000"/>
          </a:xfrm>
        </p:spPr>
        <p:txBody>
          <a:bodyPr/>
          <a:lstStyle/>
          <a:p>
            <a:pPr marL="0" indent="0">
              <a:buNone/>
            </a:pPr>
            <a:r>
              <a:rPr lang="fi-FI" dirty="0"/>
              <a:t>Metsästä saatavalla bioenergialla on iso rooli suomalaisessa energiantuotannossa. </a:t>
            </a:r>
          </a:p>
          <a:p>
            <a:pPr marL="0" indent="0">
              <a:buNone/>
            </a:pPr>
            <a:r>
              <a:rPr lang="fi-FI" dirty="0"/>
              <a:t>Tämän oppimateriaalin opiskeltuasi tiedät:</a:t>
            </a:r>
          </a:p>
          <a:p>
            <a:pPr lvl="0"/>
            <a:r>
              <a:rPr lang="fi-FI" dirty="0"/>
              <a:t>mitä metsäbioenergia on sekä missä ja miksi sitä käytetään</a:t>
            </a:r>
          </a:p>
          <a:p>
            <a:pPr lvl="0"/>
            <a:r>
              <a:rPr lang="fi-FI" dirty="0"/>
              <a:t>miten metsäbioenergiaa voidaan korjata kestävästi</a:t>
            </a:r>
          </a:p>
          <a:p>
            <a:pPr lvl="0"/>
            <a:r>
              <a:rPr lang="fi-FI" dirty="0"/>
              <a:t>avainasiat vastuullisesta bioenergian korjuusta</a:t>
            </a:r>
          </a:p>
          <a:p>
            <a:pPr marL="0" indent="0">
              <a:buNone/>
            </a:pPr>
            <a:endParaRPr lang="fi-FI" dirty="0"/>
          </a:p>
        </p:txBody>
      </p:sp>
    </p:spTree>
    <p:extLst>
      <p:ext uri="{BB962C8B-B14F-4D97-AF65-F5344CB8AC3E}">
        <p14:creationId xmlns:p14="http://schemas.microsoft.com/office/powerpoint/2010/main" val="18829818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6E3AAFC-0037-456C-BA0D-84F8B4E1E130}"/>
              </a:ext>
            </a:extLst>
          </p:cNvPr>
          <p:cNvSpPr>
            <a:spLocks noGrp="1"/>
          </p:cNvSpPr>
          <p:nvPr>
            <p:ph type="title"/>
          </p:nvPr>
        </p:nvSpPr>
        <p:spPr/>
        <p:txBody>
          <a:bodyPr/>
          <a:lstStyle/>
          <a:p>
            <a:r>
              <a:rPr lang="fi-FI" dirty="0"/>
              <a:t>Kuinka paljon korjuusta saadaan energiaa?</a:t>
            </a:r>
          </a:p>
        </p:txBody>
      </p:sp>
      <p:sp>
        <p:nvSpPr>
          <p:cNvPr id="3" name="Sisällön paikkamerkki 2">
            <a:extLst>
              <a:ext uri="{FF2B5EF4-FFF2-40B4-BE49-F238E27FC236}">
                <a16:creationId xmlns:a16="http://schemas.microsoft.com/office/drawing/2014/main" id="{BF2A37AF-FA4D-407B-9C1A-7FF654D6FBEA}"/>
              </a:ext>
            </a:extLst>
          </p:cNvPr>
          <p:cNvSpPr>
            <a:spLocks noGrp="1"/>
          </p:cNvSpPr>
          <p:nvPr>
            <p:ph idx="1"/>
          </p:nvPr>
        </p:nvSpPr>
        <p:spPr/>
        <p:txBody>
          <a:bodyPr/>
          <a:lstStyle/>
          <a:p>
            <a:r>
              <a:rPr lang="fi-FI" sz="2000" dirty="0"/>
              <a:t>Otetaan aikaisempi kuusirankapuun korjuun esimerkki, jossa rankapuuta korjattiin 114 m</a:t>
            </a:r>
            <a:r>
              <a:rPr lang="fi-FI" sz="2000" baseline="30000" dirty="0"/>
              <a:t>3</a:t>
            </a:r>
            <a:r>
              <a:rPr lang="fi-FI" sz="2000" dirty="0"/>
              <a:t>. Energiamäärän laskemiseksi meidän pitää tietää puun tehollinen lämpöarvo, tiheys ja paino.</a:t>
            </a:r>
          </a:p>
          <a:p>
            <a:r>
              <a:rPr lang="fi-FI" sz="2000" dirty="0"/>
              <a:t>Kun rankapuu toimitetaan energialaitokselle, sen tehollinen lämpöarvo on 7 – 11 MJ/kg. Oletetaan, että rankapuu on kuivunut hyvin, jolloin sen lämpöarvo on 11 MJ/kg.</a:t>
            </a:r>
          </a:p>
          <a:p>
            <a:r>
              <a:rPr lang="fi-FI" sz="2000" dirty="0"/>
              <a:t>Yksi wattitunti on 3600 joulea, joten 11 MJ / 3600 J = 3055,6 </a:t>
            </a:r>
            <a:r>
              <a:rPr lang="fi-FI" sz="2000" dirty="0" err="1"/>
              <a:t>Wh</a:t>
            </a:r>
            <a:r>
              <a:rPr lang="fi-FI" sz="2000" dirty="0"/>
              <a:t>.</a:t>
            </a:r>
          </a:p>
          <a:p>
            <a:r>
              <a:rPr lang="fi-FI" sz="2000" dirty="0"/>
              <a:t>Tällöin puun lämpöarvo on 3055,6 </a:t>
            </a:r>
            <a:r>
              <a:rPr lang="fi-FI" sz="2000" dirty="0" err="1"/>
              <a:t>Wh</a:t>
            </a:r>
            <a:r>
              <a:rPr lang="fi-FI" sz="2000" dirty="0"/>
              <a:t>/kg. </a:t>
            </a:r>
          </a:p>
          <a:p>
            <a:r>
              <a:rPr lang="fi-FI" sz="2000" dirty="0"/>
              <a:t>Kuusen tiheys on 300 – 470 kg/ m</a:t>
            </a:r>
            <a:r>
              <a:rPr lang="fi-FI" sz="2000" baseline="30000" dirty="0"/>
              <a:t>3</a:t>
            </a:r>
            <a:r>
              <a:rPr lang="fi-FI" sz="2000" dirty="0"/>
              <a:t>. Oletetaan tässä esimerkissä, että se on 380 kg/ m</a:t>
            </a:r>
            <a:r>
              <a:rPr lang="fi-FI" sz="2000" baseline="30000" dirty="0"/>
              <a:t>3</a:t>
            </a:r>
            <a:r>
              <a:rPr lang="fi-FI" sz="2000" dirty="0"/>
              <a:t>. </a:t>
            </a:r>
          </a:p>
          <a:p>
            <a:r>
              <a:rPr lang="fi-FI" sz="2000" dirty="0"/>
              <a:t>Korjattu rankapuu painaa täten 114 m</a:t>
            </a:r>
            <a:r>
              <a:rPr lang="fi-FI" sz="2000" baseline="30000" dirty="0"/>
              <a:t>3</a:t>
            </a:r>
            <a:r>
              <a:rPr lang="fi-FI" sz="2000" dirty="0"/>
              <a:t> * 380 kg/ m</a:t>
            </a:r>
            <a:r>
              <a:rPr lang="fi-FI" sz="2000" baseline="30000" dirty="0"/>
              <a:t>3 </a:t>
            </a:r>
            <a:r>
              <a:rPr lang="fi-FI" sz="2000" dirty="0"/>
              <a:t>= 43 320 kg.</a:t>
            </a:r>
          </a:p>
          <a:p>
            <a:r>
              <a:rPr lang="fi-FI" sz="2000" dirty="0"/>
              <a:t>Puusta saatu energian määrä on siten 3055,6 </a:t>
            </a:r>
            <a:r>
              <a:rPr lang="fi-FI" sz="2000" dirty="0" err="1"/>
              <a:t>Wh</a:t>
            </a:r>
            <a:r>
              <a:rPr lang="fi-FI" sz="2000" dirty="0"/>
              <a:t>/kg * 43 320 kg = 132 368 592 </a:t>
            </a:r>
            <a:r>
              <a:rPr lang="fi-FI" sz="2000" dirty="0" err="1"/>
              <a:t>Wh</a:t>
            </a:r>
            <a:r>
              <a:rPr lang="fi-FI" sz="2000" dirty="0"/>
              <a:t> eli </a:t>
            </a:r>
            <a:r>
              <a:rPr lang="fi-FI" sz="2000" b="1" u="sng" dirty="0"/>
              <a:t>132 MWh</a:t>
            </a:r>
          </a:p>
          <a:p>
            <a:r>
              <a:rPr lang="fi-FI" sz="2000" dirty="0"/>
              <a:t>Tämä vastaa samaa sähköenergian määrää kuin </a:t>
            </a:r>
            <a:r>
              <a:rPr lang="fi-FI" sz="2000" dirty="0" err="1"/>
              <a:t>PlayStationin</a:t>
            </a:r>
            <a:r>
              <a:rPr lang="fi-FI" sz="2000" dirty="0"/>
              <a:t> pelaaminen 990 000 tunnin ajan vaatii.</a:t>
            </a:r>
          </a:p>
          <a:p>
            <a:endParaRPr lang="fi-FI" dirty="0"/>
          </a:p>
        </p:txBody>
      </p:sp>
      <p:sp>
        <p:nvSpPr>
          <p:cNvPr id="4" name="Dian numeron paikkamerkki 3">
            <a:extLst>
              <a:ext uri="{FF2B5EF4-FFF2-40B4-BE49-F238E27FC236}">
                <a16:creationId xmlns:a16="http://schemas.microsoft.com/office/drawing/2014/main" id="{51699737-F5AA-4B0B-9E8C-8091CA64D239}"/>
              </a:ext>
            </a:extLst>
          </p:cNvPr>
          <p:cNvSpPr>
            <a:spLocks noGrp="1"/>
          </p:cNvSpPr>
          <p:nvPr>
            <p:ph type="sldNum" sz="quarter" idx="12"/>
          </p:nvPr>
        </p:nvSpPr>
        <p:spPr/>
        <p:txBody>
          <a:bodyPr/>
          <a:lstStyle/>
          <a:p>
            <a:fld id="{2020BB7A-7565-440A-AF71-226D618FE89D}" type="slidenum">
              <a:rPr lang="fi-FI" smtClean="0"/>
              <a:t>30</a:t>
            </a:fld>
            <a:endParaRPr lang="fi-FI"/>
          </a:p>
        </p:txBody>
      </p:sp>
      <p:sp>
        <p:nvSpPr>
          <p:cNvPr id="5" name="Alatunnisteen paikkamerkki 4">
            <a:extLst>
              <a:ext uri="{FF2B5EF4-FFF2-40B4-BE49-F238E27FC236}">
                <a16:creationId xmlns:a16="http://schemas.microsoft.com/office/drawing/2014/main" id="{25A4EC70-094F-4121-8C3E-9A4AC2492C43}"/>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31500553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5AD62FB-61C6-42AA-8442-6872D33FCD17}"/>
              </a:ext>
            </a:extLst>
          </p:cNvPr>
          <p:cNvSpPr>
            <a:spLocks noGrp="1"/>
          </p:cNvSpPr>
          <p:nvPr>
            <p:ph type="title"/>
          </p:nvPr>
        </p:nvSpPr>
        <p:spPr/>
        <p:txBody>
          <a:bodyPr/>
          <a:lstStyle/>
          <a:p>
            <a:r>
              <a:rPr lang="fi-FI" dirty="0"/>
              <a:t>Hakkuutähteen korjuumäärä ja energiasisältö päätehakkuu kuusikossa</a:t>
            </a:r>
          </a:p>
        </p:txBody>
      </p:sp>
      <p:sp>
        <p:nvSpPr>
          <p:cNvPr id="3" name="Sisällön paikkamerkki 2">
            <a:extLst>
              <a:ext uri="{FF2B5EF4-FFF2-40B4-BE49-F238E27FC236}">
                <a16:creationId xmlns:a16="http://schemas.microsoft.com/office/drawing/2014/main" id="{F9901DC9-5FB9-40F3-BF2B-CCDD8729A3B3}"/>
              </a:ext>
            </a:extLst>
          </p:cNvPr>
          <p:cNvSpPr>
            <a:spLocks noGrp="1"/>
          </p:cNvSpPr>
          <p:nvPr>
            <p:ph idx="1"/>
          </p:nvPr>
        </p:nvSpPr>
        <p:spPr/>
        <p:txBody>
          <a:bodyPr/>
          <a:lstStyle/>
          <a:p>
            <a:r>
              <a:rPr lang="fi-FI" sz="2000" dirty="0"/>
              <a:t>Oletetaan, että kuusikon runkotilavuus on 300 m</a:t>
            </a:r>
            <a:r>
              <a:rPr lang="fi-FI" sz="2000" baseline="30000" dirty="0"/>
              <a:t>3</a:t>
            </a:r>
            <a:r>
              <a:rPr lang="fi-FI" sz="2000" dirty="0"/>
              <a:t>. Hakkuutähdettä saadaan 20-30 % runkotilavuudesta. Tällöin kuusikosta saadaan enintään 90 m</a:t>
            </a:r>
            <a:r>
              <a:rPr lang="fi-FI" sz="2000" baseline="30000" dirty="0"/>
              <a:t>3</a:t>
            </a:r>
            <a:r>
              <a:rPr lang="fi-FI" sz="2000" dirty="0"/>
              <a:t> hakkuutähdettä.</a:t>
            </a:r>
          </a:p>
          <a:p>
            <a:r>
              <a:rPr lang="fi-FI" sz="2000" dirty="0"/>
              <a:t>Hakkuutähteen tulee kuivua palstalla ennen energiakäyttöä vähintään 4 viikkoa.</a:t>
            </a:r>
          </a:p>
          <a:p>
            <a:r>
              <a:rPr lang="fi-FI" sz="2000" dirty="0"/>
              <a:t>Palstalla kuivattu hakkuutähde haketetaan metsähakkeeksi. Metsähakkeen tehollinen lämpösisältö lämpövoimalaan saapuessa on 6-9 MJ/kg. Hakkuutähteellä 1 MJ/kg vastaa 0,2778 kWh/kg. </a:t>
            </a:r>
          </a:p>
          <a:p>
            <a:r>
              <a:rPr lang="fi-FI" sz="2000" dirty="0"/>
              <a:t>Metsähakkeen tiheys vaihtelee. Oletetaan, että korjatusta hakkuutähteestä saadun metsähakkeen tiheys on 379 kg/m</a:t>
            </a:r>
            <a:r>
              <a:rPr lang="fi-FI" sz="2000" baseline="30000" dirty="0"/>
              <a:t>3</a:t>
            </a:r>
            <a:r>
              <a:rPr lang="fi-FI" sz="2000" dirty="0"/>
              <a:t>.</a:t>
            </a:r>
          </a:p>
          <a:p>
            <a:r>
              <a:rPr lang="fi-FI" sz="2000" dirty="0"/>
              <a:t>Tällöin hakkeesta saatu energia on 90 m</a:t>
            </a:r>
            <a:r>
              <a:rPr lang="fi-FI" sz="2000" baseline="30000" dirty="0"/>
              <a:t>3 </a:t>
            </a:r>
            <a:r>
              <a:rPr lang="fi-FI" sz="2000" dirty="0"/>
              <a:t>* 379 kg/m</a:t>
            </a:r>
            <a:r>
              <a:rPr lang="fi-FI" sz="2000" baseline="30000" dirty="0"/>
              <a:t>3 </a:t>
            </a:r>
            <a:r>
              <a:rPr lang="fi-FI" sz="2000" dirty="0"/>
              <a:t>* 0,2778 kWh/kg = 9 475,8 kWh ≈ </a:t>
            </a:r>
            <a:r>
              <a:rPr lang="fi-FI" sz="2000" b="1" dirty="0"/>
              <a:t>9,5 MWh</a:t>
            </a:r>
          </a:p>
          <a:p>
            <a:r>
              <a:rPr lang="fi-FI" sz="2000" dirty="0"/>
              <a:t>Tämä vastaa lähes kolminkertaista määrää vuotuisesta sähkönkulutuksesta, jonka kahden hengen talous käyttää rivitaloasunnossa.</a:t>
            </a:r>
          </a:p>
          <a:p>
            <a:endParaRPr lang="fi-FI" dirty="0"/>
          </a:p>
        </p:txBody>
      </p:sp>
      <p:sp>
        <p:nvSpPr>
          <p:cNvPr id="4" name="Dian numeron paikkamerkki 3">
            <a:extLst>
              <a:ext uri="{FF2B5EF4-FFF2-40B4-BE49-F238E27FC236}">
                <a16:creationId xmlns:a16="http://schemas.microsoft.com/office/drawing/2014/main" id="{87F12689-6383-4DB1-BAB5-B3B2E4DA51A6}"/>
              </a:ext>
            </a:extLst>
          </p:cNvPr>
          <p:cNvSpPr>
            <a:spLocks noGrp="1"/>
          </p:cNvSpPr>
          <p:nvPr>
            <p:ph type="sldNum" sz="quarter" idx="12"/>
          </p:nvPr>
        </p:nvSpPr>
        <p:spPr/>
        <p:txBody>
          <a:bodyPr/>
          <a:lstStyle/>
          <a:p>
            <a:fld id="{2020BB7A-7565-440A-AF71-226D618FE89D}" type="slidenum">
              <a:rPr lang="fi-FI" smtClean="0"/>
              <a:t>31</a:t>
            </a:fld>
            <a:endParaRPr lang="fi-FI"/>
          </a:p>
        </p:txBody>
      </p:sp>
      <p:sp>
        <p:nvSpPr>
          <p:cNvPr id="5" name="Alatunnisteen paikkamerkki 4">
            <a:extLst>
              <a:ext uri="{FF2B5EF4-FFF2-40B4-BE49-F238E27FC236}">
                <a16:creationId xmlns:a16="http://schemas.microsoft.com/office/drawing/2014/main" id="{58EA2A95-7953-4123-900B-8594223C1A83}"/>
              </a:ext>
            </a:extLst>
          </p:cNvPr>
          <p:cNvSpPr>
            <a:spLocks noGrp="1"/>
          </p:cNvSpPr>
          <p:nvPr>
            <p:ph type="ftr" sz="quarter" idx="11"/>
          </p:nvPr>
        </p:nvSpPr>
        <p:spPr/>
        <p:txBody>
          <a:bodyPr/>
          <a:lstStyle/>
          <a:p>
            <a:r>
              <a:rPr lang="en-US" dirty="0"/>
              <a:t>This work © 2024 by Tapio </a:t>
            </a:r>
            <a:r>
              <a:rPr lang="en-US" dirty="0" err="1"/>
              <a:t>Palvelut</a:t>
            </a:r>
            <a:r>
              <a:rPr lang="en-US" dirty="0"/>
              <a:t> Oy is licensed under CC BY-SA 4.0 </a:t>
            </a:r>
            <a:endParaRPr lang="fi-FI" dirty="0"/>
          </a:p>
        </p:txBody>
      </p:sp>
    </p:spTree>
    <p:extLst>
      <p:ext uri="{BB962C8B-B14F-4D97-AF65-F5344CB8AC3E}">
        <p14:creationId xmlns:p14="http://schemas.microsoft.com/office/powerpoint/2010/main" val="28586563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AC413C3-0791-42E6-ACD1-BDE0B9576950}"/>
              </a:ext>
            </a:extLst>
          </p:cNvPr>
          <p:cNvSpPr>
            <a:spLocks noGrp="1"/>
          </p:cNvSpPr>
          <p:nvPr>
            <p:ph type="title"/>
          </p:nvPr>
        </p:nvSpPr>
        <p:spPr/>
        <p:txBody>
          <a:bodyPr/>
          <a:lstStyle/>
          <a:p>
            <a:r>
              <a:rPr lang="fi-FI" dirty="0"/>
              <a:t>Lain vaatimukset energiapuun korjuulle</a:t>
            </a:r>
          </a:p>
        </p:txBody>
      </p:sp>
      <p:sp>
        <p:nvSpPr>
          <p:cNvPr id="3" name="Sisällön paikkamerkki 2">
            <a:extLst>
              <a:ext uri="{FF2B5EF4-FFF2-40B4-BE49-F238E27FC236}">
                <a16:creationId xmlns:a16="http://schemas.microsoft.com/office/drawing/2014/main" id="{9E1C095E-B8EB-4137-BA06-52060BC67C53}"/>
              </a:ext>
            </a:extLst>
          </p:cNvPr>
          <p:cNvSpPr>
            <a:spLocks noGrp="1"/>
          </p:cNvSpPr>
          <p:nvPr>
            <p:ph idx="1"/>
          </p:nvPr>
        </p:nvSpPr>
        <p:spPr>
          <a:xfrm>
            <a:off x="407368" y="1196752"/>
            <a:ext cx="5688632" cy="4176000"/>
          </a:xfrm>
        </p:spPr>
        <p:txBody>
          <a:bodyPr/>
          <a:lstStyle/>
          <a:p>
            <a:r>
              <a:rPr lang="fi-FI" dirty="0"/>
              <a:t>Energiapuunkorjuussa on noudatettava lakeja, joista keskeisimmät ovat metsälaki, luonnonsuojelulaki sekä laki metsätuhojen torjunnasta</a:t>
            </a:r>
          </a:p>
          <a:p>
            <a:r>
              <a:rPr lang="fi-FI" sz="2400" dirty="0"/>
              <a:t>Energiapuun mittaukseen liittyy omaa lainsäädäntöä, jonka mukaan energiapuun mittauksessa pitää sopia:</a:t>
            </a:r>
          </a:p>
          <a:p>
            <a:pPr lvl="1"/>
            <a:r>
              <a:rPr lang="fi-FI" sz="2000" dirty="0"/>
              <a:t>Mittausosapuolet</a:t>
            </a:r>
          </a:p>
          <a:p>
            <a:pPr lvl="1"/>
            <a:r>
              <a:rPr lang="fi-FI" sz="2000" dirty="0"/>
              <a:t>Mittauksen kohteen yksilöivät tiedot</a:t>
            </a:r>
          </a:p>
          <a:p>
            <a:pPr lvl="1"/>
            <a:r>
              <a:rPr lang="fi-FI" sz="2000" dirty="0"/>
              <a:t>Mittausmenetelmä ja mittaaja</a:t>
            </a:r>
          </a:p>
          <a:p>
            <a:pPr lvl="1"/>
            <a:r>
              <a:rPr lang="fi-FI" sz="2000" dirty="0"/>
              <a:t>Mittauskustannusten maksaja</a:t>
            </a:r>
          </a:p>
          <a:p>
            <a:pPr lvl="1"/>
            <a:r>
              <a:rPr lang="fi-FI" sz="2000" dirty="0"/>
              <a:t>Käytettävä mittayksikkö</a:t>
            </a:r>
          </a:p>
          <a:p>
            <a:endParaRPr lang="fi-FI" dirty="0"/>
          </a:p>
        </p:txBody>
      </p:sp>
      <p:pic>
        <p:nvPicPr>
          <p:cNvPr id="6" name="Kuva 5" descr="Metsäkoneen giljotiinikoura on katkaisemassa kaksi pientä koivun runkoa lumisessa maastossa.">
            <a:extLst>
              <a:ext uri="{FF2B5EF4-FFF2-40B4-BE49-F238E27FC236}">
                <a16:creationId xmlns:a16="http://schemas.microsoft.com/office/drawing/2014/main" id="{032F3444-C621-4826-9736-1357AA762100}"/>
              </a:ext>
            </a:extLst>
          </p:cNvPr>
          <p:cNvPicPr>
            <a:picLocks noChangeAspect="1"/>
          </p:cNvPicPr>
          <p:nvPr/>
        </p:nvPicPr>
        <p:blipFill>
          <a:blip r:embed="rId2"/>
          <a:stretch>
            <a:fillRect/>
          </a:stretch>
        </p:blipFill>
        <p:spPr>
          <a:xfrm>
            <a:off x="6672064" y="1241379"/>
            <a:ext cx="5381851" cy="4937562"/>
          </a:xfrm>
          <a:prstGeom prst="rect">
            <a:avLst/>
          </a:prstGeom>
        </p:spPr>
      </p:pic>
      <p:sp>
        <p:nvSpPr>
          <p:cNvPr id="7" name="Tekstiruutu 6">
            <a:extLst>
              <a:ext uri="{FF2B5EF4-FFF2-40B4-BE49-F238E27FC236}">
                <a16:creationId xmlns:a16="http://schemas.microsoft.com/office/drawing/2014/main" id="{91FB85EB-3987-4D0B-A741-4DE478741ECB}"/>
              </a:ext>
            </a:extLst>
          </p:cNvPr>
          <p:cNvSpPr txBox="1"/>
          <p:nvPr/>
        </p:nvSpPr>
        <p:spPr>
          <a:xfrm>
            <a:off x="6528048" y="6208896"/>
            <a:ext cx="5292000" cy="307777"/>
          </a:xfrm>
          <a:prstGeom prst="rect">
            <a:avLst/>
          </a:prstGeom>
          <a:noFill/>
        </p:spPr>
        <p:txBody>
          <a:bodyPr wrap="square" rtlCol="0">
            <a:spAutoFit/>
          </a:bodyPr>
          <a:lstStyle/>
          <a:p>
            <a:pPr algn="l"/>
            <a:r>
              <a:rPr lang="fi-FI" sz="1400" dirty="0"/>
              <a:t>Kuva: Sami Karppinen</a:t>
            </a:r>
          </a:p>
        </p:txBody>
      </p:sp>
      <p:sp>
        <p:nvSpPr>
          <p:cNvPr id="4" name="Dian numeron paikkamerkki 3">
            <a:extLst>
              <a:ext uri="{FF2B5EF4-FFF2-40B4-BE49-F238E27FC236}">
                <a16:creationId xmlns:a16="http://schemas.microsoft.com/office/drawing/2014/main" id="{CFEF1CAB-2489-479C-A5B7-F53DA02614D5}"/>
              </a:ext>
            </a:extLst>
          </p:cNvPr>
          <p:cNvSpPr>
            <a:spLocks noGrp="1"/>
          </p:cNvSpPr>
          <p:nvPr>
            <p:ph type="sldNum" sz="quarter" idx="12"/>
          </p:nvPr>
        </p:nvSpPr>
        <p:spPr/>
        <p:txBody>
          <a:bodyPr/>
          <a:lstStyle/>
          <a:p>
            <a:fld id="{2020BB7A-7565-440A-AF71-226D618FE89D}" type="slidenum">
              <a:rPr lang="fi-FI" smtClean="0"/>
              <a:t>32</a:t>
            </a:fld>
            <a:endParaRPr lang="fi-FI"/>
          </a:p>
        </p:txBody>
      </p:sp>
      <p:sp>
        <p:nvSpPr>
          <p:cNvPr id="5" name="Alatunnisteen paikkamerkki 4">
            <a:extLst>
              <a:ext uri="{FF2B5EF4-FFF2-40B4-BE49-F238E27FC236}">
                <a16:creationId xmlns:a16="http://schemas.microsoft.com/office/drawing/2014/main" id="{D0E541C0-F28D-40EA-ABD9-7E1CC475C454}"/>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17116605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9E0F75E-528D-44FC-94B5-6C12D86A7F3E}"/>
              </a:ext>
            </a:extLst>
          </p:cNvPr>
          <p:cNvSpPr>
            <a:spLocks noGrp="1"/>
          </p:cNvSpPr>
          <p:nvPr>
            <p:ph type="title"/>
          </p:nvPr>
        </p:nvSpPr>
        <p:spPr>
          <a:xfrm>
            <a:off x="736402" y="82762"/>
            <a:ext cx="10904800" cy="1224000"/>
          </a:xfrm>
        </p:spPr>
        <p:txBody>
          <a:bodyPr/>
          <a:lstStyle/>
          <a:p>
            <a:r>
              <a:rPr lang="fi-FI" dirty="0"/>
              <a:t>Metsäsertifioinnin vaatimuksia energiapuun korjuulle</a:t>
            </a:r>
          </a:p>
        </p:txBody>
      </p:sp>
      <p:sp>
        <p:nvSpPr>
          <p:cNvPr id="6" name="Tekstin paikkamerkki 5">
            <a:extLst>
              <a:ext uri="{FF2B5EF4-FFF2-40B4-BE49-F238E27FC236}">
                <a16:creationId xmlns:a16="http://schemas.microsoft.com/office/drawing/2014/main" id="{9ECF739F-06C3-4CFD-A19F-8DF1D02B5701}"/>
              </a:ext>
            </a:extLst>
          </p:cNvPr>
          <p:cNvSpPr>
            <a:spLocks noGrp="1"/>
          </p:cNvSpPr>
          <p:nvPr>
            <p:ph type="body" idx="1"/>
          </p:nvPr>
        </p:nvSpPr>
        <p:spPr>
          <a:xfrm>
            <a:off x="711200" y="736484"/>
            <a:ext cx="5292000" cy="823912"/>
          </a:xfrm>
        </p:spPr>
        <p:txBody>
          <a:bodyPr/>
          <a:lstStyle/>
          <a:p>
            <a:r>
              <a:rPr lang="fi-FI" dirty="0"/>
              <a:t>PEFC™</a:t>
            </a:r>
          </a:p>
        </p:txBody>
      </p:sp>
      <p:sp>
        <p:nvSpPr>
          <p:cNvPr id="7" name="Sisällön paikkamerkki 6">
            <a:extLst>
              <a:ext uri="{FF2B5EF4-FFF2-40B4-BE49-F238E27FC236}">
                <a16:creationId xmlns:a16="http://schemas.microsoft.com/office/drawing/2014/main" id="{1FB643C4-2799-4CE2-9B89-961DAC7D1797}"/>
              </a:ext>
            </a:extLst>
          </p:cNvPr>
          <p:cNvSpPr>
            <a:spLocks noGrp="1"/>
          </p:cNvSpPr>
          <p:nvPr>
            <p:ph sz="half" idx="2"/>
          </p:nvPr>
        </p:nvSpPr>
        <p:spPr>
          <a:xfrm>
            <a:off x="576000" y="1700808"/>
            <a:ext cx="5292000" cy="4772747"/>
          </a:xfrm>
        </p:spPr>
        <p:txBody>
          <a:bodyPr/>
          <a:lstStyle/>
          <a:p>
            <a:r>
              <a:rPr lang="fi-FI" sz="2400" dirty="0"/>
              <a:t>Ei  tehdä  kuivahkoja  kankaita  ja  niitä vastaavia turvekankaita karummilta kasvupaikoilta</a:t>
            </a:r>
          </a:p>
          <a:p>
            <a:r>
              <a:rPr lang="fi-FI" sz="2400" dirty="0"/>
              <a:t>Latvusmassaa jätetään noin 30 % mahdollisimman tasaisesti</a:t>
            </a:r>
          </a:p>
          <a:p>
            <a:r>
              <a:rPr lang="fi-FI" sz="2400" dirty="0"/>
              <a:t>Jätetään aiemmissa hakkuissa jääneet kannot sekä alle 15 cm paksut kannot</a:t>
            </a:r>
          </a:p>
          <a:p>
            <a:r>
              <a:rPr lang="fi-FI" sz="2400" dirty="0"/>
              <a:t>Säästökantoja vähintään 25 kpl/ha, savi- ja silttimailla vähintään 50 kpl/ha</a:t>
            </a:r>
          </a:p>
          <a:p>
            <a:r>
              <a:rPr lang="fi-FI" sz="2400" dirty="0"/>
              <a:t>Rajoituksia kuusivaltaisten metsien kokopuun korjuulle</a:t>
            </a:r>
          </a:p>
        </p:txBody>
      </p:sp>
      <p:sp>
        <p:nvSpPr>
          <p:cNvPr id="8" name="Tekstin paikkamerkki 7">
            <a:extLst>
              <a:ext uri="{FF2B5EF4-FFF2-40B4-BE49-F238E27FC236}">
                <a16:creationId xmlns:a16="http://schemas.microsoft.com/office/drawing/2014/main" id="{9C5916C8-55DB-4D8E-9D3A-4D31CF6E8769}"/>
              </a:ext>
            </a:extLst>
          </p:cNvPr>
          <p:cNvSpPr>
            <a:spLocks noGrp="1"/>
          </p:cNvSpPr>
          <p:nvPr>
            <p:ph type="body" sz="quarter" idx="3"/>
          </p:nvPr>
        </p:nvSpPr>
        <p:spPr>
          <a:xfrm>
            <a:off x="6172200" y="759691"/>
            <a:ext cx="5292000" cy="823912"/>
          </a:xfrm>
        </p:spPr>
        <p:txBody>
          <a:bodyPr/>
          <a:lstStyle/>
          <a:p>
            <a:r>
              <a:rPr lang="fi-FI" dirty="0"/>
              <a:t>FSC®</a:t>
            </a:r>
          </a:p>
        </p:txBody>
      </p:sp>
      <p:sp>
        <p:nvSpPr>
          <p:cNvPr id="9" name="Sisällön paikkamerkki 8">
            <a:extLst>
              <a:ext uri="{FF2B5EF4-FFF2-40B4-BE49-F238E27FC236}">
                <a16:creationId xmlns:a16="http://schemas.microsoft.com/office/drawing/2014/main" id="{BD7BDAC3-1FAA-4EFF-864E-D654138B21CB}"/>
              </a:ext>
            </a:extLst>
          </p:cNvPr>
          <p:cNvSpPr>
            <a:spLocks noGrp="1"/>
          </p:cNvSpPr>
          <p:nvPr>
            <p:ph sz="quarter" idx="4"/>
          </p:nvPr>
        </p:nvSpPr>
        <p:spPr>
          <a:xfrm>
            <a:off x="6172200" y="1700807"/>
            <a:ext cx="5292000" cy="4772747"/>
          </a:xfrm>
        </p:spPr>
        <p:txBody>
          <a:bodyPr/>
          <a:lstStyle/>
          <a:p>
            <a:r>
              <a:rPr lang="fi-FI" sz="2400" dirty="0"/>
              <a:t>Ei  tehdä  kuivahkoja  kankaita  ja  niitä vastaavia turvekankaita karummilta kasvupaikoilta</a:t>
            </a:r>
          </a:p>
          <a:p>
            <a:r>
              <a:rPr lang="fi-FI" sz="2400" dirty="0"/>
              <a:t>Latvusmassasta jätetään vähintään 30 % tasaisesti</a:t>
            </a:r>
          </a:p>
          <a:p>
            <a:r>
              <a:rPr lang="fi-FI" sz="2400" dirty="0"/>
              <a:t>Jätetään alle 15 cm kannot </a:t>
            </a:r>
          </a:p>
          <a:p>
            <a:r>
              <a:rPr lang="fi-FI" sz="2400" dirty="0"/>
              <a:t>Kantoja jätetään vähintään  25  kpl/ha, savi- ja silttimailla vähintään  50  kpl/ha</a:t>
            </a:r>
          </a:p>
          <a:p>
            <a:r>
              <a:rPr lang="fi-FI" sz="2400" dirty="0"/>
              <a:t>Kantojen nostossa 3 m suojakaistat ojien ympärille</a:t>
            </a:r>
          </a:p>
        </p:txBody>
      </p:sp>
      <p:sp>
        <p:nvSpPr>
          <p:cNvPr id="5" name="Dian numeron paikkamerkki 4">
            <a:extLst>
              <a:ext uri="{FF2B5EF4-FFF2-40B4-BE49-F238E27FC236}">
                <a16:creationId xmlns:a16="http://schemas.microsoft.com/office/drawing/2014/main" id="{A2FC638B-1FFE-4FE6-AE5F-1B1C7AAF132A}"/>
              </a:ext>
            </a:extLst>
          </p:cNvPr>
          <p:cNvSpPr>
            <a:spLocks noGrp="1"/>
          </p:cNvSpPr>
          <p:nvPr>
            <p:ph type="sldNum" sz="quarter" idx="12"/>
          </p:nvPr>
        </p:nvSpPr>
        <p:spPr/>
        <p:txBody>
          <a:bodyPr/>
          <a:lstStyle/>
          <a:p>
            <a:fld id="{2020BB7A-7565-440A-AF71-226D618FE89D}" type="slidenum">
              <a:rPr lang="fi-FI" smtClean="0"/>
              <a:t>33</a:t>
            </a:fld>
            <a:endParaRPr lang="fi-FI"/>
          </a:p>
        </p:txBody>
      </p:sp>
      <p:sp>
        <p:nvSpPr>
          <p:cNvPr id="3" name="Alatunnisteen paikkamerkki 2">
            <a:extLst>
              <a:ext uri="{FF2B5EF4-FFF2-40B4-BE49-F238E27FC236}">
                <a16:creationId xmlns:a16="http://schemas.microsoft.com/office/drawing/2014/main" id="{B4CAD572-070E-4C3C-9B15-5DCEE9ABD4FC}"/>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2977602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BEC5490-1E59-437F-B7A1-3EAF9D62EA3D}"/>
              </a:ext>
            </a:extLst>
          </p:cNvPr>
          <p:cNvSpPr>
            <a:spLocks noGrp="1"/>
          </p:cNvSpPr>
          <p:nvPr>
            <p:ph type="title"/>
          </p:nvPr>
        </p:nvSpPr>
        <p:spPr>
          <a:xfrm>
            <a:off x="623392" y="2780928"/>
            <a:ext cx="10904800" cy="1224000"/>
          </a:xfrm>
        </p:spPr>
        <p:txBody>
          <a:bodyPr/>
          <a:lstStyle/>
          <a:p>
            <a:r>
              <a:rPr lang="fi-FI" b="1" dirty="0"/>
              <a:t>Hienoa! Nyt tiedät tärkeimmät asiat kestävästä energiapuun korjuusta.</a:t>
            </a:r>
            <a:endParaRPr lang="fi-FI" dirty="0"/>
          </a:p>
        </p:txBody>
      </p:sp>
      <p:sp>
        <p:nvSpPr>
          <p:cNvPr id="3" name="Dian numeron paikkamerkki 2">
            <a:extLst>
              <a:ext uri="{FF2B5EF4-FFF2-40B4-BE49-F238E27FC236}">
                <a16:creationId xmlns:a16="http://schemas.microsoft.com/office/drawing/2014/main" id="{313F87C1-F942-48B1-BE53-B174A9EFDB88}"/>
              </a:ext>
            </a:extLst>
          </p:cNvPr>
          <p:cNvSpPr>
            <a:spLocks noGrp="1"/>
          </p:cNvSpPr>
          <p:nvPr>
            <p:ph type="sldNum" sz="quarter" idx="12"/>
          </p:nvPr>
        </p:nvSpPr>
        <p:spPr/>
        <p:txBody>
          <a:bodyPr/>
          <a:lstStyle/>
          <a:p>
            <a:fld id="{2020BB7A-7565-440A-AF71-226D618FE89D}" type="slidenum">
              <a:rPr lang="fi-FI" smtClean="0"/>
              <a:t>34</a:t>
            </a:fld>
            <a:endParaRPr lang="fi-FI"/>
          </a:p>
        </p:txBody>
      </p:sp>
      <p:sp>
        <p:nvSpPr>
          <p:cNvPr id="4" name="Alatunnisteen paikkamerkki 3">
            <a:extLst>
              <a:ext uri="{FF2B5EF4-FFF2-40B4-BE49-F238E27FC236}">
                <a16:creationId xmlns:a16="http://schemas.microsoft.com/office/drawing/2014/main" id="{EF93BA07-EE4F-4100-9B57-FE4EA6935B3C}"/>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30160631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CD50B971-6F3B-4E63-9F85-F3C1D8C3AA6C}"/>
              </a:ext>
            </a:extLst>
          </p:cNvPr>
          <p:cNvSpPr>
            <a:spLocks noGrp="1"/>
          </p:cNvSpPr>
          <p:nvPr>
            <p:ph type="title"/>
          </p:nvPr>
        </p:nvSpPr>
        <p:spPr/>
        <p:txBody>
          <a:bodyPr/>
          <a:lstStyle/>
          <a:p>
            <a:r>
              <a:rPr lang="fi-FI" dirty="0"/>
              <a:t>Lähteet:</a:t>
            </a:r>
          </a:p>
        </p:txBody>
      </p:sp>
      <p:sp>
        <p:nvSpPr>
          <p:cNvPr id="6" name="Sisällön paikkamerkki 5">
            <a:extLst>
              <a:ext uri="{FF2B5EF4-FFF2-40B4-BE49-F238E27FC236}">
                <a16:creationId xmlns:a16="http://schemas.microsoft.com/office/drawing/2014/main" id="{DA8E992D-737D-4F0B-B112-42674F0FD598}"/>
              </a:ext>
            </a:extLst>
          </p:cNvPr>
          <p:cNvSpPr>
            <a:spLocks noGrp="1"/>
          </p:cNvSpPr>
          <p:nvPr>
            <p:ph idx="1"/>
          </p:nvPr>
        </p:nvSpPr>
        <p:spPr/>
        <p:txBody>
          <a:bodyPr/>
          <a:lstStyle/>
          <a:p>
            <a:r>
              <a:rPr lang="fi-FI" dirty="0"/>
              <a:t>Metsänhoidon suositukset. </a:t>
            </a:r>
            <a:r>
              <a:rPr lang="fi-FI" dirty="0">
                <a:hlinkClick r:id="rId2"/>
              </a:rPr>
              <a:t>Metsänhoidon suositukset (metsanhoidonsuositukset.fi)</a:t>
            </a:r>
            <a:endParaRPr lang="fi-FI" dirty="0"/>
          </a:p>
          <a:p>
            <a:r>
              <a:rPr lang="fi-FI" dirty="0"/>
              <a:t>Metsätilastollinen vuosikirja 2022. Luonnonvarakeskus. </a:t>
            </a:r>
            <a:r>
              <a:rPr lang="fi-FI" dirty="0">
                <a:hlinkClick r:id="rId3"/>
              </a:rPr>
              <a:t>http://urn.fi/URN:ISBN:978-952-380-584-2</a:t>
            </a:r>
            <a:r>
              <a:rPr lang="fi-FI" dirty="0"/>
              <a:t> </a:t>
            </a:r>
          </a:p>
          <a:p>
            <a:r>
              <a:rPr lang="fi-FI" dirty="0"/>
              <a:t>Suomen virallinen tilasto (SVT), Luonnonvarakeskus: Puun käyttö –tilastot. </a:t>
            </a:r>
            <a:r>
              <a:rPr lang="fi-FI" dirty="0">
                <a:hlinkClick r:id="rId4"/>
              </a:rPr>
              <a:t>Puun käyttö | Luonnonvarakeskus (luke.fi)</a:t>
            </a:r>
            <a:endParaRPr lang="fi-FI" dirty="0"/>
          </a:p>
          <a:p>
            <a:pPr lvl="0"/>
            <a:r>
              <a:rPr lang="fi-FI" dirty="0"/>
              <a:t>Viitasaari ym., 2013. Energiapuuta päätehakkuulta -opas. Suomen Metsäkeskus</a:t>
            </a:r>
            <a:r>
              <a:rPr lang="fi-FI" u="sng" dirty="0">
                <a:hlinkClick r:id="rId5"/>
              </a:rPr>
              <a:t>Energiapuuta_paatehakkuulta.pdf (biobisnesta.fi)</a:t>
            </a:r>
            <a:endParaRPr lang="fi-FI" dirty="0"/>
          </a:p>
        </p:txBody>
      </p:sp>
      <p:sp>
        <p:nvSpPr>
          <p:cNvPr id="4" name="Dian numeron paikkamerkki 3">
            <a:extLst>
              <a:ext uri="{FF2B5EF4-FFF2-40B4-BE49-F238E27FC236}">
                <a16:creationId xmlns:a16="http://schemas.microsoft.com/office/drawing/2014/main" id="{7D8C5A72-015B-414F-8B15-ED1C4991DBE9}"/>
              </a:ext>
            </a:extLst>
          </p:cNvPr>
          <p:cNvSpPr>
            <a:spLocks noGrp="1"/>
          </p:cNvSpPr>
          <p:nvPr>
            <p:ph type="sldNum" sz="quarter" idx="12"/>
          </p:nvPr>
        </p:nvSpPr>
        <p:spPr/>
        <p:txBody>
          <a:bodyPr/>
          <a:lstStyle/>
          <a:p>
            <a:fld id="{2020BB7A-7565-440A-AF71-226D618FE89D}" type="slidenum">
              <a:rPr lang="fi-FI" smtClean="0"/>
              <a:t>35</a:t>
            </a:fld>
            <a:endParaRPr lang="fi-FI"/>
          </a:p>
        </p:txBody>
      </p:sp>
      <p:sp>
        <p:nvSpPr>
          <p:cNvPr id="3" name="Alatunnisteen paikkamerkki 2">
            <a:extLst>
              <a:ext uri="{FF2B5EF4-FFF2-40B4-BE49-F238E27FC236}">
                <a16:creationId xmlns:a16="http://schemas.microsoft.com/office/drawing/2014/main" id="{9E80AE9A-7FA7-41AD-ABA6-9D5E2C16C667}"/>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21214136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2933BAA-90D4-4BB6-AC12-03F1E49E90C3}"/>
              </a:ext>
            </a:extLst>
          </p:cNvPr>
          <p:cNvSpPr>
            <a:spLocks noGrp="1"/>
          </p:cNvSpPr>
          <p:nvPr>
            <p:ph type="title"/>
          </p:nvPr>
        </p:nvSpPr>
        <p:spPr/>
        <p:txBody>
          <a:bodyPr/>
          <a:lstStyle/>
          <a:p>
            <a:r>
              <a:rPr lang="fi-FI" dirty="0"/>
              <a:t>Mitä on bioenergia? 1/2</a:t>
            </a:r>
          </a:p>
        </p:txBody>
      </p:sp>
      <p:sp>
        <p:nvSpPr>
          <p:cNvPr id="3" name="Sisällön paikkamerkki 2">
            <a:extLst>
              <a:ext uri="{FF2B5EF4-FFF2-40B4-BE49-F238E27FC236}">
                <a16:creationId xmlns:a16="http://schemas.microsoft.com/office/drawing/2014/main" id="{D1C5D99C-90C9-46D4-9A29-F43930977756}"/>
              </a:ext>
            </a:extLst>
          </p:cNvPr>
          <p:cNvSpPr>
            <a:spLocks noGrp="1"/>
          </p:cNvSpPr>
          <p:nvPr>
            <p:ph idx="1"/>
          </p:nvPr>
        </p:nvSpPr>
        <p:spPr>
          <a:xfrm>
            <a:off x="623392" y="1268760"/>
            <a:ext cx="10128512" cy="4176000"/>
          </a:xfrm>
        </p:spPr>
        <p:txBody>
          <a:bodyPr/>
          <a:lstStyle/>
          <a:p>
            <a:r>
              <a:rPr lang="fi-FI" sz="2000" dirty="0"/>
              <a:t>Bioenergialla tarkoitetaan biomassasta saatavaa energiaa,</a:t>
            </a:r>
            <a:br>
              <a:rPr lang="fi-FI" sz="2000" dirty="0"/>
            </a:br>
            <a:r>
              <a:rPr lang="fi-FI" sz="2000" dirty="0"/>
              <a:t>jota voidaan hyödyntää polttoaineena joko suoraan tai </a:t>
            </a:r>
            <a:br>
              <a:rPr lang="fi-FI" sz="2000" dirty="0"/>
            </a:br>
            <a:r>
              <a:rPr lang="fi-FI" sz="2000" dirty="0"/>
              <a:t>muunnettuna kaasun tai nesteen muodossa. </a:t>
            </a:r>
          </a:p>
          <a:p>
            <a:r>
              <a:rPr lang="fi-FI" sz="2000" dirty="0"/>
              <a:t>Metsäbioenergialla tarkoitetaan bioenergiaa, jonka biomassa on lähtöisin metsästä.</a:t>
            </a:r>
          </a:p>
          <a:p>
            <a:r>
              <a:rPr lang="fi-FI" sz="2000" dirty="0"/>
              <a:t>Metsästä saatava bioenergia on pääosin lähtöisin puun eri osista, kuten rungosta, oksista ja kannoista. Sitä kutsutaankin usein energiapuuksi. Energiapuujakeita on viisi: </a:t>
            </a:r>
          </a:p>
          <a:p>
            <a:pPr lvl="1"/>
            <a:r>
              <a:rPr lang="fi-FI" sz="2000" b="1" dirty="0"/>
              <a:t>Rankapuulla</a:t>
            </a:r>
            <a:r>
              <a:rPr lang="fi-FI" sz="2000" dirty="0"/>
              <a:t> tarkoitetaan puuta, josta oksat on karsittu pois. </a:t>
            </a:r>
          </a:p>
          <a:p>
            <a:pPr lvl="1"/>
            <a:r>
              <a:rPr lang="fi-FI" sz="2000" b="1" dirty="0"/>
              <a:t>Kokopuulla </a:t>
            </a:r>
            <a:r>
              <a:rPr lang="fi-FI" sz="2000" dirty="0"/>
              <a:t>tarkoitetaan kokonaista puuta, joista oksia ei ole karsittu.</a:t>
            </a:r>
          </a:p>
          <a:p>
            <a:pPr lvl="1"/>
            <a:r>
              <a:rPr lang="fi-FI" sz="2000" b="1" dirty="0"/>
              <a:t>Hakkuutähteellä</a:t>
            </a:r>
            <a:r>
              <a:rPr lang="fi-FI" sz="2000" dirty="0"/>
              <a:t> tarkoitetaan runkopuun hakkuun yhteydessä syntyvä metsään jäävää puuainetta, kuten oksia ja latvoja. </a:t>
            </a:r>
          </a:p>
          <a:p>
            <a:pPr lvl="1"/>
            <a:r>
              <a:rPr lang="fi-FI" sz="2000" b="1" dirty="0"/>
              <a:t>Kannoilla </a:t>
            </a:r>
            <a:r>
              <a:rPr lang="fi-FI" sz="2000" dirty="0"/>
              <a:t>tarkoitetaan päätehakkuun jälkeen maasta nostettuja kantoja.</a:t>
            </a:r>
          </a:p>
          <a:p>
            <a:pPr lvl="1"/>
            <a:r>
              <a:rPr lang="fi-FI" sz="2000" b="1" dirty="0"/>
              <a:t>Järeällä vioittuneella runkopuulla </a:t>
            </a:r>
            <a:r>
              <a:rPr lang="fi-FI" sz="2000" dirty="0"/>
              <a:t>tarkoitetaan esim. lahovikaista tai muuten teollisuudelle kelpaamatonta puuta.</a:t>
            </a:r>
            <a:endParaRPr lang="fi-FI" sz="2000" b="1" dirty="0"/>
          </a:p>
        </p:txBody>
      </p:sp>
      <p:sp>
        <p:nvSpPr>
          <p:cNvPr id="5" name="Tekstiruutu 4">
            <a:extLst>
              <a:ext uri="{FF2B5EF4-FFF2-40B4-BE49-F238E27FC236}">
                <a16:creationId xmlns:a16="http://schemas.microsoft.com/office/drawing/2014/main" id="{8837E95B-74D2-4CAE-B1A5-81B82AC6F79C}"/>
              </a:ext>
            </a:extLst>
          </p:cNvPr>
          <p:cNvSpPr txBox="1"/>
          <p:nvPr/>
        </p:nvSpPr>
        <p:spPr>
          <a:xfrm>
            <a:off x="8400256" y="253097"/>
            <a:ext cx="3380027" cy="2031325"/>
          </a:xfrm>
          <a:prstGeom prst="rect">
            <a:avLst/>
          </a:prstGeom>
          <a:solidFill>
            <a:schemeClr val="accent1"/>
          </a:solidFill>
        </p:spPr>
        <p:txBody>
          <a:bodyPr wrap="square" rtlCol="0" anchor="ctr">
            <a:spAutoFit/>
          </a:bodyPr>
          <a:lstStyle/>
          <a:p>
            <a:pPr algn="ctr"/>
            <a:r>
              <a:rPr lang="fi-FI" dirty="0">
                <a:solidFill>
                  <a:schemeClr val="bg1"/>
                </a:solidFill>
              </a:rPr>
              <a:t>Tiesitkö, että puupolttoaineilla tuotetaan yli neljännes, eli 103 terawattituntia, Suomen energian kokonaiskulutuksesta? Tästä yli 40 % tuotetaan pienpuusta, hakkuutähteistä ja kannoista tehdyllä metsähakkeella.</a:t>
            </a:r>
          </a:p>
        </p:txBody>
      </p:sp>
      <p:sp>
        <p:nvSpPr>
          <p:cNvPr id="6" name="Alatunnisteen paikkamerkki 5">
            <a:extLst>
              <a:ext uri="{FF2B5EF4-FFF2-40B4-BE49-F238E27FC236}">
                <a16:creationId xmlns:a16="http://schemas.microsoft.com/office/drawing/2014/main" id="{1B090BD9-E5B0-4ACC-9ADD-B769B002E67A}"/>
              </a:ext>
            </a:extLst>
          </p:cNvPr>
          <p:cNvSpPr>
            <a:spLocks noGrp="1"/>
          </p:cNvSpPr>
          <p:nvPr>
            <p:ph type="ftr" sz="quarter" idx="11"/>
          </p:nvPr>
        </p:nvSpPr>
        <p:spPr/>
        <p:txBody>
          <a:bodyPr/>
          <a:lstStyle/>
          <a:p>
            <a:r>
              <a:rPr lang="en-US"/>
              <a:t>This work © 2024 by Tapio Palvelut Oy is licensed under CC BY-SA 4.0 </a:t>
            </a:r>
            <a:endParaRPr lang="fi-FI"/>
          </a:p>
        </p:txBody>
      </p:sp>
      <p:sp>
        <p:nvSpPr>
          <p:cNvPr id="4" name="Dian numeron paikkamerkki 3">
            <a:extLst>
              <a:ext uri="{FF2B5EF4-FFF2-40B4-BE49-F238E27FC236}">
                <a16:creationId xmlns:a16="http://schemas.microsoft.com/office/drawing/2014/main" id="{6A1A516F-E7F1-40A8-BC57-762D3EA5EB50}"/>
              </a:ext>
            </a:extLst>
          </p:cNvPr>
          <p:cNvSpPr>
            <a:spLocks noGrp="1"/>
          </p:cNvSpPr>
          <p:nvPr>
            <p:ph type="sldNum" sz="quarter" idx="12"/>
          </p:nvPr>
        </p:nvSpPr>
        <p:spPr/>
        <p:txBody>
          <a:bodyPr/>
          <a:lstStyle/>
          <a:p>
            <a:fld id="{2020BB7A-7565-440A-AF71-226D618FE89D}" type="slidenum">
              <a:rPr lang="fi-FI" smtClean="0"/>
              <a:t>4</a:t>
            </a:fld>
            <a:endParaRPr lang="fi-FI"/>
          </a:p>
        </p:txBody>
      </p:sp>
    </p:spTree>
    <p:extLst>
      <p:ext uri="{BB962C8B-B14F-4D97-AF65-F5344CB8AC3E}">
        <p14:creationId xmlns:p14="http://schemas.microsoft.com/office/powerpoint/2010/main" val="39303494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011EA21-0648-491D-8A54-9104102EA10C}"/>
              </a:ext>
            </a:extLst>
          </p:cNvPr>
          <p:cNvSpPr>
            <a:spLocks noGrp="1"/>
          </p:cNvSpPr>
          <p:nvPr>
            <p:ph type="title"/>
          </p:nvPr>
        </p:nvSpPr>
        <p:spPr/>
        <p:txBody>
          <a:bodyPr/>
          <a:lstStyle/>
          <a:p>
            <a:r>
              <a:rPr lang="fi-FI" dirty="0"/>
              <a:t>Mitä on bioenergia? 2/3</a:t>
            </a:r>
          </a:p>
        </p:txBody>
      </p:sp>
      <p:sp>
        <p:nvSpPr>
          <p:cNvPr id="3" name="Sisällön paikkamerkki 2">
            <a:extLst>
              <a:ext uri="{FF2B5EF4-FFF2-40B4-BE49-F238E27FC236}">
                <a16:creationId xmlns:a16="http://schemas.microsoft.com/office/drawing/2014/main" id="{F35B0FA7-FBF0-4410-9A07-149FD41AC5A9}"/>
              </a:ext>
            </a:extLst>
          </p:cNvPr>
          <p:cNvSpPr>
            <a:spLocks noGrp="1"/>
          </p:cNvSpPr>
          <p:nvPr>
            <p:ph idx="1"/>
          </p:nvPr>
        </p:nvSpPr>
        <p:spPr>
          <a:xfrm>
            <a:off x="576000" y="1340768"/>
            <a:ext cx="8040280" cy="4660857"/>
          </a:xfrm>
        </p:spPr>
        <p:txBody>
          <a:bodyPr/>
          <a:lstStyle/>
          <a:p>
            <a:r>
              <a:rPr lang="fi-FI" sz="1800" dirty="0"/>
              <a:t>Bioenergiaa mitataan samoilla energiayksiköillä kuin kaikkea muutakin energiaa.</a:t>
            </a:r>
          </a:p>
          <a:p>
            <a:r>
              <a:rPr lang="fi-FI" sz="1800" dirty="0"/>
              <a:t>Energian yksikkö on </a:t>
            </a:r>
            <a:r>
              <a:rPr lang="fi-FI" sz="1800" b="1" dirty="0"/>
              <a:t>joule</a:t>
            </a:r>
            <a:r>
              <a:rPr lang="fi-FI" sz="1800" dirty="0"/>
              <a:t> (J). Joule on se määrä energiaa, mitä voimayksikkö tarvitsee siirtääkseen kappaletta yhden metrin. </a:t>
            </a:r>
          </a:p>
          <a:p>
            <a:r>
              <a:rPr lang="fi-FI" sz="1800" dirty="0"/>
              <a:t>Tehon yksikkö on </a:t>
            </a:r>
            <a:r>
              <a:rPr lang="fi-FI" sz="1800" b="1" dirty="0"/>
              <a:t>watti</a:t>
            </a:r>
            <a:r>
              <a:rPr lang="fi-FI" sz="1800" dirty="0"/>
              <a:t> (W). Watti kuvaa energian kulutusta ajassa eli kuinka monta joulea kuluu sekunnissa.</a:t>
            </a:r>
          </a:p>
          <a:p>
            <a:r>
              <a:rPr lang="fi-FI" sz="1800" b="1" dirty="0"/>
              <a:t>Wattitunti </a:t>
            </a:r>
            <a:r>
              <a:rPr lang="fi-FI" sz="1800" dirty="0"/>
              <a:t>(</a:t>
            </a:r>
            <a:r>
              <a:rPr lang="fi-FI" sz="1800" dirty="0" err="1"/>
              <a:t>Wh</a:t>
            </a:r>
            <a:r>
              <a:rPr lang="fi-FI" sz="1800" dirty="0"/>
              <a:t>) vastaa energiamäärää, joka tarvitaan jonkin laitteen käynnissä pitämiseen tunnin ajan. Koska wattitunti on hyvin pieni määräenergiaa, käytetään yleisesti sen kerrannaisia, kuten kilowattituntia (kWh) tai megawattituntia (MWh).</a:t>
            </a:r>
          </a:p>
          <a:p>
            <a:r>
              <a:rPr lang="fi-FI" sz="1800" b="1" dirty="0"/>
              <a:t>Lämpöarvo </a:t>
            </a:r>
            <a:r>
              <a:rPr lang="fi-FI" sz="1800" dirty="0"/>
              <a:t>kertoo, kuinka tehokkaasti materiaalilla voi lämmittää, ja se ilmaistaan kilowattituntina kilogrammaa kohti (kWh/kg). Eri puulajeilla on erilaiset lämpöarvot.</a:t>
            </a:r>
          </a:p>
          <a:p>
            <a:r>
              <a:rPr lang="fi-FI" sz="1800" dirty="0"/>
              <a:t>Polttopuuta voidaan myydä </a:t>
            </a:r>
            <a:r>
              <a:rPr lang="fi-FI" sz="1800" b="1" dirty="0"/>
              <a:t>irtokuutiometreinä</a:t>
            </a:r>
            <a:r>
              <a:rPr lang="fi-FI" sz="1800" dirty="0"/>
              <a:t>, </a:t>
            </a:r>
            <a:r>
              <a:rPr lang="fi-FI" sz="1800" b="1" dirty="0"/>
              <a:t>pinokuutiometreinä</a:t>
            </a:r>
            <a:r>
              <a:rPr lang="fi-FI" sz="1800" dirty="0"/>
              <a:t> ja </a:t>
            </a:r>
            <a:r>
              <a:rPr lang="fi-FI" sz="1800" b="1" dirty="0"/>
              <a:t>kiintokuutiometreinä</a:t>
            </a:r>
            <a:r>
              <a:rPr lang="fi-FI" sz="1800" dirty="0"/>
              <a:t>. Irtokuutiometri vastaa noin 400 litraa, pinokuutiometri vastaa 670 litraa ja kiintokuutiometri vastaa 1 000 litraa.</a:t>
            </a:r>
          </a:p>
        </p:txBody>
      </p:sp>
      <p:sp>
        <p:nvSpPr>
          <p:cNvPr id="6" name="Suorakulmio 5">
            <a:extLst>
              <a:ext uri="{FF2B5EF4-FFF2-40B4-BE49-F238E27FC236}">
                <a16:creationId xmlns:a16="http://schemas.microsoft.com/office/drawing/2014/main" id="{A6271ED5-F2E1-4B44-AA0D-04E5011CD32F}"/>
              </a:ext>
            </a:extLst>
          </p:cNvPr>
          <p:cNvSpPr/>
          <p:nvPr/>
        </p:nvSpPr>
        <p:spPr>
          <a:xfrm>
            <a:off x="8760296" y="1589125"/>
            <a:ext cx="3168352" cy="4051647"/>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dirty="0"/>
              <a:t>Tiesitkö, että kuiva koivuhalko sisältää yhtä kiloa kohden 4,15 kWh vastaavan määrän energiaa? Se on Suomessa yleisesti käytetyistä polttopuista lämpöarvoltaan paras. Kiintokuutiometri koivua voi ideaalitilanteessa tuottaa 2,5 MWh verran energiaa.</a:t>
            </a:r>
          </a:p>
        </p:txBody>
      </p:sp>
      <p:sp>
        <p:nvSpPr>
          <p:cNvPr id="5" name="Alatunnisteen paikkamerkki 4">
            <a:extLst>
              <a:ext uri="{FF2B5EF4-FFF2-40B4-BE49-F238E27FC236}">
                <a16:creationId xmlns:a16="http://schemas.microsoft.com/office/drawing/2014/main" id="{00434F19-503D-4F03-8CA2-A89EB6A7CF14}"/>
              </a:ext>
            </a:extLst>
          </p:cNvPr>
          <p:cNvSpPr>
            <a:spLocks noGrp="1"/>
          </p:cNvSpPr>
          <p:nvPr>
            <p:ph type="ftr" sz="quarter" idx="11"/>
          </p:nvPr>
        </p:nvSpPr>
        <p:spPr/>
        <p:txBody>
          <a:bodyPr/>
          <a:lstStyle/>
          <a:p>
            <a:r>
              <a:rPr lang="en-US"/>
              <a:t>This work © 2024 by Tapio Palvelut Oy is licensed under CC BY-SA 4.0 </a:t>
            </a:r>
            <a:endParaRPr lang="fi-FI"/>
          </a:p>
        </p:txBody>
      </p:sp>
      <p:sp>
        <p:nvSpPr>
          <p:cNvPr id="4" name="Dian numeron paikkamerkki 3">
            <a:extLst>
              <a:ext uri="{FF2B5EF4-FFF2-40B4-BE49-F238E27FC236}">
                <a16:creationId xmlns:a16="http://schemas.microsoft.com/office/drawing/2014/main" id="{053ED307-A79C-4314-A186-6C4AAF13CC0F}"/>
              </a:ext>
            </a:extLst>
          </p:cNvPr>
          <p:cNvSpPr>
            <a:spLocks noGrp="1"/>
          </p:cNvSpPr>
          <p:nvPr>
            <p:ph type="sldNum" sz="quarter" idx="12"/>
          </p:nvPr>
        </p:nvSpPr>
        <p:spPr/>
        <p:txBody>
          <a:bodyPr/>
          <a:lstStyle/>
          <a:p>
            <a:fld id="{2020BB7A-7565-440A-AF71-226D618FE89D}" type="slidenum">
              <a:rPr lang="fi-FI" smtClean="0"/>
              <a:t>5</a:t>
            </a:fld>
            <a:endParaRPr lang="fi-FI"/>
          </a:p>
        </p:txBody>
      </p:sp>
    </p:spTree>
    <p:extLst>
      <p:ext uri="{BB962C8B-B14F-4D97-AF65-F5344CB8AC3E}">
        <p14:creationId xmlns:p14="http://schemas.microsoft.com/office/powerpoint/2010/main" val="22133325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2933BAA-90D4-4BB6-AC12-03F1E49E90C3}"/>
              </a:ext>
            </a:extLst>
          </p:cNvPr>
          <p:cNvSpPr>
            <a:spLocks noGrp="1"/>
          </p:cNvSpPr>
          <p:nvPr>
            <p:ph type="title"/>
          </p:nvPr>
        </p:nvSpPr>
        <p:spPr/>
        <p:txBody>
          <a:bodyPr/>
          <a:lstStyle/>
          <a:p>
            <a:r>
              <a:rPr lang="fi-FI" dirty="0"/>
              <a:t>Mitä on bioenergia? 3/3</a:t>
            </a:r>
          </a:p>
        </p:txBody>
      </p:sp>
      <p:sp>
        <p:nvSpPr>
          <p:cNvPr id="6" name="Sisällön paikkamerkki 5">
            <a:extLst>
              <a:ext uri="{FF2B5EF4-FFF2-40B4-BE49-F238E27FC236}">
                <a16:creationId xmlns:a16="http://schemas.microsoft.com/office/drawing/2014/main" id="{E7D56730-1389-4D07-9969-E248A3579FC2}"/>
              </a:ext>
            </a:extLst>
          </p:cNvPr>
          <p:cNvSpPr>
            <a:spLocks noGrp="1"/>
          </p:cNvSpPr>
          <p:nvPr>
            <p:ph idx="1"/>
          </p:nvPr>
        </p:nvSpPr>
        <p:spPr>
          <a:xfrm>
            <a:off x="623392" y="1484784"/>
            <a:ext cx="5520000" cy="4176000"/>
          </a:xfrm>
        </p:spPr>
        <p:txBody>
          <a:bodyPr/>
          <a:lstStyle/>
          <a:p>
            <a:r>
              <a:rPr lang="fi-FI" b="1" dirty="0"/>
              <a:t>Metsähakkeella </a:t>
            </a:r>
            <a:r>
              <a:rPr lang="fi-FI" dirty="0"/>
              <a:t>tarkoitetaan pääasiassa rankapuusta, kokopuusta, hakkuutähteestä ja kannoista saatavaa haketta tai mursketta.</a:t>
            </a:r>
          </a:p>
          <a:p>
            <a:r>
              <a:rPr lang="fi-FI" b="1" dirty="0"/>
              <a:t>Puupolttoaineilla </a:t>
            </a:r>
            <a:r>
              <a:rPr lang="fi-FI" dirty="0"/>
              <a:t>tarkoitetaan metsähaketta sekä metsäteollisuuden sivutuotepuuta, joka syntyy puunjalostusprosessin sivu- tai jätetuotteena. Ne voidaan jakaa kiinteisiin tai muihin puupolttoaineisiin.</a:t>
            </a:r>
          </a:p>
        </p:txBody>
      </p:sp>
      <p:sp>
        <p:nvSpPr>
          <p:cNvPr id="4" name="Dian numeron paikkamerkki 3">
            <a:extLst>
              <a:ext uri="{FF2B5EF4-FFF2-40B4-BE49-F238E27FC236}">
                <a16:creationId xmlns:a16="http://schemas.microsoft.com/office/drawing/2014/main" id="{6A1A516F-E7F1-40A8-BC57-762D3EA5EB50}"/>
              </a:ext>
            </a:extLst>
          </p:cNvPr>
          <p:cNvSpPr>
            <a:spLocks noGrp="1"/>
          </p:cNvSpPr>
          <p:nvPr>
            <p:ph type="sldNum" sz="quarter" idx="12"/>
          </p:nvPr>
        </p:nvSpPr>
        <p:spPr/>
        <p:txBody>
          <a:bodyPr/>
          <a:lstStyle/>
          <a:p>
            <a:fld id="{2020BB7A-7565-440A-AF71-226D618FE89D}" type="slidenum">
              <a:rPr lang="fi-FI" smtClean="0"/>
              <a:t>6</a:t>
            </a:fld>
            <a:endParaRPr lang="fi-FI"/>
          </a:p>
        </p:txBody>
      </p:sp>
      <p:sp>
        <p:nvSpPr>
          <p:cNvPr id="3" name="Alatunnisteen paikkamerkki 2">
            <a:extLst>
              <a:ext uri="{FF2B5EF4-FFF2-40B4-BE49-F238E27FC236}">
                <a16:creationId xmlns:a16="http://schemas.microsoft.com/office/drawing/2014/main" id="{5607971C-0B08-4039-A8D1-5855C188C91D}"/>
              </a:ext>
            </a:extLst>
          </p:cNvPr>
          <p:cNvSpPr>
            <a:spLocks noGrp="1"/>
          </p:cNvSpPr>
          <p:nvPr>
            <p:ph type="ftr" sz="quarter" idx="11"/>
          </p:nvPr>
        </p:nvSpPr>
        <p:spPr/>
        <p:txBody>
          <a:bodyPr/>
          <a:lstStyle/>
          <a:p>
            <a:r>
              <a:rPr lang="en-US"/>
              <a:t>This work © 2024 by Tapio Palvelut Oy is licensed under CC BY-SA 4.0 </a:t>
            </a:r>
            <a:endParaRPr lang="fi-FI"/>
          </a:p>
        </p:txBody>
      </p:sp>
      <p:graphicFrame>
        <p:nvGraphicFramePr>
          <p:cNvPr id="10" name="Kuvan paikkamerkki 9">
            <a:extLst>
              <a:ext uri="{FF2B5EF4-FFF2-40B4-BE49-F238E27FC236}">
                <a16:creationId xmlns:a16="http://schemas.microsoft.com/office/drawing/2014/main" id="{F0B739D2-506B-4811-888F-EA053CDCB122}"/>
              </a:ext>
            </a:extLst>
          </p:cNvPr>
          <p:cNvGraphicFramePr>
            <a:graphicFrameLocks noGrp="1"/>
          </p:cNvGraphicFramePr>
          <p:nvPr>
            <p:ph type="pic" sz="quarter" idx="13"/>
            <p:extLst>
              <p:ext uri="{D42A27DB-BD31-4B8C-83A1-F6EECF244321}">
                <p14:modId xmlns:p14="http://schemas.microsoft.com/office/powerpoint/2010/main" val="105167070"/>
              </p:ext>
            </p:extLst>
          </p:nvPr>
        </p:nvGraphicFramePr>
        <p:xfrm>
          <a:off x="6367463" y="1589088"/>
          <a:ext cx="5113337" cy="4392612"/>
        </p:xfrm>
        <a:graphic>
          <a:graphicData uri="http://schemas.openxmlformats.org/drawingml/2006/chart">
            <c:chart xmlns:c="http://schemas.openxmlformats.org/drawingml/2006/chart" xmlns:r="http://schemas.openxmlformats.org/officeDocument/2006/relationships" r:id="rId2"/>
          </a:graphicData>
        </a:graphic>
      </p:graphicFrame>
      <p:sp>
        <p:nvSpPr>
          <p:cNvPr id="9" name="Tekstiruutu 8">
            <a:extLst>
              <a:ext uri="{FF2B5EF4-FFF2-40B4-BE49-F238E27FC236}">
                <a16:creationId xmlns:a16="http://schemas.microsoft.com/office/drawing/2014/main" id="{1751AD3D-C0CE-4674-A0AA-ACE88B171218}"/>
              </a:ext>
            </a:extLst>
          </p:cNvPr>
          <p:cNvSpPr txBox="1"/>
          <p:nvPr/>
        </p:nvSpPr>
        <p:spPr>
          <a:xfrm>
            <a:off x="6888088" y="6015136"/>
            <a:ext cx="5113337" cy="307777"/>
          </a:xfrm>
          <a:prstGeom prst="rect">
            <a:avLst/>
          </a:prstGeom>
          <a:noFill/>
        </p:spPr>
        <p:txBody>
          <a:bodyPr wrap="square" rtlCol="0">
            <a:spAutoFit/>
          </a:bodyPr>
          <a:lstStyle/>
          <a:p>
            <a:r>
              <a:rPr lang="fi-FI" sz="1400" dirty="0"/>
              <a:t>Lähde: SVT: Luonnonvarakeskus, Puun energiakäyttö</a:t>
            </a:r>
          </a:p>
        </p:txBody>
      </p:sp>
    </p:spTree>
    <p:extLst>
      <p:ext uri="{BB962C8B-B14F-4D97-AF65-F5344CB8AC3E}">
        <p14:creationId xmlns:p14="http://schemas.microsoft.com/office/powerpoint/2010/main" val="37201826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69AA48D-87E6-4E60-ACA9-4EADF51C091E}"/>
              </a:ext>
            </a:extLst>
          </p:cNvPr>
          <p:cNvSpPr>
            <a:spLocks noGrp="1"/>
          </p:cNvSpPr>
          <p:nvPr>
            <p:ph type="title"/>
          </p:nvPr>
        </p:nvSpPr>
        <p:spPr/>
        <p:txBody>
          <a:bodyPr/>
          <a:lstStyle/>
          <a:p>
            <a:r>
              <a:rPr lang="fi-FI" dirty="0"/>
              <a:t>Energiapuun korjuun taustat ja nykytilanne</a:t>
            </a:r>
          </a:p>
        </p:txBody>
      </p:sp>
      <p:sp>
        <p:nvSpPr>
          <p:cNvPr id="3" name="Sisällön paikkamerkki 2">
            <a:extLst>
              <a:ext uri="{FF2B5EF4-FFF2-40B4-BE49-F238E27FC236}">
                <a16:creationId xmlns:a16="http://schemas.microsoft.com/office/drawing/2014/main" id="{EA76A146-56D5-45FD-9B43-5AC259FDBAF1}"/>
              </a:ext>
            </a:extLst>
          </p:cNvPr>
          <p:cNvSpPr>
            <a:spLocks noGrp="1"/>
          </p:cNvSpPr>
          <p:nvPr>
            <p:ph idx="1"/>
          </p:nvPr>
        </p:nvSpPr>
        <p:spPr/>
        <p:txBody>
          <a:bodyPr/>
          <a:lstStyle/>
          <a:p>
            <a:r>
              <a:rPr lang="fi-FI" sz="2000" dirty="0"/>
              <a:t>Puun merkitys suomalaisessa energian tuotannossa on merkittävä. </a:t>
            </a:r>
            <a:r>
              <a:rPr lang="fi-FI" sz="2000" b="1" dirty="0"/>
              <a:t>Puupolttoaineet ovat suurin yksittäinen energianlähde Suomessa (SVT)</a:t>
            </a:r>
            <a:r>
              <a:rPr lang="fi-FI" sz="2000" dirty="0"/>
              <a:t>: </a:t>
            </a:r>
          </a:p>
          <a:p>
            <a:pPr lvl="1"/>
            <a:r>
              <a:rPr lang="fi-FI" sz="1800" dirty="0"/>
              <a:t>vuonna 2022 puupolttoaineiden osuus energian tuotannossa oli 29 %, kun taas öljyllä ja ydinenergialla tuotettiin kummallakin 20 % energiasta. Puupolttoaineita käytetään niin sähkön kuin lämmön tuotannossa.</a:t>
            </a:r>
          </a:p>
          <a:p>
            <a:r>
              <a:rPr lang="fi-FI" sz="2000" dirty="0"/>
              <a:t>Puupolttoaineet kattavat noin 70 % prosenttia kaikesta Suomessa käytettävästä uusiutuvasta energialähteistä (Metsätilastollinen vuosikirja 2022).  </a:t>
            </a:r>
          </a:p>
          <a:p>
            <a:pPr lvl="1"/>
            <a:r>
              <a:rPr lang="fi-FI" sz="1800" dirty="0"/>
              <a:t>Puupolttoaineista suurin osa, reilu 40 % prosenttia on lämpö- ja voimalaitosten käyttämää puupolttoainetta, joka koostuu metsähakkeesta. Lähes yhtä suuri osa on selluteollisuuden yhteydessä syntyvää mustalipeää.</a:t>
            </a:r>
          </a:p>
          <a:p>
            <a:pPr lvl="1"/>
            <a:r>
              <a:rPr lang="fi-FI" sz="1800" dirty="0"/>
              <a:t>Noin 15 % puupolttoaineista koostuu puun pienkäytöstä, eli esimerkiksi kotitalouksissa käytetystä puusta. </a:t>
            </a:r>
          </a:p>
          <a:p>
            <a:r>
              <a:rPr lang="fi-FI" sz="2000" dirty="0"/>
              <a:t>Kiinteillä puupolttoaineilla eli metsäteollisuuden sivuvirroista saatavilla kuorella, sahanpurulla ja muulla teollisuuden sivupuulla sekä metsähakkeella tuotetaan 10 % energiasta. </a:t>
            </a:r>
          </a:p>
          <a:p>
            <a:r>
              <a:rPr lang="fi-FI" sz="2000" dirty="0"/>
              <a:t>Metsähakkeen käyttö lämpö- ja voimalaitoksissa on yleistynyt viime vuosien aikana. Metsähaketta käytetiin 2022 yli kymmenen kertaa enemmän kuin vuonna 2000 (SVT).</a:t>
            </a:r>
          </a:p>
        </p:txBody>
      </p:sp>
      <p:sp>
        <p:nvSpPr>
          <p:cNvPr id="4" name="Dian numeron paikkamerkki 3">
            <a:extLst>
              <a:ext uri="{FF2B5EF4-FFF2-40B4-BE49-F238E27FC236}">
                <a16:creationId xmlns:a16="http://schemas.microsoft.com/office/drawing/2014/main" id="{332BFE28-4C45-4594-AC57-1963C8992AEF}"/>
              </a:ext>
            </a:extLst>
          </p:cNvPr>
          <p:cNvSpPr>
            <a:spLocks noGrp="1"/>
          </p:cNvSpPr>
          <p:nvPr>
            <p:ph type="sldNum" sz="quarter" idx="12"/>
          </p:nvPr>
        </p:nvSpPr>
        <p:spPr/>
        <p:txBody>
          <a:bodyPr/>
          <a:lstStyle/>
          <a:p>
            <a:fld id="{2020BB7A-7565-440A-AF71-226D618FE89D}" type="slidenum">
              <a:rPr lang="fi-FI" smtClean="0"/>
              <a:t>7</a:t>
            </a:fld>
            <a:endParaRPr lang="fi-FI"/>
          </a:p>
        </p:txBody>
      </p:sp>
      <p:sp>
        <p:nvSpPr>
          <p:cNvPr id="5" name="Alatunnisteen paikkamerkki 4">
            <a:extLst>
              <a:ext uri="{FF2B5EF4-FFF2-40B4-BE49-F238E27FC236}">
                <a16:creationId xmlns:a16="http://schemas.microsoft.com/office/drawing/2014/main" id="{37EBAACF-DE3A-4130-B2C1-5C0BF95E1F09}"/>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23526412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B4A1996-05F0-4A06-A705-9E21D81B7C86}"/>
              </a:ext>
            </a:extLst>
          </p:cNvPr>
          <p:cNvSpPr>
            <a:spLocks noGrp="1"/>
          </p:cNvSpPr>
          <p:nvPr>
            <p:ph type="title"/>
          </p:nvPr>
        </p:nvSpPr>
        <p:spPr>
          <a:xfrm>
            <a:off x="576000" y="365125"/>
            <a:ext cx="10904800" cy="1224000"/>
          </a:xfrm>
        </p:spPr>
        <p:txBody>
          <a:bodyPr anchor="t">
            <a:normAutofit/>
          </a:bodyPr>
          <a:lstStyle/>
          <a:p>
            <a:r>
              <a:rPr lang="fi-FI" dirty="0"/>
              <a:t>Metsähakkeen kokonaiskäyttö Suomessa</a:t>
            </a:r>
          </a:p>
        </p:txBody>
      </p:sp>
      <p:sp>
        <p:nvSpPr>
          <p:cNvPr id="3" name="Tekstiruutu 2">
            <a:extLst>
              <a:ext uri="{FF2B5EF4-FFF2-40B4-BE49-F238E27FC236}">
                <a16:creationId xmlns:a16="http://schemas.microsoft.com/office/drawing/2014/main" id="{FBDBCAE6-CBB2-48D4-9499-D9FF4D83ADE9}"/>
              </a:ext>
            </a:extLst>
          </p:cNvPr>
          <p:cNvSpPr txBox="1"/>
          <p:nvPr/>
        </p:nvSpPr>
        <p:spPr>
          <a:xfrm>
            <a:off x="1225698" y="5922273"/>
            <a:ext cx="7200800" cy="338554"/>
          </a:xfrm>
          <a:prstGeom prst="rect">
            <a:avLst/>
          </a:prstGeom>
          <a:noFill/>
        </p:spPr>
        <p:txBody>
          <a:bodyPr wrap="square" rtlCol="0">
            <a:spAutoFit/>
          </a:bodyPr>
          <a:lstStyle/>
          <a:p>
            <a:r>
              <a:rPr lang="fi-FI" sz="1600" dirty="0"/>
              <a:t>Lähde: SVT: Luonnonvarakeskus, Puun energiakäyttö</a:t>
            </a:r>
          </a:p>
        </p:txBody>
      </p:sp>
      <p:pic>
        <p:nvPicPr>
          <p:cNvPr id="5" name="Picture 2" descr="Pylväsgraafi, joka näyttää metsähakkeen kokonaiskäytön vuodesta 2000 vuoteen 2022.">
            <a:extLst>
              <a:ext uri="{FF2B5EF4-FFF2-40B4-BE49-F238E27FC236}">
                <a16:creationId xmlns:a16="http://schemas.microsoft.com/office/drawing/2014/main" id="{C5821826-EA8E-4907-82D5-F632856EA27A}"/>
              </a:ext>
            </a:extLst>
          </p:cNvPr>
          <p:cNvPicPr/>
          <p:nvPr/>
        </p:nvPicPr>
        <p:blipFill rotWithShape="1">
          <a:blip r:embed="rId2">
            <a:extLst>
              <a:ext uri="{28A0092B-C50C-407E-A947-70E740481C1C}">
                <a14:useLocalDpi xmlns:a14="http://schemas.microsoft.com/office/drawing/2010/main" val="0"/>
              </a:ext>
            </a:extLst>
          </a:blip>
          <a:srcRect t="5404"/>
          <a:stretch/>
        </p:blipFill>
        <p:spPr>
          <a:xfrm>
            <a:off x="1991544" y="1121252"/>
            <a:ext cx="8377162" cy="4801021"/>
          </a:xfrm>
          <a:prstGeom prst="rect">
            <a:avLst/>
          </a:prstGeom>
          <a:noFill/>
        </p:spPr>
      </p:pic>
      <p:sp>
        <p:nvSpPr>
          <p:cNvPr id="6" name="Alatunnisteen paikkamerkki 5">
            <a:extLst>
              <a:ext uri="{FF2B5EF4-FFF2-40B4-BE49-F238E27FC236}">
                <a16:creationId xmlns:a16="http://schemas.microsoft.com/office/drawing/2014/main" id="{4D3050A8-9701-4D08-94B7-860086A507DC}"/>
              </a:ext>
            </a:extLst>
          </p:cNvPr>
          <p:cNvSpPr>
            <a:spLocks noGrp="1"/>
          </p:cNvSpPr>
          <p:nvPr>
            <p:ph type="ftr" sz="quarter" idx="11"/>
          </p:nvPr>
        </p:nvSpPr>
        <p:spPr/>
        <p:txBody>
          <a:bodyPr/>
          <a:lstStyle/>
          <a:p>
            <a:r>
              <a:rPr lang="en-US"/>
              <a:t>This work © 2024 by Tapio Palvelut Oy is licensed under CC BY-SA 4.0 </a:t>
            </a:r>
            <a:endParaRPr lang="fi-FI"/>
          </a:p>
        </p:txBody>
      </p:sp>
      <p:sp>
        <p:nvSpPr>
          <p:cNvPr id="4" name="Dian numeron paikkamerkki 3">
            <a:extLst>
              <a:ext uri="{FF2B5EF4-FFF2-40B4-BE49-F238E27FC236}">
                <a16:creationId xmlns:a16="http://schemas.microsoft.com/office/drawing/2014/main" id="{ECC621B7-B33F-4628-9AB6-AD75BEA55CAE}"/>
              </a:ext>
            </a:extLst>
          </p:cNvPr>
          <p:cNvSpPr>
            <a:spLocks noGrp="1"/>
          </p:cNvSpPr>
          <p:nvPr>
            <p:ph type="sldNum" sz="quarter" idx="12"/>
          </p:nvPr>
        </p:nvSpPr>
        <p:spPr>
          <a:xfrm>
            <a:off x="576000" y="6356350"/>
            <a:ext cx="797400" cy="365125"/>
          </a:xfrm>
        </p:spPr>
        <p:txBody>
          <a:bodyPr anchor="ctr">
            <a:normAutofit/>
          </a:bodyPr>
          <a:lstStyle/>
          <a:p>
            <a:pPr>
              <a:spcAft>
                <a:spcPts val="600"/>
              </a:spcAft>
            </a:pPr>
            <a:fld id="{2020BB7A-7565-440A-AF71-226D618FE89D}" type="slidenum">
              <a:rPr lang="fi-FI" smtClean="0"/>
              <a:pPr>
                <a:spcAft>
                  <a:spcPts val="600"/>
                </a:spcAft>
              </a:pPr>
              <a:t>8</a:t>
            </a:fld>
            <a:endParaRPr lang="fi-FI"/>
          </a:p>
        </p:txBody>
      </p:sp>
    </p:spTree>
    <p:extLst>
      <p:ext uri="{BB962C8B-B14F-4D97-AF65-F5344CB8AC3E}">
        <p14:creationId xmlns:p14="http://schemas.microsoft.com/office/powerpoint/2010/main" val="35622040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9576871-6FCB-46F5-B3B4-C73E3C2640C9}"/>
              </a:ext>
            </a:extLst>
          </p:cNvPr>
          <p:cNvSpPr>
            <a:spLocks noGrp="1"/>
          </p:cNvSpPr>
          <p:nvPr>
            <p:ph type="title"/>
          </p:nvPr>
        </p:nvSpPr>
        <p:spPr/>
        <p:txBody>
          <a:bodyPr/>
          <a:lstStyle/>
          <a:p>
            <a:r>
              <a:rPr lang="fi-FI" dirty="0"/>
              <a:t>Energiapuun korjuun kokonaiskestävyys</a:t>
            </a:r>
          </a:p>
        </p:txBody>
      </p:sp>
      <p:graphicFrame>
        <p:nvGraphicFramePr>
          <p:cNvPr id="5" name="Taulukko 4" descr="Taulukko energiapuun kokonaiskestävyydestä, jossa kaksi saraketta ja kolme riviä.">
            <a:extLst>
              <a:ext uri="{FF2B5EF4-FFF2-40B4-BE49-F238E27FC236}">
                <a16:creationId xmlns:a16="http://schemas.microsoft.com/office/drawing/2014/main" id="{171413CD-AFA2-41D4-879E-53A7B8F920B6}"/>
              </a:ext>
            </a:extLst>
          </p:cNvPr>
          <p:cNvGraphicFramePr>
            <a:graphicFrameLocks noGrp="1"/>
          </p:cNvGraphicFramePr>
          <p:nvPr>
            <p:extLst>
              <p:ext uri="{D42A27DB-BD31-4B8C-83A1-F6EECF244321}">
                <p14:modId xmlns:p14="http://schemas.microsoft.com/office/powerpoint/2010/main" val="866709170"/>
              </p:ext>
            </p:extLst>
          </p:nvPr>
        </p:nvGraphicFramePr>
        <p:xfrm>
          <a:off x="1559496" y="1196752"/>
          <a:ext cx="8424936" cy="5417327"/>
        </p:xfrm>
        <a:graphic>
          <a:graphicData uri="http://schemas.openxmlformats.org/drawingml/2006/table">
            <a:tbl>
              <a:tblPr firstRow="1" firstCol="1" bandRow="1">
                <a:tableStyleId>{5C22544A-7EE6-4342-B048-85BDC9FD1C3A}</a:tableStyleId>
              </a:tblPr>
              <a:tblGrid>
                <a:gridCol w="2352997">
                  <a:extLst>
                    <a:ext uri="{9D8B030D-6E8A-4147-A177-3AD203B41FA5}">
                      <a16:colId xmlns:a16="http://schemas.microsoft.com/office/drawing/2014/main" val="2578408229"/>
                    </a:ext>
                  </a:extLst>
                </a:gridCol>
                <a:gridCol w="6071939">
                  <a:extLst>
                    <a:ext uri="{9D8B030D-6E8A-4147-A177-3AD203B41FA5}">
                      <a16:colId xmlns:a16="http://schemas.microsoft.com/office/drawing/2014/main" val="922679096"/>
                    </a:ext>
                  </a:extLst>
                </a:gridCol>
              </a:tblGrid>
              <a:tr h="2025248">
                <a:tc>
                  <a:txBody>
                    <a:bodyPr/>
                    <a:lstStyle/>
                    <a:p>
                      <a:pPr algn="ctr">
                        <a:lnSpc>
                          <a:spcPct val="107000"/>
                        </a:lnSpc>
                        <a:spcAft>
                          <a:spcPts val="0"/>
                        </a:spcAft>
                      </a:pPr>
                      <a:r>
                        <a:rPr lang="fi-FI" sz="2000" dirty="0">
                          <a:effectLst/>
                        </a:rPr>
                        <a:t>Ekologinen kestävyys</a:t>
                      </a:r>
                      <a:endParaRPr lang="fi-FI"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7000"/>
                        </a:lnSpc>
                        <a:spcAft>
                          <a:spcPts val="0"/>
                        </a:spcAft>
                      </a:pPr>
                      <a:r>
                        <a:rPr lang="fi-FI" sz="1600" b="0" dirty="0">
                          <a:solidFill>
                            <a:schemeClr val="tx1"/>
                          </a:solidFill>
                          <a:effectLst/>
                        </a:rPr>
                        <a:t>Energiapuun korjuun ekologinen kestävyys taataan valitsemalla oikea kohde korjuulle, huomioimalla luontokohteet ja vesistöt sekä varmistamalla riittävä säästö- ja lahopuiden määrä. Näin luonnon monimuotoisuutta ja metsän hiilivarastoja voidaan säilyttää paremmin.</a:t>
                      </a:r>
                      <a:endParaRPr lang="fi-FI" sz="16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E7EFE9"/>
                    </a:solidFill>
                  </a:tcPr>
                </a:tc>
                <a:extLst>
                  <a:ext uri="{0D108BD9-81ED-4DB2-BD59-A6C34878D82A}">
                    <a16:rowId xmlns:a16="http://schemas.microsoft.com/office/drawing/2014/main" val="3216850493"/>
                  </a:ext>
                </a:extLst>
              </a:tr>
              <a:tr h="1685199">
                <a:tc>
                  <a:txBody>
                    <a:bodyPr/>
                    <a:lstStyle/>
                    <a:p>
                      <a:pPr algn="ctr">
                        <a:lnSpc>
                          <a:spcPct val="107000"/>
                        </a:lnSpc>
                        <a:spcAft>
                          <a:spcPts val="0"/>
                        </a:spcAft>
                      </a:pPr>
                      <a:r>
                        <a:rPr lang="fi-FI" sz="2000" dirty="0">
                          <a:effectLst/>
                        </a:rPr>
                        <a:t>Sosiaalinen kestävyys</a:t>
                      </a:r>
                      <a:endParaRPr lang="fi-FI"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7000"/>
                        </a:lnSpc>
                        <a:spcAft>
                          <a:spcPts val="0"/>
                        </a:spcAft>
                      </a:pPr>
                      <a:r>
                        <a:rPr lang="fi-FI" sz="1600" dirty="0">
                          <a:effectLst/>
                        </a:rPr>
                        <a:t>Energiapuun korjuu tukee sosiaalista kestävyyttä parantamalla energiaomavaraisuutta sekä luomalla työpaikkoja etenkin maaseudulla. Energiapuun korjuu lisää myös huoltovarmuutta, kun energiaa saadaan kotimaisista lähteistä. Kulttuurillisesti tärkeät kohteet huomioidaan energiapuun korjuussa jättämällä ne korjuun ulkopuolelle. </a:t>
                      </a:r>
                      <a:endParaRPr lang="fi-FI" sz="1600" dirty="0">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574698434"/>
                  </a:ext>
                </a:extLst>
              </a:tr>
              <a:tr h="1005104">
                <a:tc>
                  <a:txBody>
                    <a:bodyPr/>
                    <a:lstStyle/>
                    <a:p>
                      <a:pPr algn="ctr">
                        <a:lnSpc>
                          <a:spcPct val="107000"/>
                        </a:lnSpc>
                        <a:spcAft>
                          <a:spcPts val="0"/>
                        </a:spcAft>
                      </a:pPr>
                      <a:r>
                        <a:rPr lang="fi-FI" sz="2000" dirty="0">
                          <a:effectLst/>
                        </a:rPr>
                        <a:t>Taloudellinen kestävyys</a:t>
                      </a:r>
                      <a:endParaRPr lang="fi-FI"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fontAlgn="base"/>
                      <a:endParaRPr lang="fi-FI" sz="1600" b="0" i="0" kern="1200" dirty="0">
                        <a:solidFill>
                          <a:schemeClr val="dk1"/>
                        </a:solidFill>
                        <a:effectLst/>
                        <a:latin typeface="+mn-lt"/>
                        <a:ea typeface="+mn-ea"/>
                        <a:cs typeface="+mn-cs"/>
                      </a:endParaRPr>
                    </a:p>
                    <a:p>
                      <a:pPr fontAlgn="base"/>
                      <a:r>
                        <a:rPr lang="fi-FI" sz="1600" b="0" i="0" kern="1200" dirty="0">
                          <a:solidFill>
                            <a:schemeClr val="dk1"/>
                          </a:solidFill>
                          <a:effectLst/>
                          <a:latin typeface="+mn-lt"/>
                          <a:ea typeface="+mn-ea"/>
                          <a:cs typeface="+mn-cs"/>
                        </a:rPr>
                        <a:t>Energiapuun korjuu lisää taloudellista kestävyyttä parantamalla metsän kasvatuksen kannattavuutta, kun ainespuuta pienemmästä puusta saadaan tuloja. Kannattavampi metsän kasvatus edistää metsien käyttöä. Lisäksi energiapuun korjuu työllistää paikallisia toimijoita ja lisää Suomen omavaraisuutta energian suhteen. </a:t>
                      </a:r>
                    </a:p>
                    <a:p>
                      <a:pPr fontAlgn="base"/>
                      <a:endParaRPr lang="fi-FI" sz="1600" b="0" i="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1070437339"/>
                  </a:ext>
                </a:extLst>
              </a:tr>
            </a:tbl>
          </a:graphicData>
        </a:graphic>
      </p:graphicFrame>
      <p:sp>
        <p:nvSpPr>
          <p:cNvPr id="3" name="Alatunnisteen paikkamerkki 2">
            <a:extLst>
              <a:ext uri="{FF2B5EF4-FFF2-40B4-BE49-F238E27FC236}">
                <a16:creationId xmlns:a16="http://schemas.microsoft.com/office/drawing/2014/main" id="{2D5CCF7C-FCED-4D9C-8C48-AB75C5CB1D12}"/>
              </a:ext>
            </a:extLst>
          </p:cNvPr>
          <p:cNvSpPr>
            <a:spLocks noGrp="1"/>
          </p:cNvSpPr>
          <p:nvPr>
            <p:ph type="ftr" sz="quarter" idx="11"/>
          </p:nvPr>
        </p:nvSpPr>
        <p:spPr>
          <a:xfrm>
            <a:off x="2567608" y="6538912"/>
            <a:ext cx="5554600" cy="365125"/>
          </a:xfrm>
        </p:spPr>
        <p:txBody>
          <a:bodyPr/>
          <a:lstStyle/>
          <a:p>
            <a:r>
              <a:rPr lang="en-US" dirty="0"/>
              <a:t>This work © 2024 by Tapio </a:t>
            </a:r>
            <a:r>
              <a:rPr lang="en-US" dirty="0" err="1"/>
              <a:t>Palvelut</a:t>
            </a:r>
            <a:r>
              <a:rPr lang="en-US" dirty="0"/>
              <a:t> Oy is licensed under CC BY-SA 4.0 </a:t>
            </a:r>
            <a:endParaRPr lang="fi-FI" dirty="0"/>
          </a:p>
        </p:txBody>
      </p:sp>
      <p:sp>
        <p:nvSpPr>
          <p:cNvPr id="4" name="Dian numeron paikkamerkki 3">
            <a:extLst>
              <a:ext uri="{FF2B5EF4-FFF2-40B4-BE49-F238E27FC236}">
                <a16:creationId xmlns:a16="http://schemas.microsoft.com/office/drawing/2014/main" id="{148A2904-64AB-463C-80E5-25C2BD4879AC}"/>
              </a:ext>
            </a:extLst>
          </p:cNvPr>
          <p:cNvSpPr>
            <a:spLocks noGrp="1"/>
          </p:cNvSpPr>
          <p:nvPr>
            <p:ph type="sldNum" sz="quarter" idx="12"/>
          </p:nvPr>
        </p:nvSpPr>
        <p:spPr/>
        <p:txBody>
          <a:bodyPr/>
          <a:lstStyle/>
          <a:p>
            <a:fld id="{2020BB7A-7565-440A-AF71-226D618FE89D}" type="slidenum">
              <a:rPr lang="fi-FI" smtClean="0"/>
              <a:t>9</a:t>
            </a:fld>
            <a:endParaRPr lang="fi-FI"/>
          </a:p>
        </p:txBody>
      </p:sp>
    </p:spTree>
    <p:extLst>
      <p:ext uri="{BB962C8B-B14F-4D97-AF65-F5344CB8AC3E}">
        <p14:creationId xmlns:p14="http://schemas.microsoft.com/office/powerpoint/2010/main" val="3601601530"/>
      </p:ext>
    </p:extLst>
  </p:cSld>
  <p:clrMapOvr>
    <a:masterClrMapping/>
  </p:clrMapOvr>
</p:sld>
</file>

<file path=ppt/theme/theme1.xml><?xml version="1.0" encoding="utf-8"?>
<a:theme xmlns:a="http://schemas.openxmlformats.org/drawingml/2006/main" name="Tapio">
  <a:themeElements>
    <a:clrScheme name="Tapio">
      <a:dk1>
        <a:sysClr val="windowText" lastClr="000000"/>
      </a:dk1>
      <a:lt1>
        <a:sysClr val="window" lastClr="FFFFFF"/>
      </a:lt1>
      <a:dk2>
        <a:srgbClr val="61BF1A"/>
      </a:dk2>
      <a:lt2>
        <a:srgbClr val="B3B1B2"/>
      </a:lt2>
      <a:accent1>
        <a:srgbClr val="09984A"/>
      </a:accent1>
      <a:accent2>
        <a:srgbClr val="C1D82F"/>
      </a:accent2>
      <a:accent3>
        <a:srgbClr val="007DB8"/>
      </a:accent3>
      <a:accent4>
        <a:srgbClr val="684D94"/>
      </a:accent4>
      <a:accent5>
        <a:srgbClr val="E58B1E"/>
      </a:accent5>
      <a:accent6>
        <a:srgbClr val="93278F"/>
      </a:accent6>
      <a:hlink>
        <a:srgbClr val="005BBE"/>
      </a:hlink>
      <a:folHlink>
        <a:srgbClr val="684D94"/>
      </a:folHlink>
    </a:clrScheme>
    <a:fontScheme name="Tapio">
      <a:majorFont>
        <a:latin typeface="Corbe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defRPr sz="2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2600" dirty="0" err="1" smtClean="0"/>
        </a:defPPr>
      </a:lstStyle>
    </a:txDef>
  </a:objectDefaults>
  <a:extraClrSchemeLst/>
  <a:extLst>
    <a:ext uri="{05A4C25C-085E-4340-85A3-A5531E510DB2}">
      <thm15:themeFamily xmlns:thm15="http://schemas.microsoft.com/office/thememl/2012/main" name="Tapio Oy esitysmalli - Uudet kuvat  -  Vain luku" id="{9E00CF01-5241-40FD-B259-E3F75FE1A1A3}" vid="{13FA5D3E-E438-4899-992F-0C4B3526CDB7}"/>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Asiakirja" ma:contentTypeID="0x010100614183A63F03184C9E5A2AA0879D7B22" ma:contentTypeVersion="14" ma:contentTypeDescription="Luo uusi asiakirja." ma:contentTypeScope="" ma:versionID="68e4596edf207da416e9b604cc0b4659">
  <xsd:schema xmlns:xsd="http://www.w3.org/2001/XMLSchema" xmlns:xs="http://www.w3.org/2001/XMLSchema" xmlns:p="http://schemas.microsoft.com/office/2006/metadata/properties" xmlns:ns2="e85130c2-e621-4f4d-b2ce-cdf9adfc3b71" xmlns:ns3="369bb42a-60a8-42f0-9996-7dcf6c814670" targetNamespace="http://schemas.microsoft.com/office/2006/metadata/properties" ma:root="true" ma:fieldsID="8b997d1dbe918530102466ec13040b05" ns2:_="" ns3:_="">
    <xsd:import namespace="e85130c2-e621-4f4d-b2ce-cdf9adfc3b71"/>
    <xsd:import namespace="369bb42a-60a8-42f0-9996-7dcf6c81467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SearchPropertie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5130c2-e621-4f4d-b2ce-cdf9adfc3b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Kuvien tunnisteet" ma:readOnly="false" ma:fieldId="{5cf76f15-5ced-4ddc-b409-7134ff3c332f}" ma:taxonomyMulti="true" ma:sspId="ef69aae1-ccda-4498-8d0b-c3739e7b8c3d"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69bb42a-60a8-42f0-9996-7dcf6c814670" elementFormDefault="qualified">
    <xsd:import namespace="http://schemas.microsoft.com/office/2006/documentManagement/types"/>
    <xsd:import namespace="http://schemas.microsoft.com/office/infopath/2007/PartnerControls"/>
    <xsd:element name="SharedWithUsers" ma:index="10"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Jakamisen tiedot" ma:internalName="SharedWithDetails" ma:readOnly="true">
      <xsd:simpleType>
        <xsd:restriction base="dms:Note">
          <xsd:maxLength value="255"/>
        </xsd:restriction>
      </xsd:simpleType>
    </xsd:element>
    <xsd:element name="TaxCatchAll" ma:index="16" nillable="true" ma:displayName="Taxonomy Catch All Column" ma:hidden="true" ma:list="{2e8dbc2d-a30c-4912-953a-d9f40e230437}" ma:internalName="TaxCatchAll" ma:showField="CatchAllData" ma:web="369bb42a-60a8-42f0-9996-7dcf6c81467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85130c2-e621-4f4d-b2ce-cdf9adfc3b71">
      <Terms xmlns="http://schemas.microsoft.com/office/infopath/2007/PartnerControls"/>
    </lcf76f155ced4ddcb4097134ff3c332f>
    <TaxCatchAll xmlns="369bb42a-60a8-42f0-9996-7dcf6c814670" xsi:nil="true"/>
    <SharedWithUsers xmlns="369bb42a-60a8-42f0-9996-7dcf6c814670">
      <UserInfo>
        <DisplayName>Varpu Kuutti</DisplayName>
        <AccountId>52</AccountId>
        <AccountType/>
      </UserInfo>
      <UserInfo>
        <DisplayName>Riina Hautala</DisplayName>
        <AccountId>56</AccountId>
        <AccountType/>
      </UserInfo>
    </SharedWithUsers>
  </documentManagement>
</p:properties>
</file>

<file path=customXml/itemProps1.xml><?xml version="1.0" encoding="utf-8"?>
<ds:datastoreItem xmlns:ds="http://schemas.openxmlformats.org/officeDocument/2006/customXml" ds:itemID="{5D5823F7-3D34-4E54-9141-740F9217A3A0}">
  <ds:schemaRefs>
    <ds:schemaRef ds:uri="http://schemas.microsoft.com/sharepoint/v3/contenttype/forms"/>
  </ds:schemaRefs>
</ds:datastoreItem>
</file>

<file path=customXml/itemProps2.xml><?xml version="1.0" encoding="utf-8"?>
<ds:datastoreItem xmlns:ds="http://schemas.openxmlformats.org/officeDocument/2006/customXml" ds:itemID="{7C40D7F9-1177-428E-84E9-BA8EB6BC45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85130c2-e621-4f4d-b2ce-cdf9adfc3b71"/>
    <ds:schemaRef ds:uri="369bb42a-60a8-42f0-9996-7dcf6c8146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70D7F98-AE9C-430A-8571-668F4C297F90}">
  <ds:schemaRefs>
    <ds:schemaRef ds:uri="369bb42a-60a8-42f0-9996-7dcf6c814670"/>
    <ds:schemaRef ds:uri="http://schemas.microsoft.com/office/2006/metadata/properties"/>
    <ds:schemaRef ds:uri="http://purl.org/dc/terms/"/>
    <ds:schemaRef ds:uri="http://schemas.microsoft.com/office/infopath/2007/PartnerControls"/>
    <ds:schemaRef ds:uri="http://schemas.microsoft.com/office/2006/documentManagement/types"/>
    <ds:schemaRef ds:uri="http://www.w3.org/XML/1998/namespace"/>
    <ds:schemaRef ds:uri="http://schemas.openxmlformats.org/package/2006/metadata/core-properties"/>
    <ds:schemaRef ds:uri="e85130c2-e621-4f4d-b2ce-cdf9adfc3b71"/>
    <ds:schemaRef ds:uri="http://purl.org/dc/dcmityp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Tapio Oy esitysmalli - Uudet kuvat</Template>
  <TotalTime>1112</TotalTime>
  <Words>3066</Words>
  <Application>Microsoft Office PowerPoint</Application>
  <PresentationFormat>Laajakuva</PresentationFormat>
  <Paragraphs>351</Paragraphs>
  <Slides>35</Slides>
  <Notes>2</Notes>
  <HiddenSlides>0</HiddenSlides>
  <MMClips>1</MMClips>
  <ScaleCrop>false</ScaleCrop>
  <HeadingPairs>
    <vt:vector size="4" baseType="variant">
      <vt:variant>
        <vt:lpstr>Teema</vt:lpstr>
      </vt:variant>
      <vt:variant>
        <vt:i4>1</vt:i4>
      </vt:variant>
      <vt:variant>
        <vt:lpstr>Dian otsikot</vt:lpstr>
      </vt:variant>
      <vt:variant>
        <vt:i4>35</vt:i4>
      </vt:variant>
    </vt:vector>
  </HeadingPairs>
  <TitlesOfParts>
    <vt:vector size="36" baseType="lpstr">
      <vt:lpstr>Tapio</vt:lpstr>
      <vt:lpstr>Metsien kasvu ja kestävä bioenergian korjuu -opetusmateriaali</vt:lpstr>
      <vt:lpstr>Ennen aloitusta</vt:lpstr>
      <vt:lpstr>PowerPoint-esitys</vt:lpstr>
      <vt:lpstr>Mitä on bioenergia? 1/2</vt:lpstr>
      <vt:lpstr>Mitä on bioenergia? 2/3</vt:lpstr>
      <vt:lpstr>Mitä on bioenergia? 3/3</vt:lpstr>
      <vt:lpstr>Energiapuun korjuun taustat ja nykytilanne</vt:lpstr>
      <vt:lpstr>Metsähakkeen kokonaiskäyttö Suomessa</vt:lpstr>
      <vt:lpstr>Energiapuun korjuun kokonaiskestävyys</vt:lpstr>
      <vt:lpstr>Energiapuun korjuun kokonaiskestävyys –  Kohteen valinta </vt:lpstr>
      <vt:lpstr>Energiapuun korjuun kokonaiskestävyys –  Kohteen valinta </vt:lpstr>
      <vt:lpstr>Pohdi edellisen pohjalta, millaisista metsistä energiapuuta voi korjata.</vt:lpstr>
      <vt:lpstr>Energiapuun korjuun kokonaiskestävyys –  Energiapuun korjuu ja ympäristö </vt:lpstr>
      <vt:lpstr>Energiapuukaupoista sopiminen</vt:lpstr>
      <vt:lpstr>Energiapuun korjaaminen kasvatusmetsistä</vt:lpstr>
      <vt:lpstr>Kuinka paljon tuloja saadaan energiapuun korjuusta ensiharvennuksessa? (1/2)</vt:lpstr>
      <vt:lpstr>Kuinka paljon tuloja saadaan energiapuun korjuusta ensiharvennuksessa? (2/2)</vt:lpstr>
      <vt:lpstr>Energiapuun korjuu uudistusaloilta</vt:lpstr>
      <vt:lpstr>Energiapuun korjuu uudistusaloilta</vt:lpstr>
      <vt:lpstr>Mitä muuta uudistusalojen energiapuun korjuussa tulisi huomioida?</vt:lpstr>
      <vt:lpstr>Energiapuun korjuu uudistusaloilta –  Hakkuutähteiden korjuu </vt:lpstr>
      <vt:lpstr>Energiapuun korjuu uudistusaloilta – Kantojen korjuu </vt:lpstr>
      <vt:lpstr>Energiapuun korjuu uudistusaloilta – Kantojen korjuu </vt:lpstr>
      <vt:lpstr>Energiapuun metsäkuljetus ja varastointi </vt:lpstr>
      <vt:lpstr>Energiapuun varastointi: ranka- ja kokopuuvarastopino </vt:lpstr>
      <vt:lpstr>Energiapuun varastointi: hakkuutähde</vt:lpstr>
      <vt:lpstr>Energiapuun varastointi: kannot</vt:lpstr>
      <vt:lpstr>Haketus ja kaukokuljetus</vt:lpstr>
      <vt:lpstr>Energiapuun korjuu ja haketus</vt:lpstr>
      <vt:lpstr>Kuinka paljon korjuusta saadaan energiaa?</vt:lpstr>
      <vt:lpstr>Hakkuutähteen korjuumäärä ja energiasisältö päätehakkuu kuusikossa</vt:lpstr>
      <vt:lpstr>Lain vaatimukset energiapuun korjuulle</vt:lpstr>
      <vt:lpstr>Metsäsertifioinnin vaatimuksia energiapuun korjuulle</vt:lpstr>
      <vt:lpstr>Hienoa! Nyt tiedät tärkeimmät asiat kestävästä energiapuun korjuusta.</vt:lpstr>
      <vt:lpstr>Lähteet:</vt:lpstr>
    </vt:vector>
  </TitlesOfParts>
  <Company>Tapio Oy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Metsien kasvu</dc:title>
  <dc:creator>Reetta Pilhjerta</dc:creator>
  <cp:lastModifiedBy>Laura Nikinmaa</cp:lastModifiedBy>
  <cp:revision>2</cp:revision>
  <dcterms:created xsi:type="dcterms:W3CDTF">2023-12-27T08:09:11Z</dcterms:created>
  <dcterms:modified xsi:type="dcterms:W3CDTF">2024-05-27T02:53:55Z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0x010100614183A63F03184C9E5A2AA0879D7B22</vt:lpwstr>
  </property>
  <property fmtid="{D5CDD505-2E9C-101B-9397-08002B2CF9AE}" pid="3" name="MediaServiceImageTags">
    <vt:lpwstr/>
  </property>
</Properties>
</file>