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13" r:id="rId4"/>
  </p:sldMasterIdLst>
  <p:notesMasterIdLst>
    <p:notesMasterId r:id="rId68"/>
  </p:notesMasterIdLst>
  <p:sldIdLst>
    <p:sldId id="265" r:id="rId5"/>
    <p:sldId id="321" r:id="rId6"/>
    <p:sldId id="271" r:id="rId7"/>
    <p:sldId id="266" r:id="rId8"/>
    <p:sldId id="281" r:id="rId9"/>
    <p:sldId id="272" r:id="rId10"/>
    <p:sldId id="285" r:id="rId11"/>
    <p:sldId id="318" r:id="rId12"/>
    <p:sldId id="273" r:id="rId13"/>
    <p:sldId id="274" r:id="rId14"/>
    <p:sldId id="286" r:id="rId15"/>
    <p:sldId id="287" r:id="rId16"/>
    <p:sldId id="320" r:id="rId17"/>
    <p:sldId id="288" r:id="rId18"/>
    <p:sldId id="275" r:id="rId19"/>
    <p:sldId id="290" r:id="rId20"/>
    <p:sldId id="277" r:id="rId21"/>
    <p:sldId id="278" r:id="rId22"/>
    <p:sldId id="309" r:id="rId23"/>
    <p:sldId id="279" r:id="rId24"/>
    <p:sldId id="310" r:id="rId25"/>
    <p:sldId id="291" r:id="rId26"/>
    <p:sldId id="289" r:id="rId27"/>
    <p:sldId id="267" r:id="rId28"/>
    <p:sldId id="319" r:id="rId29"/>
    <p:sldId id="280" r:id="rId30"/>
    <p:sldId id="323" r:id="rId31"/>
    <p:sldId id="311" r:id="rId32"/>
    <p:sldId id="328" r:id="rId33"/>
    <p:sldId id="294" r:id="rId34"/>
    <p:sldId id="293" r:id="rId35"/>
    <p:sldId id="322" r:id="rId36"/>
    <p:sldId id="292" r:id="rId37"/>
    <p:sldId id="316" r:id="rId38"/>
    <p:sldId id="268" r:id="rId39"/>
    <p:sldId id="282" r:id="rId40"/>
    <p:sldId id="295" r:id="rId41"/>
    <p:sldId id="312" r:id="rId42"/>
    <p:sldId id="269" r:id="rId43"/>
    <p:sldId id="284" r:id="rId44"/>
    <p:sldId id="296" r:id="rId45"/>
    <p:sldId id="313" r:id="rId46"/>
    <p:sldId id="306" r:id="rId47"/>
    <p:sldId id="314" r:id="rId48"/>
    <p:sldId id="307" r:id="rId49"/>
    <p:sldId id="297" r:id="rId50"/>
    <p:sldId id="315" r:id="rId51"/>
    <p:sldId id="298" r:id="rId52"/>
    <p:sldId id="324" r:id="rId53"/>
    <p:sldId id="327" r:id="rId54"/>
    <p:sldId id="300" r:id="rId55"/>
    <p:sldId id="325" r:id="rId56"/>
    <p:sldId id="308" r:id="rId57"/>
    <p:sldId id="305" r:id="rId58"/>
    <p:sldId id="299" r:id="rId59"/>
    <p:sldId id="301" r:id="rId60"/>
    <p:sldId id="317" r:id="rId61"/>
    <p:sldId id="270" r:id="rId62"/>
    <p:sldId id="283" r:id="rId63"/>
    <p:sldId id="302" r:id="rId64"/>
    <p:sldId id="303" r:id="rId65"/>
    <p:sldId id="304" r:id="rId66"/>
    <p:sldId id="326" r:id="rId67"/>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etta Pilhjerta" initials="RP" lastIdx="2" clrIdx="0">
    <p:extLst>
      <p:ext uri="{19B8F6BF-5375-455C-9EA6-DF929625EA0E}">
        <p15:presenceInfo xmlns:p15="http://schemas.microsoft.com/office/powerpoint/2012/main" userId="S::reetta.pilhjerta@tapio.fi::0f050425-cd22-4d91-9a1b-668de845daf4" providerId="AD"/>
      </p:ext>
    </p:extLst>
  </p:cmAuthor>
  <p:cmAuthor id="2" name="Laura Nikinmaa" initials="LN" lastIdx="1" clrIdx="1">
    <p:extLst>
      <p:ext uri="{19B8F6BF-5375-455C-9EA6-DF929625EA0E}">
        <p15:presenceInfo xmlns:p15="http://schemas.microsoft.com/office/powerpoint/2012/main" userId="S::Laura.Nikinmaa@tapio.fi::7fbe381a-db7c-41c1-9601-bd5b0afab439" providerId="AD"/>
      </p:ext>
    </p:extLst>
  </p:cmAuthor>
  <p:cmAuthor id="3" name="Varpu Kuutti" initials="VK" lastIdx="5" clrIdx="2">
    <p:extLst>
      <p:ext uri="{19B8F6BF-5375-455C-9EA6-DF929625EA0E}">
        <p15:presenceInfo xmlns:p15="http://schemas.microsoft.com/office/powerpoint/2012/main" userId="S::varpu.kuutti@tapio.fi::63cb2937-d671-4e38-a4fb-6b1ebee36de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3" autoAdjust="0"/>
    <p:restoredTop sz="86761" autoAdjust="0"/>
  </p:normalViewPr>
  <p:slideViewPr>
    <p:cSldViewPr showGuides="1">
      <p:cViewPr varScale="1">
        <p:scale>
          <a:sx n="66" d="100"/>
          <a:sy n="66" d="100"/>
        </p:scale>
        <p:origin x="78" y="43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3B4025-B76F-49F8-AA6B-E89E72A01E96}" type="datetimeFigureOut">
              <a:rPr lang="fi-FI" smtClean="0"/>
              <a:t>30.5.2024</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5DFF27-5751-46AE-BC88-E016A435E32D}" type="slidenum">
              <a:rPr lang="fi-FI" smtClean="0"/>
              <a:t>‹#›</a:t>
            </a:fld>
            <a:endParaRPr lang="fi-FI"/>
          </a:p>
        </p:txBody>
      </p:sp>
    </p:spTree>
    <p:extLst>
      <p:ext uri="{BB962C8B-B14F-4D97-AF65-F5344CB8AC3E}">
        <p14:creationId xmlns:p14="http://schemas.microsoft.com/office/powerpoint/2010/main" val="2275756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D65DFF27-5751-46AE-BC88-E016A435E32D}" type="slidenum">
              <a:rPr lang="fi-FI" smtClean="0"/>
              <a:t>7</a:t>
            </a:fld>
            <a:endParaRPr lang="fi-FI"/>
          </a:p>
        </p:txBody>
      </p:sp>
    </p:spTree>
    <p:extLst>
      <p:ext uri="{BB962C8B-B14F-4D97-AF65-F5344CB8AC3E}">
        <p14:creationId xmlns:p14="http://schemas.microsoft.com/office/powerpoint/2010/main" val="662637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D65DFF27-5751-46AE-BC88-E016A435E32D}" type="slidenum">
              <a:rPr lang="fi-FI" smtClean="0"/>
              <a:t>15</a:t>
            </a:fld>
            <a:endParaRPr lang="fi-FI"/>
          </a:p>
        </p:txBody>
      </p:sp>
    </p:spTree>
    <p:extLst>
      <p:ext uri="{BB962C8B-B14F-4D97-AF65-F5344CB8AC3E}">
        <p14:creationId xmlns:p14="http://schemas.microsoft.com/office/powerpoint/2010/main" val="2540618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D65DFF27-5751-46AE-BC88-E016A435E32D}" type="slidenum">
              <a:rPr lang="fi-FI" smtClean="0"/>
              <a:t>18</a:t>
            </a:fld>
            <a:endParaRPr lang="fi-FI"/>
          </a:p>
        </p:txBody>
      </p:sp>
    </p:spTree>
    <p:extLst>
      <p:ext uri="{BB962C8B-B14F-4D97-AF65-F5344CB8AC3E}">
        <p14:creationId xmlns:p14="http://schemas.microsoft.com/office/powerpoint/2010/main" val="3409367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D65DFF27-5751-46AE-BC88-E016A435E32D}" type="slidenum">
              <a:rPr lang="fi-FI" smtClean="0"/>
              <a:t>20</a:t>
            </a:fld>
            <a:endParaRPr lang="fi-FI"/>
          </a:p>
        </p:txBody>
      </p:sp>
    </p:spTree>
    <p:extLst>
      <p:ext uri="{BB962C8B-B14F-4D97-AF65-F5344CB8AC3E}">
        <p14:creationId xmlns:p14="http://schemas.microsoft.com/office/powerpoint/2010/main" val="1131779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D65DFF27-5751-46AE-BC88-E016A435E32D}" type="slidenum">
              <a:rPr lang="fi-FI" smtClean="0"/>
              <a:t>60</a:t>
            </a:fld>
            <a:endParaRPr lang="fi-FI"/>
          </a:p>
        </p:txBody>
      </p:sp>
    </p:spTree>
    <p:extLst>
      <p:ext uri="{BB962C8B-B14F-4D97-AF65-F5344CB8AC3E}">
        <p14:creationId xmlns:p14="http://schemas.microsoft.com/office/powerpoint/2010/main" val="2626242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D65DFF27-5751-46AE-BC88-E016A435E32D}" type="slidenum">
              <a:rPr lang="fi-FI" smtClean="0"/>
              <a:t>61</a:t>
            </a:fld>
            <a:endParaRPr lang="fi-FI"/>
          </a:p>
        </p:txBody>
      </p:sp>
    </p:spTree>
    <p:extLst>
      <p:ext uri="{BB962C8B-B14F-4D97-AF65-F5344CB8AC3E}">
        <p14:creationId xmlns:p14="http://schemas.microsoft.com/office/powerpoint/2010/main" val="28166613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Otsikko 21">
            <a:extLst>
              <a:ext uri="{FF2B5EF4-FFF2-40B4-BE49-F238E27FC236}">
                <a16:creationId xmlns:a16="http://schemas.microsoft.com/office/drawing/2014/main" id="{42627C78-F857-4C35-B9DE-F8E8F893A8C6}"/>
              </a:ext>
            </a:extLst>
          </p:cNvPr>
          <p:cNvSpPr>
            <a:spLocks noGrp="1"/>
          </p:cNvSpPr>
          <p:nvPr>
            <p:ph type="title"/>
          </p:nvPr>
        </p:nvSpPr>
        <p:spPr>
          <a:xfrm>
            <a:off x="576000" y="3909750"/>
            <a:ext cx="8280000" cy="1224000"/>
          </a:xfrm>
        </p:spPr>
        <p:txBody>
          <a:bodyPr/>
          <a:lstStyle>
            <a:lvl1pPr>
              <a:defRPr>
                <a:solidFill>
                  <a:schemeClr val="bg1"/>
                </a:solidFill>
              </a:defRPr>
            </a:lvl1pPr>
          </a:lstStyle>
          <a:p>
            <a:r>
              <a:rPr lang="fi-FI"/>
              <a:t>Muokkaa ots. perustyyl. napsautt.</a:t>
            </a:r>
            <a:endParaRPr lang="fi-FI" dirty="0"/>
          </a:p>
        </p:txBody>
      </p:sp>
      <p:sp>
        <p:nvSpPr>
          <p:cNvPr id="8" name="Alaotsikko">
            <a:extLst>
              <a:ext uri="{FF2B5EF4-FFF2-40B4-BE49-F238E27FC236}">
                <a16:creationId xmlns:a16="http://schemas.microsoft.com/office/drawing/2014/main" id="{E91DDF1F-FE89-4603-A3BF-EF6D77121761}"/>
              </a:ext>
            </a:extLst>
          </p:cNvPr>
          <p:cNvSpPr>
            <a:spLocks noGrp="1"/>
          </p:cNvSpPr>
          <p:nvPr>
            <p:ph type="subTitle" idx="1"/>
          </p:nvPr>
        </p:nvSpPr>
        <p:spPr>
          <a:xfrm>
            <a:off x="576000" y="5229000"/>
            <a:ext cx="8280000" cy="1241006"/>
          </a:xfrm>
        </p:spPr>
        <p:txBody>
          <a:bodyPr/>
          <a:lstStyle>
            <a:lvl1pPr marL="0" indent="0" algn="l">
              <a:lnSpc>
                <a:spcPct val="90000"/>
              </a:lnSpc>
              <a:spcBef>
                <a:spcPts val="0"/>
              </a:spcBef>
              <a:buNone/>
              <a:defRPr sz="26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6" name="Dian numeron paikkamerkki 5">
            <a:extLst>
              <a:ext uri="{FF2B5EF4-FFF2-40B4-BE49-F238E27FC236}">
                <a16:creationId xmlns:a16="http://schemas.microsoft.com/office/drawing/2014/main" id="{ABE89B99-CB50-4721-8EC5-09E308DE349D}"/>
              </a:ext>
            </a:extLst>
          </p:cNvPr>
          <p:cNvSpPr>
            <a:spLocks noGrp="1"/>
          </p:cNvSpPr>
          <p:nvPr>
            <p:ph type="sldNum" sz="quarter" idx="12"/>
          </p:nvPr>
        </p:nvSpPr>
        <p:spPr/>
        <p:txBody>
          <a:bodyPr/>
          <a:lstStyle>
            <a:lvl1pPr>
              <a:defRPr>
                <a:noFill/>
              </a:defRPr>
            </a:lvl1pPr>
          </a:lstStyle>
          <a:p>
            <a:fld id="{2020BB7A-7565-440A-AF71-226D618FE89D}" type="slidenum">
              <a:rPr lang="fi-FI" smtClean="0"/>
              <a:t>‹#›</a:t>
            </a:fld>
            <a:endParaRPr lang="fi-FI"/>
          </a:p>
        </p:txBody>
      </p:sp>
      <p:sp>
        <p:nvSpPr>
          <p:cNvPr id="4" name="Päivämäärän paikkamerkki 3">
            <a:extLst>
              <a:ext uri="{FF2B5EF4-FFF2-40B4-BE49-F238E27FC236}">
                <a16:creationId xmlns:a16="http://schemas.microsoft.com/office/drawing/2014/main" id="{424E1588-9E6E-4A84-810E-6A616E8CD13B}"/>
              </a:ext>
            </a:extLst>
          </p:cNvPr>
          <p:cNvSpPr>
            <a:spLocks noGrp="1"/>
          </p:cNvSpPr>
          <p:nvPr>
            <p:ph type="dt" sz="half" idx="10"/>
          </p:nvPr>
        </p:nvSpPr>
        <p:spPr/>
        <p:txBody>
          <a:bodyPr/>
          <a:lstStyle>
            <a:lvl1pPr>
              <a:defRPr>
                <a:noFill/>
              </a:defRPr>
            </a:lvl1pPr>
          </a:lstStyle>
          <a:p>
            <a:fld id="{4B9BA9A5-6AF9-4916-893F-95AD18BAAEE0}" type="datetime1">
              <a:rPr lang="fi-FI" smtClean="0"/>
              <a:t>30.5.2024</a:t>
            </a:fld>
            <a:endParaRPr lang="fi-FI"/>
          </a:p>
        </p:txBody>
      </p:sp>
      <p:sp>
        <p:nvSpPr>
          <p:cNvPr id="5" name="Alatunnisteen paikkamerkki 4">
            <a:extLst>
              <a:ext uri="{FF2B5EF4-FFF2-40B4-BE49-F238E27FC236}">
                <a16:creationId xmlns:a16="http://schemas.microsoft.com/office/drawing/2014/main" id="{F2470115-13AF-4E2A-AD86-898C49862C5F}"/>
              </a:ext>
            </a:extLst>
          </p:cNvPr>
          <p:cNvSpPr>
            <a:spLocks noGrp="1"/>
          </p:cNvSpPr>
          <p:nvPr>
            <p:ph type="ftr" sz="quarter" idx="11"/>
          </p:nvPr>
        </p:nvSpPr>
        <p:spPr/>
        <p:txBody>
          <a:bodyPr/>
          <a:lstStyle>
            <a:lvl1pPr>
              <a:defRPr>
                <a:noFill/>
              </a:defRPr>
            </a:lvl1pPr>
          </a:lstStyle>
          <a:p>
            <a:r>
              <a:rPr lang="en-US"/>
              <a:t>This work © 2024 by Tapio Palvelut Oy is licensed under CC BY-SA 4.0 </a:t>
            </a:r>
            <a:endParaRPr lang="fi-FI"/>
          </a:p>
        </p:txBody>
      </p:sp>
      <p:grpSp>
        <p:nvGrpSpPr>
          <p:cNvPr id="13" name="Logo">
            <a:extLst>
              <a:ext uri="{FF2B5EF4-FFF2-40B4-BE49-F238E27FC236}">
                <a16:creationId xmlns:a16="http://schemas.microsoft.com/office/drawing/2014/main" id="{3C30A216-C7F8-42EB-967F-C42A5B6546E0}"/>
              </a:ext>
              <a:ext uri="{C183D7F6-B498-43B3-948B-1728B52AA6E4}">
                <adec:decorative xmlns:adec="http://schemas.microsoft.com/office/drawing/2017/decorative" val="1"/>
              </a:ext>
            </a:extLst>
          </p:cNvPr>
          <p:cNvGrpSpPr>
            <a:grpSpLocks noChangeAspect="1"/>
          </p:cNvGrpSpPr>
          <p:nvPr/>
        </p:nvGrpSpPr>
        <p:grpSpPr bwMode="black">
          <a:xfrm>
            <a:off x="9259944" y="5532891"/>
            <a:ext cx="2196000" cy="592921"/>
            <a:chOff x="10274400" y="6210000"/>
            <a:chExt cx="1492250" cy="402908"/>
          </a:xfrm>
          <a:solidFill>
            <a:srgbClr val="FFFFFF"/>
          </a:solidFill>
        </p:grpSpPr>
        <p:sp>
          <p:nvSpPr>
            <p:cNvPr id="14" name="Vapaamuotoinen: Muoto 13">
              <a:extLst>
                <a:ext uri="{FF2B5EF4-FFF2-40B4-BE49-F238E27FC236}">
                  <a16:creationId xmlns:a16="http://schemas.microsoft.com/office/drawing/2014/main" id="{EC11CF2F-5EEB-49C7-B657-CFB988898499}"/>
                </a:ext>
              </a:extLst>
            </p:cNvPr>
            <p:cNvSpPr/>
            <p:nvPr/>
          </p:nvSpPr>
          <p:spPr bwMode="black">
            <a:xfrm>
              <a:off x="11466195" y="6216751"/>
              <a:ext cx="301902" cy="392018"/>
            </a:xfrm>
            <a:custGeom>
              <a:avLst/>
              <a:gdLst>
                <a:gd name="connsiteX0" fmla="*/ 150227 w 301902"/>
                <a:gd name="connsiteY0" fmla="*/ 0 h 392018"/>
                <a:gd name="connsiteX1" fmla="*/ 126062 w 301902"/>
                <a:gd name="connsiteY1" fmla="*/ 55318 h 392018"/>
                <a:gd name="connsiteX2" fmla="*/ 126062 w 301902"/>
                <a:gd name="connsiteY2" fmla="*/ 170419 h 392018"/>
                <a:gd name="connsiteX3" fmla="*/ 96439 w 301902"/>
                <a:gd name="connsiteY3" fmla="*/ 105409 h 392018"/>
                <a:gd name="connsiteX4" fmla="*/ 69935 w 301902"/>
                <a:gd name="connsiteY4" fmla="*/ 165955 h 392018"/>
                <a:gd name="connsiteX5" fmla="*/ 101896 w 301902"/>
                <a:gd name="connsiteY5" fmla="*/ 235756 h 392018"/>
                <a:gd name="connsiteX6" fmla="*/ 52786 w 301902"/>
                <a:gd name="connsiteY6" fmla="*/ 205265 h 392018"/>
                <a:gd name="connsiteX7" fmla="*/ 33409 w 301902"/>
                <a:gd name="connsiteY7" fmla="*/ 249476 h 392018"/>
                <a:gd name="connsiteX8" fmla="*/ 80849 w 301902"/>
                <a:gd name="connsiteY8" fmla="*/ 278878 h 392018"/>
                <a:gd name="connsiteX9" fmla="*/ 20491 w 301902"/>
                <a:gd name="connsiteY9" fmla="*/ 278878 h 392018"/>
                <a:gd name="connsiteX10" fmla="*/ 0 w 301902"/>
                <a:gd name="connsiteY10" fmla="*/ 325811 h 392018"/>
                <a:gd name="connsiteX11" fmla="*/ 126062 w 301902"/>
                <a:gd name="connsiteY11" fmla="*/ 325811 h 392018"/>
                <a:gd name="connsiteX12" fmla="*/ 126062 w 301902"/>
                <a:gd name="connsiteY12" fmla="*/ 392019 h 392018"/>
                <a:gd name="connsiteX13" fmla="*/ 175729 w 301902"/>
                <a:gd name="connsiteY13" fmla="*/ 392019 h 392018"/>
                <a:gd name="connsiteX14" fmla="*/ 175729 w 301902"/>
                <a:gd name="connsiteY14" fmla="*/ 325811 h 392018"/>
                <a:gd name="connsiteX15" fmla="*/ 301902 w 301902"/>
                <a:gd name="connsiteY15" fmla="*/ 325811 h 392018"/>
                <a:gd name="connsiteX16" fmla="*/ 281300 w 301902"/>
                <a:gd name="connsiteY16" fmla="*/ 278878 h 392018"/>
                <a:gd name="connsiteX17" fmla="*/ 221054 w 301902"/>
                <a:gd name="connsiteY17" fmla="*/ 278878 h 392018"/>
                <a:gd name="connsiteX18" fmla="*/ 268494 w 301902"/>
                <a:gd name="connsiteY18" fmla="*/ 249476 h 392018"/>
                <a:gd name="connsiteX19" fmla="*/ 249117 w 301902"/>
                <a:gd name="connsiteY19" fmla="*/ 205265 h 392018"/>
                <a:gd name="connsiteX20" fmla="*/ 199895 w 301902"/>
                <a:gd name="connsiteY20" fmla="*/ 235756 h 392018"/>
                <a:gd name="connsiteX21" fmla="*/ 231967 w 301902"/>
                <a:gd name="connsiteY21" fmla="*/ 165955 h 392018"/>
                <a:gd name="connsiteX22" fmla="*/ 205463 w 301902"/>
                <a:gd name="connsiteY22" fmla="*/ 105409 h 392018"/>
                <a:gd name="connsiteX23" fmla="*/ 175729 w 301902"/>
                <a:gd name="connsiteY23" fmla="*/ 170419 h 392018"/>
                <a:gd name="connsiteX24" fmla="*/ 175729 w 301902"/>
                <a:gd name="connsiteY24" fmla="*/ 55318 h 392018"/>
                <a:gd name="connsiteX25" fmla="*/ 151675 w 301902"/>
                <a:gd name="connsiteY25" fmla="*/ 0 h 39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902" h="392018">
                  <a:moveTo>
                    <a:pt x="150227" y="0"/>
                  </a:moveTo>
                  <a:lnTo>
                    <a:pt x="126062" y="55318"/>
                  </a:lnTo>
                  <a:lnTo>
                    <a:pt x="126062" y="170419"/>
                  </a:lnTo>
                  <a:lnTo>
                    <a:pt x="96439" y="105409"/>
                  </a:lnTo>
                  <a:lnTo>
                    <a:pt x="69935" y="165955"/>
                  </a:lnTo>
                  <a:lnTo>
                    <a:pt x="101896" y="235756"/>
                  </a:lnTo>
                  <a:lnTo>
                    <a:pt x="52786" y="205265"/>
                  </a:lnTo>
                  <a:lnTo>
                    <a:pt x="33409" y="249476"/>
                  </a:lnTo>
                  <a:lnTo>
                    <a:pt x="80849" y="278878"/>
                  </a:lnTo>
                  <a:lnTo>
                    <a:pt x="20491" y="278878"/>
                  </a:lnTo>
                  <a:lnTo>
                    <a:pt x="0" y="325811"/>
                  </a:lnTo>
                  <a:lnTo>
                    <a:pt x="126062" y="325811"/>
                  </a:lnTo>
                  <a:lnTo>
                    <a:pt x="126062" y="392019"/>
                  </a:lnTo>
                  <a:lnTo>
                    <a:pt x="175729" y="392019"/>
                  </a:lnTo>
                  <a:lnTo>
                    <a:pt x="175729" y="325811"/>
                  </a:lnTo>
                  <a:lnTo>
                    <a:pt x="301902" y="325811"/>
                  </a:lnTo>
                  <a:lnTo>
                    <a:pt x="281300" y="278878"/>
                  </a:lnTo>
                  <a:lnTo>
                    <a:pt x="221054" y="278878"/>
                  </a:lnTo>
                  <a:lnTo>
                    <a:pt x="268494" y="249476"/>
                  </a:lnTo>
                  <a:lnTo>
                    <a:pt x="249117" y="205265"/>
                  </a:lnTo>
                  <a:lnTo>
                    <a:pt x="199895" y="235756"/>
                  </a:lnTo>
                  <a:lnTo>
                    <a:pt x="231967" y="165955"/>
                  </a:lnTo>
                  <a:lnTo>
                    <a:pt x="205463" y="105409"/>
                  </a:lnTo>
                  <a:lnTo>
                    <a:pt x="175729" y="170419"/>
                  </a:lnTo>
                  <a:lnTo>
                    <a:pt x="175729" y="55318"/>
                  </a:lnTo>
                  <a:lnTo>
                    <a:pt x="151675" y="0"/>
                  </a:lnTo>
                  <a:close/>
                </a:path>
              </a:pathLst>
            </a:custGeom>
            <a:grpFill/>
            <a:ln w="11089" cap="flat">
              <a:noFill/>
              <a:prstDash val="solid"/>
              <a:miter/>
            </a:ln>
          </p:spPr>
          <p:txBody>
            <a:bodyPr rtlCol="0" anchor="ctr"/>
            <a:lstStyle/>
            <a:p>
              <a:endParaRPr lang="fi-FI"/>
            </a:p>
          </p:txBody>
        </p:sp>
        <p:grpSp>
          <p:nvGrpSpPr>
            <p:cNvPr id="15" name="Kuva 10">
              <a:extLst>
                <a:ext uri="{FF2B5EF4-FFF2-40B4-BE49-F238E27FC236}">
                  <a16:creationId xmlns:a16="http://schemas.microsoft.com/office/drawing/2014/main" id="{974D59E4-C489-4D86-9ADE-0A22503B24E7}"/>
                </a:ext>
              </a:extLst>
            </p:cNvPr>
            <p:cNvGrpSpPr/>
            <p:nvPr/>
          </p:nvGrpSpPr>
          <p:grpSpPr bwMode="black">
            <a:xfrm>
              <a:off x="10278854" y="6317762"/>
              <a:ext cx="1072638" cy="291633"/>
              <a:chOff x="10278854" y="6317762"/>
              <a:chExt cx="1072638" cy="291633"/>
            </a:xfrm>
            <a:grpFill/>
          </p:grpSpPr>
          <p:sp>
            <p:nvSpPr>
              <p:cNvPr id="16" name="Vapaamuotoinen: Muoto 15">
                <a:extLst>
                  <a:ext uri="{FF2B5EF4-FFF2-40B4-BE49-F238E27FC236}">
                    <a16:creationId xmlns:a16="http://schemas.microsoft.com/office/drawing/2014/main" id="{30BCBFC5-BEC8-4C97-9AE0-5C60F02304EC}"/>
                  </a:ext>
                </a:extLst>
              </p:cNvPr>
              <p:cNvSpPr/>
              <p:nvPr/>
            </p:nvSpPr>
            <p:spPr bwMode="black">
              <a:xfrm>
                <a:off x="11056272" y="6317762"/>
                <a:ext cx="295220" cy="291633"/>
              </a:xfrm>
              <a:custGeom>
                <a:avLst/>
                <a:gdLst>
                  <a:gd name="connsiteX0" fmla="*/ 295221 w 295220"/>
                  <a:gd name="connsiteY0" fmla="*/ 145634 h 291633"/>
                  <a:gd name="connsiteX1" fmla="*/ 293884 w 295220"/>
                  <a:gd name="connsiteY1" fmla="*/ 123093 h 291633"/>
                  <a:gd name="connsiteX2" fmla="*/ 292214 w 295220"/>
                  <a:gd name="connsiteY2" fmla="*/ 112312 h 291633"/>
                  <a:gd name="connsiteX3" fmla="*/ 289764 w 295220"/>
                  <a:gd name="connsiteY3" fmla="*/ 101859 h 291633"/>
                  <a:gd name="connsiteX4" fmla="*/ 282748 w 295220"/>
                  <a:gd name="connsiteY4" fmla="*/ 82149 h 291633"/>
                  <a:gd name="connsiteX5" fmla="*/ 276178 w 295220"/>
                  <a:gd name="connsiteY5" fmla="*/ 69190 h 291633"/>
                  <a:gd name="connsiteX6" fmla="*/ 270610 w 295220"/>
                  <a:gd name="connsiteY6" fmla="*/ 60479 h 291633"/>
                  <a:gd name="connsiteX7" fmla="*/ 264373 w 295220"/>
                  <a:gd name="connsiteY7" fmla="*/ 52094 h 291633"/>
                  <a:gd name="connsiteX8" fmla="*/ 255353 w 295220"/>
                  <a:gd name="connsiteY8" fmla="*/ 42076 h 291633"/>
                  <a:gd name="connsiteX9" fmla="*/ 254239 w 295220"/>
                  <a:gd name="connsiteY9" fmla="*/ 40987 h 291633"/>
                  <a:gd name="connsiteX10" fmla="*/ 253237 w 295220"/>
                  <a:gd name="connsiteY10" fmla="*/ 40116 h 291633"/>
                  <a:gd name="connsiteX11" fmla="*/ 252680 w 295220"/>
                  <a:gd name="connsiteY11" fmla="*/ 39571 h 291633"/>
                  <a:gd name="connsiteX12" fmla="*/ 252235 w 295220"/>
                  <a:gd name="connsiteY12" fmla="*/ 39027 h 291633"/>
                  <a:gd name="connsiteX13" fmla="*/ 250230 w 295220"/>
                  <a:gd name="connsiteY13" fmla="*/ 37284 h 291633"/>
                  <a:gd name="connsiteX14" fmla="*/ 247112 w 295220"/>
                  <a:gd name="connsiteY14" fmla="*/ 34562 h 291633"/>
                  <a:gd name="connsiteX15" fmla="*/ 243994 w 295220"/>
                  <a:gd name="connsiteY15" fmla="*/ 31949 h 291633"/>
                  <a:gd name="connsiteX16" fmla="*/ 239874 w 295220"/>
                  <a:gd name="connsiteY16" fmla="*/ 28682 h 291633"/>
                  <a:gd name="connsiteX17" fmla="*/ 235642 w 295220"/>
                  <a:gd name="connsiteY17" fmla="*/ 25633 h 291633"/>
                  <a:gd name="connsiteX18" fmla="*/ 231299 w 295220"/>
                  <a:gd name="connsiteY18" fmla="*/ 22802 h 291633"/>
                  <a:gd name="connsiteX19" fmla="*/ 226844 w 295220"/>
                  <a:gd name="connsiteY19" fmla="*/ 20079 h 291633"/>
                  <a:gd name="connsiteX20" fmla="*/ 219494 w 295220"/>
                  <a:gd name="connsiteY20" fmla="*/ 16050 h 291633"/>
                  <a:gd name="connsiteX21" fmla="*/ 210697 w 295220"/>
                  <a:gd name="connsiteY21" fmla="*/ 11912 h 291633"/>
                  <a:gd name="connsiteX22" fmla="*/ 200786 w 295220"/>
                  <a:gd name="connsiteY22" fmla="*/ 8210 h 291633"/>
                  <a:gd name="connsiteX23" fmla="*/ 180072 w 295220"/>
                  <a:gd name="connsiteY23" fmla="*/ 2874 h 291633"/>
                  <a:gd name="connsiteX24" fmla="*/ 158023 w 295220"/>
                  <a:gd name="connsiteY24" fmla="*/ 261 h 291633"/>
                  <a:gd name="connsiteX25" fmla="*/ 146552 w 295220"/>
                  <a:gd name="connsiteY25" fmla="*/ 43 h 291633"/>
                  <a:gd name="connsiteX26" fmla="*/ 134971 w 295220"/>
                  <a:gd name="connsiteY26" fmla="*/ 478 h 291633"/>
                  <a:gd name="connsiteX27" fmla="*/ 112921 w 295220"/>
                  <a:gd name="connsiteY27" fmla="*/ 3310 h 291633"/>
                  <a:gd name="connsiteX28" fmla="*/ 92208 w 295220"/>
                  <a:gd name="connsiteY28" fmla="*/ 8972 h 291633"/>
                  <a:gd name="connsiteX29" fmla="*/ 82408 w 295220"/>
                  <a:gd name="connsiteY29" fmla="*/ 12783 h 291633"/>
                  <a:gd name="connsiteX30" fmla="*/ 73053 w 295220"/>
                  <a:gd name="connsiteY30" fmla="*/ 17357 h 291633"/>
                  <a:gd name="connsiteX31" fmla="*/ 64033 w 295220"/>
                  <a:gd name="connsiteY31" fmla="*/ 22584 h 291633"/>
                  <a:gd name="connsiteX32" fmla="*/ 55458 w 295220"/>
                  <a:gd name="connsiteY32" fmla="*/ 28573 h 291633"/>
                  <a:gd name="connsiteX33" fmla="*/ 39645 w 295220"/>
                  <a:gd name="connsiteY33" fmla="*/ 42403 h 291633"/>
                  <a:gd name="connsiteX34" fmla="*/ 32629 w 295220"/>
                  <a:gd name="connsiteY34" fmla="*/ 50025 h 291633"/>
                  <a:gd name="connsiteX35" fmla="*/ 26170 w 295220"/>
                  <a:gd name="connsiteY35" fmla="*/ 58192 h 291633"/>
                  <a:gd name="connsiteX36" fmla="*/ 23275 w 295220"/>
                  <a:gd name="connsiteY36" fmla="*/ 62439 h 291633"/>
                  <a:gd name="connsiteX37" fmla="*/ 20491 w 295220"/>
                  <a:gd name="connsiteY37" fmla="*/ 66795 h 291633"/>
                  <a:gd name="connsiteX38" fmla="*/ 15479 w 295220"/>
                  <a:gd name="connsiteY38" fmla="*/ 75724 h 291633"/>
                  <a:gd name="connsiteX39" fmla="*/ 7573 w 295220"/>
                  <a:gd name="connsiteY39" fmla="*/ 94889 h 291633"/>
                  <a:gd name="connsiteX40" fmla="*/ 6014 w 295220"/>
                  <a:gd name="connsiteY40" fmla="*/ 99899 h 291633"/>
                  <a:gd name="connsiteX41" fmla="*/ 4677 w 295220"/>
                  <a:gd name="connsiteY41" fmla="*/ 105017 h 291633"/>
                  <a:gd name="connsiteX42" fmla="*/ 2450 w 295220"/>
                  <a:gd name="connsiteY42" fmla="*/ 115470 h 291633"/>
                  <a:gd name="connsiteX43" fmla="*/ 891 w 295220"/>
                  <a:gd name="connsiteY43" fmla="*/ 126469 h 291633"/>
                  <a:gd name="connsiteX44" fmla="*/ 111 w 295220"/>
                  <a:gd name="connsiteY44" fmla="*/ 137576 h 291633"/>
                  <a:gd name="connsiteX45" fmla="*/ 0 w 295220"/>
                  <a:gd name="connsiteY45" fmla="*/ 143238 h 291633"/>
                  <a:gd name="connsiteX46" fmla="*/ 0 w 295220"/>
                  <a:gd name="connsiteY46" fmla="*/ 149010 h 291633"/>
                  <a:gd name="connsiteX47" fmla="*/ 223 w 295220"/>
                  <a:gd name="connsiteY47" fmla="*/ 154672 h 291633"/>
                  <a:gd name="connsiteX48" fmla="*/ 557 w 295220"/>
                  <a:gd name="connsiteY48" fmla="*/ 160335 h 291633"/>
                  <a:gd name="connsiteX49" fmla="*/ 3675 w 295220"/>
                  <a:gd name="connsiteY49" fmla="*/ 182005 h 291633"/>
                  <a:gd name="connsiteX50" fmla="*/ 6348 w 295220"/>
                  <a:gd name="connsiteY50" fmla="*/ 192350 h 291633"/>
                  <a:gd name="connsiteX51" fmla="*/ 9689 w 295220"/>
                  <a:gd name="connsiteY51" fmla="*/ 202259 h 291633"/>
                  <a:gd name="connsiteX52" fmla="*/ 18486 w 295220"/>
                  <a:gd name="connsiteY52" fmla="*/ 220989 h 291633"/>
                  <a:gd name="connsiteX53" fmla="*/ 23943 w 295220"/>
                  <a:gd name="connsiteY53" fmla="*/ 229809 h 291633"/>
                  <a:gd name="connsiteX54" fmla="*/ 30068 w 295220"/>
                  <a:gd name="connsiteY54" fmla="*/ 238194 h 291633"/>
                  <a:gd name="connsiteX55" fmla="*/ 36861 w 295220"/>
                  <a:gd name="connsiteY55" fmla="*/ 246143 h 291633"/>
                  <a:gd name="connsiteX56" fmla="*/ 44322 w 295220"/>
                  <a:gd name="connsiteY56" fmla="*/ 253657 h 291633"/>
                  <a:gd name="connsiteX57" fmla="*/ 52229 w 295220"/>
                  <a:gd name="connsiteY57" fmla="*/ 260517 h 291633"/>
                  <a:gd name="connsiteX58" fmla="*/ 60581 w 295220"/>
                  <a:gd name="connsiteY58" fmla="*/ 266724 h 291633"/>
                  <a:gd name="connsiteX59" fmla="*/ 69379 w 295220"/>
                  <a:gd name="connsiteY59" fmla="*/ 272278 h 291633"/>
                  <a:gd name="connsiteX60" fmla="*/ 78510 w 295220"/>
                  <a:gd name="connsiteY60" fmla="*/ 277069 h 291633"/>
                  <a:gd name="connsiteX61" fmla="*/ 97999 w 295220"/>
                  <a:gd name="connsiteY61" fmla="*/ 284692 h 291633"/>
                  <a:gd name="connsiteX62" fmla="*/ 108355 w 295220"/>
                  <a:gd name="connsiteY62" fmla="*/ 287414 h 291633"/>
                  <a:gd name="connsiteX63" fmla="*/ 119046 w 295220"/>
                  <a:gd name="connsiteY63" fmla="*/ 289483 h 291633"/>
                  <a:gd name="connsiteX64" fmla="*/ 141541 w 295220"/>
                  <a:gd name="connsiteY64" fmla="*/ 291552 h 291633"/>
                  <a:gd name="connsiteX65" fmla="*/ 153011 w 295220"/>
                  <a:gd name="connsiteY65" fmla="*/ 291552 h 291633"/>
                  <a:gd name="connsiteX66" fmla="*/ 164482 w 295220"/>
                  <a:gd name="connsiteY66" fmla="*/ 290899 h 291633"/>
                  <a:gd name="connsiteX67" fmla="*/ 186197 w 295220"/>
                  <a:gd name="connsiteY67" fmla="*/ 287523 h 291633"/>
                  <a:gd name="connsiteX68" fmla="*/ 196554 w 295220"/>
                  <a:gd name="connsiteY68" fmla="*/ 284801 h 291633"/>
                  <a:gd name="connsiteX69" fmla="*/ 206576 w 295220"/>
                  <a:gd name="connsiteY69" fmla="*/ 281316 h 291633"/>
                  <a:gd name="connsiteX70" fmla="*/ 225397 w 295220"/>
                  <a:gd name="connsiteY70" fmla="*/ 272278 h 291633"/>
                  <a:gd name="connsiteX71" fmla="*/ 234194 w 295220"/>
                  <a:gd name="connsiteY71" fmla="*/ 266724 h 291633"/>
                  <a:gd name="connsiteX72" fmla="*/ 242658 w 295220"/>
                  <a:gd name="connsiteY72" fmla="*/ 260300 h 291633"/>
                  <a:gd name="connsiteX73" fmla="*/ 249673 w 295220"/>
                  <a:gd name="connsiteY73" fmla="*/ 254310 h 291633"/>
                  <a:gd name="connsiteX74" fmla="*/ 252346 w 295220"/>
                  <a:gd name="connsiteY74" fmla="*/ 251806 h 291633"/>
                  <a:gd name="connsiteX75" fmla="*/ 254239 w 295220"/>
                  <a:gd name="connsiteY75" fmla="*/ 249955 h 291633"/>
                  <a:gd name="connsiteX76" fmla="*/ 256132 w 295220"/>
                  <a:gd name="connsiteY76" fmla="*/ 248103 h 291633"/>
                  <a:gd name="connsiteX77" fmla="*/ 259585 w 295220"/>
                  <a:gd name="connsiteY77" fmla="*/ 244510 h 291633"/>
                  <a:gd name="connsiteX78" fmla="*/ 268939 w 295220"/>
                  <a:gd name="connsiteY78" fmla="*/ 233076 h 291633"/>
                  <a:gd name="connsiteX79" fmla="*/ 274730 w 295220"/>
                  <a:gd name="connsiteY79" fmla="*/ 224473 h 291633"/>
                  <a:gd name="connsiteX80" fmla="*/ 279741 w 295220"/>
                  <a:gd name="connsiteY80" fmla="*/ 215435 h 291633"/>
                  <a:gd name="connsiteX81" fmla="*/ 284084 w 295220"/>
                  <a:gd name="connsiteY81" fmla="*/ 206070 h 291633"/>
                  <a:gd name="connsiteX82" fmla="*/ 287648 w 295220"/>
                  <a:gd name="connsiteY82" fmla="*/ 196270 h 291633"/>
                  <a:gd name="connsiteX83" fmla="*/ 291546 w 295220"/>
                  <a:gd name="connsiteY83" fmla="*/ 181896 h 291633"/>
                  <a:gd name="connsiteX84" fmla="*/ 293884 w 295220"/>
                  <a:gd name="connsiteY84" fmla="*/ 168284 h 291633"/>
                  <a:gd name="connsiteX85" fmla="*/ 294886 w 295220"/>
                  <a:gd name="connsiteY85" fmla="*/ 157177 h 291633"/>
                  <a:gd name="connsiteX86" fmla="*/ 295221 w 295220"/>
                  <a:gd name="connsiteY86" fmla="*/ 145634 h 291633"/>
                  <a:gd name="connsiteX87" fmla="*/ 262591 w 295220"/>
                  <a:gd name="connsiteY87" fmla="*/ 160661 h 291633"/>
                  <a:gd name="connsiteX88" fmla="*/ 260921 w 295220"/>
                  <a:gd name="connsiteY88" fmla="*/ 172422 h 291633"/>
                  <a:gd name="connsiteX89" fmla="*/ 257469 w 295220"/>
                  <a:gd name="connsiteY89" fmla="*/ 185816 h 291633"/>
                  <a:gd name="connsiteX90" fmla="*/ 255130 w 295220"/>
                  <a:gd name="connsiteY90" fmla="*/ 192241 h 291633"/>
                  <a:gd name="connsiteX91" fmla="*/ 250119 w 295220"/>
                  <a:gd name="connsiteY91" fmla="*/ 203130 h 291633"/>
                  <a:gd name="connsiteX92" fmla="*/ 244217 w 295220"/>
                  <a:gd name="connsiteY92" fmla="*/ 212822 h 291633"/>
                  <a:gd name="connsiteX93" fmla="*/ 240319 w 295220"/>
                  <a:gd name="connsiteY93" fmla="*/ 218158 h 291633"/>
                  <a:gd name="connsiteX94" fmla="*/ 237869 w 295220"/>
                  <a:gd name="connsiteY94" fmla="*/ 221207 h 291633"/>
                  <a:gd name="connsiteX95" fmla="*/ 234194 w 295220"/>
                  <a:gd name="connsiteY95" fmla="*/ 225236 h 291633"/>
                  <a:gd name="connsiteX96" fmla="*/ 232524 w 295220"/>
                  <a:gd name="connsiteY96" fmla="*/ 226978 h 291633"/>
                  <a:gd name="connsiteX97" fmla="*/ 231410 w 295220"/>
                  <a:gd name="connsiteY97" fmla="*/ 228176 h 291633"/>
                  <a:gd name="connsiteX98" fmla="*/ 230185 w 295220"/>
                  <a:gd name="connsiteY98" fmla="*/ 229374 h 291633"/>
                  <a:gd name="connsiteX99" fmla="*/ 228626 w 295220"/>
                  <a:gd name="connsiteY99" fmla="*/ 230789 h 291633"/>
                  <a:gd name="connsiteX100" fmla="*/ 225174 w 295220"/>
                  <a:gd name="connsiteY100" fmla="*/ 233838 h 291633"/>
                  <a:gd name="connsiteX101" fmla="*/ 219940 w 295220"/>
                  <a:gd name="connsiteY101" fmla="*/ 237976 h 291633"/>
                  <a:gd name="connsiteX102" fmla="*/ 214483 w 295220"/>
                  <a:gd name="connsiteY102" fmla="*/ 241788 h 291633"/>
                  <a:gd name="connsiteX103" fmla="*/ 203681 w 295220"/>
                  <a:gd name="connsiteY103" fmla="*/ 247886 h 291633"/>
                  <a:gd name="connsiteX104" fmla="*/ 191320 w 295220"/>
                  <a:gd name="connsiteY104" fmla="*/ 253004 h 291633"/>
                  <a:gd name="connsiteX105" fmla="*/ 178068 w 295220"/>
                  <a:gd name="connsiteY105" fmla="*/ 256706 h 291633"/>
                  <a:gd name="connsiteX106" fmla="*/ 163925 w 295220"/>
                  <a:gd name="connsiteY106" fmla="*/ 258993 h 291633"/>
                  <a:gd name="connsiteX107" fmla="*/ 148891 w 295220"/>
                  <a:gd name="connsiteY107" fmla="*/ 259864 h 291633"/>
                  <a:gd name="connsiteX108" fmla="*/ 133746 w 295220"/>
                  <a:gd name="connsiteY108" fmla="*/ 259319 h 291633"/>
                  <a:gd name="connsiteX109" fmla="*/ 119491 w 295220"/>
                  <a:gd name="connsiteY109" fmla="*/ 257250 h 291633"/>
                  <a:gd name="connsiteX110" fmla="*/ 106239 w 295220"/>
                  <a:gd name="connsiteY110" fmla="*/ 253766 h 291633"/>
                  <a:gd name="connsiteX111" fmla="*/ 93767 w 295220"/>
                  <a:gd name="connsiteY111" fmla="*/ 248866 h 291633"/>
                  <a:gd name="connsiteX112" fmla="*/ 82185 w 295220"/>
                  <a:gd name="connsiteY112" fmla="*/ 242441 h 291633"/>
                  <a:gd name="connsiteX113" fmla="*/ 71383 w 295220"/>
                  <a:gd name="connsiteY113" fmla="*/ 234601 h 291633"/>
                  <a:gd name="connsiteX114" fmla="*/ 61472 w 295220"/>
                  <a:gd name="connsiteY114" fmla="*/ 225345 h 291633"/>
                  <a:gd name="connsiteX115" fmla="*/ 57017 w 295220"/>
                  <a:gd name="connsiteY115" fmla="*/ 220444 h 291633"/>
                  <a:gd name="connsiteX116" fmla="*/ 52897 w 295220"/>
                  <a:gd name="connsiteY116" fmla="*/ 215217 h 291633"/>
                  <a:gd name="connsiteX117" fmla="*/ 45770 w 295220"/>
                  <a:gd name="connsiteY117" fmla="*/ 204219 h 291633"/>
                  <a:gd name="connsiteX118" fmla="*/ 40090 w 295220"/>
                  <a:gd name="connsiteY118" fmla="*/ 192459 h 291633"/>
                  <a:gd name="connsiteX119" fmla="*/ 35859 w 295220"/>
                  <a:gd name="connsiteY119" fmla="*/ 179827 h 291633"/>
                  <a:gd name="connsiteX120" fmla="*/ 33075 w 295220"/>
                  <a:gd name="connsiteY120" fmla="*/ 166215 h 291633"/>
                  <a:gd name="connsiteX121" fmla="*/ 31738 w 295220"/>
                  <a:gd name="connsiteY121" fmla="*/ 151732 h 291633"/>
                  <a:gd name="connsiteX122" fmla="*/ 31627 w 295220"/>
                  <a:gd name="connsiteY122" fmla="*/ 144218 h 291633"/>
                  <a:gd name="connsiteX123" fmla="*/ 31850 w 295220"/>
                  <a:gd name="connsiteY123" fmla="*/ 136705 h 291633"/>
                  <a:gd name="connsiteX124" fmla="*/ 33520 w 295220"/>
                  <a:gd name="connsiteY124" fmla="*/ 122331 h 291633"/>
                  <a:gd name="connsiteX125" fmla="*/ 36638 w 295220"/>
                  <a:gd name="connsiteY125" fmla="*/ 108937 h 291633"/>
                  <a:gd name="connsiteX126" fmla="*/ 41204 w 295220"/>
                  <a:gd name="connsiteY126" fmla="*/ 96414 h 291633"/>
                  <a:gd name="connsiteX127" fmla="*/ 47217 w 295220"/>
                  <a:gd name="connsiteY127" fmla="*/ 84653 h 291633"/>
                  <a:gd name="connsiteX128" fmla="*/ 54679 w 295220"/>
                  <a:gd name="connsiteY128" fmla="*/ 73764 h 291633"/>
                  <a:gd name="connsiteX129" fmla="*/ 63699 w 295220"/>
                  <a:gd name="connsiteY129" fmla="*/ 63637 h 291633"/>
                  <a:gd name="connsiteX130" fmla="*/ 73833 w 295220"/>
                  <a:gd name="connsiteY130" fmla="*/ 54599 h 291633"/>
                  <a:gd name="connsiteX131" fmla="*/ 84746 w 295220"/>
                  <a:gd name="connsiteY131" fmla="*/ 47085 h 291633"/>
                  <a:gd name="connsiteX132" fmla="*/ 96439 w 295220"/>
                  <a:gd name="connsiteY132" fmla="*/ 40987 h 291633"/>
                  <a:gd name="connsiteX133" fmla="*/ 108912 w 295220"/>
                  <a:gd name="connsiteY133" fmla="*/ 36304 h 291633"/>
                  <a:gd name="connsiteX134" fmla="*/ 122275 w 295220"/>
                  <a:gd name="connsiteY134" fmla="*/ 33038 h 291633"/>
                  <a:gd name="connsiteX135" fmla="*/ 136641 w 295220"/>
                  <a:gd name="connsiteY135" fmla="*/ 31295 h 291633"/>
                  <a:gd name="connsiteX136" fmla="*/ 144214 w 295220"/>
                  <a:gd name="connsiteY136" fmla="*/ 30969 h 291633"/>
                  <a:gd name="connsiteX137" fmla="*/ 151786 w 295220"/>
                  <a:gd name="connsiteY137" fmla="*/ 30969 h 291633"/>
                  <a:gd name="connsiteX138" fmla="*/ 166597 w 295220"/>
                  <a:gd name="connsiteY138" fmla="*/ 32166 h 291633"/>
                  <a:gd name="connsiteX139" fmla="*/ 180518 w 295220"/>
                  <a:gd name="connsiteY139" fmla="*/ 34780 h 291633"/>
                  <a:gd name="connsiteX140" fmla="*/ 193547 w 295220"/>
                  <a:gd name="connsiteY140" fmla="*/ 38809 h 291633"/>
                  <a:gd name="connsiteX141" fmla="*/ 205686 w 295220"/>
                  <a:gd name="connsiteY141" fmla="*/ 44363 h 291633"/>
                  <a:gd name="connsiteX142" fmla="*/ 217044 w 295220"/>
                  <a:gd name="connsiteY142" fmla="*/ 51332 h 291633"/>
                  <a:gd name="connsiteX143" fmla="*/ 227512 w 295220"/>
                  <a:gd name="connsiteY143" fmla="*/ 59717 h 291633"/>
                  <a:gd name="connsiteX144" fmla="*/ 232412 w 295220"/>
                  <a:gd name="connsiteY144" fmla="*/ 64399 h 291633"/>
                  <a:gd name="connsiteX145" fmla="*/ 236978 w 295220"/>
                  <a:gd name="connsiteY145" fmla="*/ 69299 h 291633"/>
                  <a:gd name="connsiteX146" fmla="*/ 244885 w 295220"/>
                  <a:gd name="connsiteY146" fmla="*/ 79862 h 291633"/>
                  <a:gd name="connsiteX147" fmla="*/ 251455 w 295220"/>
                  <a:gd name="connsiteY147" fmla="*/ 91187 h 291633"/>
                  <a:gd name="connsiteX148" fmla="*/ 256578 w 295220"/>
                  <a:gd name="connsiteY148" fmla="*/ 103383 h 291633"/>
                  <a:gd name="connsiteX149" fmla="*/ 260253 w 295220"/>
                  <a:gd name="connsiteY149" fmla="*/ 116450 h 291633"/>
                  <a:gd name="connsiteX150" fmla="*/ 262369 w 295220"/>
                  <a:gd name="connsiteY150" fmla="*/ 130498 h 291633"/>
                  <a:gd name="connsiteX151" fmla="*/ 263148 w 295220"/>
                  <a:gd name="connsiteY151" fmla="*/ 145416 h 291633"/>
                  <a:gd name="connsiteX152" fmla="*/ 262591 w 295220"/>
                  <a:gd name="connsiteY152" fmla="*/ 160661 h 29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95220" h="291633">
                    <a:moveTo>
                      <a:pt x="295221" y="145634"/>
                    </a:moveTo>
                    <a:cubicBezTo>
                      <a:pt x="295221" y="138120"/>
                      <a:pt x="294775" y="130607"/>
                      <a:pt x="293884" y="123093"/>
                    </a:cubicBezTo>
                    <a:cubicBezTo>
                      <a:pt x="293439" y="119500"/>
                      <a:pt x="292882" y="115906"/>
                      <a:pt x="292214" y="112312"/>
                    </a:cubicBezTo>
                    <a:cubicBezTo>
                      <a:pt x="291546" y="108828"/>
                      <a:pt x="290766" y="105343"/>
                      <a:pt x="289764" y="101859"/>
                    </a:cubicBezTo>
                    <a:cubicBezTo>
                      <a:pt x="287871" y="95107"/>
                      <a:pt x="285643" y="88465"/>
                      <a:pt x="282748" y="82149"/>
                    </a:cubicBezTo>
                    <a:cubicBezTo>
                      <a:pt x="280855" y="77684"/>
                      <a:pt x="278628" y="73328"/>
                      <a:pt x="276178" y="69190"/>
                    </a:cubicBezTo>
                    <a:cubicBezTo>
                      <a:pt x="274396" y="66250"/>
                      <a:pt x="272614" y="63310"/>
                      <a:pt x="270610" y="60479"/>
                    </a:cubicBezTo>
                    <a:cubicBezTo>
                      <a:pt x="268605" y="57648"/>
                      <a:pt x="266601" y="54816"/>
                      <a:pt x="264373" y="52094"/>
                    </a:cubicBezTo>
                    <a:cubicBezTo>
                      <a:pt x="261589" y="48609"/>
                      <a:pt x="258471" y="45234"/>
                      <a:pt x="255353" y="42076"/>
                    </a:cubicBezTo>
                    <a:cubicBezTo>
                      <a:pt x="255019" y="41749"/>
                      <a:pt x="254573" y="41314"/>
                      <a:pt x="254239" y="40987"/>
                    </a:cubicBezTo>
                    <a:cubicBezTo>
                      <a:pt x="253905" y="40660"/>
                      <a:pt x="253571" y="40334"/>
                      <a:pt x="253237" y="40116"/>
                    </a:cubicBezTo>
                    <a:cubicBezTo>
                      <a:pt x="253014" y="39898"/>
                      <a:pt x="252903" y="39789"/>
                      <a:pt x="252680" y="39571"/>
                    </a:cubicBezTo>
                    <a:cubicBezTo>
                      <a:pt x="252569" y="39462"/>
                      <a:pt x="252346" y="39245"/>
                      <a:pt x="252235" y="39027"/>
                    </a:cubicBezTo>
                    <a:cubicBezTo>
                      <a:pt x="251567" y="38482"/>
                      <a:pt x="250898" y="37829"/>
                      <a:pt x="250230" y="37284"/>
                    </a:cubicBezTo>
                    <a:cubicBezTo>
                      <a:pt x="249228" y="36413"/>
                      <a:pt x="248226" y="35433"/>
                      <a:pt x="247112" y="34562"/>
                    </a:cubicBezTo>
                    <a:cubicBezTo>
                      <a:pt x="246110" y="33691"/>
                      <a:pt x="245108" y="32820"/>
                      <a:pt x="243994" y="31949"/>
                    </a:cubicBezTo>
                    <a:cubicBezTo>
                      <a:pt x="242658" y="30860"/>
                      <a:pt x="241321" y="29771"/>
                      <a:pt x="239874" y="28682"/>
                    </a:cubicBezTo>
                    <a:cubicBezTo>
                      <a:pt x="238537" y="27593"/>
                      <a:pt x="237090" y="26613"/>
                      <a:pt x="235642" y="25633"/>
                    </a:cubicBezTo>
                    <a:cubicBezTo>
                      <a:pt x="234194" y="24653"/>
                      <a:pt x="232858" y="23673"/>
                      <a:pt x="231299" y="22802"/>
                    </a:cubicBezTo>
                    <a:cubicBezTo>
                      <a:pt x="229851" y="21822"/>
                      <a:pt x="228292" y="20950"/>
                      <a:pt x="226844" y="20079"/>
                    </a:cubicBezTo>
                    <a:cubicBezTo>
                      <a:pt x="224394" y="18664"/>
                      <a:pt x="221944" y="17357"/>
                      <a:pt x="219494" y="16050"/>
                    </a:cubicBezTo>
                    <a:cubicBezTo>
                      <a:pt x="216599" y="14526"/>
                      <a:pt x="213592" y="13219"/>
                      <a:pt x="210697" y="11912"/>
                    </a:cubicBezTo>
                    <a:cubicBezTo>
                      <a:pt x="207467" y="10497"/>
                      <a:pt x="204238" y="9299"/>
                      <a:pt x="200786" y="8210"/>
                    </a:cubicBezTo>
                    <a:cubicBezTo>
                      <a:pt x="194104" y="5923"/>
                      <a:pt x="187199" y="4181"/>
                      <a:pt x="180072" y="2874"/>
                    </a:cubicBezTo>
                    <a:cubicBezTo>
                      <a:pt x="172834" y="1458"/>
                      <a:pt x="165372" y="696"/>
                      <a:pt x="158023" y="261"/>
                    </a:cubicBezTo>
                    <a:cubicBezTo>
                      <a:pt x="154236" y="43"/>
                      <a:pt x="150339" y="-66"/>
                      <a:pt x="146552" y="43"/>
                    </a:cubicBezTo>
                    <a:cubicBezTo>
                      <a:pt x="142655" y="43"/>
                      <a:pt x="138868" y="152"/>
                      <a:pt x="134971" y="478"/>
                    </a:cubicBezTo>
                    <a:cubicBezTo>
                      <a:pt x="127509" y="914"/>
                      <a:pt x="120160" y="1894"/>
                      <a:pt x="112921" y="3310"/>
                    </a:cubicBezTo>
                    <a:cubicBezTo>
                      <a:pt x="105905" y="4725"/>
                      <a:pt x="99001" y="6576"/>
                      <a:pt x="92208" y="8972"/>
                    </a:cubicBezTo>
                    <a:cubicBezTo>
                      <a:pt x="88867" y="10061"/>
                      <a:pt x="85637" y="11368"/>
                      <a:pt x="82408" y="12783"/>
                    </a:cubicBezTo>
                    <a:cubicBezTo>
                      <a:pt x="79290" y="14199"/>
                      <a:pt x="76060" y="15723"/>
                      <a:pt x="73053" y="17357"/>
                    </a:cubicBezTo>
                    <a:cubicBezTo>
                      <a:pt x="69935" y="18990"/>
                      <a:pt x="66929" y="20733"/>
                      <a:pt x="64033" y="22584"/>
                    </a:cubicBezTo>
                    <a:cubicBezTo>
                      <a:pt x="61138" y="24435"/>
                      <a:pt x="58242" y="26395"/>
                      <a:pt x="55458" y="28573"/>
                    </a:cubicBezTo>
                    <a:cubicBezTo>
                      <a:pt x="49890" y="32820"/>
                      <a:pt x="44545" y="37393"/>
                      <a:pt x="39645" y="42403"/>
                    </a:cubicBezTo>
                    <a:cubicBezTo>
                      <a:pt x="37195" y="44907"/>
                      <a:pt x="34856" y="47412"/>
                      <a:pt x="32629" y="50025"/>
                    </a:cubicBezTo>
                    <a:cubicBezTo>
                      <a:pt x="30402" y="52639"/>
                      <a:pt x="28286" y="55361"/>
                      <a:pt x="26170" y="58192"/>
                    </a:cubicBezTo>
                    <a:cubicBezTo>
                      <a:pt x="25168" y="59608"/>
                      <a:pt x="24166" y="61023"/>
                      <a:pt x="23275" y="62439"/>
                    </a:cubicBezTo>
                    <a:cubicBezTo>
                      <a:pt x="22384" y="63855"/>
                      <a:pt x="21381" y="65379"/>
                      <a:pt x="20491" y="66795"/>
                    </a:cubicBezTo>
                    <a:cubicBezTo>
                      <a:pt x="18709" y="69735"/>
                      <a:pt x="17038" y="72675"/>
                      <a:pt x="15479" y="75724"/>
                    </a:cubicBezTo>
                    <a:cubicBezTo>
                      <a:pt x="12361" y="81931"/>
                      <a:pt x="9689" y="88356"/>
                      <a:pt x="7573" y="94889"/>
                    </a:cubicBezTo>
                    <a:cubicBezTo>
                      <a:pt x="7016" y="96523"/>
                      <a:pt x="6459" y="98265"/>
                      <a:pt x="6014" y="99899"/>
                    </a:cubicBezTo>
                    <a:cubicBezTo>
                      <a:pt x="5568" y="101641"/>
                      <a:pt x="5123" y="103274"/>
                      <a:pt x="4677" y="105017"/>
                    </a:cubicBezTo>
                    <a:cubicBezTo>
                      <a:pt x="3786" y="108501"/>
                      <a:pt x="3118" y="111986"/>
                      <a:pt x="2450" y="115470"/>
                    </a:cubicBezTo>
                    <a:cubicBezTo>
                      <a:pt x="1782" y="119173"/>
                      <a:pt x="1336" y="122766"/>
                      <a:pt x="891" y="126469"/>
                    </a:cubicBezTo>
                    <a:cubicBezTo>
                      <a:pt x="557" y="130171"/>
                      <a:pt x="223" y="133874"/>
                      <a:pt x="111" y="137576"/>
                    </a:cubicBezTo>
                    <a:cubicBezTo>
                      <a:pt x="0" y="139536"/>
                      <a:pt x="0" y="141387"/>
                      <a:pt x="0" y="143238"/>
                    </a:cubicBezTo>
                    <a:cubicBezTo>
                      <a:pt x="0" y="145198"/>
                      <a:pt x="0" y="147050"/>
                      <a:pt x="0" y="149010"/>
                    </a:cubicBezTo>
                    <a:cubicBezTo>
                      <a:pt x="0" y="150861"/>
                      <a:pt x="111" y="152821"/>
                      <a:pt x="223" y="154672"/>
                    </a:cubicBezTo>
                    <a:cubicBezTo>
                      <a:pt x="334" y="156632"/>
                      <a:pt x="445" y="158484"/>
                      <a:pt x="557" y="160335"/>
                    </a:cubicBezTo>
                    <a:cubicBezTo>
                      <a:pt x="1114" y="167631"/>
                      <a:pt x="2116" y="174818"/>
                      <a:pt x="3675" y="182005"/>
                    </a:cubicBezTo>
                    <a:cubicBezTo>
                      <a:pt x="4454" y="185489"/>
                      <a:pt x="5345" y="188974"/>
                      <a:pt x="6348" y="192350"/>
                    </a:cubicBezTo>
                    <a:cubicBezTo>
                      <a:pt x="7350" y="195725"/>
                      <a:pt x="8464" y="198992"/>
                      <a:pt x="9689" y="202259"/>
                    </a:cubicBezTo>
                    <a:cubicBezTo>
                      <a:pt x="12138" y="208684"/>
                      <a:pt x="15034" y="215000"/>
                      <a:pt x="18486" y="220989"/>
                    </a:cubicBezTo>
                    <a:cubicBezTo>
                      <a:pt x="20156" y="224038"/>
                      <a:pt x="22050" y="226978"/>
                      <a:pt x="23943" y="229809"/>
                    </a:cubicBezTo>
                    <a:cubicBezTo>
                      <a:pt x="25836" y="232640"/>
                      <a:pt x="27952" y="235472"/>
                      <a:pt x="30068" y="238194"/>
                    </a:cubicBezTo>
                    <a:cubicBezTo>
                      <a:pt x="32295" y="240916"/>
                      <a:pt x="34522" y="243639"/>
                      <a:pt x="36861" y="246143"/>
                    </a:cubicBezTo>
                    <a:cubicBezTo>
                      <a:pt x="39199" y="248757"/>
                      <a:pt x="41761" y="251261"/>
                      <a:pt x="44322" y="253657"/>
                    </a:cubicBezTo>
                    <a:cubicBezTo>
                      <a:pt x="46883" y="256053"/>
                      <a:pt x="49556" y="258339"/>
                      <a:pt x="52229" y="260517"/>
                    </a:cubicBezTo>
                    <a:cubicBezTo>
                      <a:pt x="54901" y="262695"/>
                      <a:pt x="57685" y="264764"/>
                      <a:pt x="60581" y="266724"/>
                    </a:cubicBezTo>
                    <a:cubicBezTo>
                      <a:pt x="63476" y="268684"/>
                      <a:pt x="66372" y="270536"/>
                      <a:pt x="69379" y="272278"/>
                    </a:cubicBezTo>
                    <a:cubicBezTo>
                      <a:pt x="72385" y="274020"/>
                      <a:pt x="75503" y="275654"/>
                      <a:pt x="78510" y="277069"/>
                    </a:cubicBezTo>
                    <a:cubicBezTo>
                      <a:pt x="84746" y="280118"/>
                      <a:pt x="91317" y="282623"/>
                      <a:pt x="97999" y="284692"/>
                    </a:cubicBezTo>
                    <a:cubicBezTo>
                      <a:pt x="101451" y="285672"/>
                      <a:pt x="104903" y="286652"/>
                      <a:pt x="108355" y="287414"/>
                    </a:cubicBezTo>
                    <a:cubicBezTo>
                      <a:pt x="111807" y="288176"/>
                      <a:pt x="115482" y="288939"/>
                      <a:pt x="119046" y="289483"/>
                    </a:cubicBezTo>
                    <a:cubicBezTo>
                      <a:pt x="126507" y="290681"/>
                      <a:pt x="133968" y="291334"/>
                      <a:pt x="141541" y="291552"/>
                    </a:cubicBezTo>
                    <a:cubicBezTo>
                      <a:pt x="145327" y="291661"/>
                      <a:pt x="149225" y="291661"/>
                      <a:pt x="153011" y="291552"/>
                    </a:cubicBezTo>
                    <a:cubicBezTo>
                      <a:pt x="156909" y="291443"/>
                      <a:pt x="160695" y="291225"/>
                      <a:pt x="164482" y="290899"/>
                    </a:cubicBezTo>
                    <a:cubicBezTo>
                      <a:pt x="171831" y="290245"/>
                      <a:pt x="179070" y="289156"/>
                      <a:pt x="186197" y="287523"/>
                    </a:cubicBezTo>
                    <a:cubicBezTo>
                      <a:pt x="189649" y="286761"/>
                      <a:pt x="193102" y="285781"/>
                      <a:pt x="196554" y="284801"/>
                    </a:cubicBezTo>
                    <a:cubicBezTo>
                      <a:pt x="199895" y="283712"/>
                      <a:pt x="203236" y="282623"/>
                      <a:pt x="206576" y="281316"/>
                    </a:cubicBezTo>
                    <a:cubicBezTo>
                      <a:pt x="213035" y="278812"/>
                      <a:pt x="219383" y="275762"/>
                      <a:pt x="225397" y="272278"/>
                    </a:cubicBezTo>
                    <a:cubicBezTo>
                      <a:pt x="228403" y="270536"/>
                      <a:pt x="231410" y="268684"/>
                      <a:pt x="234194" y="266724"/>
                    </a:cubicBezTo>
                    <a:cubicBezTo>
                      <a:pt x="237201" y="264546"/>
                      <a:pt x="239985" y="262477"/>
                      <a:pt x="242658" y="260300"/>
                    </a:cubicBezTo>
                    <a:cubicBezTo>
                      <a:pt x="245108" y="258339"/>
                      <a:pt x="247446" y="256379"/>
                      <a:pt x="249673" y="254310"/>
                    </a:cubicBezTo>
                    <a:cubicBezTo>
                      <a:pt x="250564" y="253439"/>
                      <a:pt x="251455" y="252677"/>
                      <a:pt x="252346" y="251806"/>
                    </a:cubicBezTo>
                    <a:cubicBezTo>
                      <a:pt x="253014" y="251261"/>
                      <a:pt x="253571" y="250608"/>
                      <a:pt x="254239" y="249955"/>
                    </a:cubicBezTo>
                    <a:cubicBezTo>
                      <a:pt x="254907" y="249301"/>
                      <a:pt x="255464" y="248757"/>
                      <a:pt x="256132" y="248103"/>
                    </a:cubicBezTo>
                    <a:cubicBezTo>
                      <a:pt x="257246" y="246906"/>
                      <a:pt x="258471" y="245708"/>
                      <a:pt x="259585" y="244510"/>
                    </a:cubicBezTo>
                    <a:cubicBezTo>
                      <a:pt x="262926" y="240916"/>
                      <a:pt x="266044" y="236996"/>
                      <a:pt x="268939" y="233076"/>
                    </a:cubicBezTo>
                    <a:cubicBezTo>
                      <a:pt x="270944" y="230245"/>
                      <a:pt x="272837" y="227414"/>
                      <a:pt x="274730" y="224473"/>
                    </a:cubicBezTo>
                    <a:cubicBezTo>
                      <a:pt x="276512" y="221533"/>
                      <a:pt x="278182" y="218484"/>
                      <a:pt x="279741" y="215435"/>
                    </a:cubicBezTo>
                    <a:cubicBezTo>
                      <a:pt x="281300" y="212386"/>
                      <a:pt x="282748" y="209228"/>
                      <a:pt x="284084" y="206070"/>
                    </a:cubicBezTo>
                    <a:cubicBezTo>
                      <a:pt x="285421" y="202803"/>
                      <a:pt x="286646" y="199646"/>
                      <a:pt x="287648" y="196270"/>
                    </a:cubicBezTo>
                    <a:cubicBezTo>
                      <a:pt x="289207" y="191478"/>
                      <a:pt x="290543" y="186687"/>
                      <a:pt x="291546" y="181896"/>
                    </a:cubicBezTo>
                    <a:cubicBezTo>
                      <a:pt x="292548" y="177431"/>
                      <a:pt x="293327" y="172858"/>
                      <a:pt x="293884" y="168284"/>
                    </a:cubicBezTo>
                    <a:cubicBezTo>
                      <a:pt x="294330" y="164582"/>
                      <a:pt x="294664" y="160879"/>
                      <a:pt x="294886" y="157177"/>
                    </a:cubicBezTo>
                    <a:cubicBezTo>
                      <a:pt x="295109" y="153257"/>
                      <a:pt x="295221" y="149445"/>
                      <a:pt x="295221" y="145634"/>
                    </a:cubicBezTo>
                    <a:moveTo>
                      <a:pt x="262591" y="160661"/>
                    </a:moveTo>
                    <a:cubicBezTo>
                      <a:pt x="262257" y="164582"/>
                      <a:pt x="261701" y="168611"/>
                      <a:pt x="260921" y="172422"/>
                    </a:cubicBezTo>
                    <a:cubicBezTo>
                      <a:pt x="260030" y="176887"/>
                      <a:pt x="258917" y="181351"/>
                      <a:pt x="257469" y="185816"/>
                    </a:cubicBezTo>
                    <a:cubicBezTo>
                      <a:pt x="256801" y="187994"/>
                      <a:pt x="256021" y="190063"/>
                      <a:pt x="255130" y="192241"/>
                    </a:cubicBezTo>
                    <a:cubicBezTo>
                      <a:pt x="253682" y="195943"/>
                      <a:pt x="252012" y="199537"/>
                      <a:pt x="250119" y="203130"/>
                    </a:cubicBezTo>
                    <a:cubicBezTo>
                      <a:pt x="248337" y="206506"/>
                      <a:pt x="246333" y="209664"/>
                      <a:pt x="244217" y="212822"/>
                    </a:cubicBezTo>
                    <a:cubicBezTo>
                      <a:pt x="242992" y="214673"/>
                      <a:pt x="241655" y="216415"/>
                      <a:pt x="240319" y="218158"/>
                    </a:cubicBezTo>
                    <a:cubicBezTo>
                      <a:pt x="239540" y="219138"/>
                      <a:pt x="238649" y="220227"/>
                      <a:pt x="237869" y="221207"/>
                    </a:cubicBezTo>
                    <a:cubicBezTo>
                      <a:pt x="236644" y="222622"/>
                      <a:pt x="235419" y="224038"/>
                      <a:pt x="234194" y="225236"/>
                    </a:cubicBezTo>
                    <a:cubicBezTo>
                      <a:pt x="233637" y="225780"/>
                      <a:pt x="233081" y="226433"/>
                      <a:pt x="232524" y="226978"/>
                    </a:cubicBezTo>
                    <a:cubicBezTo>
                      <a:pt x="232190" y="227414"/>
                      <a:pt x="231744" y="227740"/>
                      <a:pt x="231410" y="228176"/>
                    </a:cubicBezTo>
                    <a:cubicBezTo>
                      <a:pt x="230965" y="228611"/>
                      <a:pt x="230631" y="228938"/>
                      <a:pt x="230185" y="229374"/>
                    </a:cubicBezTo>
                    <a:cubicBezTo>
                      <a:pt x="229740" y="229809"/>
                      <a:pt x="229183" y="230245"/>
                      <a:pt x="228626" y="230789"/>
                    </a:cubicBezTo>
                    <a:cubicBezTo>
                      <a:pt x="227512" y="231878"/>
                      <a:pt x="226287" y="232858"/>
                      <a:pt x="225174" y="233838"/>
                    </a:cubicBezTo>
                    <a:cubicBezTo>
                      <a:pt x="223503" y="235254"/>
                      <a:pt x="221722" y="236669"/>
                      <a:pt x="219940" y="237976"/>
                    </a:cubicBezTo>
                    <a:cubicBezTo>
                      <a:pt x="218158" y="239283"/>
                      <a:pt x="216376" y="240590"/>
                      <a:pt x="214483" y="241788"/>
                    </a:cubicBezTo>
                    <a:cubicBezTo>
                      <a:pt x="211031" y="243965"/>
                      <a:pt x="207356" y="246034"/>
                      <a:pt x="203681" y="247886"/>
                    </a:cubicBezTo>
                    <a:cubicBezTo>
                      <a:pt x="199672" y="249846"/>
                      <a:pt x="195552" y="251588"/>
                      <a:pt x="191320" y="253004"/>
                    </a:cubicBezTo>
                    <a:cubicBezTo>
                      <a:pt x="186977" y="254528"/>
                      <a:pt x="182634" y="255726"/>
                      <a:pt x="178068" y="256706"/>
                    </a:cubicBezTo>
                    <a:cubicBezTo>
                      <a:pt x="173391" y="257686"/>
                      <a:pt x="168713" y="258448"/>
                      <a:pt x="163925" y="258993"/>
                    </a:cubicBezTo>
                    <a:cubicBezTo>
                      <a:pt x="158914" y="259537"/>
                      <a:pt x="153902" y="259864"/>
                      <a:pt x="148891" y="259864"/>
                    </a:cubicBezTo>
                    <a:cubicBezTo>
                      <a:pt x="143880" y="259864"/>
                      <a:pt x="138757" y="259755"/>
                      <a:pt x="133746" y="259319"/>
                    </a:cubicBezTo>
                    <a:cubicBezTo>
                      <a:pt x="128957" y="258884"/>
                      <a:pt x="124280" y="258231"/>
                      <a:pt x="119491" y="257250"/>
                    </a:cubicBezTo>
                    <a:cubicBezTo>
                      <a:pt x="115037" y="256379"/>
                      <a:pt x="110582" y="255182"/>
                      <a:pt x="106239" y="253766"/>
                    </a:cubicBezTo>
                    <a:cubicBezTo>
                      <a:pt x="102008" y="252350"/>
                      <a:pt x="97887" y="250717"/>
                      <a:pt x="93767" y="248866"/>
                    </a:cubicBezTo>
                    <a:cubicBezTo>
                      <a:pt x="89869" y="246906"/>
                      <a:pt x="85971" y="244837"/>
                      <a:pt x="82185" y="242441"/>
                    </a:cubicBezTo>
                    <a:cubicBezTo>
                      <a:pt x="78399" y="240045"/>
                      <a:pt x="74835" y="237432"/>
                      <a:pt x="71383" y="234601"/>
                    </a:cubicBezTo>
                    <a:cubicBezTo>
                      <a:pt x="67931" y="231660"/>
                      <a:pt x="64590" y="228611"/>
                      <a:pt x="61472" y="225345"/>
                    </a:cubicBezTo>
                    <a:cubicBezTo>
                      <a:pt x="59913" y="223711"/>
                      <a:pt x="58465" y="222078"/>
                      <a:pt x="57017" y="220444"/>
                    </a:cubicBezTo>
                    <a:cubicBezTo>
                      <a:pt x="55570" y="218811"/>
                      <a:pt x="54233" y="217069"/>
                      <a:pt x="52897" y="215217"/>
                    </a:cubicBezTo>
                    <a:cubicBezTo>
                      <a:pt x="50336" y="211733"/>
                      <a:pt x="47886" y="208030"/>
                      <a:pt x="45770" y="204219"/>
                    </a:cubicBezTo>
                    <a:cubicBezTo>
                      <a:pt x="43654" y="200408"/>
                      <a:pt x="41761" y="196488"/>
                      <a:pt x="40090" y="192459"/>
                    </a:cubicBezTo>
                    <a:cubicBezTo>
                      <a:pt x="38420" y="188321"/>
                      <a:pt x="37084" y="184074"/>
                      <a:pt x="35859" y="179827"/>
                    </a:cubicBezTo>
                    <a:cubicBezTo>
                      <a:pt x="34634" y="175362"/>
                      <a:pt x="33743" y="170789"/>
                      <a:pt x="33075" y="166215"/>
                    </a:cubicBezTo>
                    <a:cubicBezTo>
                      <a:pt x="32406" y="161424"/>
                      <a:pt x="31961" y="156523"/>
                      <a:pt x="31738" y="151732"/>
                    </a:cubicBezTo>
                    <a:cubicBezTo>
                      <a:pt x="31627" y="149228"/>
                      <a:pt x="31627" y="146723"/>
                      <a:pt x="31627" y="144218"/>
                    </a:cubicBezTo>
                    <a:cubicBezTo>
                      <a:pt x="31627" y="141714"/>
                      <a:pt x="31738" y="139209"/>
                      <a:pt x="31850" y="136705"/>
                    </a:cubicBezTo>
                    <a:cubicBezTo>
                      <a:pt x="32184" y="131913"/>
                      <a:pt x="32629" y="127122"/>
                      <a:pt x="33520" y="122331"/>
                    </a:cubicBezTo>
                    <a:cubicBezTo>
                      <a:pt x="34299" y="117866"/>
                      <a:pt x="35302" y="113401"/>
                      <a:pt x="36638" y="108937"/>
                    </a:cubicBezTo>
                    <a:cubicBezTo>
                      <a:pt x="37863" y="104690"/>
                      <a:pt x="39422" y="100443"/>
                      <a:pt x="41204" y="96414"/>
                    </a:cubicBezTo>
                    <a:cubicBezTo>
                      <a:pt x="42986" y="92385"/>
                      <a:pt x="44990" y="88465"/>
                      <a:pt x="47217" y="84653"/>
                    </a:cubicBezTo>
                    <a:cubicBezTo>
                      <a:pt x="49445" y="80842"/>
                      <a:pt x="52006" y="77249"/>
                      <a:pt x="54679" y="73764"/>
                    </a:cubicBezTo>
                    <a:cubicBezTo>
                      <a:pt x="57463" y="70170"/>
                      <a:pt x="60470" y="66795"/>
                      <a:pt x="63699" y="63637"/>
                    </a:cubicBezTo>
                    <a:cubicBezTo>
                      <a:pt x="66817" y="60479"/>
                      <a:pt x="70269" y="57430"/>
                      <a:pt x="73833" y="54599"/>
                    </a:cubicBezTo>
                    <a:cubicBezTo>
                      <a:pt x="77285" y="51876"/>
                      <a:pt x="80960" y="49372"/>
                      <a:pt x="84746" y="47085"/>
                    </a:cubicBezTo>
                    <a:cubicBezTo>
                      <a:pt x="88533" y="44798"/>
                      <a:pt x="92430" y="42729"/>
                      <a:pt x="96439" y="40987"/>
                    </a:cubicBezTo>
                    <a:cubicBezTo>
                      <a:pt x="100560" y="39136"/>
                      <a:pt x="104680" y="37611"/>
                      <a:pt x="108912" y="36304"/>
                    </a:cubicBezTo>
                    <a:cubicBezTo>
                      <a:pt x="113366" y="34998"/>
                      <a:pt x="117821" y="33909"/>
                      <a:pt x="122275" y="33038"/>
                    </a:cubicBezTo>
                    <a:cubicBezTo>
                      <a:pt x="127064" y="32166"/>
                      <a:pt x="131853" y="31622"/>
                      <a:pt x="136641" y="31295"/>
                    </a:cubicBezTo>
                    <a:cubicBezTo>
                      <a:pt x="139091" y="31186"/>
                      <a:pt x="141652" y="31078"/>
                      <a:pt x="144214" y="30969"/>
                    </a:cubicBezTo>
                    <a:cubicBezTo>
                      <a:pt x="146775" y="30969"/>
                      <a:pt x="149336" y="30969"/>
                      <a:pt x="151786" y="30969"/>
                    </a:cubicBezTo>
                    <a:cubicBezTo>
                      <a:pt x="156798" y="31078"/>
                      <a:pt x="161698" y="31513"/>
                      <a:pt x="166597" y="32166"/>
                    </a:cubicBezTo>
                    <a:cubicBezTo>
                      <a:pt x="171275" y="32820"/>
                      <a:pt x="175952" y="33691"/>
                      <a:pt x="180518" y="34780"/>
                    </a:cubicBezTo>
                    <a:cubicBezTo>
                      <a:pt x="184972" y="35869"/>
                      <a:pt x="189315" y="37284"/>
                      <a:pt x="193547" y="38809"/>
                    </a:cubicBezTo>
                    <a:cubicBezTo>
                      <a:pt x="197667" y="40442"/>
                      <a:pt x="201788" y="42294"/>
                      <a:pt x="205686" y="44363"/>
                    </a:cubicBezTo>
                    <a:cubicBezTo>
                      <a:pt x="209583" y="46432"/>
                      <a:pt x="213370" y="48718"/>
                      <a:pt x="217044" y="51332"/>
                    </a:cubicBezTo>
                    <a:cubicBezTo>
                      <a:pt x="220719" y="53945"/>
                      <a:pt x="224172" y="56777"/>
                      <a:pt x="227512" y="59717"/>
                    </a:cubicBezTo>
                    <a:cubicBezTo>
                      <a:pt x="229183" y="61241"/>
                      <a:pt x="230853" y="62766"/>
                      <a:pt x="232412" y="64399"/>
                    </a:cubicBezTo>
                    <a:cubicBezTo>
                      <a:pt x="233971" y="66033"/>
                      <a:pt x="235531" y="67666"/>
                      <a:pt x="236978" y="69299"/>
                    </a:cubicBezTo>
                    <a:cubicBezTo>
                      <a:pt x="239874" y="72675"/>
                      <a:pt x="242546" y="76160"/>
                      <a:pt x="244885" y="79862"/>
                    </a:cubicBezTo>
                    <a:cubicBezTo>
                      <a:pt x="247335" y="83456"/>
                      <a:pt x="249562" y="87267"/>
                      <a:pt x="251455" y="91187"/>
                    </a:cubicBezTo>
                    <a:cubicBezTo>
                      <a:pt x="253348" y="95107"/>
                      <a:pt x="255130" y="99245"/>
                      <a:pt x="256578" y="103383"/>
                    </a:cubicBezTo>
                    <a:cubicBezTo>
                      <a:pt x="258026" y="107630"/>
                      <a:pt x="259251" y="112095"/>
                      <a:pt x="260253" y="116450"/>
                    </a:cubicBezTo>
                    <a:cubicBezTo>
                      <a:pt x="261255" y="121024"/>
                      <a:pt x="261923" y="125706"/>
                      <a:pt x="262369" y="130498"/>
                    </a:cubicBezTo>
                    <a:cubicBezTo>
                      <a:pt x="262926" y="135507"/>
                      <a:pt x="263148" y="140407"/>
                      <a:pt x="263148" y="145416"/>
                    </a:cubicBezTo>
                    <a:cubicBezTo>
                      <a:pt x="263371" y="150643"/>
                      <a:pt x="263148" y="155652"/>
                      <a:pt x="262591" y="160661"/>
                    </a:cubicBezTo>
                  </a:path>
                </a:pathLst>
              </a:custGeom>
              <a:grpFill/>
              <a:ln w="11089" cap="flat">
                <a:noFill/>
                <a:prstDash val="solid"/>
                <a:miter/>
              </a:ln>
            </p:spPr>
            <p:txBody>
              <a:bodyPr rtlCol="0" anchor="ctr"/>
              <a:lstStyle/>
              <a:p>
                <a:endParaRPr lang="fi-FI"/>
              </a:p>
            </p:txBody>
          </p:sp>
          <p:sp>
            <p:nvSpPr>
              <p:cNvPr id="17" name="Vapaamuotoinen: Muoto 16">
                <a:extLst>
                  <a:ext uri="{FF2B5EF4-FFF2-40B4-BE49-F238E27FC236}">
                    <a16:creationId xmlns:a16="http://schemas.microsoft.com/office/drawing/2014/main" id="{1CFCE4EB-3D0D-439E-8E17-0679078793AD}"/>
                  </a:ext>
                </a:extLst>
              </p:cNvPr>
              <p:cNvSpPr/>
              <p:nvPr/>
            </p:nvSpPr>
            <p:spPr bwMode="black">
              <a:xfrm>
                <a:off x="10972862" y="6318240"/>
                <a:ext cx="32851" cy="290311"/>
              </a:xfrm>
              <a:custGeom>
                <a:avLst/>
                <a:gdLst>
                  <a:gd name="connsiteX0" fmla="*/ 334 w 32851"/>
                  <a:gd name="connsiteY0" fmla="*/ 290312 h 290311"/>
                  <a:gd name="connsiteX1" fmla="*/ 32518 w 32851"/>
                  <a:gd name="connsiteY1" fmla="*/ 290312 h 290311"/>
                  <a:gd name="connsiteX2" fmla="*/ 32852 w 32851"/>
                  <a:gd name="connsiteY2" fmla="*/ 145156 h 290311"/>
                  <a:gd name="connsiteX3" fmla="*/ 32518 w 32851"/>
                  <a:gd name="connsiteY3" fmla="*/ 0 h 290311"/>
                  <a:gd name="connsiteX4" fmla="*/ 334 w 32851"/>
                  <a:gd name="connsiteY4" fmla="*/ 0 h 290311"/>
                  <a:gd name="connsiteX5" fmla="*/ 0 w 32851"/>
                  <a:gd name="connsiteY5" fmla="*/ 145156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1" h="290311">
                    <a:moveTo>
                      <a:pt x="334" y="290312"/>
                    </a:moveTo>
                    <a:lnTo>
                      <a:pt x="32518" y="290312"/>
                    </a:lnTo>
                    <a:lnTo>
                      <a:pt x="32852" y="145156"/>
                    </a:lnTo>
                    <a:lnTo>
                      <a:pt x="32518" y="0"/>
                    </a:lnTo>
                    <a:lnTo>
                      <a:pt x="334" y="0"/>
                    </a:lnTo>
                    <a:lnTo>
                      <a:pt x="0" y="145156"/>
                    </a:lnTo>
                    <a:close/>
                  </a:path>
                </a:pathLst>
              </a:custGeom>
              <a:grpFill/>
              <a:ln w="11089" cap="flat">
                <a:noFill/>
                <a:prstDash val="solid"/>
                <a:miter/>
              </a:ln>
            </p:spPr>
            <p:txBody>
              <a:bodyPr rtlCol="0" anchor="ctr"/>
              <a:lstStyle/>
              <a:p>
                <a:endParaRPr lang="fi-FI"/>
              </a:p>
            </p:txBody>
          </p:sp>
          <p:sp>
            <p:nvSpPr>
              <p:cNvPr id="18" name="Vapaamuotoinen: Muoto 17">
                <a:extLst>
                  <a:ext uri="{FF2B5EF4-FFF2-40B4-BE49-F238E27FC236}">
                    <a16:creationId xmlns:a16="http://schemas.microsoft.com/office/drawing/2014/main" id="{7E684B79-731C-4085-BE6A-B6E739C7F912}"/>
                  </a:ext>
                </a:extLst>
              </p:cNvPr>
              <p:cNvSpPr/>
              <p:nvPr/>
            </p:nvSpPr>
            <p:spPr bwMode="black">
              <a:xfrm>
                <a:off x="10278854" y="6318240"/>
                <a:ext cx="202567" cy="290311"/>
              </a:xfrm>
              <a:custGeom>
                <a:avLst/>
                <a:gdLst>
                  <a:gd name="connsiteX0" fmla="*/ 0 w 202567"/>
                  <a:gd name="connsiteY0" fmla="*/ 0 h 290311"/>
                  <a:gd name="connsiteX1" fmla="*/ 0 w 202567"/>
                  <a:gd name="connsiteY1" fmla="*/ 32233 h 290311"/>
                  <a:gd name="connsiteX2" fmla="*/ 85081 w 202567"/>
                  <a:gd name="connsiteY2" fmla="*/ 32233 h 290311"/>
                  <a:gd name="connsiteX3" fmla="*/ 84746 w 202567"/>
                  <a:gd name="connsiteY3" fmla="*/ 161163 h 290311"/>
                  <a:gd name="connsiteX4" fmla="*/ 85081 w 202567"/>
                  <a:gd name="connsiteY4" fmla="*/ 290312 h 290311"/>
                  <a:gd name="connsiteX5" fmla="*/ 117710 w 202567"/>
                  <a:gd name="connsiteY5" fmla="*/ 290312 h 290311"/>
                  <a:gd name="connsiteX6" fmla="*/ 117932 w 202567"/>
                  <a:gd name="connsiteY6" fmla="*/ 161163 h 290311"/>
                  <a:gd name="connsiteX7" fmla="*/ 117710 w 202567"/>
                  <a:gd name="connsiteY7" fmla="*/ 32233 h 290311"/>
                  <a:gd name="connsiteX8" fmla="*/ 202567 w 202567"/>
                  <a:gd name="connsiteY8" fmla="*/ 32233 h 290311"/>
                  <a:gd name="connsiteX9" fmla="*/ 202567 w 202567"/>
                  <a:gd name="connsiteY9" fmla="*/ 0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567" h="290311">
                    <a:moveTo>
                      <a:pt x="0" y="0"/>
                    </a:moveTo>
                    <a:lnTo>
                      <a:pt x="0" y="32233"/>
                    </a:lnTo>
                    <a:lnTo>
                      <a:pt x="85081" y="32233"/>
                    </a:lnTo>
                    <a:lnTo>
                      <a:pt x="84746" y="161163"/>
                    </a:lnTo>
                    <a:lnTo>
                      <a:pt x="85081" y="290312"/>
                    </a:lnTo>
                    <a:lnTo>
                      <a:pt x="117710" y="290312"/>
                    </a:lnTo>
                    <a:lnTo>
                      <a:pt x="117932" y="161163"/>
                    </a:lnTo>
                    <a:lnTo>
                      <a:pt x="117710" y="32233"/>
                    </a:lnTo>
                    <a:lnTo>
                      <a:pt x="202567" y="32233"/>
                    </a:lnTo>
                    <a:lnTo>
                      <a:pt x="202567" y="0"/>
                    </a:lnTo>
                    <a:close/>
                  </a:path>
                </a:pathLst>
              </a:custGeom>
              <a:grpFill/>
              <a:ln w="11089" cap="flat">
                <a:noFill/>
                <a:prstDash val="solid"/>
                <a:miter/>
              </a:ln>
            </p:spPr>
            <p:txBody>
              <a:bodyPr rtlCol="0" anchor="ctr"/>
              <a:lstStyle/>
              <a:p>
                <a:endParaRPr lang="fi-FI"/>
              </a:p>
            </p:txBody>
          </p:sp>
          <p:sp>
            <p:nvSpPr>
              <p:cNvPr id="19" name="Vapaamuotoinen: Muoto 18">
                <a:extLst>
                  <a:ext uri="{FF2B5EF4-FFF2-40B4-BE49-F238E27FC236}">
                    <a16:creationId xmlns:a16="http://schemas.microsoft.com/office/drawing/2014/main" id="{57443CA3-1F18-4A94-86F4-FEE32CBEC292}"/>
                  </a:ext>
                </a:extLst>
              </p:cNvPr>
              <p:cNvSpPr/>
              <p:nvPr/>
            </p:nvSpPr>
            <p:spPr bwMode="black">
              <a:xfrm>
                <a:off x="10763359" y="6317810"/>
                <a:ext cx="159501" cy="291546"/>
              </a:xfrm>
              <a:custGeom>
                <a:avLst/>
                <a:gdLst>
                  <a:gd name="connsiteX0" fmla="*/ 126872 w 159501"/>
                  <a:gd name="connsiteY0" fmla="*/ 76547 h 291546"/>
                  <a:gd name="connsiteX1" fmla="*/ 126427 w 159501"/>
                  <a:gd name="connsiteY1" fmla="*/ 69251 h 291546"/>
                  <a:gd name="connsiteX2" fmla="*/ 125536 w 159501"/>
                  <a:gd name="connsiteY2" fmla="*/ 64460 h 291546"/>
                  <a:gd name="connsiteX3" fmla="*/ 124645 w 159501"/>
                  <a:gd name="connsiteY3" fmla="*/ 61302 h 291546"/>
                  <a:gd name="connsiteX4" fmla="*/ 123532 w 159501"/>
                  <a:gd name="connsiteY4" fmla="*/ 58362 h 291546"/>
                  <a:gd name="connsiteX5" fmla="*/ 120525 w 159501"/>
                  <a:gd name="connsiteY5" fmla="*/ 52917 h 291546"/>
                  <a:gd name="connsiteX6" fmla="*/ 116516 w 159501"/>
                  <a:gd name="connsiteY6" fmla="*/ 47908 h 291546"/>
                  <a:gd name="connsiteX7" fmla="*/ 113843 w 159501"/>
                  <a:gd name="connsiteY7" fmla="*/ 45404 h 291546"/>
                  <a:gd name="connsiteX8" fmla="*/ 112507 w 159501"/>
                  <a:gd name="connsiteY8" fmla="*/ 44315 h 291546"/>
                  <a:gd name="connsiteX9" fmla="*/ 111839 w 159501"/>
                  <a:gd name="connsiteY9" fmla="*/ 43770 h 291546"/>
                  <a:gd name="connsiteX10" fmla="*/ 111282 w 159501"/>
                  <a:gd name="connsiteY10" fmla="*/ 43226 h 291546"/>
                  <a:gd name="connsiteX11" fmla="*/ 109611 w 159501"/>
                  <a:gd name="connsiteY11" fmla="*/ 42028 h 291546"/>
                  <a:gd name="connsiteX12" fmla="*/ 106493 w 159501"/>
                  <a:gd name="connsiteY12" fmla="*/ 40068 h 291546"/>
                  <a:gd name="connsiteX13" fmla="*/ 105157 w 159501"/>
                  <a:gd name="connsiteY13" fmla="*/ 39305 h 291546"/>
                  <a:gd name="connsiteX14" fmla="*/ 100591 w 159501"/>
                  <a:gd name="connsiteY14" fmla="*/ 37128 h 291546"/>
                  <a:gd name="connsiteX15" fmla="*/ 95914 w 159501"/>
                  <a:gd name="connsiteY15" fmla="*/ 35494 h 291546"/>
                  <a:gd name="connsiteX16" fmla="*/ 92462 w 159501"/>
                  <a:gd name="connsiteY16" fmla="*/ 34623 h 291546"/>
                  <a:gd name="connsiteX17" fmla="*/ 88898 w 159501"/>
                  <a:gd name="connsiteY17" fmla="*/ 33861 h 291546"/>
                  <a:gd name="connsiteX18" fmla="*/ 83553 w 159501"/>
                  <a:gd name="connsiteY18" fmla="*/ 33098 h 291546"/>
                  <a:gd name="connsiteX19" fmla="*/ 79544 w 159501"/>
                  <a:gd name="connsiteY19" fmla="*/ 32881 h 291546"/>
                  <a:gd name="connsiteX20" fmla="*/ 75535 w 159501"/>
                  <a:gd name="connsiteY20" fmla="*/ 32772 h 291546"/>
                  <a:gd name="connsiteX21" fmla="*/ 32215 w 159501"/>
                  <a:gd name="connsiteY21" fmla="*/ 32772 h 291546"/>
                  <a:gd name="connsiteX22" fmla="*/ 32215 w 159501"/>
                  <a:gd name="connsiteY22" fmla="*/ 121738 h 291546"/>
                  <a:gd name="connsiteX23" fmla="*/ 75423 w 159501"/>
                  <a:gd name="connsiteY23" fmla="*/ 121738 h 291546"/>
                  <a:gd name="connsiteX24" fmla="*/ 86448 w 159501"/>
                  <a:gd name="connsiteY24" fmla="*/ 120976 h 291546"/>
                  <a:gd name="connsiteX25" fmla="*/ 96248 w 159501"/>
                  <a:gd name="connsiteY25" fmla="*/ 118689 h 291546"/>
                  <a:gd name="connsiteX26" fmla="*/ 104934 w 159501"/>
                  <a:gd name="connsiteY26" fmla="*/ 114987 h 291546"/>
                  <a:gd name="connsiteX27" fmla="*/ 112618 w 159501"/>
                  <a:gd name="connsiteY27" fmla="*/ 109869 h 291546"/>
                  <a:gd name="connsiteX28" fmla="*/ 115514 w 159501"/>
                  <a:gd name="connsiteY28" fmla="*/ 107146 h 291546"/>
                  <a:gd name="connsiteX29" fmla="*/ 118075 w 159501"/>
                  <a:gd name="connsiteY29" fmla="*/ 104206 h 291546"/>
                  <a:gd name="connsiteX30" fmla="*/ 120302 w 159501"/>
                  <a:gd name="connsiteY30" fmla="*/ 101157 h 291546"/>
                  <a:gd name="connsiteX31" fmla="*/ 122195 w 159501"/>
                  <a:gd name="connsiteY31" fmla="*/ 97782 h 291546"/>
                  <a:gd name="connsiteX32" fmla="*/ 124979 w 159501"/>
                  <a:gd name="connsiteY32" fmla="*/ 90377 h 291546"/>
                  <a:gd name="connsiteX33" fmla="*/ 125982 w 159501"/>
                  <a:gd name="connsiteY33" fmla="*/ 85694 h 291546"/>
                  <a:gd name="connsiteX34" fmla="*/ 126872 w 159501"/>
                  <a:gd name="connsiteY34" fmla="*/ 76547 h 291546"/>
                  <a:gd name="connsiteX35" fmla="*/ 98809 w 159501"/>
                  <a:gd name="connsiteY35" fmla="*/ 151249 h 291546"/>
                  <a:gd name="connsiteX36" fmla="*/ 42126 w 159501"/>
                  <a:gd name="connsiteY36" fmla="*/ 153862 h 291546"/>
                  <a:gd name="connsiteX37" fmla="*/ 32215 w 159501"/>
                  <a:gd name="connsiteY37" fmla="*/ 156040 h 291546"/>
                  <a:gd name="connsiteX38" fmla="*/ 32215 w 159501"/>
                  <a:gd name="connsiteY38" fmla="*/ 168018 h 291546"/>
                  <a:gd name="connsiteX39" fmla="*/ 32215 w 159501"/>
                  <a:gd name="connsiteY39" fmla="*/ 191866 h 291546"/>
                  <a:gd name="connsiteX40" fmla="*/ 32215 w 159501"/>
                  <a:gd name="connsiteY40" fmla="*/ 243591 h 291546"/>
                  <a:gd name="connsiteX41" fmla="*/ 32215 w 159501"/>
                  <a:gd name="connsiteY41" fmla="*/ 269508 h 291546"/>
                  <a:gd name="connsiteX42" fmla="*/ 32215 w 159501"/>
                  <a:gd name="connsiteY42" fmla="*/ 282466 h 291546"/>
                  <a:gd name="connsiteX43" fmla="*/ 32215 w 159501"/>
                  <a:gd name="connsiteY43" fmla="*/ 289000 h 291546"/>
                  <a:gd name="connsiteX44" fmla="*/ 27538 w 159501"/>
                  <a:gd name="connsiteY44" fmla="*/ 290851 h 291546"/>
                  <a:gd name="connsiteX45" fmla="*/ 7604 w 159501"/>
                  <a:gd name="connsiteY45" fmla="*/ 290851 h 291546"/>
                  <a:gd name="connsiteX46" fmla="*/ 31 w 159501"/>
                  <a:gd name="connsiteY46" fmla="*/ 288564 h 291546"/>
                  <a:gd name="connsiteX47" fmla="*/ 31 w 159501"/>
                  <a:gd name="connsiteY47" fmla="*/ 285079 h 291546"/>
                  <a:gd name="connsiteX48" fmla="*/ 31 w 159501"/>
                  <a:gd name="connsiteY48" fmla="*/ 274626 h 291546"/>
                  <a:gd name="connsiteX49" fmla="*/ 31 w 159501"/>
                  <a:gd name="connsiteY49" fmla="*/ 214516 h 291546"/>
                  <a:gd name="connsiteX50" fmla="*/ 143 w 159501"/>
                  <a:gd name="connsiteY50" fmla="*/ 7944 h 291546"/>
                  <a:gd name="connsiteX51" fmla="*/ 143 w 159501"/>
                  <a:gd name="connsiteY51" fmla="*/ 1846 h 291546"/>
                  <a:gd name="connsiteX52" fmla="*/ 5042 w 159501"/>
                  <a:gd name="connsiteY52" fmla="*/ 539 h 291546"/>
                  <a:gd name="connsiteX53" fmla="*/ 17404 w 159501"/>
                  <a:gd name="connsiteY53" fmla="*/ 539 h 291546"/>
                  <a:gd name="connsiteX54" fmla="*/ 42126 w 159501"/>
                  <a:gd name="connsiteY54" fmla="*/ 539 h 291546"/>
                  <a:gd name="connsiteX55" fmla="*/ 98141 w 159501"/>
                  <a:gd name="connsiteY55" fmla="*/ 2826 h 291546"/>
                  <a:gd name="connsiteX56" fmla="*/ 159501 w 159501"/>
                  <a:gd name="connsiteY56" fmla="*/ 76656 h 291546"/>
                  <a:gd name="connsiteX57" fmla="*/ 98809 w 159501"/>
                  <a:gd name="connsiteY57" fmla="*/ 151249 h 29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9501" h="291546">
                    <a:moveTo>
                      <a:pt x="126872" y="76547"/>
                    </a:moveTo>
                    <a:cubicBezTo>
                      <a:pt x="126872" y="74043"/>
                      <a:pt x="126761" y="71647"/>
                      <a:pt x="126427" y="69251"/>
                    </a:cubicBezTo>
                    <a:cubicBezTo>
                      <a:pt x="126204" y="67618"/>
                      <a:pt x="125870" y="65985"/>
                      <a:pt x="125536" y="64460"/>
                    </a:cubicBezTo>
                    <a:cubicBezTo>
                      <a:pt x="125313" y="63371"/>
                      <a:pt x="124979" y="62282"/>
                      <a:pt x="124645" y="61302"/>
                    </a:cubicBezTo>
                    <a:cubicBezTo>
                      <a:pt x="124311" y="60322"/>
                      <a:pt x="123866" y="59342"/>
                      <a:pt x="123532" y="58362"/>
                    </a:cubicBezTo>
                    <a:cubicBezTo>
                      <a:pt x="122752" y="56402"/>
                      <a:pt x="121638" y="54551"/>
                      <a:pt x="120525" y="52917"/>
                    </a:cubicBezTo>
                    <a:cubicBezTo>
                      <a:pt x="119300" y="51175"/>
                      <a:pt x="117963" y="49433"/>
                      <a:pt x="116516" y="47908"/>
                    </a:cubicBezTo>
                    <a:cubicBezTo>
                      <a:pt x="115625" y="47037"/>
                      <a:pt x="114734" y="46166"/>
                      <a:pt x="113843" y="45404"/>
                    </a:cubicBezTo>
                    <a:cubicBezTo>
                      <a:pt x="113398" y="44968"/>
                      <a:pt x="112952" y="44641"/>
                      <a:pt x="112507" y="44315"/>
                    </a:cubicBezTo>
                    <a:cubicBezTo>
                      <a:pt x="112284" y="44097"/>
                      <a:pt x="112061" y="43988"/>
                      <a:pt x="111839" y="43770"/>
                    </a:cubicBezTo>
                    <a:cubicBezTo>
                      <a:pt x="111616" y="43661"/>
                      <a:pt x="111504" y="43443"/>
                      <a:pt x="111282" y="43226"/>
                    </a:cubicBezTo>
                    <a:cubicBezTo>
                      <a:pt x="110725" y="42790"/>
                      <a:pt x="110168" y="42354"/>
                      <a:pt x="109611" y="42028"/>
                    </a:cubicBezTo>
                    <a:cubicBezTo>
                      <a:pt x="108609" y="41266"/>
                      <a:pt x="107607" y="40612"/>
                      <a:pt x="106493" y="40068"/>
                    </a:cubicBezTo>
                    <a:cubicBezTo>
                      <a:pt x="106048" y="39850"/>
                      <a:pt x="105602" y="39523"/>
                      <a:pt x="105157" y="39305"/>
                    </a:cubicBezTo>
                    <a:cubicBezTo>
                      <a:pt x="103709" y="38543"/>
                      <a:pt x="102150" y="37781"/>
                      <a:pt x="100591" y="37128"/>
                    </a:cubicBezTo>
                    <a:cubicBezTo>
                      <a:pt x="99032" y="36474"/>
                      <a:pt x="97584" y="36039"/>
                      <a:pt x="95914" y="35494"/>
                    </a:cubicBezTo>
                    <a:cubicBezTo>
                      <a:pt x="94800" y="35167"/>
                      <a:pt x="93575" y="34841"/>
                      <a:pt x="92462" y="34623"/>
                    </a:cubicBezTo>
                    <a:cubicBezTo>
                      <a:pt x="91237" y="34405"/>
                      <a:pt x="90123" y="34079"/>
                      <a:pt x="88898" y="33861"/>
                    </a:cubicBezTo>
                    <a:cubicBezTo>
                      <a:pt x="87116" y="33534"/>
                      <a:pt x="85334" y="33316"/>
                      <a:pt x="83553" y="33098"/>
                    </a:cubicBezTo>
                    <a:cubicBezTo>
                      <a:pt x="82216" y="32990"/>
                      <a:pt x="80880" y="32881"/>
                      <a:pt x="79544" y="32881"/>
                    </a:cubicBezTo>
                    <a:cubicBezTo>
                      <a:pt x="78207" y="32881"/>
                      <a:pt x="76871" y="32772"/>
                      <a:pt x="75535" y="32772"/>
                    </a:cubicBezTo>
                    <a:lnTo>
                      <a:pt x="32215" y="32772"/>
                    </a:lnTo>
                    <a:lnTo>
                      <a:pt x="32215" y="121738"/>
                    </a:lnTo>
                    <a:lnTo>
                      <a:pt x="75423" y="121738"/>
                    </a:lnTo>
                    <a:cubicBezTo>
                      <a:pt x="79098" y="121738"/>
                      <a:pt x="82773" y="121520"/>
                      <a:pt x="86448" y="120976"/>
                    </a:cubicBezTo>
                    <a:cubicBezTo>
                      <a:pt x="89789" y="120432"/>
                      <a:pt x="93018" y="119778"/>
                      <a:pt x="96248" y="118689"/>
                    </a:cubicBezTo>
                    <a:cubicBezTo>
                      <a:pt x="99255" y="117709"/>
                      <a:pt x="102150" y="116511"/>
                      <a:pt x="104934" y="114987"/>
                    </a:cubicBezTo>
                    <a:cubicBezTo>
                      <a:pt x="107607" y="113571"/>
                      <a:pt x="110168" y="111829"/>
                      <a:pt x="112618" y="109869"/>
                    </a:cubicBezTo>
                    <a:cubicBezTo>
                      <a:pt x="113620" y="108998"/>
                      <a:pt x="114623" y="108127"/>
                      <a:pt x="115514" y="107146"/>
                    </a:cubicBezTo>
                    <a:cubicBezTo>
                      <a:pt x="116404" y="106275"/>
                      <a:pt x="117295" y="105295"/>
                      <a:pt x="118075" y="104206"/>
                    </a:cubicBezTo>
                    <a:cubicBezTo>
                      <a:pt x="118854" y="103226"/>
                      <a:pt x="119634" y="102246"/>
                      <a:pt x="120302" y="101157"/>
                    </a:cubicBezTo>
                    <a:cubicBezTo>
                      <a:pt x="120970" y="100068"/>
                      <a:pt x="121638" y="98979"/>
                      <a:pt x="122195" y="97782"/>
                    </a:cubicBezTo>
                    <a:cubicBezTo>
                      <a:pt x="123309" y="95386"/>
                      <a:pt x="124311" y="92990"/>
                      <a:pt x="124979" y="90377"/>
                    </a:cubicBezTo>
                    <a:cubicBezTo>
                      <a:pt x="125425" y="88852"/>
                      <a:pt x="125759" y="87219"/>
                      <a:pt x="125982" y="85694"/>
                    </a:cubicBezTo>
                    <a:cubicBezTo>
                      <a:pt x="126650" y="82536"/>
                      <a:pt x="126872" y="79487"/>
                      <a:pt x="126872" y="76547"/>
                    </a:cubicBezTo>
                    <a:moveTo>
                      <a:pt x="98809" y="151249"/>
                    </a:moveTo>
                    <a:cubicBezTo>
                      <a:pt x="79766" y="155822"/>
                      <a:pt x="61058" y="153862"/>
                      <a:pt x="42126" y="153862"/>
                    </a:cubicBezTo>
                    <a:cubicBezTo>
                      <a:pt x="39899" y="153862"/>
                      <a:pt x="32215" y="151902"/>
                      <a:pt x="32215" y="156040"/>
                    </a:cubicBezTo>
                    <a:lnTo>
                      <a:pt x="32215" y="168018"/>
                    </a:lnTo>
                    <a:lnTo>
                      <a:pt x="32215" y="191866"/>
                    </a:lnTo>
                    <a:lnTo>
                      <a:pt x="32215" y="243591"/>
                    </a:lnTo>
                    <a:lnTo>
                      <a:pt x="32215" y="269508"/>
                    </a:lnTo>
                    <a:lnTo>
                      <a:pt x="32215" y="282466"/>
                    </a:lnTo>
                    <a:lnTo>
                      <a:pt x="32215" y="289000"/>
                    </a:lnTo>
                    <a:cubicBezTo>
                      <a:pt x="32215" y="292049"/>
                      <a:pt x="29431" y="290851"/>
                      <a:pt x="27538" y="290851"/>
                    </a:cubicBezTo>
                    <a:lnTo>
                      <a:pt x="7604" y="290851"/>
                    </a:lnTo>
                    <a:cubicBezTo>
                      <a:pt x="4708" y="290851"/>
                      <a:pt x="31" y="293464"/>
                      <a:pt x="31" y="288564"/>
                    </a:cubicBezTo>
                    <a:lnTo>
                      <a:pt x="31" y="285079"/>
                    </a:lnTo>
                    <a:cubicBezTo>
                      <a:pt x="31" y="281595"/>
                      <a:pt x="31" y="278110"/>
                      <a:pt x="31" y="274626"/>
                    </a:cubicBezTo>
                    <a:cubicBezTo>
                      <a:pt x="31" y="254589"/>
                      <a:pt x="31" y="234553"/>
                      <a:pt x="31" y="214516"/>
                    </a:cubicBezTo>
                    <a:cubicBezTo>
                      <a:pt x="-80" y="145695"/>
                      <a:pt x="143" y="76874"/>
                      <a:pt x="143" y="7944"/>
                    </a:cubicBezTo>
                    <a:lnTo>
                      <a:pt x="143" y="1846"/>
                    </a:lnTo>
                    <a:cubicBezTo>
                      <a:pt x="143" y="-1312"/>
                      <a:pt x="3261" y="539"/>
                      <a:pt x="5042" y="539"/>
                    </a:cubicBezTo>
                    <a:lnTo>
                      <a:pt x="17404" y="539"/>
                    </a:lnTo>
                    <a:lnTo>
                      <a:pt x="42126" y="539"/>
                    </a:lnTo>
                    <a:cubicBezTo>
                      <a:pt x="60835" y="539"/>
                      <a:pt x="79321" y="-1312"/>
                      <a:pt x="98141" y="2826"/>
                    </a:cubicBezTo>
                    <a:cubicBezTo>
                      <a:pt x="136561" y="11320"/>
                      <a:pt x="159501" y="37672"/>
                      <a:pt x="159501" y="76656"/>
                    </a:cubicBezTo>
                    <a:cubicBezTo>
                      <a:pt x="159390" y="113789"/>
                      <a:pt x="135559" y="142428"/>
                      <a:pt x="98809" y="151249"/>
                    </a:cubicBezTo>
                  </a:path>
                </a:pathLst>
              </a:custGeom>
              <a:grpFill/>
              <a:ln w="11089" cap="flat">
                <a:noFill/>
                <a:prstDash val="solid"/>
                <a:miter/>
              </a:ln>
            </p:spPr>
            <p:txBody>
              <a:bodyPr rtlCol="0" anchor="ctr"/>
              <a:lstStyle/>
              <a:p>
                <a:endParaRPr lang="fi-FI"/>
              </a:p>
            </p:txBody>
          </p:sp>
          <p:sp>
            <p:nvSpPr>
              <p:cNvPr id="20" name="Vapaamuotoinen: Muoto 19">
                <a:extLst>
                  <a:ext uri="{FF2B5EF4-FFF2-40B4-BE49-F238E27FC236}">
                    <a16:creationId xmlns:a16="http://schemas.microsoft.com/office/drawing/2014/main" id="{434B4746-318A-4BD9-BEF3-36C90F5D931D}"/>
                  </a:ext>
                </a:extLst>
              </p:cNvPr>
              <p:cNvSpPr/>
              <p:nvPr/>
            </p:nvSpPr>
            <p:spPr bwMode="black">
              <a:xfrm>
                <a:off x="10472624" y="6318240"/>
                <a:ext cx="245775" cy="290311"/>
              </a:xfrm>
              <a:custGeom>
                <a:avLst/>
                <a:gdLst>
                  <a:gd name="connsiteX0" fmla="*/ 172054 w 245775"/>
                  <a:gd name="connsiteY0" fmla="*/ 204176 h 290311"/>
                  <a:gd name="connsiteX1" fmla="*/ 122610 w 245775"/>
                  <a:gd name="connsiteY1" fmla="*/ 77750 h 290311"/>
                  <a:gd name="connsiteX2" fmla="*/ 73165 w 245775"/>
                  <a:gd name="connsiteY2" fmla="*/ 204176 h 290311"/>
                  <a:gd name="connsiteX3" fmla="*/ 172054 w 245775"/>
                  <a:gd name="connsiteY3" fmla="*/ 204176 h 290311"/>
                  <a:gd name="connsiteX4" fmla="*/ 206131 w 245775"/>
                  <a:gd name="connsiteY4" fmla="*/ 290312 h 290311"/>
                  <a:gd name="connsiteX5" fmla="*/ 183190 w 245775"/>
                  <a:gd name="connsiteY5" fmla="*/ 231618 h 290311"/>
                  <a:gd name="connsiteX6" fmla="*/ 62474 w 245775"/>
                  <a:gd name="connsiteY6" fmla="*/ 231618 h 290311"/>
                  <a:gd name="connsiteX7" fmla="*/ 39534 w 245775"/>
                  <a:gd name="connsiteY7" fmla="*/ 290312 h 290311"/>
                  <a:gd name="connsiteX8" fmla="*/ 0 w 245775"/>
                  <a:gd name="connsiteY8" fmla="*/ 290312 h 290311"/>
                  <a:gd name="connsiteX9" fmla="*/ 122721 w 245775"/>
                  <a:gd name="connsiteY9" fmla="*/ 0 h 290311"/>
                  <a:gd name="connsiteX10" fmla="*/ 245776 w 245775"/>
                  <a:gd name="connsiteY10" fmla="*/ 290312 h 290311"/>
                  <a:gd name="connsiteX11" fmla="*/ 206131 w 245775"/>
                  <a:gd name="connsiteY11" fmla="*/ 290312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75" h="290311">
                    <a:moveTo>
                      <a:pt x="172054" y="204176"/>
                    </a:moveTo>
                    <a:lnTo>
                      <a:pt x="122610" y="77750"/>
                    </a:lnTo>
                    <a:lnTo>
                      <a:pt x="73165" y="204176"/>
                    </a:lnTo>
                    <a:lnTo>
                      <a:pt x="172054" y="204176"/>
                    </a:lnTo>
                    <a:close/>
                    <a:moveTo>
                      <a:pt x="206131" y="290312"/>
                    </a:moveTo>
                    <a:lnTo>
                      <a:pt x="183190" y="231618"/>
                    </a:lnTo>
                    <a:lnTo>
                      <a:pt x="62474" y="231618"/>
                    </a:lnTo>
                    <a:lnTo>
                      <a:pt x="39534" y="290312"/>
                    </a:lnTo>
                    <a:lnTo>
                      <a:pt x="0" y="290312"/>
                    </a:lnTo>
                    <a:lnTo>
                      <a:pt x="122721" y="0"/>
                    </a:lnTo>
                    <a:lnTo>
                      <a:pt x="245776" y="290312"/>
                    </a:lnTo>
                    <a:lnTo>
                      <a:pt x="206131" y="290312"/>
                    </a:lnTo>
                    <a:close/>
                  </a:path>
                </a:pathLst>
              </a:custGeom>
              <a:grpFill/>
              <a:ln w="11089" cap="flat">
                <a:noFill/>
                <a:prstDash val="solid"/>
                <a:miter/>
              </a:ln>
            </p:spPr>
            <p:txBody>
              <a:bodyPr rtlCol="0" anchor="ctr"/>
              <a:lstStyle/>
              <a:p>
                <a:endParaRPr lang="fi-FI"/>
              </a:p>
            </p:txBody>
          </p:sp>
        </p:grpSp>
      </p:grpSp>
    </p:spTree>
    <p:extLst>
      <p:ext uri="{BB962C8B-B14F-4D97-AF65-F5344CB8AC3E}">
        <p14:creationId xmlns:p14="http://schemas.microsoft.com/office/powerpoint/2010/main" val="1170148441"/>
      </p:ext>
    </p:extLst>
  </p:cSld>
  <p:clrMapOvr>
    <a:masterClrMapping/>
  </p:clrMapOvr>
  <p:extLst>
    <p:ext uri="{DCECCB84-F9BA-43D5-87BE-67443E8EF086}">
      <p15:sldGuideLst xmlns:p15="http://schemas.microsoft.com/office/powerpoint/2012/main">
        <p15:guide id="1" orient="horz" pos="27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Otsikkodia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Otsikko 21">
            <a:extLst>
              <a:ext uri="{FF2B5EF4-FFF2-40B4-BE49-F238E27FC236}">
                <a16:creationId xmlns:a16="http://schemas.microsoft.com/office/drawing/2014/main" id="{42627C78-F857-4C35-B9DE-F8E8F893A8C6}"/>
              </a:ext>
            </a:extLst>
          </p:cNvPr>
          <p:cNvSpPr>
            <a:spLocks noGrp="1"/>
          </p:cNvSpPr>
          <p:nvPr>
            <p:ph type="title"/>
          </p:nvPr>
        </p:nvSpPr>
        <p:spPr>
          <a:xfrm>
            <a:off x="576000" y="3909750"/>
            <a:ext cx="8280000" cy="1224000"/>
          </a:xfrm>
        </p:spPr>
        <p:txBody>
          <a:bodyPr/>
          <a:lstStyle>
            <a:lvl1pPr>
              <a:defRPr>
                <a:solidFill>
                  <a:schemeClr val="bg1"/>
                </a:solidFill>
              </a:defRPr>
            </a:lvl1pPr>
          </a:lstStyle>
          <a:p>
            <a:r>
              <a:rPr lang="fi-FI"/>
              <a:t>Muokkaa ots. perustyyl. napsautt.</a:t>
            </a:r>
            <a:endParaRPr lang="fi-FI" dirty="0"/>
          </a:p>
        </p:txBody>
      </p:sp>
      <p:sp>
        <p:nvSpPr>
          <p:cNvPr id="8" name="Alaotsikko">
            <a:extLst>
              <a:ext uri="{FF2B5EF4-FFF2-40B4-BE49-F238E27FC236}">
                <a16:creationId xmlns:a16="http://schemas.microsoft.com/office/drawing/2014/main" id="{E91DDF1F-FE89-4603-A3BF-EF6D77121761}"/>
              </a:ext>
            </a:extLst>
          </p:cNvPr>
          <p:cNvSpPr>
            <a:spLocks noGrp="1"/>
          </p:cNvSpPr>
          <p:nvPr>
            <p:ph type="subTitle" idx="1"/>
          </p:nvPr>
        </p:nvSpPr>
        <p:spPr>
          <a:xfrm>
            <a:off x="576000" y="5229000"/>
            <a:ext cx="8280000" cy="1241006"/>
          </a:xfrm>
        </p:spPr>
        <p:txBody>
          <a:bodyPr/>
          <a:lstStyle>
            <a:lvl1pPr marL="0" indent="0" algn="l">
              <a:lnSpc>
                <a:spcPct val="90000"/>
              </a:lnSpc>
              <a:spcBef>
                <a:spcPts val="0"/>
              </a:spcBef>
              <a:buNone/>
              <a:defRPr sz="26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6" name="Dian numeron paikkamerkki 5">
            <a:extLst>
              <a:ext uri="{FF2B5EF4-FFF2-40B4-BE49-F238E27FC236}">
                <a16:creationId xmlns:a16="http://schemas.microsoft.com/office/drawing/2014/main" id="{ABE89B99-CB50-4721-8EC5-09E308DE349D}"/>
              </a:ext>
            </a:extLst>
          </p:cNvPr>
          <p:cNvSpPr>
            <a:spLocks noGrp="1"/>
          </p:cNvSpPr>
          <p:nvPr>
            <p:ph type="sldNum" sz="quarter" idx="12"/>
          </p:nvPr>
        </p:nvSpPr>
        <p:spPr/>
        <p:txBody>
          <a:bodyPr/>
          <a:lstStyle>
            <a:lvl1pPr>
              <a:defRPr>
                <a:noFill/>
              </a:defRPr>
            </a:lvl1pPr>
          </a:lstStyle>
          <a:p>
            <a:fld id="{2020BB7A-7565-440A-AF71-226D618FE89D}" type="slidenum">
              <a:rPr lang="fi-FI" smtClean="0"/>
              <a:t>‹#›</a:t>
            </a:fld>
            <a:endParaRPr lang="fi-FI"/>
          </a:p>
        </p:txBody>
      </p:sp>
      <p:sp>
        <p:nvSpPr>
          <p:cNvPr id="4" name="Päivämäärän paikkamerkki 3">
            <a:extLst>
              <a:ext uri="{FF2B5EF4-FFF2-40B4-BE49-F238E27FC236}">
                <a16:creationId xmlns:a16="http://schemas.microsoft.com/office/drawing/2014/main" id="{424E1588-9E6E-4A84-810E-6A616E8CD13B}"/>
              </a:ext>
            </a:extLst>
          </p:cNvPr>
          <p:cNvSpPr>
            <a:spLocks noGrp="1"/>
          </p:cNvSpPr>
          <p:nvPr>
            <p:ph type="dt" sz="half" idx="10"/>
          </p:nvPr>
        </p:nvSpPr>
        <p:spPr/>
        <p:txBody>
          <a:bodyPr/>
          <a:lstStyle>
            <a:lvl1pPr>
              <a:defRPr>
                <a:noFill/>
              </a:defRPr>
            </a:lvl1pPr>
          </a:lstStyle>
          <a:p>
            <a:fld id="{84AA3658-1775-4BE3-B0C9-B7DF65B8F1C9}" type="datetime1">
              <a:rPr lang="fi-FI" smtClean="0"/>
              <a:t>30.5.2024</a:t>
            </a:fld>
            <a:endParaRPr lang="fi-FI"/>
          </a:p>
        </p:txBody>
      </p:sp>
      <p:sp>
        <p:nvSpPr>
          <p:cNvPr id="5" name="Alatunnisteen paikkamerkki 4">
            <a:extLst>
              <a:ext uri="{FF2B5EF4-FFF2-40B4-BE49-F238E27FC236}">
                <a16:creationId xmlns:a16="http://schemas.microsoft.com/office/drawing/2014/main" id="{F2470115-13AF-4E2A-AD86-898C49862C5F}"/>
              </a:ext>
            </a:extLst>
          </p:cNvPr>
          <p:cNvSpPr>
            <a:spLocks noGrp="1"/>
          </p:cNvSpPr>
          <p:nvPr>
            <p:ph type="ftr" sz="quarter" idx="11"/>
          </p:nvPr>
        </p:nvSpPr>
        <p:spPr/>
        <p:txBody>
          <a:bodyPr/>
          <a:lstStyle>
            <a:lvl1pPr>
              <a:defRPr>
                <a:noFill/>
              </a:defRPr>
            </a:lvl1pPr>
          </a:lstStyle>
          <a:p>
            <a:r>
              <a:rPr lang="en-US"/>
              <a:t>This work © 2024 by Tapio Palvelut Oy is licensed under CC BY-SA 4.0 </a:t>
            </a:r>
            <a:endParaRPr lang="fi-FI"/>
          </a:p>
        </p:txBody>
      </p:sp>
      <p:grpSp>
        <p:nvGrpSpPr>
          <p:cNvPr id="13" name="Logo">
            <a:extLst>
              <a:ext uri="{FF2B5EF4-FFF2-40B4-BE49-F238E27FC236}">
                <a16:creationId xmlns:a16="http://schemas.microsoft.com/office/drawing/2014/main" id="{3C30A216-C7F8-42EB-967F-C42A5B6546E0}"/>
              </a:ext>
              <a:ext uri="{C183D7F6-B498-43B3-948B-1728B52AA6E4}">
                <adec:decorative xmlns:adec="http://schemas.microsoft.com/office/drawing/2017/decorative" val="1"/>
              </a:ext>
            </a:extLst>
          </p:cNvPr>
          <p:cNvGrpSpPr>
            <a:grpSpLocks noChangeAspect="1"/>
          </p:cNvGrpSpPr>
          <p:nvPr/>
        </p:nvGrpSpPr>
        <p:grpSpPr bwMode="black">
          <a:xfrm>
            <a:off x="9259944" y="5532891"/>
            <a:ext cx="2196000" cy="592921"/>
            <a:chOff x="10274400" y="6210000"/>
            <a:chExt cx="1492250" cy="402908"/>
          </a:xfrm>
          <a:solidFill>
            <a:srgbClr val="FFFFFF"/>
          </a:solidFill>
        </p:grpSpPr>
        <p:sp>
          <p:nvSpPr>
            <p:cNvPr id="14" name="Vapaamuotoinen: Muoto 13">
              <a:extLst>
                <a:ext uri="{FF2B5EF4-FFF2-40B4-BE49-F238E27FC236}">
                  <a16:creationId xmlns:a16="http://schemas.microsoft.com/office/drawing/2014/main" id="{EC11CF2F-5EEB-49C7-B657-CFB988898499}"/>
                </a:ext>
              </a:extLst>
            </p:cNvPr>
            <p:cNvSpPr/>
            <p:nvPr/>
          </p:nvSpPr>
          <p:spPr bwMode="black">
            <a:xfrm>
              <a:off x="11466195" y="6216751"/>
              <a:ext cx="301902" cy="392018"/>
            </a:xfrm>
            <a:custGeom>
              <a:avLst/>
              <a:gdLst>
                <a:gd name="connsiteX0" fmla="*/ 150227 w 301902"/>
                <a:gd name="connsiteY0" fmla="*/ 0 h 392018"/>
                <a:gd name="connsiteX1" fmla="*/ 126062 w 301902"/>
                <a:gd name="connsiteY1" fmla="*/ 55318 h 392018"/>
                <a:gd name="connsiteX2" fmla="*/ 126062 w 301902"/>
                <a:gd name="connsiteY2" fmla="*/ 170419 h 392018"/>
                <a:gd name="connsiteX3" fmla="*/ 96439 w 301902"/>
                <a:gd name="connsiteY3" fmla="*/ 105409 h 392018"/>
                <a:gd name="connsiteX4" fmla="*/ 69935 w 301902"/>
                <a:gd name="connsiteY4" fmla="*/ 165955 h 392018"/>
                <a:gd name="connsiteX5" fmla="*/ 101896 w 301902"/>
                <a:gd name="connsiteY5" fmla="*/ 235756 h 392018"/>
                <a:gd name="connsiteX6" fmla="*/ 52786 w 301902"/>
                <a:gd name="connsiteY6" fmla="*/ 205265 h 392018"/>
                <a:gd name="connsiteX7" fmla="*/ 33409 w 301902"/>
                <a:gd name="connsiteY7" fmla="*/ 249476 h 392018"/>
                <a:gd name="connsiteX8" fmla="*/ 80849 w 301902"/>
                <a:gd name="connsiteY8" fmla="*/ 278878 h 392018"/>
                <a:gd name="connsiteX9" fmla="*/ 20491 w 301902"/>
                <a:gd name="connsiteY9" fmla="*/ 278878 h 392018"/>
                <a:gd name="connsiteX10" fmla="*/ 0 w 301902"/>
                <a:gd name="connsiteY10" fmla="*/ 325811 h 392018"/>
                <a:gd name="connsiteX11" fmla="*/ 126062 w 301902"/>
                <a:gd name="connsiteY11" fmla="*/ 325811 h 392018"/>
                <a:gd name="connsiteX12" fmla="*/ 126062 w 301902"/>
                <a:gd name="connsiteY12" fmla="*/ 392019 h 392018"/>
                <a:gd name="connsiteX13" fmla="*/ 175729 w 301902"/>
                <a:gd name="connsiteY13" fmla="*/ 392019 h 392018"/>
                <a:gd name="connsiteX14" fmla="*/ 175729 w 301902"/>
                <a:gd name="connsiteY14" fmla="*/ 325811 h 392018"/>
                <a:gd name="connsiteX15" fmla="*/ 301902 w 301902"/>
                <a:gd name="connsiteY15" fmla="*/ 325811 h 392018"/>
                <a:gd name="connsiteX16" fmla="*/ 281300 w 301902"/>
                <a:gd name="connsiteY16" fmla="*/ 278878 h 392018"/>
                <a:gd name="connsiteX17" fmla="*/ 221054 w 301902"/>
                <a:gd name="connsiteY17" fmla="*/ 278878 h 392018"/>
                <a:gd name="connsiteX18" fmla="*/ 268494 w 301902"/>
                <a:gd name="connsiteY18" fmla="*/ 249476 h 392018"/>
                <a:gd name="connsiteX19" fmla="*/ 249117 w 301902"/>
                <a:gd name="connsiteY19" fmla="*/ 205265 h 392018"/>
                <a:gd name="connsiteX20" fmla="*/ 199895 w 301902"/>
                <a:gd name="connsiteY20" fmla="*/ 235756 h 392018"/>
                <a:gd name="connsiteX21" fmla="*/ 231967 w 301902"/>
                <a:gd name="connsiteY21" fmla="*/ 165955 h 392018"/>
                <a:gd name="connsiteX22" fmla="*/ 205463 w 301902"/>
                <a:gd name="connsiteY22" fmla="*/ 105409 h 392018"/>
                <a:gd name="connsiteX23" fmla="*/ 175729 w 301902"/>
                <a:gd name="connsiteY23" fmla="*/ 170419 h 392018"/>
                <a:gd name="connsiteX24" fmla="*/ 175729 w 301902"/>
                <a:gd name="connsiteY24" fmla="*/ 55318 h 392018"/>
                <a:gd name="connsiteX25" fmla="*/ 151675 w 301902"/>
                <a:gd name="connsiteY25" fmla="*/ 0 h 39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902" h="392018">
                  <a:moveTo>
                    <a:pt x="150227" y="0"/>
                  </a:moveTo>
                  <a:lnTo>
                    <a:pt x="126062" y="55318"/>
                  </a:lnTo>
                  <a:lnTo>
                    <a:pt x="126062" y="170419"/>
                  </a:lnTo>
                  <a:lnTo>
                    <a:pt x="96439" y="105409"/>
                  </a:lnTo>
                  <a:lnTo>
                    <a:pt x="69935" y="165955"/>
                  </a:lnTo>
                  <a:lnTo>
                    <a:pt x="101896" y="235756"/>
                  </a:lnTo>
                  <a:lnTo>
                    <a:pt x="52786" y="205265"/>
                  </a:lnTo>
                  <a:lnTo>
                    <a:pt x="33409" y="249476"/>
                  </a:lnTo>
                  <a:lnTo>
                    <a:pt x="80849" y="278878"/>
                  </a:lnTo>
                  <a:lnTo>
                    <a:pt x="20491" y="278878"/>
                  </a:lnTo>
                  <a:lnTo>
                    <a:pt x="0" y="325811"/>
                  </a:lnTo>
                  <a:lnTo>
                    <a:pt x="126062" y="325811"/>
                  </a:lnTo>
                  <a:lnTo>
                    <a:pt x="126062" y="392019"/>
                  </a:lnTo>
                  <a:lnTo>
                    <a:pt x="175729" y="392019"/>
                  </a:lnTo>
                  <a:lnTo>
                    <a:pt x="175729" y="325811"/>
                  </a:lnTo>
                  <a:lnTo>
                    <a:pt x="301902" y="325811"/>
                  </a:lnTo>
                  <a:lnTo>
                    <a:pt x="281300" y="278878"/>
                  </a:lnTo>
                  <a:lnTo>
                    <a:pt x="221054" y="278878"/>
                  </a:lnTo>
                  <a:lnTo>
                    <a:pt x="268494" y="249476"/>
                  </a:lnTo>
                  <a:lnTo>
                    <a:pt x="249117" y="205265"/>
                  </a:lnTo>
                  <a:lnTo>
                    <a:pt x="199895" y="235756"/>
                  </a:lnTo>
                  <a:lnTo>
                    <a:pt x="231967" y="165955"/>
                  </a:lnTo>
                  <a:lnTo>
                    <a:pt x="205463" y="105409"/>
                  </a:lnTo>
                  <a:lnTo>
                    <a:pt x="175729" y="170419"/>
                  </a:lnTo>
                  <a:lnTo>
                    <a:pt x="175729" y="55318"/>
                  </a:lnTo>
                  <a:lnTo>
                    <a:pt x="151675" y="0"/>
                  </a:lnTo>
                  <a:close/>
                </a:path>
              </a:pathLst>
            </a:custGeom>
            <a:grpFill/>
            <a:ln w="11089" cap="flat">
              <a:noFill/>
              <a:prstDash val="solid"/>
              <a:miter/>
            </a:ln>
          </p:spPr>
          <p:txBody>
            <a:bodyPr rtlCol="0" anchor="ctr"/>
            <a:lstStyle/>
            <a:p>
              <a:endParaRPr lang="fi-FI"/>
            </a:p>
          </p:txBody>
        </p:sp>
        <p:grpSp>
          <p:nvGrpSpPr>
            <p:cNvPr id="15" name="Kuva 10">
              <a:extLst>
                <a:ext uri="{FF2B5EF4-FFF2-40B4-BE49-F238E27FC236}">
                  <a16:creationId xmlns:a16="http://schemas.microsoft.com/office/drawing/2014/main" id="{974D59E4-C489-4D86-9ADE-0A22503B24E7}"/>
                </a:ext>
              </a:extLst>
            </p:cNvPr>
            <p:cNvGrpSpPr/>
            <p:nvPr/>
          </p:nvGrpSpPr>
          <p:grpSpPr bwMode="black">
            <a:xfrm>
              <a:off x="10278854" y="6317762"/>
              <a:ext cx="1072638" cy="291633"/>
              <a:chOff x="10278854" y="6317762"/>
              <a:chExt cx="1072638" cy="291633"/>
            </a:xfrm>
            <a:grpFill/>
          </p:grpSpPr>
          <p:sp>
            <p:nvSpPr>
              <p:cNvPr id="16" name="Vapaamuotoinen: Muoto 15">
                <a:extLst>
                  <a:ext uri="{FF2B5EF4-FFF2-40B4-BE49-F238E27FC236}">
                    <a16:creationId xmlns:a16="http://schemas.microsoft.com/office/drawing/2014/main" id="{30BCBFC5-BEC8-4C97-9AE0-5C60F02304EC}"/>
                  </a:ext>
                </a:extLst>
              </p:cNvPr>
              <p:cNvSpPr/>
              <p:nvPr/>
            </p:nvSpPr>
            <p:spPr bwMode="black">
              <a:xfrm>
                <a:off x="11056272" y="6317762"/>
                <a:ext cx="295220" cy="291633"/>
              </a:xfrm>
              <a:custGeom>
                <a:avLst/>
                <a:gdLst>
                  <a:gd name="connsiteX0" fmla="*/ 295221 w 295220"/>
                  <a:gd name="connsiteY0" fmla="*/ 145634 h 291633"/>
                  <a:gd name="connsiteX1" fmla="*/ 293884 w 295220"/>
                  <a:gd name="connsiteY1" fmla="*/ 123093 h 291633"/>
                  <a:gd name="connsiteX2" fmla="*/ 292214 w 295220"/>
                  <a:gd name="connsiteY2" fmla="*/ 112312 h 291633"/>
                  <a:gd name="connsiteX3" fmla="*/ 289764 w 295220"/>
                  <a:gd name="connsiteY3" fmla="*/ 101859 h 291633"/>
                  <a:gd name="connsiteX4" fmla="*/ 282748 w 295220"/>
                  <a:gd name="connsiteY4" fmla="*/ 82149 h 291633"/>
                  <a:gd name="connsiteX5" fmla="*/ 276178 w 295220"/>
                  <a:gd name="connsiteY5" fmla="*/ 69190 h 291633"/>
                  <a:gd name="connsiteX6" fmla="*/ 270610 w 295220"/>
                  <a:gd name="connsiteY6" fmla="*/ 60479 h 291633"/>
                  <a:gd name="connsiteX7" fmla="*/ 264373 w 295220"/>
                  <a:gd name="connsiteY7" fmla="*/ 52094 h 291633"/>
                  <a:gd name="connsiteX8" fmla="*/ 255353 w 295220"/>
                  <a:gd name="connsiteY8" fmla="*/ 42076 h 291633"/>
                  <a:gd name="connsiteX9" fmla="*/ 254239 w 295220"/>
                  <a:gd name="connsiteY9" fmla="*/ 40987 h 291633"/>
                  <a:gd name="connsiteX10" fmla="*/ 253237 w 295220"/>
                  <a:gd name="connsiteY10" fmla="*/ 40116 h 291633"/>
                  <a:gd name="connsiteX11" fmla="*/ 252680 w 295220"/>
                  <a:gd name="connsiteY11" fmla="*/ 39571 h 291633"/>
                  <a:gd name="connsiteX12" fmla="*/ 252235 w 295220"/>
                  <a:gd name="connsiteY12" fmla="*/ 39027 h 291633"/>
                  <a:gd name="connsiteX13" fmla="*/ 250230 w 295220"/>
                  <a:gd name="connsiteY13" fmla="*/ 37284 h 291633"/>
                  <a:gd name="connsiteX14" fmla="*/ 247112 w 295220"/>
                  <a:gd name="connsiteY14" fmla="*/ 34562 h 291633"/>
                  <a:gd name="connsiteX15" fmla="*/ 243994 w 295220"/>
                  <a:gd name="connsiteY15" fmla="*/ 31949 h 291633"/>
                  <a:gd name="connsiteX16" fmla="*/ 239874 w 295220"/>
                  <a:gd name="connsiteY16" fmla="*/ 28682 h 291633"/>
                  <a:gd name="connsiteX17" fmla="*/ 235642 w 295220"/>
                  <a:gd name="connsiteY17" fmla="*/ 25633 h 291633"/>
                  <a:gd name="connsiteX18" fmla="*/ 231299 w 295220"/>
                  <a:gd name="connsiteY18" fmla="*/ 22802 h 291633"/>
                  <a:gd name="connsiteX19" fmla="*/ 226844 w 295220"/>
                  <a:gd name="connsiteY19" fmla="*/ 20079 h 291633"/>
                  <a:gd name="connsiteX20" fmla="*/ 219494 w 295220"/>
                  <a:gd name="connsiteY20" fmla="*/ 16050 h 291633"/>
                  <a:gd name="connsiteX21" fmla="*/ 210697 w 295220"/>
                  <a:gd name="connsiteY21" fmla="*/ 11912 h 291633"/>
                  <a:gd name="connsiteX22" fmla="*/ 200786 w 295220"/>
                  <a:gd name="connsiteY22" fmla="*/ 8210 h 291633"/>
                  <a:gd name="connsiteX23" fmla="*/ 180072 w 295220"/>
                  <a:gd name="connsiteY23" fmla="*/ 2874 h 291633"/>
                  <a:gd name="connsiteX24" fmla="*/ 158023 w 295220"/>
                  <a:gd name="connsiteY24" fmla="*/ 261 h 291633"/>
                  <a:gd name="connsiteX25" fmla="*/ 146552 w 295220"/>
                  <a:gd name="connsiteY25" fmla="*/ 43 h 291633"/>
                  <a:gd name="connsiteX26" fmla="*/ 134971 w 295220"/>
                  <a:gd name="connsiteY26" fmla="*/ 478 h 291633"/>
                  <a:gd name="connsiteX27" fmla="*/ 112921 w 295220"/>
                  <a:gd name="connsiteY27" fmla="*/ 3310 h 291633"/>
                  <a:gd name="connsiteX28" fmla="*/ 92208 w 295220"/>
                  <a:gd name="connsiteY28" fmla="*/ 8972 h 291633"/>
                  <a:gd name="connsiteX29" fmla="*/ 82408 w 295220"/>
                  <a:gd name="connsiteY29" fmla="*/ 12783 h 291633"/>
                  <a:gd name="connsiteX30" fmla="*/ 73053 w 295220"/>
                  <a:gd name="connsiteY30" fmla="*/ 17357 h 291633"/>
                  <a:gd name="connsiteX31" fmla="*/ 64033 w 295220"/>
                  <a:gd name="connsiteY31" fmla="*/ 22584 h 291633"/>
                  <a:gd name="connsiteX32" fmla="*/ 55458 w 295220"/>
                  <a:gd name="connsiteY32" fmla="*/ 28573 h 291633"/>
                  <a:gd name="connsiteX33" fmla="*/ 39645 w 295220"/>
                  <a:gd name="connsiteY33" fmla="*/ 42403 h 291633"/>
                  <a:gd name="connsiteX34" fmla="*/ 32629 w 295220"/>
                  <a:gd name="connsiteY34" fmla="*/ 50025 h 291633"/>
                  <a:gd name="connsiteX35" fmla="*/ 26170 w 295220"/>
                  <a:gd name="connsiteY35" fmla="*/ 58192 h 291633"/>
                  <a:gd name="connsiteX36" fmla="*/ 23275 w 295220"/>
                  <a:gd name="connsiteY36" fmla="*/ 62439 h 291633"/>
                  <a:gd name="connsiteX37" fmla="*/ 20491 w 295220"/>
                  <a:gd name="connsiteY37" fmla="*/ 66795 h 291633"/>
                  <a:gd name="connsiteX38" fmla="*/ 15479 w 295220"/>
                  <a:gd name="connsiteY38" fmla="*/ 75724 h 291633"/>
                  <a:gd name="connsiteX39" fmla="*/ 7573 w 295220"/>
                  <a:gd name="connsiteY39" fmla="*/ 94889 h 291633"/>
                  <a:gd name="connsiteX40" fmla="*/ 6014 w 295220"/>
                  <a:gd name="connsiteY40" fmla="*/ 99899 h 291633"/>
                  <a:gd name="connsiteX41" fmla="*/ 4677 w 295220"/>
                  <a:gd name="connsiteY41" fmla="*/ 105017 h 291633"/>
                  <a:gd name="connsiteX42" fmla="*/ 2450 w 295220"/>
                  <a:gd name="connsiteY42" fmla="*/ 115470 h 291633"/>
                  <a:gd name="connsiteX43" fmla="*/ 891 w 295220"/>
                  <a:gd name="connsiteY43" fmla="*/ 126469 h 291633"/>
                  <a:gd name="connsiteX44" fmla="*/ 111 w 295220"/>
                  <a:gd name="connsiteY44" fmla="*/ 137576 h 291633"/>
                  <a:gd name="connsiteX45" fmla="*/ 0 w 295220"/>
                  <a:gd name="connsiteY45" fmla="*/ 143238 h 291633"/>
                  <a:gd name="connsiteX46" fmla="*/ 0 w 295220"/>
                  <a:gd name="connsiteY46" fmla="*/ 149010 h 291633"/>
                  <a:gd name="connsiteX47" fmla="*/ 223 w 295220"/>
                  <a:gd name="connsiteY47" fmla="*/ 154672 h 291633"/>
                  <a:gd name="connsiteX48" fmla="*/ 557 w 295220"/>
                  <a:gd name="connsiteY48" fmla="*/ 160335 h 291633"/>
                  <a:gd name="connsiteX49" fmla="*/ 3675 w 295220"/>
                  <a:gd name="connsiteY49" fmla="*/ 182005 h 291633"/>
                  <a:gd name="connsiteX50" fmla="*/ 6348 w 295220"/>
                  <a:gd name="connsiteY50" fmla="*/ 192350 h 291633"/>
                  <a:gd name="connsiteX51" fmla="*/ 9689 w 295220"/>
                  <a:gd name="connsiteY51" fmla="*/ 202259 h 291633"/>
                  <a:gd name="connsiteX52" fmla="*/ 18486 w 295220"/>
                  <a:gd name="connsiteY52" fmla="*/ 220989 h 291633"/>
                  <a:gd name="connsiteX53" fmla="*/ 23943 w 295220"/>
                  <a:gd name="connsiteY53" fmla="*/ 229809 h 291633"/>
                  <a:gd name="connsiteX54" fmla="*/ 30068 w 295220"/>
                  <a:gd name="connsiteY54" fmla="*/ 238194 h 291633"/>
                  <a:gd name="connsiteX55" fmla="*/ 36861 w 295220"/>
                  <a:gd name="connsiteY55" fmla="*/ 246143 h 291633"/>
                  <a:gd name="connsiteX56" fmla="*/ 44322 w 295220"/>
                  <a:gd name="connsiteY56" fmla="*/ 253657 h 291633"/>
                  <a:gd name="connsiteX57" fmla="*/ 52229 w 295220"/>
                  <a:gd name="connsiteY57" fmla="*/ 260517 h 291633"/>
                  <a:gd name="connsiteX58" fmla="*/ 60581 w 295220"/>
                  <a:gd name="connsiteY58" fmla="*/ 266724 h 291633"/>
                  <a:gd name="connsiteX59" fmla="*/ 69379 w 295220"/>
                  <a:gd name="connsiteY59" fmla="*/ 272278 h 291633"/>
                  <a:gd name="connsiteX60" fmla="*/ 78510 w 295220"/>
                  <a:gd name="connsiteY60" fmla="*/ 277069 h 291633"/>
                  <a:gd name="connsiteX61" fmla="*/ 97999 w 295220"/>
                  <a:gd name="connsiteY61" fmla="*/ 284692 h 291633"/>
                  <a:gd name="connsiteX62" fmla="*/ 108355 w 295220"/>
                  <a:gd name="connsiteY62" fmla="*/ 287414 h 291633"/>
                  <a:gd name="connsiteX63" fmla="*/ 119046 w 295220"/>
                  <a:gd name="connsiteY63" fmla="*/ 289483 h 291633"/>
                  <a:gd name="connsiteX64" fmla="*/ 141541 w 295220"/>
                  <a:gd name="connsiteY64" fmla="*/ 291552 h 291633"/>
                  <a:gd name="connsiteX65" fmla="*/ 153011 w 295220"/>
                  <a:gd name="connsiteY65" fmla="*/ 291552 h 291633"/>
                  <a:gd name="connsiteX66" fmla="*/ 164482 w 295220"/>
                  <a:gd name="connsiteY66" fmla="*/ 290899 h 291633"/>
                  <a:gd name="connsiteX67" fmla="*/ 186197 w 295220"/>
                  <a:gd name="connsiteY67" fmla="*/ 287523 h 291633"/>
                  <a:gd name="connsiteX68" fmla="*/ 196554 w 295220"/>
                  <a:gd name="connsiteY68" fmla="*/ 284801 h 291633"/>
                  <a:gd name="connsiteX69" fmla="*/ 206576 w 295220"/>
                  <a:gd name="connsiteY69" fmla="*/ 281316 h 291633"/>
                  <a:gd name="connsiteX70" fmla="*/ 225397 w 295220"/>
                  <a:gd name="connsiteY70" fmla="*/ 272278 h 291633"/>
                  <a:gd name="connsiteX71" fmla="*/ 234194 w 295220"/>
                  <a:gd name="connsiteY71" fmla="*/ 266724 h 291633"/>
                  <a:gd name="connsiteX72" fmla="*/ 242658 w 295220"/>
                  <a:gd name="connsiteY72" fmla="*/ 260300 h 291633"/>
                  <a:gd name="connsiteX73" fmla="*/ 249673 w 295220"/>
                  <a:gd name="connsiteY73" fmla="*/ 254310 h 291633"/>
                  <a:gd name="connsiteX74" fmla="*/ 252346 w 295220"/>
                  <a:gd name="connsiteY74" fmla="*/ 251806 h 291633"/>
                  <a:gd name="connsiteX75" fmla="*/ 254239 w 295220"/>
                  <a:gd name="connsiteY75" fmla="*/ 249955 h 291633"/>
                  <a:gd name="connsiteX76" fmla="*/ 256132 w 295220"/>
                  <a:gd name="connsiteY76" fmla="*/ 248103 h 291633"/>
                  <a:gd name="connsiteX77" fmla="*/ 259585 w 295220"/>
                  <a:gd name="connsiteY77" fmla="*/ 244510 h 291633"/>
                  <a:gd name="connsiteX78" fmla="*/ 268939 w 295220"/>
                  <a:gd name="connsiteY78" fmla="*/ 233076 h 291633"/>
                  <a:gd name="connsiteX79" fmla="*/ 274730 w 295220"/>
                  <a:gd name="connsiteY79" fmla="*/ 224473 h 291633"/>
                  <a:gd name="connsiteX80" fmla="*/ 279741 w 295220"/>
                  <a:gd name="connsiteY80" fmla="*/ 215435 h 291633"/>
                  <a:gd name="connsiteX81" fmla="*/ 284084 w 295220"/>
                  <a:gd name="connsiteY81" fmla="*/ 206070 h 291633"/>
                  <a:gd name="connsiteX82" fmla="*/ 287648 w 295220"/>
                  <a:gd name="connsiteY82" fmla="*/ 196270 h 291633"/>
                  <a:gd name="connsiteX83" fmla="*/ 291546 w 295220"/>
                  <a:gd name="connsiteY83" fmla="*/ 181896 h 291633"/>
                  <a:gd name="connsiteX84" fmla="*/ 293884 w 295220"/>
                  <a:gd name="connsiteY84" fmla="*/ 168284 h 291633"/>
                  <a:gd name="connsiteX85" fmla="*/ 294886 w 295220"/>
                  <a:gd name="connsiteY85" fmla="*/ 157177 h 291633"/>
                  <a:gd name="connsiteX86" fmla="*/ 295221 w 295220"/>
                  <a:gd name="connsiteY86" fmla="*/ 145634 h 291633"/>
                  <a:gd name="connsiteX87" fmla="*/ 262591 w 295220"/>
                  <a:gd name="connsiteY87" fmla="*/ 160661 h 291633"/>
                  <a:gd name="connsiteX88" fmla="*/ 260921 w 295220"/>
                  <a:gd name="connsiteY88" fmla="*/ 172422 h 291633"/>
                  <a:gd name="connsiteX89" fmla="*/ 257469 w 295220"/>
                  <a:gd name="connsiteY89" fmla="*/ 185816 h 291633"/>
                  <a:gd name="connsiteX90" fmla="*/ 255130 w 295220"/>
                  <a:gd name="connsiteY90" fmla="*/ 192241 h 291633"/>
                  <a:gd name="connsiteX91" fmla="*/ 250119 w 295220"/>
                  <a:gd name="connsiteY91" fmla="*/ 203130 h 291633"/>
                  <a:gd name="connsiteX92" fmla="*/ 244217 w 295220"/>
                  <a:gd name="connsiteY92" fmla="*/ 212822 h 291633"/>
                  <a:gd name="connsiteX93" fmla="*/ 240319 w 295220"/>
                  <a:gd name="connsiteY93" fmla="*/ 218158 h 291633"/>
                  <a:gd name="connsiteX94" fmla="*/ 237869 w 295220"/>
                  <a:gd name="connsiteY94" fmla="*/ 221207 h 291633"/>
                  <a:gd name="connsiteX95" fmla="*/ 234194 w 295220"/>
                  <a:gd name="connsiteY95" fmla="*/ 225236 h 291633"/>
                  <a:gd name="connsiteX96" fmla="*/ 232524 w 295220"/>
                  <a:gd name="connsiteY96" fmla="*/ 226978 h 291633"/>
                  <a:gd name="connsiteX97" fmla="*/ 231410 w 295220"/>
                  <a:gd name="connsiteY97" fmla="*/ 228176 h 291633"/>
                  <a:gd name="connsiteX98" fmla="*/ 230185 w 295220"/>
                  <a:gd name="connsiteY98" fmla="*/ 229374 h 291633"/>
                  <a:gd name="connsiteX99" fmla="*/ 228626 w 295220"/>
                  <a:gd name="connsiteY99" fmla="*/ 230789 h 291633"/>
                  <a:gd name="connsiteX100" fmla="*/ 225174 w 295220"/>
                  <a:gd name="connsiteY100" fmla="*/ 233838 h 291633"/>
                  <a:gd name="connsiteX101" fmla="*/ 219940 w 295220"/>
                  <a:gd name="connsiteY101" fmla="*/ 237976 h 291633"/>
                  <a:gd name="connsiteX102" fmla="*/ 214483 w 295220"/>
                  <a:gd name="connsiteY102" fmla="*/ 241788 h 291633"/>
                  <a:gd name="connsiteX103" fmla="*/ 203681 w 295220"/>
                  <a:gd name="connsiteY103" fmla="*/ 247886 h 291633"/>
                  <a:gd name="connsiteX104" fmla="*/ 191320 w 295220"/>
                  <a:gd name="connsiteY104" fmla="*/ 253004 h 291633"/>
                  <a:gd name="connsiteX105" fmla="*/ 178068 w 295220"/>
                  <a:gd name="connsiteY105" fmla="*/ 256706 h 291633"/>
                  <a:gd name="connsiteX106" fmla="*/ 163925 w 295220"/>
                  <a:gd name="connsiteY106" fmla="*/ 258993 h 291633"/>
                  <a:gd name="connsiteX107" fmla="*/ 148891 w 295220"/>
                  <a:gd name="connsiteY107" fmla="*/ 259864 h 291633"/>
                  <a:gd name="connsiteX108" fmla="*/ 133746 w 295220"/>
                  <a:gd name="connsiteY108" fmla="*/ 259319 h 291633"/>
                  <a:gd name="connsiteX109" fmla="*/ 119491 w 295220"/>
                  <a:gd name="connsiteY109" fmla="*/ 257250 h 291633"/>
                  <a:gd name="connsiteX110" fmla="*/ 106239 w 295220"/>
                  <a:gd name="connsiteY110" fmla="*/ 253766 h 291633"/>
                  <a:gd name="connsiteX111" fmla="*/ 93767 w 295220"/>
                  <a:gd name="connsiteY111" fmla="*/ 248866 h 291633"/>
                  <a:gd name="connsiteX112" fmla="*/ 82185 w 295220"/>
                  <a:gd name="connsiteY112" fmla="*/ 242441 h 291633"/>
                  <a:gd name="connsiteX113" fmla="*/ 71383 w 295220"/>
                  <a:gd name="connsiteY113" fmla="*/ 234601 h 291633"/>
                  <a:gd name="connsiteX114" fmla="*/ 61472 w 295220"/>
                  <a:gd name="connsiteY114" fmla="*/ 225345 h 291633"/>
                  <a:gd name="connsiteX115" fmla="*/ 57017 w 295220"/>
                  <a:gd name="connsiteY115" fmla="*/ 220444 h 291633"/>
                  <a:gd name="connsiteX116" fmla="*/ 52897 w 295220"/>
                  <a:gd name="connsiteY116" fmla="*/ 215217 h 291633"/>
                  <a:gd name="connsiteX117" fmla="*/ 45770 w 295220"/>
                  <a:gd name="connsiteY117" fmla="*/ 204219 h 291633"/>
                  <a:gd name="connsiteX118" fmla="*/ 40090 w 295220"/>
                  <a:gd name="connsiteY118" fmla="*/ 192459 h 291633"/>
                  <a:gd name="connsiteX119" fmla="*/ 35859 w 295220"/>
                  <a:gd name="connsiteY119" fmla="*/ 179827 h 291633"/>
                  <a:gd name="connsiteX120" fmla="*/ 33075 w 295220"/>
                  <a:gd name="connsiteY120" fmla="*/ 166215 h 291633"/>
                  <a:gd name="connsiteX121" fmla="*/ 31738 w 295220"/>
                  <a:gd name="connsiteY121" fmla="*/ 151732 h 291633"/>
                  <a:gd name="connsiteX122" fmla="*/ 31627 w 295220"/>
                  <a:gd name="connsiteY122" fmla="*/ 144218 h 291633"/>
                  <a:gd name="connsiteX123" fmla="*/ 31850 w 295220"/>
                  <a:gd name="connsiteY123" fmla="*/ 136705 h 291633"/>
                  <a:gd name="connsiteX124" fmla="*/ 33520 w 295220"/>
                  <a:gd name="connsiteY124" fmla="*/ 122331 h 291633"/>
                  <a:gd name="connsiteX125" fmla="*/ 36638 w 295220"/>
                  <a:gd name="connsiteY125" fmla="*/ 108937 h 291633"/>
                  <a:gd name="connsiteX126" fmla="*/ 41204 w 295220"/>
                  <a:gd name="connsiteY126" fmla="*/ 96414 h 291633"/>
                  <a:gd name="connsiteX127" fmla="*/ 47217 w 295220"/>
                  <a:gd name="connsiteY127" fmla="*/ 84653 h 291633"/>
                  <a:gd name="connsiteX128" fmla="*/ 54679 w 295220"/>
                  <a:gd name="connsiteY128" fmla="*/ 73764 h 291633"/>
                  <a:gd name="connsiteX129" fmla="*/ 63699 w 295220"/>
                  <a:gd name="connsiteY129" fmla="*/ 63637 h 291633"/>
                  <a:gd name="connsiteX130" fmla="*/ 73833 w 295220"/>
                  <a:gd name="connsiteY130" fmla="*/ 54599 h 291633"/>
                  <a:gd name="connsiteX131" fmla="*/ 84746 w 295220"/>
                  <a:gd name="connsiteY131" fmla="*/ 47085 h 291633"/>
                  <a:gd name="connsiteX132" fmla="*/ 96439 w 295220"/>
                  <a:gd name="connsiteY132" fmla="*/ 40987 h 291633"/>
                  <a:gd name="connsiteX133" fmla="*/ 108912 w 295220"/>
                  <a:gd name="connsiteY133" fmla="*/ 36304 h 291633"/>
                  <a:gd name="connsiteX134" fmla="*/ 122275 w 295220"/>
                  <a:gd name="connsiteY134" fmla="*/ 33038 h 291633"/>
                  <a:gd name="connsiteX135" fmla="*/ 136641 w 295220"/>
                  <a:gd name="connsiteY135" fmla="*/ 31295 h 291633"/>
                  <a:gd name="connsiteX136" fmla="*/ 144214 w 295220"/>
                  <a:gd name="connsiteY136" fmla="*/ 30969 h 291633"/>
                  <a:gd name="connsiteX137" fmla="*/ 151786 w 295220"/>
                  <a:gd name="connsiteY137" fmla="*/ 30969 h 291633"/>
                  <a:gd name="connsiteX138" fmla="*/ 166597 w 295220"/>
                  <a:gd name="connsiteY138" fmla="*/ 32166 h 291633"/>
                  <a:gd name="connsiteX139" fmla="*/ 180518 w 295220"/>
                  <a:gd name="connsiteY139" fmla="*/ 34780 h 291633"/>
                  <a:gd name="connsiteX140" fmla="*/ 193547 w 295220"/>
                  <a:gd name="connsiteY140" fmla="*/ 38809 h 291633"/>
                  <a:gd name="connsiteX141" fmla="*/ 205686 w 295220"/>
                  <a:gd name="connsiteY141" fmla="*/ 44363 h 291633"/>
                  <a:gd name="connsiteX142" fmla="*/ 217044 w 295220"/>
                  <a:gd name="connsiteY142" fmla="*/ 51332 h 291633"/>
                  <a:gd name="connsiteX143" fmla="*/ 227512 w 295220"/>
                  <a:gd name="connsiteY143" fmla="*/ 59717 h 291633"/>
                  <a:gd name="connsiteX144" fmla="*/ 232412 w 295220"/>
                  <a:gd name="connsiteY144" fmla="*/ 64399 h 291633"/>
                  <a:gd name="connsiteX145" fmla="*/ 236978 w 295220"/>
                  <a:gd name="connsiteY145" fmla="*/ 69299 h 291633"/>
                  <a:gd name="connsiteX146" fmla="*/ 244885 w 295220"/>
                  <a:gd name="connsiteY146" fmla="*/ 79862 h 291633"/>
                  <a:gd name="connsiteX147" fmla="*/ 251455 w 295220"/>
                  <a:gd name="connsiteY147" fmla="*/ 91187 h 291633"/>
                  <a:gd name="connsiteX148" fmla="*/ 256578 w 295220"/>
                  <a:gd name="connsiteY148" fmla="*/ 103383 h 291633"/>
                  <a:gd name="connsiteX149" fmla="*/ 260253 w 295220"/>
                  <a:gd name="connsiteY149" fmla="*/ 116450 h 291633"/>
                  <a:gd name="connsiteX150" fmla="*/ 262369 w 295220"/>
                  <a:gd name="connsiteY150" fmla="*/ 130498 h 291633"/>
                  <a:gd name="connsiteX151" fmla="*/ 263148 w 295220"/>
                  <a:gd name="connsiteY151" fmla="*/ 145416 h 291633"/>
                  <a:gd name="connsiteX152" fmla="*/ 262591 w 295220"/>
                  <a:gd name="connsiteY152" fmla="*/ 160661 h 29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95220" h="291633">
                    <a:moveTo>
                      <a:pt x="295221" y="145634"/>
                    </a:moveTo>
                    <a:cubicBezTo>
                      <a:pt x="295221" y="138120"/>
                      <a:pt x="294775" y="130607"/>
                      <a:pt x="293884" y="123093"/>
                    </a:cubicBezTo>
                    <a:cubicBezTo>
                      <a:pt x="293439" y="119500"/>
                      <a:pt x="292882" y="115906"/>
                      <a:pt x="292214" y="112312"/>
                    </a:cubicBezTo>
                    <a:cubicBezTo>
                      <a:pt x="291546" y="108828"/>
                      <a:pt x="290766" y="105343"/>
                      <a:pt x="289764" y="101859"/>
                    </a:cubicBezTo>
                    <a:cubicBezTo>
                      <a:pt x="287871" y="95107"/>
                      <a:pt x="285643" y="88465"/>
                      <a:pt x="282748" y="82149"/>
                    </a:cubicBezTo>
                    <a:cubicBezTo>
                      <a:pt x="280855" y="77684"/>
                      <a:pt x="278628" y="73328"/>
                      <a:pt x="276178" y="69190"/>
                    </a:cubicBezTo>
                    <a:cubicBezTo>
                      <a:pt x="274396" y="66250"/>
                      <a:pt x="272614" y="63310"/>
                      <a:pt x="270610" y="60479"/>
                    </a:cubicBezTo>
                    <a:cubicBezTo>
                      <a:pt x="268605" y="57648"/>
                      <a:pt x="266601" y="54816"/>
                      <a:pt x="264373" y="52094"/>
                    </a:cubicBezTo>
                    <a:cubicBezTo>
                      <a:pt x="261589" y="48609"/>
                      <a:pt x="258471" y="45234"/>
                      <a:pt x="255353" y="42076"/>
                    </a:cubicBezTo>
                    <a:cubicBezTo>
                      <a:pt x="255019" y="41749"/>
                      <a:pt x="254573" y="41314"/>
                      <a:pt x="254239" y="40987"/>
                    </a:cubicBezTo>
                    <a:cubicBezTo>
                      <a:pt x="253905" y="40660"/>
                      <a:pt x="253571" y="40334"/>
                      <a:pt x="253237" y="40116"/>
                    </a:cubicBezTo>
                    <a:cubicBezTo>
                      <a:pt x="253014" y="39898"/>
                      <a:pt x="252903" y="39789"/>
                      <a:pt x="252680" y="39571"/>
                    </a:cubicBezTo>
                    <a:cubicBezTo>
                      <a:pt x="252569" y="39462"/>
                      <a:pt x="252346" y="39245"/>
                      <a:pt x="252235" y="39027"/>
                    </a:cubicBezTo>
                    <a:cubicBezTo>
                      <a:pt x="251567" y="38482"/>
                      <a:pt x="250898" y="37829"/>
                      <a:pt x="250230" y="37284"/>
                    </a:cubicBezTo>
                    <a:cubicBezTo>
                      <a:pt x="249228" y="36413"/>
                      <a:pt x="248226" y="35433"/>
                      <a:pt x="247112" y="34562"/>
                    </a:cubicBezTo>
                    <a:cubicBezTo>
                      <a:pt x="246110" y="33691"/>
                      <a:pt x="245108" y="32820"/>
                      <a:pt x="243994" y="31949"/>
                    </a:cubicBezTo>
                    <a:cubicBezTo>
                      <a:pt x="242658" y="30860"/>
                      <a:pt x="241321" y="29771"/>
                      <a:pt x="239874" y="28682"/>
                    </a:cubicBezTo>
                    <a:cubicBezTo>
                      <a:pt x="238537" y="27593"/>
                      <a:pt x="237090" y="26613"/>
                      <a:pt x="235642" y="25633"/>
                    </a:cubicBezTo>
                    <a:cubicBezTo>
                      <a:pt x="234194" y="24653"/>
                      <a:pt x="232858" y="23673"/>
                      <a:pt x="231299" y="22802"/>
                    </a:cubicBezTo>
                    <a:cubicBezTo>
                      <a:pt x="229851" y="21822"/>
                      <a:pt x="228292" y="20950"/>
                      <a:pt x="226844" y="20079"/>
                    </a:cubicBezTo>
                    <a:cubicBezTo>
                      <a:pt x="224394" y="18664"/>
                      <a:pt x="221944" y="17357"/>
                      <a:pt x="219494" y="16050"/>
                    </a:cubicBezTo>
                    <a:cubicBezTo>
                      <a:pt x="216599" y="14526"/>
                      <a:pt x="213592" y="13219"/>
                      <a:pt x="210697" y="11912"/>
                    </a:cubicBezTo>
                    <a:cubicBezTo>
                      <a:pt x="207467" y="10497"/>
                      <a:pt x="204238" y="9299"/>
                      <a:pt x="200786" y="8210"/>
                    </a:cubicBezTo>
                    <a:cubicBezTo>
                      <a:pt x="194104" y="5923"/>
                      <a:pt x="187199" y="4181"/>
                      <a:pt x="180072" y="2874"/>
                    </a:cubicBezTo>
                    <a:cubicBezTo>
                      <a:pt x="172834" y="1458"/>
                      <a:pt x="165372" y="696"/>
                      <a:pt x="158023" y="261"/>
                    </a:cubicBezTo>
                    <a:cubicBezTo>
                      <a:pt x="154236" y="43"/>
                      <a:pt x="150339" y="-66"/>
                      <a:pt x="146552" y="43"/>
                    </a:cubicBezTo>
                    <a:cubicBezTo>
                      <a:pt x="142655" y="43"/>
                      <a:pt x="138868" y="152"/>
                      <a:pt x="134971" y="478"/>
                    </a:cubicBezTo>
                    <a:cubicBezTo>
                      <a:pt x="127509" y="914"/>
                      <a:pt x="120160" y="1894"/>
                      <a:pt x="112921" y="3310"/>
                    </a:cubicBezTo>
                    <a:cubicBezTo>
                      <a:pt x="105905" y="4725"/>
                      <a:pt x="99001" y="6576"/>
                      <a:pt x="92208" y="8972"/>
                    </a:cubicBezTo>
                    <a:cubicBezTo>
                      <a:pt x="88867" y="10061"/>
                      <a:pt x="85637" y="11368"/>
                      <a:pt x="82408" y="12783"/>
                    </a:cubicBezTo>
                    <a:cubicBezTo>
                      <a:pt x="79290" y="14199"/>
                      <a:pt x="76060" y="15723"/>
                      <a:pt x="73053" y="17357"/>
                    </a:cubicBezTo>
                    <a:cubicBezTo>
                      <a:pt x="69935" y="18990"/>
                      <a:pt x="66929" y="20733"/>
                      <a:pt x="64033" y="22584"/>
                    </a:cubicBezTo>
                    <a:cubicBezTo>
                      <a:pt x="61138" y="24435"/>
                      <a:pt x="58242" y="26395"/>
                      <a:pt x="55458" y="28573"/>
                    </a:cubicBezTo>
                    <a:cubicBezTo>
                      <a:pt x="49890" y="32820"/>
                      <a:pt x="44545" y="37393"/>
                      <a:pt x="39645" y="42403"/>
                    </a:cubicBezTo>
                    <a:cubicBezTo>
                      <a:pt x="37195" y="44907"/>
                      <a:pt x="34856" y="47412"/>
                      <a:pt x="32629" y="50025"/>
                    </a:cubicBezTo>
                    <a:cubicBezTo>
                      <a:pt x="30402" y="52639"/>
                      <a:pt x="28286" y="55361"/>
                      <a:pt x="26170" y="58192"/>
                    </a:cubicBezTo>
                    <a:cubicBezTo>
                      <a:pt x="25168" y="59608"/>
                      <a:pt x="24166" y="61023"/>
                      <a:pt x="23275" y="62439"/>
                    </a:cubicBezTo>
                    <a:cubicBezTo>
                      <a:pt x="22384" y="63855"/>
                      <a:pt x="21381" y="65379"/>
                      <a:pt x="20491" y="66795"/>
                    </a:cubicBezTo>
                    <a:cubicBezTo>
                      <a:pt x="18709" y="69735"/>
                      <a:pt x="17038" y="72675"/>
                      <a:pt x="15479" y="75724"/>
                    </a:cubicBezTo>
                    <a:cubicBezTo>
                      <a:pt x="12361" y="81931"/>
                      <a:pt x="9689" y="88356"/>
                      <a:pt x="7573" y="94889"/>
                    </a:cubicBezTo>
                    <a:cubicBezTo>
                      <a:pt x="7016" y="96523"/>
                      <a:pt x="6459" y="98265"/>
                      <a:pt x="6014" y="99899"/>
                    </a:cubicBezTo>
                    <a:cubicBezTo>
                      <a:pt x="5568" y="101641"/>
                      <a:pt x="5123" y="103274"/>
                      <a:pt x="4677" y="105017"/>
                    </a:cubicBezTo>
                    <a:cubicBezTo>
                      <a:pt x="3786" y="108501"/>
                      <a:pt x="3118" y="111986"/>
                      <a:pt x="2450" y="115470"/>
                    </a:cubicBezTo>
                    <a:cubicBezTo>
                      <a:pt x="1782" y="119173"/>
                      <a:pt x="1336" y="122766"/>
                      <a:pt x="891" y="126469"/>
                    </a:cubicBezTo>
                    <a:cubicBezTo>
                      <a:pt x="557" y="130171"/>
                      <a:pt x="223" y="133874"/>
                      <a:pt x="111" y="137576"/>
                    </a:cubicBezTo>
                    <a:cubicBezTo>
                      <a:pt x="0" y="139536"/>
                      <a:pt x="0" y="141387"/>
                      <a:pt x="0" y="143238"/>
                    </a:cubicBezTo>
                    <a:cubicBezTo>
                      <a:pt x="0" y="145198"/>
                      <a:pt x="0" y="147050"/>
                      <a:pt x="0" y="149010"/>
                    </a:cubicBezTo>
                    <a:cubicBezTo>
                      <a:pt x="0" y="150861"/>
                      <a:pt x="111" y="152821"/>
                      <a:pt x="223" y="154672"/>
                    </a:cubicBezTo>
                    <a:cubicBezTo>
                      <a:pt x="334" y="156632"/>
                      <a:pt x="445" y="158484"/>
                      <a:pt x="557" y="160335"/>
                    </a:cubicBezTo>
                    <a:cubicBezTo>
                      <a:pt x="1114" y="167631"/>
                      <a:pt x="2116" y="174818"/>
                      <a:pt x="3675" y="182005"/>
                    </a:cubicBezTo>
                    <a:cubicBezTo>
                      <a:pt x="4454" y="185489"/>
                      <a:pt x="5345" y="188974"/>
                      <a:pt x="6348" y="192350"/>
                    </a:cubicBezTo>
                    <a:cubicBezTo>
                      <a:pt x="7350" y="195725"/>
                      <a:pt x="8464" y="198992"/>
                      <a:pt x="9689" y="202259"/>
                    </a:cubicBezTo>
                    <a:cubicBezTo>
                      <a:pt x="12138" y="208684"/>
                      <a:pt x="15034" y="215000"/>
                      <a:pt x="18486" y="220989"/>
                    </a:cubicBezTo>
                    <a:cubicBezTo>
                      <a:pt x="20156" y="224038"/>
                      <a:pt x="22050" y="226978"/>
                      <a:pt x="23943" y="229809"/>
                    </a:cubicBezTo>
                    <a:cubicBezTo>
                      <a:pt x="25836" y="232640"/>
                      <a:pt x="27952" y="235472"/>
                      <a:pt x="30068" y="238194"/>
                    </a:cubicBezTo>
                    <a:cubicBezTo>
                      <a:pt x="32295" y="240916"/>
                      <a:pt x="34522" y="243639"/>
                      <a:pt x="36861" y="246143"/>
                    </a:cubicBezTo>
                    <a:cubicBezTo>
                      <a:pt x="39199" y="248757"/>
                      <a:pt x="41761" y="251261"/>
                      <a:pt x="44322" y="253657"/>
                    </a:cubicBezTo>
                    <a:cubicBezTo>
                      <a:pt x="46883" y="256053"/>
                      <a:pt x="49556" y="258339"/>
                      <a:pt x="52229" y="260517"/>
                    </a:cubicBezTo>
                    <a:cubicBezTo>
                      <a:pt x="54901" y="262695"/>
                      <a:pt x="57685" y="264764"/>
                      <a:pt x="60581" y="266724"/>
                    </a:cubicBezTo>
                    <a:cubicBezTo>
                      <a:pt x="63476" y="268684"/>
                      <a:pt x="66372" y="270536"/>
                      <a:pt x="69379" y="272278"/>
                    </a:cubicBezTo>
                    <a:cubicBezTo>
                      <a:pt x="72385" y="274020"/>
                      <a:pt x="75503" y="275654"/>
                      <a:pt x="78510" y="277069"/>
                    </a:cubicBezTo>
                    <a:cubicBezTo>
                      <a:pt x="84746" y="280118"/>
                      <a:pt x="91317" y="282623"/>
                      <a:pt x="97999" y="284692"/>
                    </a:cubicBezTo>
                    <a:cubicBezTo>
                      <a:pt x="101451" y="285672"/>
                      <a:pt x="104903" y="286652"/>
                      <a:pt x="108355" y="287414"/>
                    </a:cubicBezTo>
                    <a:cubicBezTo>
                      <a:pt x="111807" y="288176"/>
                      <a:pt x="115482" y="288939"/>
                      <a:pt x="119046" y="289483"/>
                    </a:cubicBezTo>
                    <a:cubicBezTo>
                      <a:pt x="126507" y="290681"/>
                      <a:pt x="133968" y="291334"/>
                      <a:pt x="141541" y="291552"/>
                    </a:cubicBezTo>
                    <a:cubicBezTo>
                      <a:pt x="145327" y="291661"/>
                      <a:pt x="149225" y="291661"/>
                      <a:pt x="153011" y="291552"/>
                    </a:cubicBezTo>
                    <a:cubicBezTo>
                      <a:pt x="156909" y="291443"/>
                      <a:pt x="160695" y="291225"/>
                      <a:pt x="164482" y="290899"/>
                    </a:cubicBezTo>
                    <a:cubicBezTo>
                      <a:pt x="171831" y="290245"/>
                      <a:pt x="179070" y="289156"/>
                      <a:pt x="186197" y="287523"/>
                    </a:cubicBezTo>
                    <a:cubicBezTo>
                      <a:pt x="189649" y="286761"/>
                      <a:pt x="193102" y="285781"/>
                      <a:pt x="196554" y="284801"/>
                    </a:cubicBezTo>
                    <a:cubicBezTo>
                      <a:pt x="199895" y="283712"/>
                      <a:pt x="203236" y="282623"/>
                      <a:pt x="206576" y="281316"/>
                    </a:cubicBezTo>
                    <a:cubicBezTo>
                      <a:pt x="213035" y="278812"/>
                      <a:pt x="219383" y="275762"/>
                      <a:pt x="225397" y="272278"/>
                    </a:cubicBezTo>
                    <a:cubicBezTo>
                      <a:pt x="228403" y="270536"/>
                      <a:pt x="231410" y="268684"/>
                      <a:pt x="234194" y="266724"/>
                    </a:cubicBezTo>
                    <a:cubicBezTo>
                      <a:pt x="237201" y="264546"/>
                      <a:pt x="239985" y="262477"/>
                      <a:pt x="242658" y="260300"/>
                    </a:cubicBezTo>
                    <a:cubicBezTo>
                      <a:pt x="245108" y="258339"/>
                      <a:pt x="247446" y="256379"/>
                      <a:pt x="249673" y="254310"/>
                    </a:cubicBezTo>
                    <a:cubicBezTo>
                      <a:pt x="250564" y="253439"/>
                      <a:pt x="251455" y="252677"/>
                      <a:pt x="252346" y="251806"/>
                    </a:cubicBezTo>
                    <a:cubicBezTo>
                      <a:pt x="253014" y="251261"/>
                      <a:pt x="253571" y="250608"/>
                      <a:pt x="254239" y="249955"/>
                    </a:cubicBezTo>
                    <a:cubicBezTo>
                      <a:pt x="254907" y="249301"/>
                      <a:pt x="255464" y="248757"/>
                      <a:pt x="256132" y="248103"/>
                    </a:cubicBezTo>
                    <a:cubicBezTo>
                      <a:pt x="257246" y="246906"/>
                      <a:pt x="258471" y="245708"/>
                      <a:pt x="259585" y="244510"/>
                    </a:cubicBezTo>
                    <a:cubicBezTo>
                      <a:pt x="262926" y="240916"/>
                      <a:pt x="266044" y="236996"/>
                      <a:pt x="268939" y="233076"/>
                    </a:cubicBezTo>
                    <a:cubicBezTo>
                      <a:pt x="270944" y="230245"/>
                      <a:pt x="272837" y="227414"/>
                      <a:pt x="274730" y="224473"/>
                    </a:cubicBezTo>
                    <a:cubicBezTo>
                      <a:pt x="276512" y="221533"/>
                      <a:pt x="278182" y="218484"/>
                      <a:pt x="279741" y="215435"/>
                    </a:cubicBezTo>
                    <a:cubicBezTo>
                      <a:pt x="281300" y="212386"/>
                      <a:pt x="282748" y="209228"/>
                      <a:pt x="284084" y="206070"/>
                    </a:cubicBezTo>
                    <a:cubicBezTo>
                      <a:pt x="285421" y="202803"/>
                      <a:pt x="286646" y="199646"/>
                      <a:pt x="287648" y="196270"/>
                    </a:cubicBezTo>
                    <a:cubicBezTo>
                      <a:pt x="289207" y="191478"/>
                      <a:pt x="290543" y="186687"/>
                      <a:pt x="291546" y="181896"/>
                    </a:cubicBezTo>
                    <a:cubicBezTo>
                      <a:pt x="292548" y="177431"/>
                      <a:pt x="293327" y="172858"/>
                      <a:pt x="293884" y="168284"/>
                    </a:cubicBezTo>
                    <a:cubicBezTo>
                      <a:pt x="294330" y="164582"/>
                      <a:pt x="294664" y="160879"/>
                      <a:pt x="294886" y="157177"/>
                    </a:cubicBezTo>
                    <a:cubicBezTo>
                      <a:pt x="295109" y="153257"/>
                      <a:pt x="295221" y="149445"/>
                      <a:pt x="295221" y="145634"/>
                    </a:cubicBezTo>
                    <a:moveTo>
                      <a:pt x="262591" y="160661"/>
                    </a:moveTo>
                    <a:cubicBezTo>
                      <a:pt x="262257" y="164582"/>
                      <a:pt x="261701" y="168611"/>
                      <a:pt x="260921" y="172422"/>
                    </a:cubicBezTo>
                    <a:cubicBezTo>
                      <a:pt x="260030" y="176887"/>
                      <a:pt x="258917" y="181351"/>
                      <a:pt x="257469" y="185816"/>
                    </a:cubicBezTo>
                    <a:cubicBezTo>
                      <a:pt x="256801" y="187994"/>
                      <a:pt x="256021" y="190063"/>
                      <a:pt x="255130" y="192241"/>
                    </a:cubicBezTo>
                    <a:cubicBezTo>
                      <a:pt x="253682" y="195943"/>
                      <a:pt x="252012" y="199537"/>
                      <a:pt x="250119" y="203130"/>
                    </a:cubicBezTo>
                    <a:cubicBezTo>
                      <a:pt x="248337" y="206506"/>
                      <a:pt x="246333" y="209664"/>
                      <a:pt x="244217" y="212822"/>
                    </a:cubicBezTo>
                    <a:cubicBezTo>
                      <a:pt x="242992" y="214673"/>
                      <a:pt x="241655" y="216415"/>
                      <a:pt x="240319" y="218158"/>
                    </a:cubicBezTo>
                    <a:cubicBezTo>
                      <a:pt x="239540" y="219138"/>
                      <a:pt x="238649" y="220227"/>
                      <a:pt x="237869" y="221207"/>
                    </a:cubicBezTo>
                    <a:cubicBezTo>
                      <a:pt x="236644" y="222622"/>
                      <a:pt x="235419" y="224038"/>
                      <a:pt x="234194" y="225236"/>
                    </a:cubicBezTo>
                    <a:cubicBezTo>
                      <a:pt x="233637" y="225780"/>
                      <a:pt x="233081" y="226433"/>
                      <a:pt x="232524" y="226978"/>
                    </a:cubicBezTo>
                    <a:cubicBezTo>
                      <a:pt x="232190" y="227414"/>
                      <a:pt x="231744" y="227740"/>
                      <a:pt x="231410" y="228176"/>
                    </a:cubicBezTo>
                    <a:cubicBezTo>
                      <a:pt x="230965" y="228611"/>
                      <a:pt x="230631" y="228938"/>
                      <a:pt x="230185" y="229374"/>
                    </a:cubicBezTo>
                    <a:cubicBezTo>
                      <a:pt x="229740" y="229809"/>
                      <a:pt x="229183" y="230245"/>
                      <a:pt x="228626" y="230789"/>
                    </a:cubicBezTo>
                    <a:cubicBezTo>
                      <a:pt x="227512" y="231878"/>
                      <a:pt x="226287" y="232858"/>
                      <a:pt x="225174" y="233838"/>
                    </a:cubicBezTo>
                    <a:cubicBezTo>
                      <a:pt x="223503" y="235254"/>
                      <a:pt x="221722" y="236669"/>
                      <a:pt x="219940" y="237976"/>
                    </a:cubicBezTo>
                    <a:cubicBezTo>
                      <a:pt x="218158" y="239283"/>
                      <a:pt x="216376" y="240590"/>
                      <a:pt x="214483" y="241788"/>
                    </a:cubicBezTo>
                    <a:cubicBezTo>
                      <a:pt x="211031" y="243965"/>
                      <a:pt x="207356" y="246034"/>
                      <a:pt x="203681" y="247886"/>
                    </a:cubicBezTo>
                    <a:cubicBezTo>
                      <a:pt x="199672" y="249846"/>
                      <a:pt x="195552" y="251588"/>
                      <a:pt x="191320" y="253004"/>
                    </a:cubicBezTo>
                    <a:cubicBezTo>
                      <a:pt x="186977" y="254528"/>
                      <a:pt x="182634" y="255726"/>
                      <a:pt x="178068" y="256706"/>
                    </a:cubicBezTo>
                    <a:cubicBezTo>
                      <a:pt x="173391" y="257686"/>
                      <a:pt x="168713" y="258448"/>
                      <a:pt x="163925" y="258993"/>
                    </a:cubicBezTo>
                    <a:cubicBezTo>
                      <a:pt x="158914" y="259537"/>
                      <a:pt x="153902" y="259864"/>
                      <a:pt x="148891" y="259864"/>
                    </a:cubicBezTo>
                    <a:cubicBezTo>
                      <a:pt x="143880" y="259864"/>
                      <a:pt x="138757" y="259755"/>
                      <a:pt x="133746" y="259319"/>
                    </a:cubicBezTo>
                    <a:cubicBezTo>
                      <a:pt x="128957" y="258884"/>
                      <a:pt x="124280" y="258231"/>
                      <a:pt x="119491" y="257250"/>
                    </a:cubicBezTo>
                    <a:cubicBezTo>
                      <a:pt x="115037" y="256379"/>
                      <a:pt x="110582" y="255182"/>
                      <a:pt x="106239" y="253766"/>
                    </a:cubicBezTo>
                    <a:cubicBezTo>
                      <a:pt x="102008" y="252350"/>
                      <a:pt x="97887" y="250717"/>
                      <a:pt x="93767" y="248866"/>
                    </a:cubicBezTo>
                    <a:cubicBezTo>
                      <a:pt x="89869" y="246906"/>
                      <a:pt x="85971" y="244837"/>
                      <a:pt x="82185" y="242441"/>
                    </a:cubicBezTo>
                    <a:cubicBezTo>
                      <a:pt x="78399" y="240045"/>
                      <a:pt x="74835" y="237432"/>
                      <a:pt x="71383" y="234601"/>
                    </a:cubicBezTo>
                    <a:cubicBezTo>
                      <a:pt x="67931" y="231660"/>
                      <a:pt x="64590" y="228611"/>
                      <a:pt x="61472" y="225345"/>
                    </a:cubicBezTo>
                    <a:cubicBezTo>
                      <a:pt x="59913" y="223711"/>
                      <a:pt x="58465" y="222078"/>
                      <a:pt x="57017" y="220444"/>
                    </a:cubicBezTo>
                    <a:cubicBezTo>
                      <a:pt x="55570" y="218811"/>
                      <a:pt x="54233" y="217069"/>
                      <a:pt x="52897" y="215217"/>
                    </a:cubicBezTo>
                    <a:cubicBezTo>
                      <a:pt x="50336" y="211733"/>
                      <a:pt x="47886" y="208030"/>
                      <a:pt x="45770" y="204219"/>
                    </a:cubicBezTo>
                    <a:cubicBezTo>
                      <a:pt x="43654" y="200408"/>
                      <a:pt x="41761" y="196488"/>
                      <a:pt x="40090" y="192459"/>
                    </a:cubicBezTo>
                    <a:cubicBezTo>
                      <a:pt x="38420" y="188321"/>
                      <a:pt x="37084" y="184074"/>
                      <a:pt x="35859" y="179827"/>
                    </a:cubicBezTo>
                    <a:cubicBezTo>
                      <a:pt x="34634" y="175362"/>
                      <a:pt x="33743" y="170789"/>
                      <a:pt x="33075" y="166215"/>
                    </a:cubicBezTo>
                    <a:cubicBezTo>
                      <a:pt x="32406" y="161424"/>
                      <a:pt x="31961" y="156523"/>
                      <a:pt x="31738" y="151732"/>
                    </a:cubicBezTo>
                    <a:cubicBezTo>
                      <a:pt x="31627" y="149228"/>
                      <a:pt x="31627" y="146723"/>
                      <a:pt x="31627" y="144218"/>
                    </a:cubicBezTo>
                    <a:cubicBezTo>
                      <a:pt x="31627" y="141714"/>
                      <a:pt x="31738" y="139209"/>
                      <a:pt x="31850" y="136705"/>
                    </a:cubicBezTo>
                    <a:cubicBezTo>
                      <a:pt x="32184" y="131913"/>
                      <a:pt x="32629" y="127122"/>
                      <a:pt x="33520" y="122331"/>
                    </a:cubicBezTo>
                    <a:cubicBezTo>
                      <a:pt x="34299" y="117866"/>
                      <a:pt x="35302" y="113401"/>
                      <a:pt x="36638" y="108937"/>
                    </a:cubicBezTo>
                    <a:cubicBezTo>
                      <a:pt x="37863" y="104690"/>
                      <a:pt x="39422" y="100443"/>
                      <a:pt x="41204" y="96414"/>
                    </a:cubicBezTo>
                    <a:cubicBezTo>
                      <a:pt x="42986" y="92385"/>
                      <a:pt x="44990" y="88465"/>
                      <a:pt x="47217" y="84653"/>
                    </a:cubicBezTo>
                    <a:cubicBezTo>
                      <a:pt x="49445" y="80842"/>
                      <a:pt x="52006" y="77249"/>
                      <a:pt x="54679" y="73764"/>
                    </a:cubicBezTo>
                    <a:cubicBezTo>
                      <a:pt x="57463" y="70170"/>
                      <a:pt x="60470" y="66795"/>
                      <a:pt x="63699" y="63637"/>
                    </a:cubicBezTo>
                    <a:cubicBezTo>
                      <a:pt x="66817" y="60479"/>
                      <a:pt x="70269" y="57430"/>
                      <a:pt x="73833" y="54599"/>
                    </a:cubicBezTo>
                    <a:cubicBezTo>
                      <a:pt x="77285" y="51876"/>
                      <a:pt x="80960" y="49372"/>
                      <a:pt x="84746" y="47085"/>
                    </a:cubicBezTo>
                    <a:cubicBezTo>
                      <a:pt x="88533" y="44798"/>
                      <a:pt x="92430" y="42729"/>
                      <a:pt x="96439" y="40987"/>
                    </a:cubicBezTo>
                    <a:cubicBezTo>
                      <a:pt x="100560" y="39136"/>
                      <a:pt x="104680" y="37611"/>
                      <a:pt x="108912" y="36304"/>
                    </a:cubicBezTo>
                    <a:cubicBezTo>
                      <a:pt x="113366" y="34998"/>
                      <a:pt x="117821" y="33909"/>
                      <a:pt x="122275" y="33038"/>
                    </a:cubicBezTo>
                    <a:cubicBezTo>
                      <a:pt x="127064" y="32166"/>
                      <a:pt x="131853" y="31622"/>
                      <a:pt x="136641" y="31295"/>
                    </a:cubicBezTo>
                    <a:cubicBezTo>
                      <a:pt x="139091" y="31186"/>
                      <a:pt x="141652" y="31078"/>
                      <a:pt x="144214" y="30969"/>
                    </a:cubicBezTo>
                    <a:cubicBezTo>
                      <a:pt x="146775" y="30969"/>
                      <a:pt x="149336" y="30969"/>
                      <a:pt x="151786" y="30969"/>
                    </a:cubicBezTo>
                    <a:cubicBezTo>
                      <a:pt x="156798" y="31078"/>
                      <a:pt x="161698" y="31513"/>
                      <a:pt x="166597" y="32166"/>
                    </a:cubicBezTo>
                    <a:cubicBezTo>
                      <a:pt x="171275" y="32820"/>
                      <a:pt x="175952" y="33691"/>
                      <a:pt x="180518" y="34780"/>
                    </a:cubicBezTo>
                    <a:cubicBezTo>
                      <a:pt x="184972" y="35869"/>
                      <a:pt x="189315" y="37284"/>
                      <a:pt x="193547" y="38809"/>
                    </a:cubicBezTo>
                    <a:cubicBezTo>
                      <a:pt x="197667" y="40442"/>
                      <a:pt x="201788" y="42294"/>
                      <a:pt x="205686" y="44363"/>
                    </a:cubicBezTo>
                    <a:cubicBezTo>
                      <a:pt x="209583" y="46432"/>
                      <a:pt x="213370" y="48718"/>
                      <a:pt x="217044" y="51332"/>
                    </a:cubicBezTo>
                    <a:cubicBezTo>
                      <a:pt x="220719" y="53945"/>
                      <a:pt x="224172" y="56777"/>
                      <a:pt x="227512" y="59717"/>
                    </a:cubicBezTo>
                    <a:cubicBezTo>
                      <a:pt x="229183" y="61241"/>
                      <a:pt x="230853" y="62766"/>
                      <a:pt x="232412" y="64399"/>
                    </a:cubicBezTo>
                    <a:cubicBezTo>
                      <a:pt x="233971" y="66033"/>
                      <a:pt x="235531" y="67666"/>
                      <a:pt x="236978" y="69299"/>
                    </a:cubicBezTo>
                    <a:cubicBezTo>
                      <a:pt x="239874" y="72675"/>
                      <a:pt x="242546" y="76160"/>
                      <a:pt x="244885" y="79862"/>
                    </a:cubicBezTo>
                    <a:cubicBezTo>
                      <a:pt x="247335" y="83456"/>
                      <a:pt x="249562" y="87267"/>
                      <a:pt x="251455" y="91187"/>
                    </a:cubicBezTo>
                    <a:cubicBezTo>
                      <a:pt x="253348" y="95107"/>
                      <a:pt x="255130" y="99245"/>
                      <a:pt x="256578" y="103383"/>
                    </a:cubicBezTo>
                    <a:cubicBezTo>
                      <a:pt x="258026" y="107630"/>
                      <a:pt x="259251" y="112095"/>
                      <a:pt x="260253" y="116450"/>
                    </a:cubicBezTo>
                    <a:cubicBezTo>
                      <a:pt x="261255" y="121024"/>
                      <a:pt x="261923" y="125706"/>
                      <a:pt x="262369" y="130498"/>
                    </a:cubicBezTo>
                    <a:cubicBezTo>
                      <a:pt x="262926" y="135507"/>
                      <a:pt x="263148" y="140407"/>
                      <a:pt x="263148" y="145416"/>
                    </a:cubicBezTo>
                    <a:cubicBezTo>
                      <a:pt x="263371" y="150643"/>
                      <a:pt x="263148" y="155652"/>
                      <a:pt x="262591" y="160661"/>
                    </a:cubicBezTo>
                  </a:path>
                </a:pathLst>
              </a:custGeom>
              <a:grpFill/>
              <a:ln w="11089" cap="flat">
                <a:noFill/>
                <a:prstDash val="solid"/>
                <a:miter/>
              </a:ln>
            </p:spPr>
            <p:txBody>
              <a:bodyPr rtlCol="0" anchor="ctr"/>
              <a:lstStyle/>
              <a:p>
                <a:endParaRPr lang="fi-FI"/>
              </a:p>
            </p:txBody>
          </p:sp>
          <p:sp>
            <p:nvSpPr>
              <p:cNvPr id="17" name="Vapaamuotoinen: Muoto 16">
                <a:extLst>
                  <a:ext uri="{FF2B5EF4-FFF2-40B4-BE49-F238E27FC236}">
                    <a16:creationId xmlns:a16="http://schemas.microsoft.com/office/drawing/2014/main" id="{1CFCE4EB-3D0D-439E-8E17-0679078793AD}"/>
                  </a:ext>
                </a:extLst>
              </p:cNvPr>
              <p:cNvSpPr/>
              <p:nvPr/>
            </p:nvSpPr>
            <p:spPr bwMode="black">
              <a:xfrm>
                <a:off x="10972862" y="6318240"/>
                <a:ext cx="32851" cy="290311"/>
              </a:xfrm>
              <a:custGeom>
                <a:avLst/>
                <a:gdLst>
                  <a:gd name="connsiteX0" fmla="*/ 334 w 32851"/>
                  <a:gd name="connsiteY0" fmla="*/ 290312 h 290311"/>
                  <a:gd name="connsiteX1" fmla="*/ 32518 w 32851"/>
                  <a:gd name="connsiteY1" fmla="*/ 290312 h 290311"/>
                  <a:gd name="connsiteX2" fmla="*/ 32852 w 32851"/>
                  <a:gd name="connsiteY2" fmla="*/ 145156 h 290311"/>
                  <a:gd name="connsiteX3" fmla="*/ 32518 w 32851"/>
                  <a:gd name="connsiteY3" fmla="*/ 0 h 290311"/>
                  <a:gd name="connsiteX4" fmla="*/ 334 w 32851"/>
                  <a:gd name="connsiteY4" fmla="*/ 0 h 290311"/>
                  <a:gd name="connsiteX5" fmla="*/ 0 w 32851"/>
                  <a:gd name="connsiteY5" fmla="*/ 145156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1" h="290311">
                    <a:moveTo>
                      <a:pt x="334" y="290312"/>
                    </a:moveTo>
                    <a:lnTo>
                      <a:pt x="32518" y="290312"/>
                    </a:lnTo>
                    <a:lnTo>
                      <a:pt x="32852" y="145156"/>
                    </a:lnTo>
                    <a:lnTo>
                      <a:pt x="32518" y="0"/>
                    </a:lnTo>
                    <a:lnTo>
                      <a:pt x="334" y="0"/>
                    </a:lnTo>
                    <a:lnTo>
                      <a:pt x="0" y="145156"/>
                    </a:lnTo>
                    <a:close/>
                  </a:path>
                </a:pathLst>
              </a:custGeom>
              <a:grpFill/>
              <a:ln w="11089" cap="flat">
                <a:noFill/>
                <a:prstDash val="solid"/>
                <a:miter/>
              </a:ln>
            </p:spPr>
            <p:txBody>
              <a:bodyPr rtlCol="0" anchor="ctr"/>
              <a:lstStyle/>
              <a:p>
                <a:endParaRPr lang="fi-FI"/>
              </a:p>
            </p:txBody>
          </p:sp>
          <p:sp>
            <p:nvSpPr>
              <p:cNvPr id="18" name="Vapaamuotoinen: Muoto 17">
                <a:extLst>
                  <a:ext uri="{FF2B5EF4-FFF2-40B4-BE49-F238E27FC236}">
                    <a16:creationId xmlns:a16="http://schemas.microsoft.com/office/drawing/2014/main" id="{7E684B79-731C-4085-BE6A-B6E739C7F912}"/>
                  </a:ext>
                </a:extLst>
              </p:cNvPr>
              <p:cNvSpPr/>
              <p:nvPr/>
            </p:nvSpPr>
            <p:spPr bwMode="black">
              <a:xfrm>
                <a:off x="10278854" y="6318240"/>
                <a:ext cx="202567" cy="290311"/>
              </a:xfrm>
              <a:custGeom>
                <a:avLst/>
                <a:gdLst>
                  <a:gd name="connsiteX0" fmla="*/ 0 w 202567"/>
                  <a:gd name="connsiteY0" fmla="*/ 0 h 290311"/>
                  <a:gd name="connsiteX1" fmla="*/ 0 w 202567"/>
                  <a:gd name="connsiteY1" fmla="*/ 32233 h 290311"/>
                  <a:gd name="connsiteX2" fmla="*/ 85081 w 202567"/>
                  <a:gd name="connsiteY2" fmla="*/ 32233 h 290311"/>
                  <a:gd name="connsiteX3" fmla="*/ 84746 w 202567"/>
                  <a:gd name="connsiteY3" fmla="*/ 161163 h 290311"/>
                  <a:gd name="connsiteX4" fmla="*/ 85081 w 202567"/>
                  <a:gd name="connsiteY4" fmla="*/ 290312 h 290311"/>
                  <a:gd name="connsiteX5" fmla="*/ 117710 w 202567"/>
                  <a:gd name="connsiteY5" fmla="*/ 290312 h 290311"/>
                  <a:gd name="connsiteX6" fmla="*/ 117932 w 202567"/>
                  <a:gd name="connsiteY6" fmla="*/ 161163 h 290311"/>
                  <a:gd name="connsiteX7" fmla="*/ 117710 w 202567"/>
                  <a:gd name="connsiteY7" fmla="*/ 32233 h 290311"/>
                  <a:gd name="connsiteX8" fmla="*/ 202567 w 202567"/>
                  <a:gd name="connsiteY8" fmla="*/ 32233 h 290311"/>
                  <a:gd name="connsiteX9" fmla="*/ 202567 w 202567"/>
                  <a:gd name="connsiteY9" fmla="*/ 0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567" h="290311">
                    <a:moveTo>
                      <a:pt x="0" y="0"/>
                    </a:moveTo>
                    <a:lnTo>
                      <a:pt x="0" y="32233"/>
                    </a:lnTo>
                    <a:lnTo>
                      <a:pt x="85081" y="32233"/>
                    </a:lnTo>
                    <a:lnTo>
                      <a:pt x="84746" y="161163"/>
                    </a:lnTo>
                    <a:lnTo>
                      <a:pt x="85081" y="290312"/>
                    </a:lnTo>
                    <a:lnTo>
                      <a:pt x="117710" y="290312"/>
                    </a:lnTo>
                    <a:lnTo>
                      <a:pt x="117932" y="161163"/>
                    </a:lnTo>
                    <a:lnTo>
                      <a:pt x="117710" y="32233"/>
                    </a:lnTo>
                    <a:lnTo>
                      <a:pt x="202567" y="32233"/>
                    </a:lnTo>
                    <a:lnTo>
                      <a:pt x="202567" y="0"/>
                    </a:lnTo>
                    <a:close/>
                  </a:path>
                </a:pathLst>
              </a:custGeom>
              <a:grpFill/>
              <a:ln w="11089" cap="flat">
                <a:noFill/>
                <a:prstDash val="solid"/>
                <a:miter/>
              </a:ln>
            </p:spPr>
            <p:txBody>
              <a:bodyPr rtlCol="0" anchor="ctr"/>
              <a:lstStyle/>
              <a:p>
                <a:endParaRPr lang="fi-FI"/>
              </a:p>
            </p:txBody>
          </p:sp>
          <p:sp>
            <p:nvSpPr>
              <p:cNvPr id="19" name="Vapaamuotoinen: Muoto 18">
                <a:extLst>
                  <a:ext uri="{FF2B5EF4-FFF2-40B4-BE49-F238E27FC236}">
                    <a16:creationId xmlns:a16="http://schemas.microsoft.com/office/drawing/2014/main" id="{57443CA3-1F18-4A94-86F4-FEE32CBEC292}"/>
                  </a:ext>
                </a:extLst>
              </p:cNvPr>
              <p:cNvSpPr/>
              <p:nvPr/>
            </p:nvSpPr>
            <p:spPr bwMode="black">
              <a:xfrm>
                <a:off x="10763359" y="6317810"/>
                <a:ext cx="159501" cy="291546"/>
              </a:xfrm>
              <a:custGeom>
                <a:avLst/>
                <a:gdLst>
                  <a:gd name="connsiteX0" fmla="*/ 126872 w 159501"/>
                  <a:gd name="connsiteY0" fmla="*/ 76547 h 291546"/>
                  <a:gd name="connsiteX1" fmla="*/ 126427 w 159501"/>
                  <a:gd name="connsiteY1" fmla="*/ 69251 h 291546"/>
                  <a:gd name="connsiteX2" fmla="*/ 125536 w 159501"/>
                  <a:gd name="connsiteY2" fmla="*/ 64460 h 291546"/>
                  <a:gd name="connsiteX3" fmla="*/ 124645 w 159501"/>
                  <a:gd name="connsiteY3" fmla="*/ 61302 h 291546"/>
                  <a:gd name="connsiteX4" fmla="*/ 123532 w 159501"/>
                  <a:gd name="connsiteY4" fmla="*/ 58362 h 291546"/>
                  <a:gd name="connsiteX5" fmla="*/ 120525 w 159501"/>
                  <a:gd name="connsiteY5" fmla="*/ 52917 h 291546"/>
                  <a:gd name="connsiteX6" fmla="*/ 116516 w 159501"/>
                  <a:gd name="connsiteY6" fmla="*/ 47908 h 291546"/>
                  <a:gd name="connsiteX7" fmla="*/ 113843 w 159501"/>
                  <a:gd name="connsiteY7" fmla="*/ 45404 h 291546"/>
                  <a:gd name="connsiteX8" fmla="*/ 112507 w 159501"/>
                  <a:gd name="connsiteY8" fmla="*/ 44315 h 291546"/>
                  <a:gd name="connsiteX9" fmla="*/ 111839 w 159501"/>
                  <a:gd name="connsiteY9" fmla="*/ 43770 h 291546"/>
                  <a:gd name="connsiteX10" fmla="*/ 111282 w 159501"/>
                  <a:gd name="connsiteY10" fmla="*/ 43226 h 291546"/>
                  <a:gd name="connsiteX11" fmla="*/ 109611 w 159501"/>
                  <a:gd name="connsiteY11" fmla="*/ 42028 h 291546"/>
                  <a:gd name="connsiteX12" fmla="*/ 106493 w 159501"/>
                  <a:gd name="connsiteY12" fmla="*/ 40068 h 291546"/>
                  <a:gd name="connsiteX13" fmla="*/ 105157 w 159501"/>
                  <a:gd name="connsiteY13" fmla="*/ 39305 h 291546"/>
                  <a:gd name="connsiteX14" fmla="*/ 100591 w 159501"/>
                  <a:gd name="connsiteY14" fmla="*/ 37128 h 291546"/>
                  <a:gd name="connsiteX15" fmla="*/ 95914 w 159501"/>
                  <a:gd name="connsiteY15" fmla="*/ 35494 h 291546"/>
                  <a:gd name="connsiteX16" fmla="*/ 92462 w 159501"/>
                  <a:gd name="connsiteY16" fmla="*/ 34623 h 291546"/>
                  <a:gd name="connsiteX17" fmla="*/ 88898 w 159501"/>
                  <a:gd name="connsiteY17" fmla="*/ 33861 h 291546"/>
                  <a:gd name="connsiteX18" fmla="*/ 83553 w 159501"/>
                  <a:gd name="connsiteY18" fmla="*/ 33098 h 291546"/>
                  <a:gd name="connsiteX19" fmla="*/ 79544 w 159501"/>
                  <a:gd name="connsiteY19" fmla="*/ 32881 h 291546"/>
                  <a:gd name="connsiteX20" fmla="*/ 75535 w 159501"/>
                  <a:gd name="connsiteY20" fmla="*/ 32772 h 291546"/>
                  <a:gd name="connsiteX21" fmla="*/ 32215 w 159501"/>
                  <a:gd name="connsiteY21" fmla="*/ 32772 h 291546"/>
                  <a:gd name="connsiteX22" fmla="*/ 32215 w 159501"/>
                  <a:gd name="connsiteY22" fmla="*/ 121738 h 291546"/>
                  <a:gd name="connsiteX23" fmla="*/ 75423 w 159501"/>
                  <a:gd name="connsiteY23" fmla="*/ 121738 h 291546"/>
                  <a:gd name="connsiteX24" fmla="*/ 86448 w 159501"/>
                  <a:gd name="connsiteY24" fmla="*/ 120976 h 291546"/>
                  <a:gd name="connsiteX25" fmla="*/ 96248 w 159501"/>
                  <a:gd name="connsiteY25" fmla="*/ 118689 h 291546"/>
                  <a:gd name="connsiteX26" fmla="*/ 104934 w 159501"/>
                  <a:gd name="connsiteY26" fmla="*/ 114987 h 291546"/>
                  <a:gd name="connsiteX27" fmla="*/ 112618 w 159501"/>
                  <a:gd name="connsiteY27" fmla="*/ 109869 h 291546"/>
                  <a:gd name="connsiteX28" fmla="*/ 115514 w 159501"/>
                  <a:gd name="connsiteY28" fmla="*/ 107146 h 291546"/>
                  <a:gd name="connsiteX29" fmla="*/ 118075 w 159501"/>
                  <a:gd name="connsiteY29" fmla="*/ 104206 h 291546"/>
                  <a:gd name="connsiteX30" fmla="*/ 120302 w 159501"/>
                  <a:gd name="connsiteY30" fmla="*/ 101157 h 291546"/>
                  <a:gd name="connsiteX31" fmla="*/ 122195 w 159501"/>
                  <a:gd name="connsiteY31" fmla="*/ 97782 h 291546"/>
                  <a:gd name="connsiteX32" fmla="*/ 124979 w 159501"/>
                  <a:gd name="connsiteY32" fmla="*/ 90377 h 291546"/>
                  <a:gd name="connsiteX33" fmla="*/ 125982 w 159501"/>
                  <a:gd name="connsiteY33" fmla="*/ 85694 h 291546"/>
                  <a:gd name="connsiteX34" fmla="*/ 126872 w 159501"/>
                  <a:gd name="connsiteY34" fmla="*/ 76547 h 291546"/>
                  <a:gd name="connsiteX35" fmla="*/ 98809 w 159501"/>
                  <a:gd name="connsiteY35" fmla="*/ 151249 h 291546"/>
                  <a:gd name="connsiteX36" fmla="*/ 42126 w 159501"/>
                  <a:gd name="connsiteY36" fmla="*/ 153862 h 291546"/>
                  <a:gd name="connsiteX37" fmla="*/ 32215 w 159501"/>
                  <a:gd name="connsiteY37" fmla="*/ 156040 h 291546"/>
                  <a:gd name="connsiteX38" fmla="*/ 32215 w 159501"/>
                  <a:gd name="connsiteY38" fmla="*/ 168018 h 291546"/>
                  <a:gd name="connsiteX39" fmla="*/ 32215 w 159501"/>
                  <a:gd name="connsiteY39" fmla="*/ 191866 h 291546"/>
                  <a:gd name="connsiteX40" fmla="*/ 32215 w 159501"/>
                  <a:gd name="connsiteY40" fmla="*/ 243591 h 291546"/>
                  <a:gd name="connsiteX41" fmla="*/ 32215 w 159501"/>
                  <a:gd name="connsiteY41" fmla="*/ 269508 h 291546"/>
                  <a:gd name="connsiteX42" fmla="*/ 32215 w 159501"/>
                  <a:gd name="connsiteY42" fmla="*/ 282466 h 291546"/>
                  <a:gd name="connsiteX43" fmla="*/ 32215 w 159501"/>
                  <a:gd name="connsiteY43" fmla="*/ 289000 h 291546"/>
                  <a:gd name="connsiteX44" fmla="*/ 27538 w 159501"/>
                  <a:gd name="connsiteY44" fmla="*/ 290851 h 291546"/>
                  <a:gd name="connsiteX45" fmla="*/ 7604 w 159501"/>
                  <a:gd name="connsiteY45" fmla="*/ 290851 h 291546"/>
                  <a:gd name="connsiteX46" fmla="*/ 31 w 159501"/>
                  <a:gd name="connsiteY46" fmla="*/ 288564 h 291546"/>
                  <a:gd name="connsiteX47" fmla="*/ 31 w 159501"/>
                  <a:gd name="connsiteY47" fmla="*/ 285079 h 291546"/>
                  <a:gd name="connsiteX48" fmla="*/ 31 w 159501"/>
                  <a:gd name="connsiteY48" fmla="*/ 274626 h 291546"/>
                  <a:gd name="connsiteX49" fmla="*/ 31 w 159501"/>
                  <a:gd name="connsiteY49" fmla="*/ 214516 h 291546"/>
                  <a:gd name="connsiteX50" fmla="*/ 143 w 159501"/>
                  <a:gd name="connsiteY50" fmla="*/ 7944 h 291546"/>
                  <a:gd name="connsiteX51" fmla="*/ 143 w 159501"/>
                  <a:gd name="connsiteY51" fmla="*/ 1846 h 291546"/>
                  <a:gd name="connsiteX52" fmla="*/ 5042 w 159501"/>
                  <a:gd name="connsiteY52" fmla="*/ 539 h 291546"/>
                  <a:gd name="connsiteX53" fmla="*/ 17404 w 159501"/>
                  <a:gd name="connsiteY53" fmla="*/ 539 h 291546"/>
                  <a:gd name="connsiteX54" fmla="*/ 42126 w 159501"/>
                  <a:gd name="connsiteY54" fmla="*/ 539 h 291546"/>
                  <a:gd name="connsiteX55" fmla="*/ 98141 w 159501"/>
                  <a:gd name="connsiteY55" fmla="*/ 2826 h 291546"/>
                  <a:gd name="connsiteX56" fmla="*/ 159501 w 159501"/>
                  <a:gd name="connsiteY56" fmla="*/ 76656 h 291546"/>
                  <a:gd name="connsiteX57" fmla="*/ 98809 w 159501"/>
                  <a:gd name="connsiteY57" fmla="*/ 151249 h 29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9501" h="291546">
                    <a:moveTo>
                      <a:pt x="126872" y="76547"/>
                    </a:moveTo>
                    <a:cubicBezTo>
                      <a:pt x="126872" y="74043"/>
                      <a:pt x="126761" y="71647"/>
                      <a:pt x="126427" y="69251"/>
                    </a:cubicBezTo>
                    <a:cubicBezTo>
                      <a:pt x="126204" y="67618"/>
                      <a:pt x="125870" y="65985"/>
                      <a:pt x="125536" y="64460"/>
                    </a:cubicBezTo>
                    <a:cubicBezTo>
                      <a:pt x="125313" y="63371"/>
                      <a:pt x="124979" y="62282"/>
                      <a:pt x="124645" y="61302"/>
                    </a:cubicBezTo>
                    <a:cubicBezTo>
                      <a:pt x="124311" y="60322"/>
                      <a:pt x="123866" y="59342"/>
                      <a:pt x="123532" y="58362"/>
                    </a:cubicBezTo>
                    <a:cubicBezTo>
                      <a:pt x="122752" y="56402"/>
                      <a:pt x="121638" y="54551"/>
                      <a:pt x="120525" y="52917"/>
                    </a:cubicBezTo>
                    <a:cubicBezTo>
                      <a:pt x="119300" y="51175"/>
                      <a:pt x="117963" y="49433"/>
                      <a:pt x="116516" y="47908"/>
                    </a:cubicBezTo>
                    <a:cubicBezTo>
                      <a:pt x="115625" y="47037"/>
                      <a:pt x="114734" y="46166"/>
                      <a:pt x="113843" y="45404"/>
                    </a:cubicBezTo>
                    <a:cubicBezTo>
                      <a:pt x="113398" y="44968"/>
                      <a:pt x="112952" y="44641"/>
                      <a:pt x="112507" y="44315"/>
                    </a:cubicBezTo>
                    <a:cubicBezTo>
                      <a:pt x="112284" y="44097"/>
                      <a:pt x="112061" y="43988"/>
                      <a:pt x="111839" y="43770"/>
                    </a:cubicBezTo>
                    <a:cubicBezTo>
                      <a:pt x="111616" y="43661"/>
                      <a:pt x="111504" y="43443"/>
                      <a:pt x="111282" y="43226"/>
                    </a:cubicBezTo>
                    <a:cubicBezTo>
                      <a:pt x="110725" y="42790"/>
                      <a:pt x="110168" y="42354"/>
                      <a:pt x="109611" y="42028"/>
                    </a:cubicBezTo>
                    <a:cubicBezTo>
                      <a:pt x="108609" y="41266"/>
                      <a:pt x="107607" y="40612"/>
                      <a:pt x="106493" y="40068"/>
                    </a:cubicBezTo>
                    <a:cubicBezTo>
                      <a:pt x="106048" y="39850"/>
                      <a:pt x="105602" y="39523"/>
                      <a:pt x="105157" y="39305"/>
                    </a:cubicBezTo>
                    <a:cubicBezTo>
                      <a:pt x="103709" y="38543"/>
                      <a:pt x="102150" y="37781"/>
                      <a:pt x="100591" y="37128"/>
                    </a:cubicBezTo>
                    <a:cubicBezTo>
                      <a:pt x="99032" y="36474"/>
                      <a:pt x="97584" y="36039"/>
                      <a:pt x="95914" y="35494"/>
                    </a:cubicBezTo>
                    <a:cubicBezTo>
                      <a:pt x="94800" y="35167"/>
                      <a:pt x="93575" y="34841"/>
                      <a:pt x="92462" y="34623"/>
                    </a:cubicBezTo>
                    <a:cubicBezTo>
                      <a:pt x="91237" y="34405"/>
                      <a:pt x="90123" y="34079"/>
                      <a:pt x="88898" y="33861"/>
                    </a:cubicBezTo>
                    <a:cubicBezTo>
                      <a:pt x="87116" y="33534"/>
                      <a:pt x="85334" y="33316"/>
                      <a:pt x="83553" y="33098"/>
                    </a:cubicBezTo>
                    <a:cubicBezTo>
                      <a:pt x="82216" y="32990"/>
                      <a:pt x="80880" y="32881"/>
                      <a:pt x="79544" y="32881"/>
                    </a:cubicBezTo>
                    <a:cubicBezTo>
                      <a:pt x="78207" y="32881"/>
                      <a:pt x="76871" y="32772"/>
                      <a:pt x="75535" y="32772"/>
                    </a:cubicBezTo>
                    <a:lnTo>
                      <a:pt x="32215" y="32772"/>
                    </a:lnTo>
                    <a:lnTo>
                      <a:pt x="32215" y="121738"/>
                    </a:lnTo>
                    <a:lnTo>
                      <a:pt x="75423" y="121738"/>
                    </a:lnTo>
                    <a:cubicBezTo>
                      <a:pt x="79098" y="121738"/>
                      <a:pt x="82773" y="121520"/>
                      <a:pt x="86448" y="120976"/>
                    </a:cubicBezTo>
                    <a:cubicBezTo>
                      <a:pt x="89789" y="120432"/>
                      <a:pt x="93018" y="119778"/>
                      <a:pt x="96248" y="118689"/>
                    </a:cubicBezTo>
                    <a:cubicBezTo>
                      <a:pt x="99255" y="117709"/>
                      <a:pt x="102150" y="116511"/>
                      <a:pt x="104934" y="114987"/>
                    </a:cubicBezTo>
                    <a:cubicBezTo>
                      <a:pt x="107607" y="113571"/>
                      <a:pt x="110168" y="111829"/>
                      <a:pt x="112618" y="109869"/>
                    </a:cubicBezTo>
                    <a:cubicBezTo>
                      <a:pt x="113620" y="108998"/>
                      <a:pt x="114623" y="108127"/>
                      <a:pt x="115514" y="107146"/>
                    </a:cubicBezTo>
                    <a:cubicBezTo>
                      <a:pt x="116404" y="106275"/>
                      <a:pt x="117295" y="105295"/>
                      <a:pt x="118075" y="104206"/>
                    </a:cubicBezTo>
                    <a:cubicBezTo>
                      <a:pt x="118854" y="103226"/>
                      <a:pt x="119634" y="102246"/>
                      <a:pt x="120302" y="101157"/>
                    </a:cubicBezTo>
                    <a:cubicBezTo>
                      <a:pt x="120970" y="100068"/>
                      <a:pt x="121638" y="98979"/>
                      <a:pt x="122195" y="97782"/>
                    </a:cubicBezTo>
                    <a:cubicBezTo>
                      <a:pt x="123309" y="95386"/>
                      <a:pt x="124311" y="92990"/>
                      <a:pt x="124979" y="90377"/>
                    </a:cubicBezTo>
                    <a:cubicBezTo>
                      <a:pt x="125425" y="88852"/>
                      <a:pt x="125759" y="87219"/>
                      <a:pt x="125982" y="85694"/>
                    </a:cubicBezTo>
                    <a:cubicBezTo>
                      <a:pt x="126650" y="82536"/>
                      <a:pt x="126872" y="79487"/>
                      <a:pt x="126872" y="76547"/>
                    </a:cubicBezTo>
                    <a:moveTo>
                      <a:pt x="98809" y="151249"/>
                    </a:moveTo>
                    <a:cubicBezTo>
                      <a:pt x="79766" y="155822"/>
                      <a:pt x="61058" y="153862"/>
                      <a:pt x="42126" y="153862"/>
                    </a:cubicBezTo>
                    <a:cubicBezTo>
                      <a:pt x="39899" y="153862"/>
                      <a:pt x="32215" y="151902"/>
                      <a:pt x="32215" y="156040"/>
                    </a:cubicBezTo>
                    <a:lnTo>
                      <a:pt x="32215" y="168018"/>
                    </a:lnTo>
                    <a:lnTo>
                      <a:pt x="32215" y="191866"/>
                    </a:lnTo>
                    <a:lnTo>
                      <a:pt x="32215" y="243591"/>
                    </a:lnTo>
                    <a:lnTo>
                      <a:pt x="32215" y="269508"/>
                    </a:lnTo>
                    <a:lnTo>
                      <a:pt x="32215" y="282466"/>
                    </a:lnTo>
                    <a:lnTo>
                      <a:pt x="32215" y="289000"/>
                    </a:lnTo>
                    <a:cubicBezTo>
                      <a:pt x="32215" y="292049"/>
                      <a:pt x="29431" y="290851"/>
                      <a:pt x="27538" y="290851"/>
                    </a:cubicBezTo>
                    <a:lnTo>
                      <a:pt x="7604" y="290851"/>
                    </a:lnTo>
                    <a:cubicBezTo>
                      <a:pt x="4708" y="290851"/>
                      <a:pt x="31" y="293464"/>
                      <a:pt x="31" y="288564"/>
                    </a:cubicBezTo>
                    <a:lnTo>
                      <a:pt x="31" y="285079"/>
                    </a:lnTo>
                    <a:cubicBezTo>
                      <a:pt x="31" y="281595"/>
                      <a:pt x="31" y="278110"/>
                      <a:pt x="31" y="274626"/>
                    </a:cubicBezTo>
                    <a:cubicBezTo>
                      <a:pt x="31" y="254589"/>
                      <a:pt x="31" y="234553"/>
                      <a:pt x="31" y="214516"/>
                    </a:cubicBezTo>
                    <a:cubicBezTo>
                      <a:pt x="-80" y="145695"/>
                      <a:pt x="143" y="76874"/>
                      <a:pt x="143" y="7944"/>
                    </a:cubicBezTo>
                    <a:lnTo>
                      <a:pt x="143" y="1846"/>
                    </a:lnTo>
                    <a:cubicBezTo>
                      <a:pt x="143" y="-1312"/>
                      <a:pt x="3261" y="539"/>
                      <a:pt x="5042" y="539"/>
                    </a:cubicBezTo>
                    <a:lnTo>
                      <a:pt x="17404" y="539"/>
                    </a:lnTo>
                    <a:lnTo>
                      <a:pt x="42126" y="539"/>
                    </a:lnTo>
                    <a:cubicBezTo>
                      <a:pt x="60835" y="539"/>
                      <a:pt x="79321" y="-1312"/>
                      <a:pt x="98141" y="2826"/>
                    </a:cubicBezTo>
                    <a:cubicBezTo>
                      <a:pt x="136561" y="11320"/>
                      <a:pt x="159501" y="37672"/>
                      <a:pt x="159501" y="76656"/>
                    </a:cubicBezTo>
                    <a:cubicBezTo>
                      <a:pt x="159390" y="113789"/>
                      <a:pt x="135559" y="142428"/>
                      <a:pt x="98809" y="151249"/>
                    </a:cubicBezTo>
                  </a:path>
                </a:pathLst>
              </a:custGeom>
              <a:grpFill/>
              <a:ln w="11089" cap="flat">
                <a:noFill/>
                <a:prstDash val="solid"/>
                <a:miter/>
              </a:ln>
            </p:spPr>
            <p:txBody>
              <a:bodyPr rtlCol="0" anchor="ctr"/>
              <a:lstStyle/>
              <a:p>
                <a:endParaRPr lang="fi-FI"/>
              </a:p>
            </p:txBody>
          </p:sp>
          <p:sp>
            <p:nvSpPr>
              <p:cNvPr id="20" name="Vapaamuotoinen: Muoto 19">
                <a:extLst>
                  <a:ext uri="{FF2B5EF4-FFF2-40B4-BE49-F238E27FC236}">
                    <a16:creationId xmlns:a16="http://schemas.microsoft.com/office/drawing/2014/main" id="{434B4746-318A-4BD9-BEF3-36C90F5D931D}"/>
                  </a:ext>
                </a:extLst>
              </p:cNvPr>
              <p:cNvSpPr/>
              <p:nvPr/>
            </p:nvSpPr>
            <p:spPr bwMode="black">
              <a:xfrm>
                <a:off x="10472624" y="6318240"/>
                <a:ext cx="245775" cy="290311"/>
              </a:xfrm>
              <a:custGeom>
                <a:avLst/>
                <a:gdLst>
                  <a:gd name="connsiteX0" fmla="*/ 172054 w 245775"/>
                  <a:gd name="connsiteY0" fmla="*/ 204176 h 290311"/>
                  <a:gd name="connsiteX1" fmla="*/ 122610 w 245775"/>
                  <a:gd name="connsiteY1" fmla="*/ 77750 h 290311"/>
                  <a:gd name="connsiteX2" fmla="*/ 73165 w 245775"/>
                  <a:gd name="connsiteY2" fmla="*/ 204176 h 290311"/>
                  <a:gd name="connsiteX3" fmla="*/ 172054 w 245775"/>
                  <a:gd name="connsiteY3" fmla="*/ 204176 h 290311"/>
                  <a:gd name="connsiteX4" fmla="*/ 206131 w 245775"/>
                  <a:gd name="connsiteY4" fmla="*/ 290312 h 290311"/>
                  <a:gd name="connsiteX5" fmla="*/ 183190 w 245775"/>
                  <a:gd name="connsiteY5" fmla="*/ 231618 h 290311"/>
                  <a:gd name="connsiteX6" fmla="*/ 62474 w 245775"/>
                  <a:gd name="connsiteY6" fmla="*/ 231618 h 290311"/>
                  <a:gd name="connsiteX7" fmla="*/ 39534 w 245775"/>
                  <a:gd name="connsiteY7" fmla="*/ 290312 h 290311"/>
                  <a:gd name="connsiteX8" fmla="*/ 0 w 245775"/>
                  <a:gd name="connsiteY8" fmla="*/ 290312 h 290311"/>
                  <a:gd name="connsiteX9" fmla="*/ 122721 w 245775"/>
                  <a:gd name="connsiteY9" fmla="*/ 0 h 290311"/>
                  <a:gd name="connsiteX10" fmla="*/ 245776 w 245775"/>
                  <a:gd name="connsiteY10" fmla="*/ 290312 h 290311"/>
                  <a:gd name="connsiteX11" fmla="*/ 206131 w 245775"/>
                  <a:gd name="connsiteY11" fmla="*/ 290312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75" h="290311">
                    <a:moveTo>
                      <a:pt x="172054" y="204176"/>
                    </a:moveTo>
                    <a:lnTo>
                      <a:pt x="122610" y="77750"/>
                    </a:lnTo>
                    <a:lnTo>
                      <a:pt x="73165" y="204176"/>
                    </a:lnTo>
                    <a:lnTo>
                      <a:pt x="172054" y="204176"/>
                    </a:lnTo>
                    <a:close/>
                    <a:moveTo>
                      <a:pt x="206131" y="290312"/>
                    </a:moveTo>
                    <a:lnTo>
                      <a:pt x="183190" y="231618"/>
                    </a:lnTo>
                    <a:lnTo>
                      <a:pt x="62474" y="231618"/>
                    </a:lnTo>
                    <a:lnTo>
                      <a:pt x="39534" y="290312"/>
                    </a:lnTo>
                    <a:lnTo>
                      <a:pt x="0" y="290312"/>
                    </a:lnTo>
                    <a:lnTo>
                      <a:pt x="122721" y="0"/>
                    </a:lnTo>
                    <a:lnTo>
                      <a:pt x="245776" y="290312"/>
                    </a:lnTo>
                    <a:lnTo>
                      <a:pt x="206131" y="290312"/>
                    </a:lnTo>
                    <a:close/>
                  </a:path>
                </a:pathLst>
              </a:custGeom>
              <a:grpFill/>
              <a:ln w="11089" cap="flat">
                <a:noFill/>
                <a:prstDash val="solid"/>
                <a:miter/>
              </a:ln>
            </p:spPr>
            <p:txBody>
              <a:bodyPr rtlCol="0" anchor="ctr"/>
              <a:lstStyle/>
              <a:p>
                <a:endParaRPr lang="fi-FI"/>
              </a:p>
            </p:txBody>
          </p:sp>
        </p:grpSp>
      </p:grpSp>
    </p:spTree>
    <p:extLst>
      <p:ext uri="{BB962C8B-B14F-4D97-AF65-F5344CB8AC3E}">
        <p14:creationId xmlns:p14="http://schemas.microsoft.com/office/powerpoint/2010/main" val="3013338968"/>
      </p:ext>
    </p:extLst>
  </p:cSld>
  <p:clrMapOvr>
    <a:masterClrMapping/>
  </p:clrMapOvr>
  <p:extLst>
    <p:ext uri="{DCECCB84-F9BA-43D5-87BE-67443E8EF086}">
      <p15:sldGuideLst xmlns:p15="http://schemas.microsoft.com/office/powerpoint/2012/main">
        <p15:guide id="1" orient="horz" pos="27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Otsikkodia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Otsikko 21">
            <a:extLst>
              <a:ext uri="{FF2B5EF4-FFF2-40B4-BE49-F238E27FC236}">
                <a16:creationId xmlns:a16="http://schemas.microsoft.com/office/drawing/2014/main" id="{42627C78-F857-4C35-B9DE-F8E8F893A8C6}"/>
              </a:ext>
            </a:extLst>
          </p:cNvPr>
          <p:cNvSpPr>
            <a:spLocks noGrp="1"/>
          </p:cNvSpPr>
          <p:nvPr>
            <p:ph type="title"/>
          </p:nvPr>
        </p:nvSpPr>
        <p:spPr>
          <a:xfrm>
            <a:off x="576000" y="3909750"/>
            <a:ext cx="8280000" cy="1224000"/>
          </a:xfrm>
        </p:spPr>
        <p:txBody>
          <a:bodyPr/>
          <a:lstStyle>
            <a:lvl1pPr>
              <a:defRPr>
                <a:solidFill>
                  <a:schemeClr val="bg1"/>
                </a:solidFill>
              </a:defRPr>
            </a:lvl1pPr>
          </a:lstStyle>
          <a:p>
            <a:r>
              <a:rPr lang="fi-FI"/>
              <a:t>Muokkaa ots. perustyyl. napsautt.</a:t>
            </a:r>
            <a:endParaRPr lang="fi-FI" dirty="0"/>
          </a:p>
        </p:txBody>
      </p:sp>
      <p:sp>
        <p:nvSpPr>
          <p:cNvPr id="8" name="Alaotsikko">
            <a:extLst>
              <a:ext uri="{FF2B5EF4-FFF2-40B4-BE49-F238E27FC236}">
                <a16:creationId xmlns:a16="http://schemas.microsoft.com/office/drawing/2014/main" id="{E91DDF1F-FE89-4603-A3BF-EF6D77121761}"/>
              </a:ext>
            </a:extLst>
          </p:cNvPr>
          <p:cNvSpPr>
            <a:spLocks noGrp="1"/>
          </p:cNvSpPr>
          <p:nvPr>
            <p:ph type="subTitle" idx="1"/>
          </p:nvPr>
        </p:nvSpPr>
        <p:spPr>
          <a:xfrm>
            <a:off x="576000" y="5229000"/>
            <a:ext cx="8280000" cy="1241006"/>
          </a:xfrm>
        </p:spPr>
        <p:txBody>
          <a:bodyPr/>
          <a:lstStyle>
            <a:lvl1pPr marL="0" indent="0" algn="l">
              <a:lnSpc>
                <a:spcPct val="90000"/>
              </a:lnSpc>
              <a:spcBef>
                <a:spcPts val="0"/>
              </a:spcBef>
              <a:buNone/>
              <a:defRPr sz="26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6" name="Dian numeron paikkamerkki 5">
            <a:extLst>
              <a:ext uri="{FF2B5EF4-FFF2-40B4-BE49-F238E27FC236}">
                <a16:creationId xmlns:a16="http://schemas.microsoft.com/office/drawing/2014/main" id="{ABE89B99-CB50-4721-8EC5-09E308DE349D}"/>
              </a:ext>
            </a:extLst>
          </p:cNvPr>
          <p:cNvSpPr>
            <a:spLocks noGrp="1"/>
          </p:cNvSpPr>
          <p:nvPr>
            <p:ph type="sldNum" sz="quarter" idx="12"/>
          </p:nvPr>
        </p:nvSpPr>
        <p:spPr/>
        <p:txBody>
          <a:bodyPr/>
          <a:lstStyle>
            <a:lvl1pPr>
              <a:defRPr>
                <a:noFill/>
              </a:defRPr>
            </a:lvl1pPr>
          </a:lstStyle>
          <a:p>
            <a:fld id="{2020BB7A-7565-440A-AF71-226D618FE89D}" type="slidenum">
              <a:rPr lang="fi-FI" smtClean="0"/>
              <a:t>‹#›</a:t>
            </a:fld>
            <a:endParaRPr lang="fi-FI"/>
          </a:p>
        </p:txBody>
      </p:sp>
      <p:sp>
        <p:nvSpPr>
          <p:cNvPr id="4" name="Päivämäärän paikkamerkki 3">
            <a:extLst>
              <a:ext uri="{FF2B5EF4-FFF2-40B4-BE49-F238E27FC236}">
                <a16:creationId xmlns:a16="http://schemas.microsoft.com/office/drawing/2014/main" id="{424E1588-9E6E-4A84-810E-6A616E8CD13B}"/>
              </a:ext>
            </a:extLst>
          </p:cNvPr>
          <p:cNvSpPr>
            <a:spLocks noGrp="1"/>
          </p:cNvSpPr>
          <p:nvPr>
            <p:ph type="dt" sz="half" idx="10"/>
          </p:nvPr>
        </p:nvSpPr>
        <p:spPr/>
        <p:txBody>
          <a:bodyPr/>
          <a:lstStyle>
            <a:lvl1pPr>
              <a:defRPr>
                <a:noFill/>
              </a:defRPr>
            </a:lvl1pPr>
          </a:lstStyle>
          <a:p>
            <a:fld id="{C351B5F9-7370-4F03-8454-244E7E30B1CC}" type="datetime1">
              <a:rPr lang="fi-FI" smtClean="0"/>
              <a:t>30.5.2024</a:t>
            </a:fld>
            <a:endParaRPr lang="fi-FI"/>
          </a:p>
        </p:txBody>
      </p:sp>
      <p:sp>
        <p:nvSpPr>
          <p:cNvPr id="5" name="Alatunnisteen paikkamerkki 4">
            <a:extLst>
              <a:ext uri="{FF2B5EF4-FFF2-40B4-BE49-F238E27FC236}">
                <a16:creationId xmlns:a16="http://schemas.microsoft.com/office/drawing/2014/main" id="{F2470115-13AF-4E2A-AD86-898C49862C5F}"/>
              </a:ext>
            </a:extLst>
          </p:cNvPr>
          <p:cNvSpPr>
            <a:spLocks noGrp="1"/>
          </p:cNvSpPr>
          <p:nvPr>
            <p:ph type="ftr" sz="quarter" idx="11"/>
          </p:nvPr>
        </p:nvSpPr>
        <p:spPr/>
        <p:txBody>
          <a:bodyPr/>
          <a:lstStyle>
            <a:lvl1pPr>
              <a:defRPr>
                <a:noFill/>
              </a:defRPr>
            </a:lvl1pPr>
          </a:lstStyle>
          <a:p>
            <a:r>
              <a:rPr lang="en-US"/>
              <a:t>This work © 2024 by Tapio Palvelut Oy is licensed under CC BY-SA 4.0 </a:t>
            </a:r>
            <a:endParaRPr lang="fi-FI"/>
          </a:p>
        </p:txBody>
      </p:sp>
      <p:grpSp>
        <p:nvGrpSpPr>
          <p:cNvPr id="13" name="Logo">
            <a:extLst>
              <a:ext uri="{FF2B5EF4-FFF2-40B4-BE49-F238E27FC236}">
                <a16:creationId xmlns:a16="http://schemas.microsoft.com/office/drawing/2014/main" id="{3C30A216-C7F8-42EB-967F-C42A5B6546E0}"/>
              </a:ext>
              <a:ext uri="{C183D7F6-B498-43B3-948B-1728B52AA6E4}">
                <adec:decorative xmlns:adec="http://schemas.microsoft.com/office/drawing/2017/decorative" val="1"/>
              </a:ext>
            </a:extLst>
          </p:cNvPr>
          <p:cNvGrpSpPr>
            <a:grpSpLocks noChangeAspect="1"/>
          </p:cNvGrpSpPr>
          <p:nvPr/>
        </p:nvGrpSpPr>
        <p:grpSpPr bwMode="black">
          <a:xfrm>
            <a:off x="9259944" y="5532891"/>
            <a:ext cx="2196000" cy="592921"/>
            <a:chOff x="10274400" y="6210000"/>
            <a:chExt cx="1492250" cy="402908"/>
          </a:xfrm>
          <a:solidFill>
            <a:srgbClr val="FFFFFF"/>
          </a:solidFill>
        </p:grpSpPr>
        <p:sp>
          <p:nvSpPr>
            <p:cNvPr id="14" name="Vapaamuotoinen: Muoto 13">
              <a:extLst>
                <a:ext uri="{FF2B5EF4-FFF2-40B4-BE49-F238E27FC236}">
                  <a16:creationId xmlns:a16="http://schemas.microsoft.com/office/drawing/2014/main" id="{EC11CF2F-5EEB-49C7-B657-CFB988898499}"/>
                </a:ext>
              </a:extLst>
            </p:cNvPr>
            <p:cNvSpPr/>
            <p:nvPr/>
          </p:nvSpPr>
          <p:spPr bwMode="black">
            <a:xfrm>
              <a:off x="11466195" y="6216751"/>
              <a:ext cx="301902" cy="392018"/>
            </a:xfrm>
            <a:custGeom>
              <a:avLst/>
              <a:gdLst>
                <a:gd name="connsiteX0" fmla="*/ 150227 w 301902"/>
                <a:gd name="connsiteY0" fmla="*/ 0 h 392018"/>
                <a:gd name="connsiteX1" fmla="*/ 126062 w 301902"/>
                <a:gd name="connsiteY1" fmla="*/ 55318 h 392018"/>
                <a:gd name="connsiteX2" fmla="*/ 126062 w 301902"/>
                <a:gd name="connsiteY2" fmla="*/ 170419 h 392018"/>
                <a:gd name="connsiteX3" fmla="*/ 96439 w 301902"/>
                <a:gd name="connsiteY3" fmla="*/ 105409 h 392018"/>
                <a:gd name="connsiteX4" fmla="*/ 69935 w 301902"/>
                <a:gd name="connsiteY4" fmla="*/ 165955 h 392018"/>
                <a:gd name="connsiteX5" fmla="*/ 101896 w 301902"/>
                <a:gd name="connsiteY5" fmla="*/ 235756 h 392018"/>
                <a:gd name="connsiteX6" fmla="*/ 52786 w 301902"/>
                <a:gd name="connsiteY6" fmla="*/ 205265 h 392018"/>
                <a:gd name="connsiteX7" fmla="*/ 33409 w 301902"/>
                <a:gd name="connsiteY7" fmla="*/ 249476 h 392018"/>
                <a:gd name="connsiteX8" fmla="*/ 80849 w 301902"/>
                <a:gd name="connsiteY8" fmla="*/ 278878 h 392018"/>
                <a:gd name="connsiteX9" fmla="*/ 20491 w 301902"/>
                <a:gd name="connsiteY9" fmla="*/ 278878 h 392018"/>
                <a:gd name="connsiteX10" fmla="*/ 0 w 301902"/>
                <a:gd name="connsiteY10" fmla="*/ 325811 h 392018"/>
                <a:gd name="connsiteX11" fmla="*/ 126062 w 301902"/>
                <a:gd name="connsiteY11" fmla="*/ 325811 h 392018"/>
                <a:gd name="connsiteX12" fmla="*/ 126062 w 301902"/>
                <a:gd name="connsiteY12" fmla="*/ 392019 h 392018"/>
                <a:gd name="connsiteX13" fmla="*/ 175729 w 301902"/>
                <a:gd name="connsiteY13" fmla="*/ 392019 h 392018"/>
                <a:gd name="connsiteX14" fmla="*/ 175729 w 301902"/>
                <a:gd name="connsiteY14" fmla="*/ 325811 h 392018"/>
                <a:gd name="connsiteX15" fmla="*/ 301902 w 301902"/>
                <a:gd name="connsiteY15" fmla="*/ 325811 h 392018"/>
                <a:gd name="connsiteX16" fmla="*/ 281300 w 301902"/>
                <a:gd name="connsiteY16" fmla="*/ 278878 h 392018"/>
                <a:gd name="connsiteX17" fmla="*/ 221054 w 301902"/>
                <a:gd name="connsiteY17" fmla="*/ 278878 h 392018"/>
                <a:gd name="connsiteX18" fmla="*/ 268494 w 301902"/>
                <a:gd name="connsiteY18" fmla="*/ 249476 h 392018"/>
                <a:gd name="connsiteX19" fmla="*/ 249117 w 301902"/>
                <a:gd name="connsiteY19" fmla="*/ 205265 h 392018"/>
                <a:gd name="connsiteX20" fmla="*/ 199895 w 301902"/>
                <a:gd name="connsiteY20" fmla="*/ 235756 h 392018"/>
                <a:gd name="connsiteX21" fmla="*/ 231967 w 301902"/>
                <a:gd name="connsiteY21" fmla="*/ 165955 h 392018"/>
                <a:gd name="connsiteX22" fmla="*/ 205463 w 301902"/>
                <a:gd name="connsiteY22" fmla="*/ 105409 h 392018"/>
                <a:gd name="connsiteX23" fmla="*/ 175729 w 301902"/>
                <a:gd name="connsiteY23" fmla="*/ 170419 h 392018"/>
                <a:gd name="connsiteX24" fmla="*/ 175729 w 301902"/>
                <a:gd name="connsiteY24" fmla="*/ 55318 h 392018"/>
                <a:gd name="connsiteX25" fmla="*/ 151675 w 301902"/>
                <a:gd name="connsiteY25" fmla="*/ 0 h 39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902" h="392018">
                  <a:moveTo>
                    <a:pt x="150227" y="0"/>
                  </a:moveTo>
                  <a:lnTo>
                    <a:pt x="126062" y="55318"/>
                  </a:lnTo>
                  <a:lnTo>
                    <a:pt x="126062" y="170419"/>
                  </a:lnTo>
                  <a:lnTo>
                    <a:pt x="96439" y="105409"/>
                  </a:lnTo>
                  <a:lnTo>
                    <a:pt x="69935" y="165955"/>
                  </a:lnTo>
                  <a:lnTo>
                    <a:pt x="101896" y="235756"/>
                  </a:lnTo>
                  <a:lnTo>
                    <a:pt x="52786" y="205265"/>
                  </a:lnTo>
                  <a:lnTo>
                    <a:pt x="33409" y="249476"/>
                  </a:lnTo>
                  <a:lnTo>
                    <a:pt x="80849" y="278878"/>
                  </a:lnTo>
                  <a:lnTo>
                    <a:pt x="20491" y="278878"/>
                  </a:lnTo>
                  <a:lnTo>
                    <a:pt x="0" y="325811"/>
                  </a:lnTo>
                  <a:lnTo>
                    <a:pt x="126062" y="325811"/>
                  </a:lnTo>
                  <a:lnTo>
                    <a:pt x="126062" y="392019"/>
                  </a:lnTo>
                  <a:lnTo>
                    <a:pt x="175729" y="392019"/>
                  </a:lnTo>
                  <a:lnTo>
                    <a:pt x="175729" y="325811"/>
                  </a:lnTo>
                  <a:lnTo>
                    <a:pt x="301902" y="325811"/>
                  </a:lnTo>
                  <a:lnTo>
                    <a:pt x="281300" y="278878"/>
                  </a:lnTo>
                  <a:lnTo>
                    <a:pt x="221054" y="278878"/>
                  </a:lnTo>
                  <a:lnTo>
                    <a:pt x="268494" y="249476"/>
                  </a:lnTo>
                  <a:lnTo>
                    <a:pt x="249117" y="205265"/>
                  </a:lnTo>
                  <a:lnTo>
                    <a:pt x="199895" y="235756"/>
                  </a:lnTo>
                  <a:lnTo>
                    <a:pt x="231967" y="165955"/>
                  </a:lnTo>
                  <a:lnTo>
                    <a:pt x="205463" y="105409"/>
                  </a:lnTo>
                  <a:lnTo>
                    <a:pt x="175729" y="170419"/>
                  </a:lnTo>
                  <a:lnTo>
                    <a:pt x="175729" y="55318"/>
                  </a:lnTo>
                  <a:lnTo>
                    <a:pt x="151675" y="0"/>
                  </a:lnTo>
                  <a:close/>
                </a:path>
              </a:pathLst>
            </a:custGeom>
            <a:grpFill/>
            <a:ln w="11089" cap="flat">
              <a:noFill/>
              <a:prstDash val="solid"/>
              <a:miter/>
            </a:ln>
          </p:spPr>
          <p:txBody>
            <a:bodyPr rtlCol="0" anchor="ctr"/>
            <a:lstStyle/>
            <a:p>
              <a:endParaRPr lang="fi-FI"/>
            </a:p>
          </p:txBody>
        </p:sp>
        <p:grpSp>
          <p:nvGrpSpPr>
            <p:cNvPr id="15" name="Kuva 10">
              <a:extLst>
                <a:ext uri="{FF2B5EF4-FFF2-40B4-BE49-F238E27FC236}">
                  <a16:creationId xmlns:a16="http://schemas.microsoft.com/office/drawing/2014/main" id="{974D59E4-C489-4D86-9ADE-0A22503B24E7}"/>
                </a:ext>
              </a:extLst>
            </p:cNvPr>
            <p:cNvGrpSpPr/>
            <p:nvPr/>
          </p:nvGrpSpPr>
          <p:grpSpPr bwMode="black">
            <a:xfrm>
              <a:off x="10278854" y="6317762"/>
              <a:ext cx="1072638" cy="291633"/>
              <a:chOff x="10278854" y="6317762"/>
              <a:chExt cx="1072638" cy="291633"/>
            </a:xfrm>
            <a:grpFill/>
          </p:grpSpPr>
          <p:sp>
            <p:nvSpPr>
              <p:cNvPr id="16" name="Vapaamuotoinen: Muoto 15">
                <a:extLst>
                  <a:ext uri="{FF2B5EF4-FFF2-40B4-BE49-F238E27FC236}">
                    <a16:creationId xmlns:a16="http://schemas.microsoft.com/office/drawing/2014/main" id="{30BCBFC5-BEC8-4C97-9AE0-5C60F02304EC}"/>
                  </a:ext>
                </a:extLst>
              </p:cNvPr>
              <p:cNvSpPr/>
              <p:nvPr/>
            </p:nvSpPr>
            <p:spPr bwMode="black">
              <a:xfrm>
                <a:off x="11056272" y="6317762"/>
                <a:ext cx="295220" cy="291633"/>
              </a:xfrm>
              <a:custGeom>
                <a:avLst/>
                <a:gdLst>
                  <a:gd name="connsiteX0" fmla="*/ 295221 w 295220"/>
                  <a:gd name="connsiteY0" fmla="*/ 145634 h 291633"/>
                  <a:gd name="connsiteX1" fmla="*/ 293884 w 295220"/>
                  <a:gd name="connsiteY1" fmla="*/ 123093 h 291633"/>
                  <a:gd name="connsiteX2" fmla="*/ 292214 w 295220"/>
                  <a:gd name="connsiteY2" fmla="*/ 112312 h 291633"/>
                  <a:gd name="connsiteX3" fmla="*/ 289764 w 295220"/>
                  <a:gd name="connsiteY3" fmla="*/ 101859 h 291633"/>
                  <a:gd name="connsiteX4" fmla="*/ 282748 w 295220"/>
                  <a:gd name="connsiteY4" fmla="*/ 82149 h 291633"/>
                  <a:gd name="connsiteX5" fmla="*/ 276178 w 295220"/>
                  <a:gd name="connsiteY5" fmla="*/ 69190 h 291633"/>
                  <a:gd name="connsiteX6" fmla="*/ 270610 w 295220"/>
                  <a:gd name="connsiteY6" fmla="*/ 60479 h 291633"/>
                  <a:gd name="connsiteX7" fmla="*/ 264373 w 295220"/>
                  <a:gd name="connsiteY7" fmla="*/ 52094 h 291633"/>
                  <a:gd name="connsiteX8" fmla="*/ 255353 w 295220"/>
                  <a:gd name="connsiteY8" fmla="*/ 42076 h 291633"/>
                  <a:gd name="connsiteX9" fmla="*/ 254239 w 295220"/>
                  <a:gd name="connsiteY9" fmla="*/ 40987 h 291633"/>
                  <a:gd name="connsiteX10" fmla="*/ 253237 w 295220"/>
                  <a:gd name="connsiteY10" fmla="*/ 40116 h 291633"/>
                  <a:gd name="connsiteX11" fmla="*/ 252680 w 295220"/>
                  <a:gd name="connsiteY11" fmla="*/ 39571 h 291633"/>
                  <a:gd name="connsiteX12" fmla="*/ 252235 w 295220"/>
                  <a:gd name="connsiteY12" fmla="*/ 39027 h 291633"/>
                  <a:gd name="connsiteX13" fmla="*/ 250230 w 295220"/>
                  <a:gd name="connsiteY13" fmla="*/ 37284 h 291633"/>
                  <a:gd name="connsiteX14" fmla="*/ 247112 w 295220"/>
                  <a:gd name="connsiteY14" fmla="*/ 34562 h 291633"/>
                  <a:gd name="connsiteX15" fmla="*/ 243994 w 295220"/>
                  <a:gd name="connsiteY15" fmla="*/ 31949 h 291633"/>
                  <a:gd name="connsiteX16" fmla="*/ 239874 w 295220"/>
                  <a:gd name="connsiteY16" fmla="*/ 28682 h 291633"/>
                  <a:gd name="connsiteX17" fmla="*/ 235642 w 295220"/>
                  <a:gd name="connsiteY17" fmla="*/ 25633 h 291633"/>
                  <a:gd name="connsiteX18" fmla="*/ 231299 w 295220"/>
                  <a:gd name="connsiteY18" fmla="*/ 22802 h 291633"/>
                  <a:gd name="connsiteX19" fmla="*/ 226844 w 295220"/>
                  <a:gd name="connsiteY19" fmla="*/ 20079 h 291633"/>
                  <a:gd name="connsiteX20" fmla="*/ 219494 w 295220"/>
                  <a:gd name="connsiteY20" fmla="*/ 16050 h 291633"/>
                  <a:gd name="connsiteX21" fmla="*/ 210697 w 295220"/>
                  <a:gd name="connsiteY21" fmla="*/ 11912 h 291633"/>
                  <a:gd name="connsiteX22" fmla="*/ 200786 w 295220"/>
                  <a:gd name="connsiteY22" fmla="*/ 8210 h 291633"/>
                  <a:gd name="connsiteX23" fmla="*/ 180072 w 295220"/>
                  <a:gd name="connsiteY23" fmla="*/ 2874 h 291633"/>
                  <a:gd name="connsiteX24" fmla="*/ 158023 w 295220"/>
                  <a:gd name="connsiteY24" fmla="*/ 261 h 291633"/>
                  <a:gd name="connsiteX25" fmla="*/ 146552 w 295220"/>
                  <a:gd name="connsiteY25" fmla="*/ 43 h 291633"/>
                  <a:gd name="connsiteX26" fmla="*/ 134971 w 295220"/>
                  <a:gd name="connsiteY26" fmla="*/ 478 h 291633"/>
                  <a:gd name="connsiteX27" fmla="*/ 112921 w 295220"/>
                  <a:gd name="connsiteY27" fmla="*/ 3310 h 291633"/>
                  <a:gd name="connsiteX28" fmla="*/ 92208 w 295220"/>
                  <a:gd name="connsiteY28" fmla="*/ 8972 h 291633"/>
                  <a:gd name="connsiteX29" fmla="*/ 82408 w 295220"/>
                  <a:gd name="connsiteY29" fmla="*/ 12783 h 291633"/>
                  <a:gd name="connsiteX30" fmla="*/ 73053 w 295220"/>
                  <a:gd name="connsiteY30" fmla="*/ 17357 h 291633"/>
                  <a:gd name="connsiteX31" fmla="*/ 64033 w 295220"/>
                  <a:gd name="connsiteY31" fmla="*/ 22584 h 291633"/>
                  <a:gd name="connsiteX32" fmla="*/ 55458 w 295220"/>
                  <a:gd name="connsiteY32" fmla="*/ 28573 h 291633"/>
                  <a:gd name="connsiteX33" fmla="*/ 39645 w 295220"/>
                  <a:gd name="connsiteY33" fmla="*/ 42403 h 291633"/>
                  <a:gd name="connsiteX34" fmla="*/ 32629 w 295220"/>
                  <a:gd name="connsiteY34" fmla="*/ 50025 h 291633"/>
                  <a:gd name="connsiteX35" fmla="*/ 26170 w 295220"/>
                  <a:gd name="connsiteY35" fmla="*/ 58192 h 291633"/>
                  <a:gd name="connsiteX36" fmla="*/ 23275 w 295220"/>
                  <a:gd name="connsiteY36" fmla="*/ 62439 h 291633"/>
                  <a:gd name="connsiteX37" fmla="*/ 20491 w 295220"/>
                  <a:gd name="connsiteY37" fmla="*/ 66795 h 291633"/>
                  <a:gd name="connsiteX38" fmla="*/ 15479 w 295220"/>
                  <a:gd name="connsiteY38" fmla="*/ 75724 h 291633"/>
                  <a:gd name="connsiteX39" fmla="*/ 7573 w 295220"/>
                  <a:gd name="connsiteY39" fmla="*/ 94889 h 291633"/>
                  <a:gd name="connsiteX40" fmla="*/ 6014 w 295220"/>
                  <a:gd name="connsiteY40" fmla="*/ 99899 h 291633"/>
                  <a:gd name="connsiteX41" fmla="*/ 4677 w 295220"/>
                  <a:gd name="connsiteY41" fmla="*/ 105017 h 291633"/>
                  <a:gd name="connsiteX42" fmla="*/ 2450 w 295220"/>
                  <a:gd name="connsiteY42" fmla="*/ 115470 h 291633"/>
                  <a:gd name="connsiteX43" fmla="*/ 891 w 295220"/>
                  <a:gd name="connsiteY43" fmla="*/ 126469 h 291633"/>
                  <a:gd name="connsiteX44" fmla="*/ 111 w 295220"/>
                  <a:gd name="connsiteY44" fmla="*/ 137576 h 291633"/>
                  <a:gd name="connsiteX45" fmla="*/ 0 w 295220"/>
                  <a:gd name="connsiteY45" fmla="*/ 143238 h 291633"/>
                  <a:gd name="connsiteX46" fmla="*/ 0 w 295220"/>
                  <a:gd name="connsiteY46" fmla="*/ 149010 h 291633"/>
                  <a:gd name="connsiteX47" fmla="*/ 223 w 295220"/>
                  <a:gd name="connsiteY47" fmla="*/ 154672 h 291633"/>
                  <a:gd name="connsiteX48" fmla="*/ 557 w 295220"/>
                  <a:gd name="connsiteY48" fmla="*/ 160335 h 291633"/>
                  <a:gd name="connsiteX49" fmla="*/ 3675 w 295220"/>
                  <a:gd name="connsiteY49" fmla="*/ 182005 h 291633"/>
                  <a:gd name="connsiteX50" fmla="*/ 6348 w 295220"/>
                  <a:gd name="connsiteY50" fmla="*/ 192350 h 291633"/>
                  <a:gd name="connsiteX51" fmla="*/ 9689 w 295220"/>
                  <a:gd name="connsiteY51" fmla="*/ 202259 h 291633"/>
                  <a:gd name="connsiteX52" fmla="*/ 18486 w 295220"/>
                  <a:gd name="connsiteY52" fmla="*/ 220989 h 291633"/>
                  <a:gd name="connsiteX53" fmla="*/ 23943 w 295220"/>
                  <a:gd name="connsiteY53" fmla="*/ 229809 h 291633"/>
                  <a:gd name="connsiteX54" fmla="*/ 30068 w 295220"/>
                  <a:gd name="connsiteY54" fmla="*/ 238194 h 291633"/>
                  <a:gd name="connsiteX55" fmla="*/ 36861 w 295220"/>
                  <a:gd name="connsiteY55" fmla="*/ 246143 h 291633"/>
                  <a:gd name="connsiteX56" fmla="*/ 44322 w 295220"/>
                  <a:gd name="connsiteY56" fmla="*/ 253657 h 291633"/>
                  <a:gd name="connsiteX57" fmla="*/ 52229 w 295220"/>
                  <a:gd name="connsiteY57" fmla="*/ 260517 h 291633"/>
                  <a:gd name="connsiteX58" fmla="*/ 60581 w 295220"/>
                  <a:gd name="connsiteY58" fmla="*/ 266724 h 291633"/>
                  <a:gd name="connsiteX59" fmla="*/ 69379 w 295220"/>
                  <a:gd name="connsiteY59" fmla="*/ 272278 h 291633"/>
                  <a:gd name="connsiteX60" fmla="*/ 78510 w 295220"/>
                  <a:gd name="connsiteY60" fmla="*/ 277069 h 291633"/>
                  <a:gd name="connsiteX61" fmla="*/ 97999 w 295220"/>
                  <a:gd name="connsiteY61" fmla="*/ 284692 h 291633"/>
                  <a:gd name="connsiteX62" fmla="*/ 108355 w 295220"/>
                  <a:gd name="connsiteY62" fmla="*/ 287414 h 291633"/>
                  <a:gd name="connsiteX63" fmla="*/ 119046 w 295220"/>
                  <a:gd name="connsiteY63" fmla="*/ 289483 h 291633"/>
                  <a:gd name="connsiteX64" fmla="*/ 141541 w 295220"/>
                  <a:gd name="connsiteY64" fmla="*/ 291552 h 291633"/>
                  <a:gd name="connsiteX65" fmla="*/ 153011 w 295220"/>
                  <a:gd name="connsiteY65" fmla="*/ 291552 h 291633"/>
                  <a:gd name="connsiteX66" fmla="*/ 164482 w 295220"/>
                  <a:gd name="connsiteY66" fmla="*/ 290899 h 291633"/>
                  <a:gd name="connsiteX67" fmla="*/ 186197 w 295220"/>
                  <a:gd name="connsiteY67" fmla="*/ 287523 h 291633"/>
                  <a:gd name="connsiteX68" fmla="*/ 196554 w 295220"/>
                  <a:gd name="connsiteY68" fmla="*/ 284801 h 291633"/>
                  <a:gd name="connsiteX69" fmla="*/ 206576 w 295220"/>
                  <a:gd name="connsiteY69" fmla="*/ 281316 h 291633"/>
                  <a:gd name="connsiteX70" fmla="*/ 225397 w 295220"/>
                  <a:gd name="connsiteY70" fmla="*/ 272278 h 291633"/>
                  <a:gd name="connsiteX71" fmla="*/ 234194 w 295220"/>
                  <a:gd name="connsiteY71" fmla="*/ 266724 h 291633"/>
                  <a:gd name="connsiteX72" fmla="*/ 242658 w 295220"/>
                  <a:gd name="connsiteY72" fmla="*/ 260300 h 291633"/>
                  <a:gd name="connsiteX73" fmla="*/ 249673 w 295220"/>
                  <a:gd name="connsiteY73" fmla="*/ 254310 h 291633"/>
                  <a:gd name="connsiteX74" fmla="*/ 252346 w 295220"/>
                  <a:gd name="connsiteY74" fmla="*/ 251806 h 291633"/>
                  <a:gd name="connsiteX75" fmla="*/ 254239 w 295220"/>
                  <a:gd name="connsiteY75" fmla="*/ 249955 h 291633"/>
                  <a:gd name="connsiteX76" fmla="*/ 256132 w 295220"/>
                  <a:gd name="connsiteY76" fmla="*/ 248103 h 291633"/>
                  <a:gd name="connsiteX77" fmla="*/ 259585 w 295220"/>
                  <a:gd name="connsiteY77" fmla="*/ 244510 h 291633"/>
                  <a:gd name="connsiteX78" fmla="*/ 268939 w 295220"/>
                  <a:gd name="connsiteY78" fmla="*/ 233076 h 291633"/>
                  <a:gd name="connsiteX79" fmla="*/ 274730 w 295220"/>
                  <a:gd name="connsiteY79" fmla="*/ 224473 h 291633"/>
                  <a:gd name="connsiteX80" fmla="*/ 279741 w 295220"/>
                  <a:gd name="connsiteY80" fmla="*/ 215435 h 291633"/>
                  <a:gd name="connsiteX81" fmla="*/ 284084 w 295220"/>
                  <a:gd name="connsiteY81" fmla="*/ 206070 h 291633"/>
                  <a:gd name="connsiteX82" fmla="*/ 287648 w 295220"/>
                  <a:gd name="connsiteY82" fmla="*/ 196270 h 291633"/>
                  <a:gd name="connsiteX83" fmla="*/ 291546 w 295220"/>
                  <a:gd name="connsiteY83" fmla="*/ 181896 h 291633"/>
                  <a:gd name="connsiteX84" fmla="*/ 293884 w 295220"/>
                  <a:gd name="connsiteY84" fmla="*/ 168284 h 291633"/>
                  <a:gd name="connsiteX85" fmla="*/ 294886 w 295220"/>
                  <a:gd name="connsiteY85" fmla="*/ 157177 h 291633"/>
                  <a:gd name="connsiteX86" fmla="*/ 295221 w 295220"/>
                  <a:gd name="connsiteY86" fmla="*/ 145634 h 291633"/>
                  <a:gd name="connsiteX87" fmla="*/ 262591 w 295220"/>
                  <a:gd name="connsiteY87" fmla="*/ 160661 h 291633"/>
                  <a:gd name="connsiteX88" fmla="*/ 260921 w 295220"/>
                  <a:gd name="connsiteY88" fmla="*/ 172422 h 291633"/>
                  <a:gd name="connsiteX89" fmla="*/ 257469 w 295220"/>
                  <a:gd name="connsiteY89" fmla="*/ 185816 h 291633"/>
                  <a:gd name="connsiteX90" fmla="*/ 255130 w 295220"/>
                  <a:gd name="connsiteY90" fmla="*/ 192241 h 291633"/>
                  <a:gd name="connsiteX91" fmla="*/ 250119 w 295220"/>
                  <a:gd name="connsiteY91" fmla="*/ 203130 h 291633"/>
                  <a:gd name="connsiteX92" fmla="*/ 244217 w 295220"/>
                  <a:gd name="connsiteY92" fmla="*/ 212822 h 291633"/>
                  <a:gd name="connsiteX93" fmla="*/ 240319 w 295220"/>
                  <a:gd name="connsiteY93" fmla="*/ 218158 h 291633"/>
                  <a:gd name="connsiteX94" fmla="*/ 237869 w 295220"/>
                  <a:gd name="connsiteY94" fmla="*/ 221207 h 291633"/>
                  <a:gd name="connsiteX95" fmla="*/ 234194 w 295220"/>
                  <a:gd name="connsiteY95" fmla="*/ 225236 h 291633"/>
                  <a:gd name="connsiteX96" fmla="*/ 232524 w 295220"/>
                  <a:gd name="connsiteY96" fmla="*/ 226978 h 291633"/>
                  <a:gd name="connsiteX97" fmla="*/ 231410 w 295220"/>
                  <a:gd name="connsiteY97" fmla="*/ 228176 h 291633"/>
                  <a:gd name="connsiteX98" fmla="*/ 230185 w 295220"/>
                  <a:gd name="connsiteY98" fmla="*/ 229374 h 291633"/>
                  <a:gd name="connsiteX99" fmla="*/ 228626 w 295220"/>
                  <a:gd name="connsiteY99" fmla="*/ 230789 h 291633"/>
                  <a:gd name="connsiteX100" fmla="*/ 225174 w 295220"/>
                  <a:gd name="connsiteY100" fmla="*/ 233838 h 291633"/>
                  <a:gd name="connsiteX101" fmla="*/ 219940 w 295220"/>
                  <a:gd name="connsiteY101" fmla="*/ 237976 h 291633"/>
                  <a:gd name="connsiteX102" fmla="*/ 214483 w 295220"/>
                  <a:gd name="connsiteY102" fmla="*/ 241788 h 291633"/>
                  <a:gd name="connsiteX103" fmla="*/ 203681 w 295220"/>
                  <a:gd name="connsiteY103" fmla="*/ 247886 h 291633"/>
                  <a:gd name="connsiteX104" fmla="*/ 191320 w 295220"/>
                  <a:gd name="connsiteY104" fmla="*/ 253004 h 291633"/>
                  <a:gd name="connsiteX105" fmla="*/ 178068 w 295220"/>
                  <a:gd name="connsiteY105" fmla="*/ 256706 h 291633"/>
                  <a:gd name="connsiteX106" fmla="*/ 163925 w 295220"/>
                  <a:gd name="connsiteY106" fmla="*/ 258993 h 291633"/>
                  <a:gd name="connsiteX107" fmla="*/ 148891 w 295220"/>
                  <a:gd name="connsiteY107" fmla="*/ 259864 h 291633"/>
                  <a:gd name="connsiteX108" fmla="*/ 133746 w 295220"/>
                  <a:gd name="connsiteY108" fmla="*/ 259319 h 291633"/>
                  <a:gd name="connsiteX109" fmla="*/ 119491 w 295220"/>
                  <a:gd name="connsiteY109" fmla="*/ 257250 h 291633"/>
                  <a:gd name="connsiteX110" fmla="*/ 106239 w 295220"/>
                  <a:gd name="connsiteY110" fmla="*/ 253766 h 291633"/>
                  <a:gd name="connsiteX111" fmla="*/ 93767 w 295220"/>
                  <a:gd name="connsiteY111" fmla="*/ 248866 h 291633"/>
                  <a:gd name="connsiteX112" fmla="*/ 82185 w 295220"/>
                  <a:gd name="connsiteY112" fmla="*/ 242441 h 291633"/>
                  <a:gd name="connsiteX113" fmla="*/ 71383 w 295220"/>
                  <a:gd name="connsiteY113" fmla="*/ 234601 h 291633"/>
                  <a:gd name="connsiteX114" fmla="*/ 61472 w 295220"/>
                  <a:gd name="connsiteY114" fmla="*/ 225345 h 291633"/>
                  <a:gd name="connsiteX115" fmla="*/ 57017 w 295220"/>
                  <a:gd name="connsiteY115" fmla="*/ 220444 h 291633"/>
                  <a:gd name="connsiteX116" fmla="*/ 52897 w 295220"/>
                  <a:gd name="connsiteY116" fmla="*/ 215217 h 291633"/>
                  <a:gd name="connsiteX117" fmla="*/ 45770 w 295220"/>
                  <a:gd name="connsiteY117" fmla="*/ 204219 h 291633"/>
                  <a:gd name="connsiteX118" fmla="*/ 40090 w 295220"/>
                  <a:gd name="connsiteY118" fmla="*/ 192459 h 291633"/>
                  <a:gd name="connsiteX119" fmla="*/ 35859 w 295220"/>
                  <a:gd name="connsiteY119" fmla="*/ 179827 h 291633"/>
                  <a:gd name="connsiteX120" fmla="*/ 33075 w 295220"/>
                  <a:gd name="connsiteY120" fmla="*/ 166215 h 291633"/>
                  <a:gd name="connsiteX121" fmla="*/ 31738 w 295220"/>
                  <a:gd name="connsiteY121" fmla="*/ 151732 h 291633"/>
                  <a:gd name="connsiteX122" fmla="*/ 31627 w 295220"/>
                  <a:gd name="connsiteY122" fmla="*/ 144218 h 291633"/>
                  <a:gd name="connsiteX123" fmla="*/ 31850 w 295220"/>
                  <a:gd name="connsiteY123" fmla="*/ 136705 h 291633"/>
                  <a:gd name="connsiteX124" fmla="*/ 33520 w 295220"/>
                  <a:gd name="connsiteY124" fmla="*/ 122331 h 291633"/>
                  <a:gd name="connsiteX125" fmla="*/ 36638 w 295220"/>
                  <a:gd name="connsiteY125" fmla="*/ 108937 h 291633"/>
                  <a:gd name="connsiteX126" fmla="*/ 41204 w 295220"/>
                  <a:gd name="connsiteY126" fmla="*/ 96414 h 291633"/>
                  <a:gd name="connsiteX127" fmla="*/ 47217 w 295220"/>
                  <a:gd name="connsiteY127" fmla="*/ 84653 h 291633"/>
                  <a:gd name="connsiteX128" fmla="*/ 54679 w 295220"/>
                  <a:gd name="connsiteY128" fmla="*/ 73764 h 291633"/>
                  <a:gd name="connsiteX129" fmla="*/ 63699 w 295220"/>
                  <a:gd name="connsiteY129" fmla="*/ 63637 h 291633"/>
                  <a:gd name="connsiteX130" fmla="*/ 73833 w 295220"/>
                  <a:gd name="connsiteY130" fmla="*/ 54599 h 291633"/>
                  <a:gd name="connsiteX131" fmla="*/ 84746 w 295220"/>
                  <a:gd name="connsiteY131" fmla="*/ 47085 h 291633"/>
                  <a:gd name="connsiteX132" fmla="*/ 96439 w 295220"/>
                  <a:gd name="connsiteY132" fmla="*/ 40987 h 291633"/>
                  <a:gd name="connsiteX133" fmla="*/ 108912 w 295220"/>
                  <a:gd name="connsiteY133" fmla="*/ 36304 h 291633"/>
                  <a:gd name="connsiteX134" fmla="*/ 122275 w 295220"/>
                  <a:gd name="connsiteY134" fmla="*/ 33038 h 291633"/>
                  <a:gd name="connsiteX135" fmla="*/ 136641 w 295220"/>
                  <a:gd name="connsiteY135" fmla="*/ 31295 h 291633"/>
                  <a:gd name="connsiteX136" fmla="*/ 144214 w 295220"/>
                  <a:gd name="connsiteY136" fmla="*/ 30969 h 291633"/>
                  <a:gd name="connsiteX137" fmla="*/ 151786 w 295220"/>
                  <a:gd name="connsiteY137" fmla="*/ 30969 h 291633"/>
                  <a:gd name="connsiteX138" fmla="*/ 166597 w 295220"/>
                  <a:gd name="connsiteY138" fmla="*/ 32166 h 291633"/>
                  <a:gd name="connsiteX139" fmla="*/ 180518 w 295220"/>
                  <a:gd name="connsiteY139" fmla="*/ 34780 h 291633"/>
                  <a:gd name="connsiteX140" fmla="*/ 193547 w 295220"/>
                  <a:gd name="connsiteY140" fmla="*/ 38809 h 291633"/>
                  <a:gd name="connsiteX141" fmla="*/ 205686 w 295220"/>
                  <a:gd name="connsiteY141" fmla="*/ 44363 h 291633"/>
                  <a:gd name="connsiteX142" fmla="*/ 217044 w 295220"/>
                  <a:gd name="connsiteY142" fmla="*/ 51332 h 291633"/>
                  <a:gd name="connsiteX143" fmla="*/ 227512 w 295220"/>
                  <a:gd name="connsiteY143" fmla="*/ 59717 h 291633"/>
                  <a:gd name="connsiteX144" fmla="*/ 232412 w 295220"/>
                  <a:gd name="connsiteY144" fmla="*/ 64399 h 291633"/>
                  <a:gd name="connsiteX145" fmla="*/ 236978 w 295220"/>
                  <a:gd name="connsiteY145" fmla="*/ 69299 h 291633"/>
                  <a:gd name="connsiteX146" fmla="*/ 244885 w 295220"/>
                  <a:gd name="connsiteY146" fmla="*/ 79862 h 291633"/>
                  <a:gd name="connsiteX147" fmla="*/ 251455 w 295220"/>
                  <a:gd name="connsiteY147" fmla="*/ 91187 h 291633"/>
                  <a:gd name="connsiteX148" fmla="*/ 256578 w 295220"/>
                  <a:gd name="connsiteY148" fmla="*/ 103383 h 291633"/>
                  <a:gd name="connsiteX149" fmla="*/ 260253 w 295220"/>
                  <a:gd name="connsiteY149" fmla="*/ 116450 h 291633"/>
                  <a:gd name="connsiteX150" fmla="*/ 262369 w 295220"/>
                  <a:gd name="connsiteY150" fmla="*/ 130498 h 291633"/>
                  <a:gd name="connsiteX151" fmla="*/ 263148 w 295220"/>
                  <a:gd name="connsiteY151" fmla="*/ 145416 h 291633"/>
                  <a:gd name="connsiteX152" fmla="*/ 262591 w 295220"/>
                  <a:gd name="connsiteY152" fmla="*/ 160661 h 29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95220" h="291633">
                    <a:moveTo>
                      <a:pt x="295221" y="145634"/>
                    </a:moveTo>
                    <a:cubicBezTo>
                      <a:pt x="295221" y="138120"/>
                      <a:pt x="294775" y="130607"/>
                      <a:pt x="293884" y="123093"/>
                    </a:cubicBezTo>
                    <a:cubicBezTo>
                      <a:pt x="293439" y="119500"/>
                      <a:pt x="292882" y="115906"/>
                      <a:pt x="292214" y="112312"/>
                    </a:cubicBezTo>
                    <a:cubicBezTo>
                      <a:pt x="291546" y="108828"/>
                      <a:pt x="290766" y="105343"/>
                      <a:pt x="289764" y="101859"/>
                    </a:cubicBezTo>
                    <a:cubicBezTo>
                      <a:pt x="287871" y="95107"/>
                      <a:pt x="285643" y="88465"/>
                      <a:pt x="282748" y="82149"/>
                    </a:cubicBezTo>
                    <a:cubicBezTo>
                      <a:pt x="280855" y="77684"/>
                      <a:pt x="278628" y="73328"/>
                      <a:pt x="276178" y="69190"/>
                    </a:cubicBezTo>
                    <a:cubicBezTo>
                      <a:pt x="274396" y="66250"/>
                      <a:pt x="272614" y="63310"/>
                      <a:pt x="270610" y="60479"/>
                    </a:cubicBezTo>
                    <a:cubicBezTo>
                      <a:pt x="268605" y="57648"/>
                      <a:pt x="266601" y="54816"/>
                      <a:pt x="264373" y="52094"/>
                    </a:cubicBezTo>
                    <a:cubicBezTo>
                      <a:pt x="261589" y="48609"/>
                      <a:pt x="258471" y="45234"/>
                      <a:pt x="255353" y="42076"/>
                    </a:cubicBezTo>
                    <a:cubicBezTo>
                      <a:pt x="255019" y="41749"/>
                      <a:pt x="254573" y="41314"/>
                      <a:pt x="254239" y="40987"/>
                    </a:cubicBezTo>
                    <a:cubicBezTo>
                      <a:pt x="253905" y="40660"/>
                      <a:pt x="253571" y="40334"/>
                      <a:pt x="253237" y="40116"/>
                    </a:cubicBezTo>
                    <a:cubicBezTo>
                      <a:pt x="253014" y="39898"/>
                      <a:pt x="252903" y="39789"/>
                      <a:pt x="252680" y="39571"/>
                    </a:cubicBezTo>
                    <a:cubicBezTo>
                      <a:pt x="252569" y="39462"/>
                      <a:pt x="252346" y="39245"/>
                      <a:pt x="252235" y="39027"/>
                    </a:cubicBezTo>
                    <a:cubicBezTo>
                      <a:pt x="251567" y="38482"/>
                      <a:pt x="250898" y="37829"/>
                      <a:pt x="250230" y="37284"/>
                    </a:cubicBezTo>
                    <a:cubicBezTo>
                      <a:pt x="249228" y="36413"/>
                      <a:pt x="248226" y="35433"/>
                      <a:pt x="247112" y="34562"/>
                    </a:cubicBezTo>
                    <a:cubicBezTo>
                      <a:pt x="246110" y="33691"/>
                      <a:pt x="245108" y="32820"/>
                      <a:pt x="243994" y="31949"/>
                    </a:cubicBezTo>
                    <a:cubicBezTo>
                      <a:pt x="242658" y="30860"/>
                      <a:pt x="241321" y="29771"/>
                      <a:pt x="239874" y="28682"/>
                    </a:cubicBezTo>
                    <a:cubicBezTo>
                      <a:pt x="238537" y="27593"/>
                      <a:pt x="237090" y="26613"/>
                      <a:pt x="235642" y="25633"/>
                    </a:cubicBezTo>
                    <a:cubicBezTo>
                      <a:pt x="234194" y="24653"/>
                      <a:pt x="232858" y="23673"/>
                      <a:pt x="231299" y="22802"/>
                    </a:cubicBezTo>
                    <a:cubicBezTo>
                      <a:pt x="229851" y="21822"/>
                      <a:pt x="228292" y="20950"/>
                      <a:pt x="226844" y="20079"/>
                    </a:cubicBezTo>
                    <a:cubicBezTo>
                      <a:pt x="224394" y="18664"/>
                      <a:pt x="221944" y="17357"/>
                      <a:pt x="219494" y="16050"/>
                    </a:cubicBezTo>
                    <a:cubicBezTo>
                      <a:pt x="216599" y="14526"/>
                      <a:pt x="213592" y="13219"/>
                      <a:pt x="210697" y="11912"/>
                    </a:cubicBezTo>
                    <a:cubicBezTo>
                      <a:pt x="207467" y="10497"/>
                      <a:pt x="204238" y="9299"/>
                      <a:pt x="200786" y="8210"/>
                    </a:cubicBezTo>
                    <a:cubicBezTo>
                      <a:pt x="194104" y="5923"/>
                      <a:pt x="187199" y="4181"/>
                      <a:pt x="180072" y="2874"/>
                    </a:cubicBezTo>
                    <a:cubicBezTo>
                      <a:pt x="172834" y="1458"/>
                      <a:pt x="165372" y="696"/>
                      <a:pt x="158023" y="261"/>
                    </a:cubicBezTo>
                    <a:cubicBezTo>
                      <a:pt x="154236" y="43"/>
                      <a:pt x="150339" y="-66"/>
                      <a:pt x="146552" y="43"/>
                    </a:cubicBezTo>
                    <a:cubicBezTo>
                      <a:pt x="142655" y="43"/>
                      <a:pt x="138868" y="152"/>
                      <a:pt x="134971" y="478"/>
                    </a:cubicBezTo>
                    <a:cubicBezTo>
                      <a:pt x="127509" y="914"/>
                      <a:pt x="120160" y="1894"/>
                      <a:pt x="112921" y="3310"/>
                    </a:cubicBezTo>
                    <a:cubicBezTo>
                      <a:pt x="105905" y="4725"/>
                      <a:pt x="99001" y="6576"/>
                      <a:pt x="92208" y="8972"/>
                    </a:cubicBezTo>
                    <a:cubicBezTo>
                      <a:pt x="88867" y="10061"/>
                      <a:pt x="85637" y="11368"/>
                      <a:pt x="82408" y="12783"/>
                    </a:cubicBezTo>
                    <a:cubicBezTo>
                      <a:pt x="79290" y="14199"/>
                      <a:pt x="76060" y="15723"/>
                      <a:pt x="73053" y="17357"/>
                    </a:cubicBezTo>
                    <a:cubicBezTo>
                      <a:pt x="69935" y="18990"/>
                      <a:pt x="66929" y="20733"/>
                      <a:pt x="64033" y="22584"/>
                    </a:cubicBezTo>
                    <a:cubicBezTo>
                      <a:pt x="61138" y="24435"/>
                      <a:pt x="58242" y="26395"/>
                      <a:pt x="55458" y="28573"/>
                    </a:cubicBezTo>
                    <a:cubicBezTo>
                      <a:pt x="49890" y="32820"/>
                      <a:pt x="44545" y="37393"/>
                      <a:pt x="39645" y="42403"/>
                    </a:cubicBezTo>
                    <a:cubicBezTo>
                      <a:pt x="37195" y="44907"/>
                      <a:pt x="34856" y="47412"/>
                      <a:pt x="32629" y="50025"/>
                    </a:cubicBezTo>
                    <a:cubicBezTo>
                      <a:pt x="30402" y="52639"/>
                      <a:pt x="28286" y="55361"/>
                      <a:pt x="26170" y="58192"/>
                    </a:cubicBezTo>
                    <a:cubicBezTo>
                      <a:pt x="25168" y="59608"/>
                      <a:pt x="24166" y="61023"/>
                      <a:pt x="23275" y="62439"/>
                    </a:cubicBezTo>
                    <a:cubicBezTo>
                      <a:pt x="22384" y="63855"/>
                      <a:pt x="21381" y="65379"/>
                      <a:pt x="20491" y="66795"/>
                    </a:cubicBezTo>
                    <a:cubicBezTo>
                      <a:pt x="18709" y="69735"/>
                      <a:pt x="17038" y="72675"/>
                      <a:pt x="15479" y="75724"/>
                    </a:cubicBezTo>
                    <a:cubicBezTo>
                      <a:pt x="12361" y="81931"/>
                      <a:pt x="9689" y="88356"/>
                      <a:pt x="7573" y="94889"/>
                    </a:cubicBezTo>
                    <a:cubicBezTo>
                      <a:pt x="7016" y="96523"/>
                      <a:pt x="6459" y="98265"/>
                      <a:pt x="6014" y="99899"/>
                    </a:cubicBezTo>
                    <a:cubicBezTo>
                      <a:pt x="5568" y="101641"/>
                      <a:pt x="5123" y="103274"/>
                      <a:pt x="4677" y="105017"/>
                    </a:cubicBezTo>
                    <a:cubicBezTo>
                      <a:pt x="3786" y="108501"/>
                      <a:pt x="3118" y="111986"/>
                      <a:pt x="2450" y="115470"/>
                    </a:cubicBezTo>
                    <a:cubicBezTo>
                      <a:pt x="1782" y="119173"/>
                      <a:pt x="1336" y="122766"/>
                      <a:pt x="891" y="126469"/>
                    </a:cubicBezTo>
                    <a:cubicBezTo>
                      <a:pt x="557" y="130171"/>
                      <a:pt x="223" y="133874"/>
                      <a:pt x="111" y="137576"/>
                    </a:cubicBezTo>
                    <a:cubicBezTo>
                      <a:pt x="0" y="139536"/>
                      <a:pt x="0" y="141387"/>
                      <a:pt x="0" y="143238"/>
                    </a:cubicBezTo>
                    <a:cubicBezTo>
                      <a:pt x="0" y="145198"/>
                      <a:pt x="0" y="147050"/>
                      <a:pt x="0" y="149010"/>
                    </a:cubicBezTo>
                    <a:cubicBezTo>
                      <a:pt x="0" y="150861"/>
                      <a:pt x="111" y="152821"/>
                      <a:pt x="223" y="154672"/>
                    </a:cubicBezTo>
                    <a:cubicBezTo>
                      <a:pt x="334" y="156632"/>
                      <a:pt x="445" y="158484"/>
                      <a:pt x="557" y="160335"/>
                    </a:cubicBezTo>
                    <a:cubicBezTo>
                      <a:pt x="1114" y="167631"/>
                      <a:pt x="2116" y="174818"/>
                      <a:pt x="3675" y="182005"/>
                    </a:cubicBezTo>
                    <a:cubicBezTo>
                      <a:pt x="4454" y="185489"/>
                      <a:pt x="5345" y="188974"/>
                      <a:pt x="6348" y="192350"/>
                    </a:cubicBezTo>
                    <a:cubicBezTo>
                      <a:pt x="7350" y="195725"/>
                      <a:pt x="8464" y="198992"/>
                      <a:pt x="9689" y="202259"/>
                    </a:cubicBezTo>
                    <a:cubicBezTo>
                      <a:pt x="12138" y="208684"/>
                      <a:pt x="15034" y="215000"/>
                      <a:pt x="18486" y="220989"/>
                    </a:cubicBezTo>
                    <a:cubicBezTo>
                      <a:pt x="20156" y="224038"/>
                      <a:pt x="22050" y="226978"/>
                      <a:pt x="23943" y="229809"/>
                    </a:cubicBezTo>
                    <a:cubicBezTo>
                      <a:pt x="25836" y="232640"/>
                      <a:pt x="27952" y="235472"/>
                      <a:pt x="30068" y="238194"/>
                    </a:cubicBezTo>
                    <a:cubicBezTo>
                      <a:pt x="32295" y="240916"/>
                      <a:pt x="34522" y="243639"/>
                      <a:pt x="36861" y="246143"/>
                    </a:cubicBezTo>
                    <a:cubicBezTo>
                      <a:pt x="39199" y="248757"/>
                      <a:pt x="41761" y="251261"/>
                      <a:pt x="44322" y="253657"/>
                    </a:cubicBezTo>
                    <a:cubicBezTo>
                      <a:pt x="46883" y="256053"/>
                      <a:pt x="49556" y="258339"/>
                      <a:pt x="52229" y="260517"/>
                    </a:cubicBezTo>
                    <a:cubicBezTo>
                      <a:pt x="54901" y="262695"/>
                      <a:pt x="57685" y="264764"/>
                      <a:pt x="60581" y="266724"/>
                    </a:cubicBezTo>
                    <a:cubicBezTo>
                      <a:pt x="63476" y="268684"/>
                      <a:pt x="66372" y="270536"/>
                      <a:pt x="69379" y="272278"/>
                    </a:cubicBezTo>
                    <a:cubicBezTo>
                      <a:pt x="72385" y="274020"/>
                      <a:pt x="75503" y="275654"/>
                      <a:pt x="78510" y="277069"/>
                    </a:cubicBezTo>
                    <a:cubicBezTo>
                      <a:pt x="84746" y="280118"/>
                      <a:pt x="91317" y="282623"/>
                      <a:pt x="97999" y="284692"/>
                    </a:cubicBezTo>
                    <a:cubicBezTo>
                      <a:pt x="101451" y="285672"/>
                      <a:pt x="104903" y="286652"/>
                      <a:pt x="108355" y="287414"/>
                    </a:cubicBezTo>
                    <a:cubicBezTo>
                      <a:pt x="111807" y="288176"/>
                      <a:pt x="115482" y="288939"/>
                      <a:pt x="119046" y="289483"/>
                    </a:cubicBezTo>
                    <a:cubicBezTo>
                      <a:pt x="126507" y="290681"/>
                      <a:pt x="133968" y="291334"/>
                      <a:pt x="141541" y="291552"/>
                    </a:cubicBezTo>
                    <a:cubicBezTo>
                      <a:pt x="145327" y="291661"/>
                      <a:pt x="149225" y="291661"/>
                      <a:pt x="153011" y="291552"/>
                    </a:cubicBezTo>
                    <a:cubicBezTo>
                      <a:pt x="156909" y="291443"/>
                      <a:pt x="160695" y="291225"/>
                      <a:pt x="164482" y="290899"/>
                    </a:cubicBezTo>
                    <a:cubicBezTo>
                      <a:pt x="171831" y="290245"/>
                      <a:pt x="179070" y="289156"/>
                      <a:pt x="186197" y="287523"/>
                    </a:cubicBezTo>
                    <a:cubicBezTo>
                      <a:pt x="189649" y="286761"/>
                      <a:pt x="193102" y="285781"/>
                      <a:pt x="196554" y="284801"/>
                    </a:cubicBezTo>
                    <a:cubicBezTo>
                      <a:pt x="199895" y="283712"/>
                      <a:pt x="203236" y="282623"/>
                      <a:pt x="206576" y="281316"/>
                    </a:cubicBezTo>
                    <a:cubicBezTo>
                      <a:pt x="213035" y="278812"/>
                      <a:pt x="219383" y="275762"/>
                      <a:pt x="225397" y="272278"/>
                    </a:cubicBezTo>
                    <a:cubicBezTo>
                      <a:pt x="228403" y="270536"/>
                      <a:pt x="231410" y="268684"/>
                      <a:pt x="234194" y="266724"/>
                    </a:cubicBezTo>
                    <a:cubicBezTo>
                      <a:pt x="237201" y="264546"/>
                      <a:pt x="239985" y="262477"/>
                      <a:pt x="242658" y="260300"/>
                    </a:cubicBezTo>
                    <a:cubicBezTo>
                      <a:pt x="245108" y="258339"/>
                      <a:pt x="247446" y="256379"/>
                      <a:pt x="249673" y="254310"/>
                    </a:cubicBezTo>
                    <a:cubicBezTo>
                      <a:pt x="250564" y="253439"/>
                      <a:pt x="251455" y="252677"/>
                      <a:pt x="252346" y="251806"/>
                    </a:cubicBezTo>
                    <a:cubicBezTo>
                      <a:pt x="253014" y="251261"/>
                      <a:pt x="253571" y="250608"/>
                      <a:pt x="254239" y="249955"/>
                    </a:cubicBezTo>
                    <a:cubicBezTo>
                      <a:pt x="254907" y="249301"/>
                      <a:pt x="255464" y="248757"/>
                      <a:pt x="256132" y="248103"/>
                    </a:cubicBezTo>
                    <a:cubicBezTo>
                      <a:pt x="257246" y="246906"/>
                      <a:pt x="258471" y="245708"/>
                      <a:pt x="259585" y="244510"/>
                    </a:cubicBezTo>
                    <a:cubicBezTo>
                      <a:pt x="262926" y="240916"/>
                      <a:pt x="266044" y="236996"/>
                      <a:pt x="268939" y="233076"/>
                    </a:cubicBezTo>
                    <a:cubicBezTo>
                      <a:pt x="270944" y="230245"/>
                      <a:pt x="272837" y="227414"/>
                      <a:pt x="274730" y="224473"/>
                    </a:cubicBezTo>
                    <a:cubicBezTo>
                      <a:pt x="276512" y="221533"/>
                      <a:pt x="278182" y="218484"/>
                      <a:pt x="279741" y="215435"/>
                    </a:cubicBezTo>
                    <a:cubicBezTo>
                      <a:pt x="281300" y="212386"/>
                      <a:pt x="282748" y="209228"/>
                      <a:pt x="284084" y="206070"/>
                    </a:cubicBezTo>
                    <a:cubicBezTo>
                      <a:pt x="285421" y="202803"/>
                      <a:pt x="286646" y="199646"/>
                      <a:pt x="287648" y="196270"/>
                    </a:cubicBezTo>
                    <a:cubicBezTo>
                      <a:pt x="289207" y="191478"/>
                      <a:pt x="290543" y="186687"/>
                      <a:pt x="291546" y="181896"/>
                    </a:cubicBezTo>
                    <a:cubicBezTo>
                      <a:pt x="292548" y="177431"/>
                      <a:pt x="293327" y="172858"/>
                      <a:pt x="293884" y="168284"/>
                    </a:cubicBezTo>
                    <a:cubicBezTo>
                      <a:pt x="294330" y="164582"/>
                      <a:pt x="294664" y="160879"/>
                      <a:pt x="294886" y="157177"/>
                    </a:cubicBezTo>
                    <a:cubicBezTo>
                      <a:pt x="295109" y="153257"/>
                      <a:pt x="295221" y="149445"/>
                      <a:pt x="295221" y="145634"/>
                    </a:cubicBezTo>
                    <a:moveTo>
                      <a:pt x="262591" y="160661"/>
                    </a:moveTo>
                    <a:cubicBezTo>
                      <a:pt x="262257" y="164582"/>
                      <a:pt x="261701" y="168611"/>
                      <a:pt x="260921" y="172422"/>
                    </a:cubicBezTo>
                    <a:cubicBezTo>
                      <a:pt x="260030" y="176887"/>
                      <a:pt x="258917" y="181351"/>
                      <a:pt x="257469" y="185816"/>
                    </a:cubicBezTo>
                    <a:cubicBezTo>
                      <a:pt x="256801" y="187994"/>
                      <a:pt x="256021" y="190063"/>
                      <a:pt x="255130" y="192241"/>
                    </a:cubicBezTo>
                    <a:cubicBezTo>
                      <a:pt x="253682" y="195943"/>
                      <a:pt x="252012" y="199537"/>
                      <a:pt x="250119" y="203130"/>
                    </a:cubicBezTo>
                    <a:cubicBezTo>
                      <a:pt x="248337" y="206506"/>
                      <a:pt x="246333" y="209664"/>
                      <a:pt x="244217" y="212822"/>
                    </a:cubicBezTo>
                    <a:cubicBezTo>
                      <a:pt x="242992" y="214673"/>
                      <a:pt x="241655" y="216415"/>
                      <a:pt x="240319" y="218158"/>
                    </a:cubicBezTo>
                    <a:cubicBezTo>
                      <a:pt x="239540" y="219138"/>
                      <a:pt x="238649" y="220227"/>
                      <a:pt x="237869" y="221207"/>
                    </a:cubicBezTo>
                    <a:cubicBezTo>
                      <a:pt x="236644" y="222622"/>
                      <a:pt x="235419" y="224038"/>
                      <a:pt x="234194" y="225236"/>
                    </a:cubicBezTo>
                    <a:cubicBezTo>
                      <a:pt x="233637" y="225780"/>
                      <a:pt x="233081" y="226433"/>
                      <a:pt x="232524" y="226978"/>
                    </a:cubicBezTo>
                    <a:cubicBezTo>
                      <a:pt x="232190" y="227414"/>
                      <a:pt x="231744" y="227740"/>
                      <a:pt x="231410" y="228176"/>
                    </a:cubicBezTo>
                    <a:cubicBezTo>
                      <a:pt x="230965" y="228611"/>
                      <a:pt x="230631" y="228938"/>
                      <a:pt x="230185" y="229374"/>
                    </a:cubicBezTo>
                    <a:cubicBezTo>
                      <a:pt x="229740" y="229809"/>
                      <a:pt x="229183" y="230245"/>
                      <a:pt x="228626" y="230789"/>
                    </a:cubicBezTo>
                    <a:cubicBezTo>
                      <a:pt x="227512" y="231878"/>
                      <a:pt x="226287" y="232858"/>
                      <a:pt x="225174" y="233838"/>
                    </a:cubicBezTo>
                    <a:cubicBezTo>
                      <a:pt x="223503" y="235254"/>
                      <a:pt x="221722" y="236669"/>
                      <a:pt x="219940" y="237976"/>
                    </a:cubicBezTo>
                    <a:cubicBezTo>
                      <a:pt x="218158" y="239283"/>
                      <a:pt x="216376" y="240590"/>
                      <a:pt x="214483" y="241788"/>
                    </a:cubicBezTo>
                    <a:cubicBezTo>
                      <a:pt x="211031" y="243965"/>
                      <a:pt x="207356" y="246034"/>
                      <a:pt x="203681" y="247886"/>
                    </a:cubicBezTo>
                    <a:cubicBezTo>
                      <a:pt x="199672" y="249846"/>
                      <a:pt x="195552" y="251588"/>
                      <a:pt x="191320" y="253004"/>
                    </a:cubicBezTo>
                    <a:cubicBezTo>
                      <a:pt x="186977" y="254528"/>
                      <a:pt x="182634" y="255726"/>
                      <a:pt x="178068" y="256706"/>
                    </a:cubicBezTo>
                    <a:cubicBezTo>
                      <a:pt x="173391" y="257686"/>
                      <a:pt x="168713" y="258448"/>
                      <a:pt x="163925" y="258993"/>
                    </a:cubicBezTo>
                    <a:cubicBezTo>
                      <a:pt x="158914" y="259537"/>
                      <a:pt x="153902" y="259864"/>
                      <a:pt x="148891" y="259864"/>
                    </a:cubicBezTo>
                    <a:cubicBezTo>
                      <a:pt x="143880" y="259864"/>
                      <a:pt x="138757" y="259755"/>
                      <a:pt x="133746" y="259319"/>
                    </a:cubicBezTo>
                    <a:cubicBezTo>
                      <a:pt x="128957" y="258884"/>
                      <a:pt x="124280" y="258231"/>
                      <a:pt x="119491" y="257250"/>
                    </a:cubicBezTo>
                    <a:cubicBezTo>
                      <a:pt x="115037" y="256379"/>
                      <a:pt x="110582" y="255182"/>
                      <a:pt x="106239" y="253766"/>
                    </a:cubicBezTo>
                    <a:cubicBezTo>
                      <a:pt x="102008" y="252350"/>
                      <a:pt x="97887" y="250717"/>
                      <a:pt x="93767" y="248866"/>
                    </a:cubicBezTo>
                    <a:cubicBezTo>
                      <a:pt x="89869" y="246906"/>
                      <a:pt x="85971" y="244837"/>
                      <a:pt x="82185" y="242441"/>
                    </a:cubicBezTo>
                    <a:cubicBezTo>
                      <a:pt x="78399" y="240045"/>
                      <a:pt x="74835" y="237432"/>
                      <a:pt x="71383" y="234601"/>
                    </a:cubicBezTo>
                    <a:cubicBezTo>
                      <a:pt x="67931" y="231660"/>
                      <a:pt x="64590" y="228611"/>
                      <a:pt x="61472" y="225345"/>
                    </a:cubicBezTo>
                    <a:cubicBezTo>
                      <a:pt x="59913" y="223711"/>
                      <a:pt x="58465" y="222078"/>
                      <a:pt x="57017" y="220444"/>
                    </a:cubicBezTo>
                    <a:cubicBezTo>
                      <a:pt x="55570" y="218811"/>
                      <a:pt x="54233" y="217069"/>
                      <a:pt x="52897" y="215217"/>
                    </a:cubicBezTo>
                    <a:cubicBezTo>
                      <a:pt x="50336" y="211733"/>
                      <a:pt x="47886" y="208030"/>
                      <a:pt x="45770" y="204219"/>
                    </a:cubicBezTo>
                    <a:cubicBezTo>
                      <a:pt x="43654" y="200408"/>
                      <a:pt x="41761" y="196488"/>
                      <a:pt x="40090" y="192459"/>
                    </a:cubicBezTo>
                    <a:cubicBezTo>
                      <a:pt x="38420" y="188321"/>
                      <a:pt x="37084" y="184074"/>
                      <a:pt x="35859" y="179827"/>
                    </a:cubicBezTo>
                    <a:cubicBezTo>
                      <a:pt x="34634" y="175362"/>
                      <a:pt x="33743" y="170789"/>
                      <a:pt x="33075" y="166215"/>
                    </a:cubicBezTo>
                    <a:cubicBezTo>
                      <a:pt x="32406" y="161424"/>
                      <a:pt x="31961" y="156523"/>
                      <a:pt x="31738" y="151732"/>
                    </a:cubicBezTo>
                    <a:cubicBezTo>
                      <a:pt x="31627" y="149228"/>
                      <a:pt x="31627" y="146723"/>
                      <a:pt x="31627" y="144218"/>
                    </a:cubicBezTo>
                    <a:cubicBezTo>
                      <a:pt x="31627" y="141714"/>
                      <a:pt x="31738" y="139209"/>
                      <a:pt x="31850" y="136705"/>
                    </a:cubicBezTo>
                    <a:cubicBezTo>
                      <a:pt x="32184" y="131913"/>
                      <a:pt x="32629" y="127122"/>
                      <a:pt x="33520" y="122331"/>
                    </a:cubicBezTo>
                    <a:cubicBezTo>
                      <a:pt x="34299" y="117866"/>
                      <a:pt x="35302" y="113401"/>
                      <a:pt x="36638" y="108937"/>
                    </a:cubicBezTo>
                    <a:cubicBezTo>
                      <a:pt x="37863" y="104690"/>
                      <a:pt x="39422" y="100443"/>
                      <a:pt x="41204" y="96414"/>
                    </a:cubicBezTo>
                    <a:cubicBezTo>
                      <a:pt x="42986" y="92385"/>
                      <a:pt x="44990" y="88465"/>
                      <a:pt x="47217" y="84653"/>
                    </a:cubicBezTo>
                    <a:cubicBezTo>
                      <a:pt x="49445" y="80842"/>
                      <a:pt x="52006" y="77249"/>
                      <a:pt x="54679" y="73764"/>
                    </a:cubicBezTo>
                    <a:cubicBezTo>
                      <a:pt x="57463" y="70170"/>
                      <a:pt x="60470" y="66795"/>
                      <a:pt x="63699" y="63637"/>
                    </a:cubicBezTo>
                    <a:cubicBezTo>
                      <a:pt x="66817" y="60479"/>
                      <a:pt x="70269" y="57430"/>
                      <a:pt x="73833" y="54599"/>
                    </a:cubicBezTo>
                    <a:cubicBezTo>
                      <a:pt x="77285" y="51876"/>
                      <a:pt x="80960" y="49372"/>
                      <a:pt x="84746" y="47085"/>
                    </a:cubicBezTo>
                    <a:cubicBezTo>
                      <a:pt x="88533" y="44798"/>
                      <a:pt x="92430" y="42729"/>
                      <a:pt x="96439" y="40987"/>
                    </a:cubicBezTo>
                    <a:cubicBezTo>
                      <a:pt x="100560" y="39136"/>
                      <a:pt x="104680" y="37611"/>
                      <a:pt x="108912" y="36304"/>
                    </a:cubicBezTo>
                    <a:cubicBezTo>
                      <a:pt x="113366" y="34998"/>
                      <a:pt x="117821" y="33909"/>
                      <a:pt x="122275" y="33038"/>
                    </a:cubicBezTo>
                    <a:cubicBezTo>
                      <a:pt x="127064" y="32166"/>
                      <a:pt x="131853" y="31622"/>
                      <a:pt x="136641" y="31295"/>
                    </a:cubicBezTo>
                    <a:cubicBezTo>
                      <a:pt x="139091" y="31186"/>
                      <a:pt x="141652" y="31078"/>
                      <a:pt x="144214" y="30969"/>
                    </a:cubicBezTo>
                    <a:cubicBezTo>
                      <a:pt x="146775" y="30969"/>
                      <a:pt x="149336" y="30969"/>
                      <a:pt x="151786" y="30969"/>
                    </a:cubicBezTo>
                    <a:cubicBezTo>
                      <a:pt x="156798" y="31078"/>
                      <a:pt x="161698" y="31513"/>
                      <a:pt x="166597" y="32166"/>
                    </a:cubicBezTo>
                    <a:cubicBezTo>
                      <a:pt x="171275" y="32820"/>
                      <a:pt x="175952" y="33691"/>
                      <a:pt x="180518" y="34780"/>
                    </a:cubicBezTo>
                    <a:cubicBezTo>
                      <a:pt x="184972" y="35869"/>
                      <a:pt x="189315" y="37284"/>
                      <a:pt x="193547" y="38809"/>
                    </a:cubicBezTo>
                    <a:cubicBezTo>
                      <a:pt x="197667" y="40442"/>
                      <a:pt x="201788" y="42294"/>
                      <a:pt x="205686" y="44363"/>
                    </a:cubicBezTo>
                    <a:cubicBezTo>
                      <a:pt x="209583" y="46432"/>
                      <a:pt x="213370" y="48718"/>
                      <a:pt x="217044" y="51332"/>
                    </a:cubicBezTo>
                    <a:cubicBezTo>
                      <a:pt x="220719" y="53945"/>
                      <a:pt x="224172" y="56777"/>
                      <a:pt x="227512" y="59717"/>
                    </a:cubicBezTo>
                    <a:cubicBezTo>
                      <a:pt x="229183" y="61241"/>
                      <a:pt x="230853" y="62766"/>
                      <a:pt x="232412" y="64399"/>
                    </a:cubicBezTo>
                    <a:cubicBezTo>
                      <a:pt x="233971" y="66033"/>
                      <a:pt x="235531" y="67666"/>
                      <a:pt x="236978" y="69299"/>
                    </a:cubicBezTo>
                    <a:cubicBezTo>
                      <a:pt x="239874" y="72675"/>
                      <a:pt x="242546" y="76160"/>
                      <a:pt x="244885" y="79862"/>
                    </a:cubicBezTo>
                    <a:cubicBezTo>
                      <a:pt x="247335" y="83456"/>
                      <a:pt x="249562" y="87267"/>
                      <a:pt x="251455" y="91187"/>
                    </a:cubicBezTo>
                    <a:cubicBezTo>
                      <a:pt x="253348" y="95107"/>
                      <a:pt x="255130" y="99245"/>
                      <a:pt x="256578" y="103383"/>
                    </a:cubicBezTo>
                    <a:cubicBezTo>
                      <a:pt x="258026" y="107630"/>
                      <a:pt x="259251" y="112095"/>
                      <a:pt x="260253" y="116450"/>
                    </a:cubicBezTo>
                    <a:cubicBezTo>
                      <a:pt x="261255" y="121024"/>
                      <a:pt x="261923" y="125706"/>
                      <a:pt x="262369" y="130498"/>
                    </a:cubicBezTo>
                    <a:cubicBezTo>
                      <a:pt x="262926" y="135507"/>
                      <a:pt x="263148" y="140407"/>
                      <a:pt x="263148" y="145416"/>
                    </a:cubicBezTo>
                    <a:cubicBezTo>
                      <a:pt x="263371" y="150643"/>
                      <a:pt x="263148" y="155652"/>
                      <a:pt x="262591" y="160661"/>
                    </a:cubicBezTo>
                  </a:path>
                </a:pathLst>
              </a:custGeom>
              <a:grpFill/>
              <a:ln w="11089" cap="flat">
                <a:noFill/>
                <a:prstDash val="solid"/>
                <a:miter/>
              </a:ln>
            </p:spPr>
            <p:txBody>
              <a:bodyPr rtlCol="0" anchor="ctr"/>
              <a:lstStyle/>
              <a:p>
                <a:endParaRPr lang="fi-FI"/>
              </a:p>
            </p:txBody>
          </p:sp>
          <p:sp>
            <p:nvSpPr>
              <p:cNvPr id="17" name="Vapaamuotoinen: Muoto 16">
                <a:extLst>
                  <a:ext uri="{FF2B5EF4-FFF2-40B4-BE49-F238E27FC236}">
                    <a16:creationId xmlns:a16="http://schemas.microsoft.com/office/drawing/2014/main" id="{1CFCE4EB-3D0D-439E-8E17-0679078793AD}"/>
                  </a:ext>
                </a:extLst>
              </p:cNvPr>
              <p:cNvSpPr/>
              <p:nvPr/>
            </p:nvSpPr>
            <p:spPr bwMode="black">
              <a:xfrm>
                <a:off x="10972862" y="6318240"/>
                <a:ext cx="32851" cy="290311"/>
              </a:xfrm>
              <a:custGeom>
                <a:avLst/>
                <a:gdLst>
                  <a:gd name="connsiteX0" fmla="*/ 334 w 32851"/>
                  <a:gd name="connsiteY0" fmla="*/ 290312 h 290311"/>
                  <a:gd name="connsiteX1" fmla="*/ 32518 w 32851"/>
                  <a:gd name="connsiteY1" fmla="*/ 290312 h 290311"/>
                  <a:gd name="connsiteX2" fmla="*/ 32852 w 32851"/>
                  <a:gd name="connsiteY2" fmla="*/ 145156 h 290311"/>
                  <a:gd name="connsiteX3" fmla="*/ 32518 w 32851"/>
                  <a:gd name="connsiteY3" fmla="*/ 0 h 290311"/>
                  <a:gd name="connsiteX4" fmla="*/ 334 w 32851"/>
                  <a:gd name="connsiteY4" fmla="*/ 0 h 290311"/>
                  <a:gd name="connsiteX5" fmla="*/ 0 w 32851"/>
                  <a:gd name="connsiteY5" fmla="*/ 145156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1" h="290311">
                    <a:moveTo>
                      <a:pt x="334" y="290312"/>
                    </a:moveTo>
                    <a:lnTo>
                      <a:pt x="32518" y="290312"/>
                    </a:lnTo>
                    <a:lnTo>
                      <a:pt x="32852" y="145156"/>
                    </a:lnTo>
                    <a:lnTo>
                      <a:pt x="32518" y="0"/>
                    </a:lnTo>
                    <a:lnTo>
                      <a:pt x="334" y="0"/>
                    </a:lnTo>
                    <a:lnTo>
                      <a:pt x="0" y="145156"/>
                    </a:lnTo>
                    <a:close/>
                  </a:path>
                </a:pathLst>
              </a:custGeom>
              <a:grpFill/>
              <a:ln w="11089" cap="flat">
                <a:noFill/>
                <a:prstDash val="solid"/>
                <a:miter/>
              </a:ln>
            </p:spPr>
            <p:txBody>
              <a:bodyPr rtlCol="0" anchor="ctr"/>
              <a:lstStyle/>
              <a:p>
                <a:endParaRPr lang="fi-FI"/>
              </a:p>
            </p:txBody>
          </p:sp>
          <p:sp>
            <p:nvSpPr>
              <p:cNvPr id="18" name="Vapaamuotoinen: Muoto 17">
                <a:extLst>
                  <a:ext uri="{FF2B5EF4-FFF2-40B4-BE49-F238E27FC236}">
                    <a16:creationId xmlns:a16="http://schemas.microsoft.com/office/drawing/2014/main" id="{7E684B79-731C-4085-BE6A-B6E739C7F912}"/>
                  </a:ext>
                </a:extLst>
              </p:cNvPr>
              <p:cNvSpPr/>
              <p:nvPr/>
            </p:nvSpPr>
            <p:spPr bwMode="black">
              <a:xfrm>
                <a:off x="10278854" y="6318240"/>
                <a:ext cx="202567" cy="290311"/>
              </a:xfrm>
              <a:custGeom>
                <a:avLst/>
                <a:gdLst>
                  <a:gd name="connsiteX0" fmla="*/ 0 w 202567"/>
                  <a:gd name="connsiteY0" fmla="*/ 0 h 290311"/>
                  <a:gd name="connsiteX1" fmla="*/ 0 w 202567"/>
                  <a:gd name="connsiteY1" fmla="*/ 32233 h 290311"/>
                  <a:gd name="connsiteX2" fmla="*/ 85081 w 202567"/>
                  <a:gd name="connsiteY2" fmla="*/ 32233 h 290311"/>
                  <a:gd name="connsiteX3" fmla="*/ 84746 w 202567"/>
                  <a:gd name="connsiteY3" fmla="*/ 161163 h 290311"/>
                  <a:gd name="connsiteX4" fmla="*/ 85081 w 202567"/>
                  <a:gd name="connsiteY4" fmla="*/ 290312 h 290311"/>
                  <a:gd name="connsiteX5" fmla="*/ 117710 w 202567"/>
                  <a:gd name="connsiteY5" fmla="*/ 290312 h 290311"/>
                  <a:gd name="connsiteX6" fmla="*/ 117932 w 202567"/>
                  <a:gd name="connsiteY6" fmla="*/ 161163 h 290311"/>
                  <a:gd name="connsiteX7" fmla="*/ 117710 w 202567"/>
                  <a:gd name="connsiteY7" fmla="*/ 32233 h 290311"/>
                  <a:gd name="connsiteX8" fmla="*/ 202567 w 202567"/>
                  <a:gd name="connsiteY8" fmla="*/ 32233 h 290311"/>
                  <a:gd name="connsiteX9" fmla="*/ 202567 w 202567"/>
                  <a:gd name="connsiteY9" fmla="*/ 0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567" h="290311">
                    <a:moveTo>
                      <a:pt x="0" y="0"/>
                    </a:moveTo>
                    <a:lnTo>
                      <a:pt x="0" y="32233"/>
                    </a:lnTo>
                    <a:lnTo>
                      <a:pt x="85081" y="32233"/>
                    </a:lnTo>
                    <a:lnTo>
                      <a:pt x="84746" y="161163"/>
                    </a:lnTo>
                    <a:lnTo>
                      <a:pt x="85081" y="290312"/>
                    </a:lnTo>
                    <a:lnTo>
                      <a:pt x="117710" y="290312"/>
                    </a:lnTo>
                    <a:lnTo>
                      <a:pt x="117932" y="161163"/>
                    </a:lnTo>
                    <a:lnTo>
                      <a:pt x="117710" y="32233"/>
                    </a:lnTo>
                    <a:lnTo>
                      <a:pt x="202567" y="32233"/>
                    </a:lnTo>
                    <a:lnTo>
                      <a:pt x="202567" y="0"/>
                    </a:lnTo>
                    <a:close/>
                  </a:path>
                </a:pathLst>
              </a:custGeom>
              <a:grpFill/>
              <a:ln w="11089" cap="flat">
                <a:noFill/>
                <a:prstDash val="solid"/>
                <a:miter/>
              </a:ln>
            </p:spPr>
            <p:txBody>
              <a:bodyPr rtlCol="0" anchor="ctr"/>
              <a:lstStyle/>
              <a:p>
                <a:endParaRPr lang="fi-FI"/>
              </a:p>
            </p:txBody>
          </p:sp>
          <p:sp>
            <p:nvSpPr>
              <p:cNvPr id="19" name="Vapaamuotoinen: Muoto 18">
                <a:extLst>
                  <a:ext uri="{FF2B5EF4-FFF2-40B4-BE49-F238E27FC236}">
                    <a16:creationId xmlns:a16="http://schemas.microsoft.com/office/drawing/2014/main" id="{57443CA3-1F18-4A94-86F4-FEE32CBEC292}"/>
                  </a:ext>
                </a:extLst>
              </p:cNvPr>
              <p:cNvSpPr/>
              <p:nvPr/>
            </p:nvSpPr>
            <p:spPr bwMode="black">
              <a:xfrm>
                <a:off x="10763359" y="6317810"/>
                <a:ext cx="159501" cy="291546"/>
              </a:xfrm>
              <a:custGeom>
                <a:avLst/>
                <a:gdLst>
                  <a:gd name="connsiteX0" fmla="*/ 126872 w 159501"/>
                  <a:gd name="connsiteY0" fmla="*/ 76547 h 291546"/>
                  <a:gd name="connsiteX1" fmla="*/ 126427 w 159501"/>
                  <a:gd name="connsiteY1" fmla="*/ 69251 h 291546"/>
                  <a:gd name="connsiteX2" fmla="*/ 125536 w 159501"/>
                  <a:gd name="connsiteY2" fmla="*/ 64460 h 291546"/>
                  <a:gd name="connsiteX3" fmla="*/ 124645 w 159501"/>
                  <a:gd name="connsiteY3" fmla="*/ 61302 h 291546"/>
                  <a:gd name="connsiteX4" fmla="*/ 123532 w 159501"/>
                  <a:gd name="connsiteY4" fmla="*/ 58362 h 291546"/>
                  <a:gd name="connsiteX5" fmla="*/ 120525 w 159501"/>
                  <a:gd name="connsiteY5" fmla="*/ 52917 h 291546"/>
                  <a:gd name="connsiteX6" fmla="*/ 116516 w 159501"/>
                  <a:gd name="connsiteY6" fmla="*/ 47908 h 291546"/>
                  <a:gd name="connsiteX7" fmla="*/ 113843 w 159501"/>
                  <a:gd name="connsiteY7" fmla="*/ 45404 h 291546"/>
                  <a:gd name="connsiteX8" fmla="*/ 112507 w 159501"/>
                  <a:gd name="connsiteY8" fmla="*/ 44315 h 291546"/>
                  <a:gd name="connsiteX9" fmla="*/ 111839 w 159501"/>
                  <a:gd name="connsiteY9" fmla="*/ 43770 h 291546"/>
                  <a:gd name="connsiteX10" fmla="*/ 111282 w 159501"/>
                  <a:gd name="connsiteY10" fmla="*/ 43226 h 291546"/>
                  <a:gd name="connsiteX11" fmla="*/ 109611 w 159501"/>
                  <a:gd name="connsiteY11" fmla="*/ 42028 h 291546"/>
                  <a:gd name="connsiteX12" fmla="*/ 106493 w 159501"/>
                  <a:gd name="connsiteY12" fmla="*/ 40068 h 291546"/>
                  <a:gd name="connsiteX13" fmla="*/ 105157 w 159501"/>
                  <a:gd name="connsiteY13" fmla="*/ 39305 h 291546"/>
                  <a:gd name="connsiteX14" fmla="*/ 100591 w 159501"/>
                  <a:gd name="connsiteY14" fmla="*/ 37128 h 291546"/>
                  <a:gd name="connsiteX15" fmla="*/ 95914 w 159501"/>
                  <a:gd name="connsiteY15" fmla="*/ 35494 h 291546"/>
                  <a:gd name="connsiteX16" fmla="*/ 92462 w 159501"/>
                  <a:gd name="connsiteY16" fmla="*/ 34623 h 291546"/>
                  <a:gd name="connsiteX17" fmla="*/ 88898 w 159501"/>
                  <a:gd name="connsiteY17" fmla="*/ 33861 h 291546"/>
                  <a:gd name="connsiteX18" fmla="*/ 83553 w 159501"/>
                  <a:gd name="connsiteY18" fmla="*/ 33098 h 291546"/>
                  <a:gd name="connsiteX19" fmla="*/ 79544 w 159501"/>
                  <a:gd name="connsiteY19" fmla="*/ 32881 h 291546"/>
                  <a:gd name="connsiteX20" fmla="*/ 75535 w 159501"/>
                  <a:gd name="connsiteY20" fmla="*/ 32772 h 291546"/>
                  <a:gd name="connsiteX21" fmla="*/ 32215 w 159501"/>
                  <a:gd name="connsiteY21" fmla="*/ 32772 h 291546"/>
                  <a:gd name="connsiteX22" fmla="*/ 32215 w 159501"/>
                  <a:gd name="connsiteY22" fmla="*/ 121738 h 291546"/>
                  <a:gd name="connsiteX23" fmla="*/ 75423 w 159501"/>
                  <a:gd name="connsiteY23" fmla="*/ 121738 h 291546"/>
                  <a:gd name="connsiteX24" fmla="*/ 86448 w 159501"/>
                  <a:gd name="connsiteY24" fmla="*/ 120976 h 291546"/>
                  <a:gd name="connsiteX25" fmla="*/ 96248 w 159501"/>
                  <a:gd name="connsiteY25" fmla="*/ 118689 h 291546"/>
                  <a:gd name="connsiteX26" fmla="*/ 104934 w 159501"/>
                  <a:gd name="connsiteY26" fmla="*/ 114987 h 291546"/>
                  <a:gd name="connsiteX27" fmla="*/ 112618 w 159501"/>
                  <a:gd name="connsiteY27" fmla="*/ 109869 h 291546"/>
                  <a:gd name="connsiteX28" fmla="*/ 115514 w 159501"/>
                  <a:gd name="connsiteY28" fmla="*/ 107146 h 291546"/>
                  <a:gd name="connsiteX29" fmla="*/ 118075 w 159501"/>
                  <a:gd name="connsiteY29" fmla="*/ 104206 h 291546"/>
                  <a:gd name="connsiteX30" fmla="*/ 120302 w 159501"/>
                  <a:gd name="connsiteY30" fmla="*/ 101157 h 291546"/>
                  <a:gd name="connsiteX31" fmla="*/ 122195 w 159501"/>
                  <a:gd name="connsiteY31" fmla="*/ 97782 h 291546"/>
                  <a:gd name="connsiteX32" fmla="*/ 124979 w 159501"/>
                  <a:gd name="connsiteY32" fmla="*/ 90377 h 291546"/>
                  <a:gd name="connsiteX33" fmla="*/ 125982 w 159501"/>
                  <a:gd name="connsiteY33" fmla="*/ 85694 h 291546"/>
                  <a:gd name="connsiteX34" fmla="*/ 126872 w 159501"/>
                  <a:gd name="connsiteY34" fmla="*/ 76547 h 291546"/>
                  <a:gd name="connsiteX35" fmla="*/ 98809 w 159501"/>
                  <a:gd name="connsiteY35" fmla="*/ 151249 h 291546"/>
                  <a:gd name="connsiteX36" fmla="*/ 42126 w 159501"/>
                  <a:gd name="connsiteY36" fmla="*/ 153862 h 291546"/>
                  <a:gd name="connsiteX37" fmla="*/ 32215 w 159501"/>
                  <a:gd name="connsiteY37" fmla="*/ 156040 h 291546"/>
                  <a:gd name="connsiteX38" fmla="*/ 32215 w 159501"/>
                  <a:gd name="connsiteY38" fmla="*/ 168018 h 291546"/>
                  <a:gd name="connsiteX39" fmla="*/ 32215 w 159501"/>
                  <a:gd name="connsiteY39" fmla="*/ 191866 h 291546"/>
                  <a:gd name="connsiteX40" fmla="*/ 32215 w 159501"/>
                  <a:gd name="connsiteY40" fmla="*/ 243591 h 291546"/>
                  <a:gd name="connsiteX41" fmla="*/ 32215 w 159501"/>
                  <a:gd name="connsiteY41" fmla="*/ 269508 h 291546"/>
                  <a:gd name="connsiteX42" fmla="*/ 32215 w 159501"/>
                  <a:gd name="connsiteY42" fmla="*/ 282466 h 291546"/>
                  <a:gd name="connsiteX43" fmla="*/ 32215 w 159501"/>
                  <a:gd name="connsiteY43" fmla="*/ 289000 h 291546"/>
                  <a:gd name="connsiteX44" fmla="*/ 27538 w 159501"/>
                  <a:gd name="connsiteY44" fmla="*/ 290851 h 291546"/>
                  <a:gd name="connsiteX45" fmla="*/ 7604 w 159501"/>
                  <a:gd name="connsiteY45" fmla="*/ 290851 h 291546"/>
                  <a:gd name="connsiteX46" fmla="*/ 31 w 159501"/>
                  <a:gd name="connsiteY46" fmla="*/ 288564 h 291546"/>
                  <a:gd name="connsiteX47" fmla="*/ 31 w 159501"/>
                  <a:gd name="connsiteY47" fmla="*/ 285079 h 291546"/>
                  <a:gd name="connsiteX48" fmla="*/ 31 w 159501"/>
                  <a:gd name="connsiteY48" fmla="*/ 274626 h 291546"/>
                  <a:gd name="connsiteX49" fmla="*/ 31 w 159501"/>
                  <a:gd name="connsiteY49" fmla="*/ 214516 h 291546"/>
                  <a:gd name="connsiteX50" fmla="*/ 143 w 159501"/>
                  <a:gd name="connsiteY50" fmla="*/ 7944 h 291546"/>
                  <a:gd name="connsiteX51" fmla="*/ 143 w 159501"/>
                  <a:gd name="connsiteY51" fmla="*/ 1846 h 291546"/>
                  <a:gd name="connsiteX52" fmla="*/ 5042 w 159501"/>
                  <a:gd name="connsiteY52" fmla="*/ 539 h 291546"/>
                  <a:gd name="connsiteX53" fmla="*/ 17404 w 159501"/>
                  <a:gd name="connsiteY53" fmla="*/ 539 h 291546"/>
                  <a:gd name="connsiteX54" fmla="*/ 42126 w 159501"/>
                  <a:gd name="connsiteY54" fmla="*/ 539 h 291546"/>
                  <a:gd name="connsiteX55" fmla="*/ 98141 w 159501"/>
                  <a:gd name="connsiteY55" fmla="*/ 2826 h 291546"/>
                  <a:gd name="connsiteX56" fmla="*/ 159501 w 159501"/>
                  <a:gd name="connsiteY56" fmla="*/ 76656 h 291546"/>
                  <a:gd name="connsiteX57" fmla="*/ 98809 w 159501"/>
                  <a:gd name="connsiteY57" fmla="*/ 151249 h 29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9501" h="291546">
                    <a:moveTo>
                      <a:pt x="126872" y="76547"/>
                    </a:moveTo>
                    <a:cubicBezTo>
                      <a:pt x="126872" y="74043"/>
                      <a:pt x="126761" y="71647"/>
                      <a:pt x="126427" y="69251"/>
                    </a:cubicBezTo>
                    <a:cubicBezTo>
                      <a:pt x="126204" y="67618"/>
                      <a:pt x="125870" y="65985"/>
                      <a:pt x="125536" y="64460"/>
                    </a:cubicBezTo>
                    <a:cubicBezTo>
                      <a:pt x="125313" y="63371"/>
                      <a:pt x="124979" y="62282"/>
                      <a:pt x="124645" y="61302"/>
                    </a:cubicBezTo>
                    <a:cubicBezTo>
                      <a:pt x="124311" y="60322"/>
                      <a:pt x="123866" y="59342"/>
                      <a:pt x="123532" y="58362"/>
                    </a:cubicBezTo>
                    <a:cubicBezTo>
                      <a:pt x="122752" y="56402"/>
                      <a:pt x="121638" y="54551"/>
                      <a:pt x="120525" y="52917"/>
                    </a:cubicBezTo>
                    <a:cubicBezTo>
                      <a:pt x="119300" y="51175"/>
                      <a:pt x="117963" y="49433"/>
                      <a:pt x="116516" y="47908"/>
                    </a:cubicBezTo>
                    <a:cubicBezTo>
                      <a:pt x="115625" y="47037"/>
                      <a:pt x="114734" y="46166"/>
                      <a:pt x="113843" y="45404"/>
                    </a:cubicBezTo>
                    <a:cubicBezTo>
                      <a:pt x="113398" y="44968"/>
                      <a:pt x="112952" y="44641"/>
                      <a:pt x="112507" y="44315"/>
                    </a:cubicBezTo>
                    <a:cubicBezTo>
                      <a:pt x="112284" y="44097"/>
                      <a:pt x="112061" y="43988"/>
                      <a:pt x="111839" y="43770"/>
                    </a:cubicBezTo>
                    <a:cubicBezTo>
                      <a:pt x="111616" y="43661"/>
                      <a:pt x="111504" y="43443"/>
                      <a:pt x="111282" y="43226"/>
                    </a:cubicBezTo>
                    <a:cubicBezTo>
                      <a:pt x="110725" y="42790"/>
                      <a:pt x="110168" y="42354"/>
                      <a:pt x="109611" y="42028"/>
                    </a:cubicBezTo>
                    <a:cubicBezTo>
                      <a:pt x="108609" y="41266"/>
                      <a:pt x="107607" y="40612"/>
                      <a:pt x="106493" y="40068"/>
                    </a:cubicBezTo>
                    <a:cubicBezTo>
                      <a:pt x="106048" y="39850"/>
                      <a:pt x="105602" y="39523"/>
                      <a:pt x="105157" y="39305"/>
                    </a:cubicBezTo>
                    <a:cubicBezTo>
                      <a:pt x="103709" y="38543"/>
                      <a:pt x="102150" y="37781"/>
                      <a:pt x="100591" y="37128"/>
                    </a:cubicBezTo>
                    <a:cubicBezTo>
                      <a:pt x="99032" y="36474"/>
                      <a:pt x="97584" y="36039"/>
                      <a:pt x="95914" y="35494"/>
                    </a:cubicBezTo>
                    <a:cubicBezTo>
                      <a:pt x="94800" y="35167"/>
                      <a:pt x="93575" y="34841"/>
                      <a:pt x="92462" y="34623"/>
                    </a:cubicBezTo>
                    <a:cubicBezTo>
                      <a:pt x="91237" y="34405"/>
                      <a:pt x="90123" y="34079"/>
                      <a:pt x="88898" y="33861"/>
                    </a:cubicBezTo>
                    <a:cubicBezTo>
                      <a:pt x="87116" y="33534"/>
                      <a:pt x="85334" y="33316"/>
                      <a:pt x="83553" y="33098"/>
                    </a:cubicBezTo>
                    <a:cubicBezTo>
                      <a:pt x="82216" y="32990"/>
                      <a:pt x="80880" y="32881"/>
                      <a:pt x="79544" y="32881"/>
                    </a:cubicBezTo>
                    <a:cubicBezTo>
                      <a:pt x="78207" y="32881"/>
                      <a:pt x="76871" y="32772"/>
                      <a:pt x="75535" y="32772"/>
                    </a:cubicBezTo>
                    <a:lnTo>
                      <a:pt x="32215" y="32772"/>
                    </a:lnTo>
                    <a:lnTo>
                      <a:pt x="32215" y="121738"/>
                    </a:lnTo>
                    <a:lnTo>
                      <a:pt x="75423" y="121738"/>
                    </a:lnTo>
                    <a:cubicBezTo>
                      <a:pt x="79098" y="121738"/>
                      <a:pt x="82773" y="121520"/>
                      <a:pt x="86448" y="120976"/>
                    </a:cubicBezTo>
                    <a:cubicBezTo>
                      <a:pt x="89789" y="120432"/>
                      <a:pt x="93018" y="119778"/>
                      <a:pt x="96248" y="118689"/>
                    </a:cubicBezTo>
                    <a:cubicBezTo>
                      <a:pt x="99255" y="117709"/>
                      <a:pt x="102150" y="116511"/>
                      <a:pt x="104934" y="114987"/>
                    </a:cubicBezTo>
                    <a:cubicBezTo>
                      <a:pt x="107607" y="113571"/>
                      <a:pt x="110168" y="111829"/>
                      <a:pt x="112618" y="109869"/>
                    </a:cubicBezTo>
                    <a:cubicBezTo>
                      <a:pt x="113620" y="108998"/>
                      <a:pt x="114623" y="108127"/>
                      <a:pt x="115514" y="107146"/>
                    </a:cubicBezTo>
                    <a:cubicBezTo>
                      <a:pt x="116404" y="106275"/>
                      <a:pt x="117295" y="105295"/>
                      <a:pt x="118075" y="104206"/>
                    </a:cubicBezTo>
                    <a:cubicBezTo>
                      <a:pt x="118854" y="103226"/>
                      <a:pt x="119634" y="102246"/>
                      <a:pt x="120302" y="101157"/>
                    </a:cubicBezTo>
                    <a:cubicBezTo>
                      <a:pt x="120970" y="100068"/>
                      <a:pt x="121638" y="98979"/>
                      <a:pt x="122195" y="97782"/>
                    </a:cubicBezTo>
                    <a:cubicBezTo>
                      <a:pt x="123309" y="95386"/>
                      <a:pt x="124311" y="92990"/>
                      <a:pt x="124979" y="90377"/>
                    </a:cubicBezTo>
                    <a:cubicBezTo>
                      <a:pt x="125425" y="88852"/>
                      <a:pt x="125759" y="87219"/>
                      <a:pt x="125982" y="85694"/>
                    </a:cubicBezTo>
                    <a:cubicBezTo>
                      <a:pt x="126650" y="82536"/>
                      <a:pt x="126872" y="79487"/>
                      <a:pt x="126872" y="76547"/>
                    </a:cubicBezTo>
                    <a:moveTo>
                      <a:pt x="98809" y="151249"/>
                    </a:moveTo>
                    <a:cubicBezTo>
                      <a:pt x="79766" y="155822"/>
                      <a:pt x="61058" y="153862"/>
                      <a:pt x="42126" y="153862"/>
                    </a:cubicBezTo>
                    <a:cubicBezTo>
                      <a:pt x="39899" y="153862"/>
                      <a:pt x="32215" y="151902"/>
                      <a:pt x="32215" y="156040"/>
                    </a:cubicBezTo>
                    <a:lnTo>
                      <a:pt x="32215" y="168018"/>
                    </a:lnTo>
                    <a:lnTo>
                      <a:pt x="32215" y="191866"/>
                    </a:lnTo>
                    <a:lnTo>
                      <a:pt x="32215" y="243591"/>
                    </a:lnTo>
                    <a:lnTo>
                      <a:pt x="32215" y="269508"/>
                    </a:lnTo>
                    <a:lnTo>
                      <a:pt x="32215" y="282466"/>
                    </a:lnTo>
                    <a:lnTo>
                      <a:pt x="32215" y="289000"/>
                    </a:lnTo>
                    <a:cubicBezTo>
                      <a:pt x="32215" y="292049"/>
                      <a:pt x="29431" y="290851"/>
                      <a:pt x="27538" y="290851"/>
                    </a:cubicBezTo>
                    <a:lnTo>
                      <a:pt x="7604" y="290851"/>
                    </a:lnTo>
                    <a:cubicBezTo>
                      <a:pt x="4708" y="290851"/>
                      <a:pt x="31" y="293464"/>
                      <a:pt x="31" y="288564"/>
                    </a:cubicBezTo>
                    <a:lnTo>
                      <a:pt x="31" y="285079"/>
                    </a:lnTo>
                    <a:cubicBezTo>
                      <a:pt x="31" y="281595"/>
                      <a:pt x="31" y="278110"/>
                      <a:pt x="31" y="274626"/>
                    </a:cubicBezTo>
                    <a:cubicBezTo>
                      <a:pt x="31" y="254589"/>
                      <a:pt x="31" y="234553"/>
                      <a:pt x="31" y="214516"/>
                    </a:cubicBezTo>
                    <a:cubicBezTo>
                      <a:pt x="-80" y="145695"/>
                      <a:pt x="143" y="76874"/>
                      <a:pt x="143" y="7944"/>
                    </a:cubicBezTo>
                    <a:lnTo>
                      <a:pt x="143" y="1846"/>
                    </a:lnTo>
                    <a:cubicBezTo>
                      <a:pt x="143" y="-1312"/>
                      <a:pt x="3261" y="539"/>
                      <a:pt x="5042" y="539"/>
                    </a:cubicBezTo>
                    <a:lnTo>
                      <a:pt x="17404" y="539"/>
                    </a:lnTo>
                    <a:lnTo>
                      <a:pt x="42126" y="539"/>
                    </a:lnTo>
                    <a:cubicBezTo>
                      <a:pt x="60835" y="539"/>
                      <a:pt x="79321" y="-1312"/>
                      <a:pt x="98141" y="2826"/>
                    </a:cubicBezTo>
                    <a:cubicBezTo>
                      <a:pt x="136561" y="11320"/>
                      <a:pt x="159501" y="37672"/>
                      <a:pt x="159501" y="76656"/>
                    </a:cubicBezTo>
                    <a:cubicBezTo>
                      <a:pt x="159390" y="113789"/>
                      <a:pt x="135559" y="142428"/>
                      <a:pt x="98809" y="151249"/>
                    </a:cubicBezTo>
                  </a:path>
                </a:pathLst>
              </a:custGeom>
              <a:grpFill/>
              <a:ln w="11089" cap="flat">
                <a:noFill/>
                <a:prstDash val="solid"/>
                <a:miter/>
              </a:ln>
            </p:spPr>
            <p:txBody>
              <a:bodyPr rtlCol="0" anchor="ctr"/>
              <a:lstStyle/>
              <a:p>
                <a:endParaRPr lang="fi-FI"/>
              </a:p>
            </p:txBody>
          </p:sp>
          <p:sp>
            <p:nvSpPr>
              <p:cNvPr id="20" name="Vapaamuotoinen: Muoto 19">
                <a:extLst>
                  <a:ext uri="{FF2B5EF4-FFF2-40B4-BE49-F238E27FC236}">
                    <a16:creationId xmlns:a16="http://schemas.microsoft.com/office/drawing/2014/main" id="{434B4746-318A-4BD9-BEF3-36C90F5D931D}"/>
                  </a:ext>
                </a:extLst>
              </p:cNvPr>
              <p:cNvSpPr/>
              <p:nvPr/>
            </p:nvSpPr>
            <p:spPr bwMode="black">
              <a:xfrm>
                <a:off x="10472624" y="6318240"/>
                <a:ext cx="245775" cy="290311"/>
              </a:xfrm>
              <a:custGeom>
                <a:avLst/>
                <a:gdLst>
                  <a:gd name="connsiteX0" fmla="*/ 172054 w 245775"/>
                  <a:gd name="connsiteY0" fmla="*/ 204176 h 290311"/>
                  <a:gd name="connsiteX1" fmla="*/ 122610 w 245775"/>
                  <a:gd name="connsiteY1" fmla="*/ 77750 h 290311"/>
                  <a:gd name="connsiteX2" fmla="*/ 73165 w 245775"/>
                  <a:gd name="connsiteY2" fmla="*/ 204176 h 290311"/>
                  <a:gd name="connsiteX3" fmla="*/ 172054 w 245775"/>
                  <a:gd name="connsiteY3" fmla="*/ 204176 h 290311"/>
                  <a:gd name="connsiteX4" fmla="*/ 206131 w 245775"/>
                  <a:gd name="connsiteY4" fmla="*/ 290312 h 290311"/>
                  <a:gd name="connsiteX5" fmla="*/ 183190 w 245775"/>
                  <a:gd name="connsiteY5" fmla="*/ 231618 h 290311"/>
                  <a:gd name="connsiteX6" fmla="*/ 62474 w 245775"/>
                  <a:gd name="connsiteY6" fmla="*/ 231618 h 290311"/>
                  <a:gd name="connsiteX7" fmla="*/ 39534 w 245775"/>
                  <a:gd name="connsiteY7" fmla="*/ 290312 h 290311"/>
                  <a:gd name="connsiteX8" fmla="*/ 0 w 245775"/>
                  <a:gd name="connsiteY8" fmla="*/ 290312 h 290311"/>
                  <a:gd name="connsiteX9" fmla="*/ 122721 w 245775"/>
                  <a:gd name="connsiteY9" fmla="*/ 0 h 290311"/>
                  <a:gd name="connsiteX10" fmla="*/ 245776 w 245775"/>
                  <a:gd name="connsiteY10" fmla="*/ 290312 h 290311"/>
                  <a:gd name="connsiteX11" fmla="*/ 206131 w 245775"/>
                  <a:gd name="connsiteY11" fmla="*/ 290312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75" h="290311">
                    <a:moveTo>
                      <a:pt x="172054" y="204176"/>
                    </a:moveTo>
                    <a:lnTo>
                      <a:pt x="122610" y="77750"/>
                    </a:lnTo>
                    <a:lnTo>
                      <a:pt x="73165" y="204176"/>
                    </a:lnTo>
                    <a:lnTo>
                      <a:pt x="172054" y="204176"/>
                    </a:lnTo>
                    <a:close/>
                    <a:moveTo>
                      <a:pt x="206131" y="290312"/>
                    </a:moveTo>
                    <a:lnTo>
                      <a:pt x="183190" y="231618"/>
                    </a:lnTo>
                    <a:lnTo>
                      <a:pt x="62474" y="231618"/>
                    </a:lnTo>
                    <a:lnTo>
                      <a:pt x="39534" y="290312"/>
                    </a:lnTo>
                    <a:lnTo>
                      <a:pt x="0" y="290312"/>
                    </a:lnTo>
                    <a:lnTo>
                      <a:pt x="122721" y="0"/>
                    </a:lnTo>
                    <a:lnTo>
                      <a:pt x="245776" y="290312"/>
                    </a:lnTo>
                    <a:lnTo>
                      <a:pt x="206131" y="290312"/>
                    </a:lnTo>
                    <a:close/>
                  </a:path>
                </a:pathLst>
              </a:custGeom>
              <a:grpFill/>
              <a:ln w="11089" cap="flat">
                <a:noFill/>
                <a:prstDash val="solid"/>
                <a:miter/>
              </a:ln>
            </p:spPr>
            <p:txBody>
              <a:bodyPr rtlCol="0" anchor="ctr"/>
              <a:lstStyle/>
              <a:p>
                <a:endParaRPr lang="fi-FI"/>
              </a:p>
            </p:txBody>
          </p:sp>
        </p:grpSp>
      </p:grpSp>
    </p:spTree>
    <p:extLst>
      <p:ext uri="{BB962C8B-B14F-4D97-AF65-F5344CB8AC3E}">
        <p14:creationId xmlns:p14="http://schemas.microsoft.com/office/powerpoint/2010/main" val="3202337878"/>
      </p:ext>
    </p:extLst>
  </p:cSld>
  <p:clrMapOvr>
    <a:masterClrMapping/>
  </p:clrMapOvr>
  <p:extLst>
    <p:ext uri="{DCECCB84-F9BA-43D5-87BE-67443E8EF086}">
      <p15:sldGuideLst xmlns:p15="http://schemas.microsoft.com/office/powerpoint/2012/main">
        <p15:guide id="1" orient="horz" pos="27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Otsikkodia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Otsikko 21">
            <a:extLst>
              <a:ext uri="{FF2B5EF4-FFF2-40B4-BE49-F238E27FC236}">
                <a16:creationId xmlns:a16="http://schemas.microsoft.com/office/drawing/2014/main" id="{42627C78-F857-4C35-B9DE-F8E8F893A8C6}"/>
              </a:ext>
            </a:extLst>
          </p:cNvPr>
          <p:cNvSpPr>
            <a:spLocks noGrp="1"/>
          </p:cNvSpPr>
          <p:nvPr>
            <p:ph type="title"/>
          </p:nvPr>
        </p:nvSpPr>
        <p:spPr>
          <a:xfrm>
            <a:off x="576000" y="3909750"/>
            <a:ext cx="8280000" cy="1224000"/>
          </a:xfrm>
        </p:spPr>
        <p:txBody>
          <a:bodyPr/>
          <a:lstStyle>
            <a:lvl1pPr>
              <a:defRPr>
                <a:solidFill>
                  <a:schemeClr val="bg1"/>
                </a:solidFill>
              </a:defRPr>
            </a:lvl1pPr>
          </a:lstStyle>
          <a:p>
            <a:r>
              <a:rPr lang="fi-FI"/>
              <a:t>Muokkaa ots. perustyyl. napsautt.</a:t>
            </a:r>
            <a:endParaRPr lang="fi-FI" dirty="0"/>
          </a:p>
        </p:txBody>
      </p:sp>
      <p:sp>
        <p:nvSpPr>
          <p:cNvPr id="8" name="Alaotsikko">
            <a:extLst>
              <a:ext uri="{FF2B5EF4-FFF2-40B4-BE49-F238E27FC236}">
                <a16:creationId xmlns:a16="http://schemas.microsoft.com/office/drawing/2014/main" id="{E91DDF1F-FE89-4603-A3BF-EF6D77121761}"/>
              </a:ext>
            </a:extLst>
          </p:cNvPr>
          <p:cNvSpPr>
            <a:spLocks noGrp="1"/>
          </p:cNvSpPr>
          <p:nvPr>
            <p:ph type="subTitle" idx="1"/>
          </p:nvPr>
        </p:nvSpPr>
        <p:spPr>
          <a:xfrm>
            <a:off x="576000" y="5229000"/>
            <a:ext cx="8280000" cy="1241006"/>
          </a:xfrm>
        </p:spPr>
        <p:txBody>
          <a:bodyPr/>
          <a:lstStyle>
            <a:lvl1pPr marL="0" indent="0" algn="l">
              <a:lnSpc>
                <a:spcPct val="90000"/>
              </a:lnSpc>
              <a:spcBef>
                <a:spcPts val="0"/>
              </a:spcBef>
              <a:buNone/>
              <a:defRPr sz="26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6" name="Dian numeron paikkamerkki 5">
            <a:extLst>
              <a:ext uri="{FF2B5EF4-FFF2-40B4-BE49-F238E27FC236}">
                <a16:creationId xmlns:a16="http://schemas.microsoft.com/office/drawing/2014/main" id="{ABE89B99-CB50-4721-8EC5-09E308DE349D}"/>
              </a:ext>
            </a:extLst>
          </p:cNvPr>
          <p:cNvSpPr>
            <a:spLocks noGrp="1"/>
          </p:cNvSpPr>
          <p:nvPr>
            <p:ph type="sldNum" sz="quarter" idx="12"/>
          </p:nvPr>
        </p:nvSpPr>
        <p:spPr/>
        <p:txBody>
          <a:bodyPr/>
          <a:lstStyle>
            <a:lvl1pPr>
              <a:defRPr>
                <a:noFill/>
              </a:defRPr>
            </a:lvl1pPr>
          </a:lstStyle>
          <a:p>
            <a:fld id="{2020BB7A-7565-440A-AF71-226D618FE89D}" type="slidenum">
              <a:rPr lang="fi-FI" smtClean="0"/>
              <a:t>‹#›</a:t>
            </a:fld>
            <a:endParaRPr lang="fi-FI"/>
          </a:p>
        </p:txBody>
      </p:sp>
      <p:sp>
        <p:nvSpPr>
          <p:cNvPr id="4" name="Päivämäärän paikkamerkki 3">
            <a:extLst>
              <a:ext uri="{FF2B5EF4-FFF2-40B4-BE49-F238E27FC236}">
                <a16:creationId xmlns:a16="http://schemas.microsoft.com/office/drawing/2014/main" id="{424E1588-9E6E-4A84-810E-6A616E8CD13B}"/>
              </a:ext>
            </a:extLst>
          </p:cNvPr>
          <p:cNvSpPr>
            <a:spLocks noGrp="1"/>
          </p:cNvSpPr>
          <p:nvPr>
            <p:ph type="dt" sz="half" idx="10"/>
          </p:nvPr>
        </p:nvSpPr>
        <p:spPr/>
        <p:txBody>
          <a:bodyPr/>
          <a:lstStyle>
            <a:lvl1pPr>
              <a:defRPr>
                <a:noFill/>
              </a:defRPr>
            </a:lvl1pPr>
          </a:lstStyle>
          <a:p>
            <a:fld id="{1EAE6BD5-FF51-462C-93E3-F1AB31781582}" type="datetime1">
              <a:rPr lang="fi-FI" smtClean="0"/>
              <a:t>30.5.2024</a:t>
            </a:fld>
            <a:endParaRPr lang="fi-FI"/>
          </a:p>
        </p:txBody>
      </p:sp>
      <p:sp>
        <p:nvSpPr>
          <p:cNvPr id="5" name="Alatunnisteen paikkamerkki 4">
            <a:extLst>
              <a:ext uri="{FF2B5EF4-FFF2-40B4-BE49-F238E27FC236}">
                <a16:creationId xmlns:a16="http://schemas.microsoft.com/office/drawing/2014/main" id="{F2470115-13AF-4E2A-AD86-898C49862C5F}"/>
              </a:ext>
            </a:extLst>
          </p:cNvPr>
          <p:cNvSpPr>
            <a:spLocks noGrp="1"/>
          </p:cNvSpPr>
          <p:nvPr>
            <p:ph type="ftr" sz="quarter" idx="11"/>
          </p:nvPr>
        </p:nvSpPr>
        <p:spPr/>
        <p:txBody>
          <a:bodyPr/>
          <a:lstStyle>
            <a:lvl1pPr>
              <a:defRPr>
                <a:noFill/>
              </a:defRPr>
            </a:lvl1pPr>
          </a:lstStyle>
          <a:p>
            <a:r>
              <a:rPr lang="en-US"/>
              <a:t>This work © 2024 by Tapio Palvelut Oy is licensed under CC BY-SA 4.0 </a:t>
            </a:r>
            <a:endParaRPr lang="fi-FI"/>
          </a:p>
        </p:txBody>
      </p:sp>
      <p:grpSp>
        <p:nvGrpSpPr>
          <p:cNvPr id="13" name="Logo">
            <a:extLst>
              <a:ext uri="{FF2B5EF4-FFF2-40B4-BE49-F238E27FC236}">
                <a16:creationId xmlns:a16="http://schemas.microsoft.com/office/drawing/2014/main" id="{3C30A216-C7F8-42EB-967F-C42A5B6546E0}"/>
              </a:ext>
              <a:ext uri="{C183D7F6-B498-43B3-948B-1728B52AA6E4}">
                <adec:decorative xmlns:adec="http://schemas.microsoft.com/office/drawing/2017/decorative" val="1"/>
              </a:ext>
            </a:extLst>
          </p:cNvPr>
          <p:cNvGrpSpPr>
            <a:grpSpLocks noChangeAspect="1"/>
          </p:cNvGrpSpPr>
          <p:nvPr/>
        </p:nvGrpSpPr>
        <p:grpSpPr bwMode="black">
          <a:xfrm>
            <a:off x="9259944" y="5532891"/>
            <a:ext cx="2196000" cy="592921"/>
            <a:chOff x="10274400" y="6210000"/>
            <a:chExt cx="1492250" cy="402908"/>
          </a:xfrm>
          <a:solidFill>
            <a:srgbClr val="FFFFFF"/>
          </a:solidFill>
        </p:grpSpPr>
        <p:sp>
          <p:nvSpPr>
            <p:cNvPr id="14" name="Vapaamuotoinen: Muoto 13">
              <a:extLst>
                <a:ext uri="{FF2B5EF4-FFF2-40B4-BE49-F238E27FC236}">
                  <a16:creationId xmlns:a16="http://schemas.microsoft.com/office/drawing/2014/main" id="{EC11CF2F-5EEB-49C7-B657-CFB988898499}"/>
                </a:ext>
              </a:extLst>
            </p:cNvPr>
            <p:cNvSpPr/>
            <p:nvPr/>
          </p:nvSpPr>
          <p:spPr bwMode="black">
            <a:xfrm>
              <a:off x="11466195" y="6216751"/>
              <a:ext cx="301902" cy="392018"/>
            </a:xfrm>
            <a:custGeom>
              <a:avLst/>
              <a:gdLst>
                <a:gd name="connsiteX0" fmla="*/ 150227 w 301902"/>
                <a:gd name="connsiteY0" fmla="*/ 0 h 392018"/>
                <a:gd name="connsiteX1" fmla="*/ 126062 w 301902"/>
                <a:gd name="connsiteY1" fmla="*/ 55318 h 392018"/>
                <a:gd name="connsiteX2" fmla="*/ 126062 w 301902"/>
                <a:gd name="connsiteY2" fmla="*/ 170419 h 392018"/>
                <a:gd name="connsiteX3" fmla="*/ 96439 w 301902"/>
                <a:gd name="connsiteY3" fmla="*/ 105409 h 392018"/>
                <a:gd name="connsiteX4" fmla="*/ 69935 w 301902"/>
                <a:gd name="connsiteY4" fmla="*/ 165955 h 392018"/>
                <a:gd name="connsiteX5" fmla="*/ 101896 w 301902"/>
                <a:gd name="connsiteY5" fmla="*/ 235756 h 392018"/>
                <a:gd name="connsiteX6" fmla="*/ 52786 w 301902"/>
                <a:gd name="connsiteY6" fmla="*/ 205265 h 392018"/>
                <a:gd name="connsiteX7" fmla="*/ 33409 w 301902"/>
                <a:gd name="connsiteY7" fmla="*/ 249476 h 392018"/>
                <a:gd name="connsiteX8" fmla="*/ 80849 w 301902"/>
                <a:gd name="connsiteY8" fmla="*/ 278878 h 392018"/>
                <a:gd name="connsiteX9" fmla="*/ 20491 w 301902"/>
                <a:gd name="connsiteY9" fmla="*/ 278878 h 392018"/>
                <a:gd name="connsiteX10" fmla="*/ 0 w 301902"/>
                <a:gd name="connsiteY10" fmla="*/ 325811 h 392018"/>
                <a:gd name="connsiteX11" fmla="*/ 126062 w 301902"/>
                <a:gd name="connsiteY11" fmla="*/ 325811 h 392018"/>
                <a:gd name="connsiteX12" fmla="*/ 126062 w 301902"/>
                <a:gd name="connsiteY12" fmla="*/ 392019 h 392018"/>
                <a:gd name="connsiteX13" fmla="*/ 175729 w 301902"/>
                <a:gd name="connsiteY13" fmla="*/ 392019 h 392018"/>
                <a:gd name="connsiteX14" fmla="*/ 175729 w 301902"/>
                <a:gd name="connsiteY14" fmla="*/ 325811 h 392018"/>
                <a:gd name="connsiteX15" fmla="*/ 301902 w 301902"/>
                <a:gd name="connsiteY15" fmla="*/ 325811 h 392018"/>
                <a:gd name="connsiteX16" fmla="*/ 281300 w 301902"/>
                <a:gd name="connsiteY16" fmla="*/ 278878 h 392018"/>
                <a:gd name="connsiteX17" fmla="*/ 221054 w 301902"/>
                <a:gd name="connsiteY17" fmla="*/ 278878 h 392018"/>
                <a:gd name="connsiteX18" fmla="*/ 268494 w 301902"/>
                <a:gd name="connsiteY18" fmla="*/ 249476 h 392018"/>
                <a:gd name="connsiteX19" fmla="*/ 249117 w 301902"/>
                <a:gd name="connsiteY19" fmla="*/ 205265 h 392018"/>
                <a:gd name="connsiteX20" fmla="*/ 199895 w 301902"/>
                <a:gd name="connsiteY20" fmla="*/ 235756 h 392018"/>
                <a:gd name="connsiteX21" fmla="*/ 231967 w 301902"/>
                <a:gd name="connsiteY21" fmla="*/ 165955 h 392018"/>
                <a:gd name="connsiteX22" fmla="*/ 205463 w 301902"/>
                <a:gd name="connsiteY22" fmla="*/ 105409 h 392018"/>
                <a:gd name="connsiteX23" fmla="*/ 175729 w 301902"/>
                <a:gd name="connsiteY23" fmla="*/ 170419 h 392018"/>
                <a:gd name="connsiteX24" fmla="*/ 175729 w 301902"/>
                <a:gd name="connsiteY24" fmla="*/ 55318 h 392018"/>
                <a:gd name="connsiteX25" fmla="*/ 151675 w 301902"/>
                <a:gd name="connsiteY25" fmla="*/ 0 h 39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902" h="392018">
                  <a:moveTo>
                    <a:pt x="150227" y="0"/>
                  </a:moveTo>
                  <a:lnTo>
                    <a:pt x="126062" y="55318"/>
                  </a:lnTo>
                  <a:lnTo>
                    <a:pt x="126062" y="170419"/>
                  </a:lnTo>
                  <a:lnTo>
                    <a:pt x="96439" y="105409"/>
                  </a:lnTo>
                  <a:lnTo>
                    <a:pt x="69935" y="165955"/>
                  </a:lnTo>
                  <a:lnTo>
                    <a:pt x="101896" y="235756"/>
                  </a:lnTo>
                  <a:lnTo>
                    <a:pt x="52786" y="205265"/>
                  </a:lnTo>
                  <a:lnTo>
                    <a:pt x="33409" y="249476"/>
                  </a:lnTo>
                  <a:lnTo>
                    <a:pt x="80849" y="278878"/>
                  </a:lnTo>
                  <a:lnTo>
                    <a:pt x="20491" y="278878"/>
                  </a:lnTo>
                  <a:lnTo>
                    <a:pt x="0" y="325811"/>
                  </a:lnTo>
                  <a:lnTo>
                    <a:pt x="126062" y="325811"/>
                  </a:lnTo>
                  <a:lnTo>
                    <a:pt x="126062" y="392019"/>
                  </a:lnTo>
                  <a:lnTo>
                    <a:pt x="175729" y="392019"/>
                  </a:lnTo>
                  <a:lnTo>
                    <a:pt x="175729" y="325811"/>
                  </a:lnTo>
                  <a:lnTo>
                    <a:pt x="301902" y="325811"/>
                  </a:lnTo>
                  <a:lnTo>
                    <a:pt x="281300" y="278878"/>
                  </a:lnTo>
                  <a:lnTo>
                    <a:pt x="221054" y="278878"/>
                  </a:lnTo>
                  <a:lnTo>
                    <a:pt x="268494" y="249476"/>
                  </a:lnTo>
                  <a:lnTo>
                    <a:pt x="249117" y="205265"/>
                  </a:lnTo>
                  <a:lnTo>
                    <a:pt x="199895" y="235756"/>
                  </a:lnTo>
                  <a:lnTo>
                    <a:pt x="231967" y="165955"/>
                  </a:lnTo>
                  <a:lnTo>
                    <a:pt x="205463" y="105409"/>
                  </a:lnTo>
                  <a:lnTo>
                    <a:pt x="175729" y="170419"/>
                  </a:lnTo>
                  <a:lnTo>
                    <a:pt x="175729" y="55318"/>
                  </a:lnTo>
                  <a:lnTo>
                    <a:pt x="151675" y="0"/>
                  </a:lnTo>
                  <a:close/>
                </a:path>
              </a:pathLst>
            </a:custGeom>
            <a:grpFill/>
            <a:ln w="11089" cap="flat">
              <a:noFill/>
              <a:prstDash val="solid"/>
              <a:miter/>
            </a:ln>
          </p:spPr>
          <p:txBody>
            <a:bodyPr rtlCol="0" anchor="ctr"/>
            <a:lstStyle/>
            <a:p>
              <a:endParaRPr lang="fi-FI"/>
            </a:p>
          </p:txBody>
        </p:sp>
        <p:grpSp>
          <p:nvGrpSpPr>
            <p:cNvPr id="15" name="Kuva 10">
              <a:extLst>
                <a:ext uri="{FF2B5EF4-FFF2-40B4-BE49-F238E27FC236}">
                  <a16:creationId xmlns:a16="http://schemas.microsoft.com/office/drawing/2014/main" id="{974D59E4-C489-4D86-9ADE-0A22503B24E7}"/>
                </a:ext>
              </a:extLst>
            </p:cNvPr>
            <p:cNvGrpSpPr/>
            <p:nvPr/>
          </p:nvGrpSpPr>
          <p:grpSpPr bwMode="black">
            <a:xfrm>
              <a:off x="10278854" y="6317762"/>
              <a:ext cx="1072638" cy="291633"/>
              <a:chOff x="10278854" y="6317762"/>
              <a:chExt cx="1072638" cy="291633"/>
            </a:xfrm>
            <a:grpFill/>
          </p:grpSpPr>
          <p:sp>
            <p:nvSpPr>
              <p:cNvPr id="16" name="Vapaamuotoinen: Muoto 15">
                <a:extLst>
                  <a:ext uri="{FF2B5EF4-FFF2-40B4-BE49-F238E27FC236}">
                    <a16:creationId xmlns:a16="http://schemas.microsoft.com/office/drawing/2014/main" id="{30BCBFC5-BEC8-4C97-9AE0-5C60F02304EC}"/>
                  </a:ext>
                </a:extLst>
              </p:cNvPr>
              <p:cNvSpPr/>
              <p:nvPr/>
            </p:nvSpPr>
            <p:spPr bwMode="black">
              <a:xfrm>
                <a:off x="11056272" y="6317762"/>
                <a:ext cx="295220" cy="291633"/>
              </a:xfrm>
              <a:custGeom>
                <a:avLst/>
                <a:gdLst>
                  <a:gd name="connsiteX0" fmla="*/ 295221 w 295220"/>
                  <a:gd name="connsiteY0" fmla="*/ 145634 h 291633"/>
                  <a:gd name="connsiteX1" fmla="*/ 293884 w 295220"/>
                  <a:gd name="connsiteY1" fmla="*/ 123093 h 291633"/>
                  <a:gd name="connsiteX2" fmla="*/ 292214 w 295220"/>
                  <a:gd name="connsiteY2" fmla="*/ 112312 h 291633"/>
                  <a:gd name="connsiteX3" fmla="*/ 289764 w 295220"/>
                  <a:gd name="connsiteY3" fmla="*/ 101859 h 291633"/>
                  <a:gd name="connsiteX4" fmla="*/ 282748 w 295220"/>
                  <a:gd name="connsiteY4" fmla="*/ 82149 h 291633"/>
                  <a:gd name="connsiteX5" fmla="*/ 276178 w 295220"/>
                  <a:gd name="connsiteY5" fmla="*/ 69190 h 291633"/>
                  <a:gd name="connsiteX6" fmla="*/ 270610 w 295220"/>
                  <a:gd name="connsiteY6" fmla="*/ 60479 h 291633"/>
                  <a:gd name="connsiteX7" fmla="*/ 264373 w 295220"/>
                  <a:gd name="connsiteY7" fmla="*/ 52094 h 291633"/>
                  <a:gd name="connsiteX8" fmla="*/ 255353 w 295220"/>
                  <a:gd name="connsiteY8" fmla="*/ 42076 h 291633"/>
                  <a:gd name="connsiteX9" fmla="*/ 254239 w 295220"/>
                  <a:gd name="connsiteY9" fmla="*/ 40987 h 291633"/>
                  <a:gd name="connsiteX10" fmla="*/ 253237 w 295220"/>
                  <a:gd name="connsiteY10" fmla="*/ 40116 h 291633"/>
                  <a:gd name="connsiteX11" fmla="*/ 252680 w 295220"/>
                  <a:gd name="connsiteY11" fmla="*/ 39571 h 291633"/>
                  <a:gd name="connsiteX12" fmla="*/ 252235 w 295220"/>
                  <a:gd name="connsiteY12" fmla="*/ 39027 h 291633"/>
                  <a:gd name="connsiteX13" fmla="*/ 250230 w 295220"/>
                  <a:gd name="connsiteY13" fmla="*/ 37284 h 291633"/>
                  <a:gd name="connsiteX14" fmla="*/ 247112 w 295220"/>
                  <a:gd name="connsiteY14" fmla="*/ 34562 h 291633"/>
                  <a:gd name="connsiteX15" fmla="*/ 243994 w 295220"/>
                  <a:gd name="connsiteY15" fmla="*/ 31949 h 291633"/>
                  <a:gd name="connsiteX16" fmla="*/ 239874 w 295220"/>
                  <a:gd name="connsiteY16" fmla="*/ 28682 h 291633"/>
                  <a:gd name="connsiteX17" fmla="*/ 235642 w 295220"/>
                  <a:gd name="connsiteY17" fmla="*/ 25633 h 291633"/>
                  <a:gd name="connsiteX18" fmla="*/ 231299 w 295220"/>
                  <a:gd name="connsiteY18" fmla="*/ 22802 h 291633"/>
                  <a:gd name="connsiteX19" fmla="*/ 226844 w 295220"/>
                  <a:gd name="connsiteY19" fmla="*/ 20079 h 291633"/>
                  <a:gd name="connsiteX20" fmla="*/ 219494 w 295220"/>
                  <a:gd name="connsiteY20" fmla="*/ 16050 h 291633"/>
                  <a:gd name="connsiteX21" fmla="*/ 210697 w 295220"/>
                  <a:gd name="connsiteY21" fmla="*/ 11912 h 291633"/>
                  <a:gd name="connsiteX22" fmla="*/ 200786 w 295220"/>
                  <a:gd name="connsiteY22" fmla="*/ 8210 h 291633"/>
                  <a:gd name="connsiteX23" fmla="*/ 180072 w 295220"/>
                  <a:gd name="connsiteY23" fmla="*/ 2874 h 291633"/>
                  <a:gd name="connsiteX24" fmla="*/ 158023 w 295220"/>
                  <a:gd name="connsiteY24" fmla="*/ 261 h 291633"/>
                  <a:gd name="connsiteX25" fmla="*/ 146552 w 295220"/>
                  <a:gd name="connsiteY25" fmla="*/ 43 h 291633"/>
                  <a:gd name="connsiteX26" fmla="*/ 134971 w 295220"/>
                  <a:gd name="connsiteY26" fmla="*/ 478 h 291633"/>
                  <a:gd name="connsiteX27" fmla="*/ 112921 w 295220"/>
                  <a:gd name="connsiteY27" fmla="*/ 3310 h 291633"/>
                  <a:gd name="connsiteX28" fmla="*/ 92208 w 295220"/>
                  <a:gd name="connsiteY28" fmla="*/ 8972 h 291633"/>
                  <a:gd name="connsiteX29" fmla="*/ 82408 w 295220"/>
                  <a:gd name="connsiteY29" fmla="*/ 12783 h 291633"/>
                  <a:gd name="connsiteX30" fmla="*/ 73053 w 295220"/>
                  <a:gd name="connsiteY30" fmla="*/ 17357 h 291633"/>
                  <a:gd name="connsiteX31" fmla="*/ 64033 w 295220"/>
                  <a:gd name="connsiteY31" fmla="*/ 22584 h 291633"/>
                  <a:gd name="connsiteX32" fmla="*/ 55458 w 295220"/>
                  <a:gd name="connsiteY32" fmla="*/ 28573 h 291633"/>
                  <a:gd name="connsiteX33" fmla="*/ 39645 w 295220"/>
                  <a:gd name="connsiteY33" fmla="*/ 42403 h 291633"/>
                  <a:gd name="connsiteX34" fmla="*/ 32629 w 295220"/>
                  <a:gd name="connsiteY34" fmla="*/ 50025 h 291633"/>
                  <a:gd name="connsiteX35" fmla="*/ 26170 w 295220"/>
                  <a:gd name="connsiteY35" fmla="*/ 58192 h 291633"/>
                  <a:gd name="connsiteX36" fmla="*/ 23275 w 295220"/>
                  <a:gd name="connsiteY36" fmla="*/ 62439 h 291633"/>
                  <a:gd name="connsiteX37" fmla="*/ 20491 w 295220"/>
                  <a:gd name="connsiteY37" fmla="*/ 66795 h 291633"/>
                  <a:gd name="connsiteX38" fmla="*/ 15479 w 295220"/>
                  <a:gd name="connsiteY38" fmla="*/ 75724 h 291633"/>
                  <a:gd name="connsiteX39" fmla="*/ 7573 w 295220"/>
                  <a:gd name="connsiteY39" fmla="*/ 94889 h 291633"/>
                  <a:gd name="connsiteX40" fmla="*/ 6014 w 295220"/>
                  <a:gd name="connsiteY40" fmla="*/ 99899 h 291633"/>
                  <a:gd name="connsiteX41" fmla="*/ 4677 w 295220"/>
                  <a:gd name="connsiteY41" fmla="*/ 105017 h 291633"/>
                  <a:gd name="connsiteX42" fmla="*/ 2450 w 295220"/>
                  <a:gd name="connsiteY42" fmla="*/ 115470 h 291633"/>
                  <a:gd name="connsiteX43" fmla="*/ 891 w 295220"/>
                  <a:gd name="connsiteY43" fmla="*/ 126469 h 291633"/>
                  <a:gd name="connsiteX44" fmla="*/ 111 w 295220"/>
                  <a:gd name="connsiteY44" fmla="*/ 137576 h 291633"/>
                  <a:gd name="connsiteX45" fmla="*/ 0 w 295220"/>
                  <a:gd name="connsiteY45" fmla="*/ 143238 h 291633"/>
                  <a:gd name="connsiteX46" fmla="*/ 0 w 295220"/>
                  <a:gd name="connsiteY46" fmla="*/ 149010 h 291633"/>
                  <a:gd name="connsiteX47" fmla="*/ 223 w 295220"/>
                  <a:gd name="connsiteY47" fmla="*/ 154672 h 291633"/>
                  <a:gd name="connsiteX48" fmla="*/ 557 w 295220"/>
                  <a:gd name="connsiteY48" fmla="*/ 160335 h 291633"/>
                  <a:gd name="connsiteX49" fmla="*/ 3675 w 295220"/>
                  <a:gd name="connsiteY49" fmla="*/ 182005 h 291633"/>
                  <a:gd name="connsiteX50" fmla="*/ 6348 w 295220"/>
                  <a:gd name="connsiteY50" fmla="*/ 192350 h 291633"/>
                  <a:gd name="connsiteX51" fmla="*/ 9689 w 295220"/>
                  <a:gd name="connsiteY51" fmla="*/ 202259 h 291633"/>
                  <a:gd name="connsiteX52" fmla="*/ 18486 w 295220"/>
                  <a:gd name="connsiteY52" fmla="*/ 220989 h 291633"/>
                  <a:gd name="connsiteX53" fmla="*/ 23943 w 295220"/>
                  <a:gd name="connsiteY53" fmla="*/ 229809 h 291633"/>
                  <a:gd name="connsiteX54" fmla="*/ 30068 w 295220"/>
                  <a:gd name="connsiteY54" fmla="*/ 238194 h 291633"/>
                  <a:gd name="connsiteX55" fmla="*/ 36861 w 295220"/>
                  <a:gd name="connsiteY55" fmla="*/ 246143 h 291633"/>
                  <a:gd name="connsiteX56" fmla="*/ 44322 w 295220"/>
                  <a:gd name="connsiteY56" fmla="*/ 253657 h 291633"/>
                  <a:gd name="connsiteX57" fmla="*/ 52229 w 295220"/>
                  <a:gd name="connsiteY57" fmla="*/ 260517 h 291633"/>
                  <a:gd name="connsiteX58" fmla="*/ 60581 w 295220"/>
                  <a:gd name="connsiteY58" fmla="*/ 266724 h 291633"/>
                  <a:gd name="connsiteX59" fmla="*/ 69379 w 295220"/>
                  <a:gd name="connsiteY59" fmla="*/ 272278 h 291633"/>
                  <a:gd name="connsiteX60" fmla="*/ 78510 w 295220"/>
                  <a:gd name="connsiteY60" fmla="*/ 277069 h 291633"/>
                  <a:gd name="connsiteX61" fmla="*/ 97999 w 295220"/>
                  <a:gd name="connsiteY61" fmla="*/ 284692 h 291633"/>
                  <a:gd name="connsiteX62" fmla="*/ 108355 w 295220"/>
                  <a:gd name="connsiteY62" fmla="*/ 287414 h 291633"/>
                  <a:gd name="connsiteX63" fmla="*/ 119046 w 295220"/>
                  <a:gd name="connsiteY63" fmla="*/ 289483 h 291633"/>
                  <a:gd name="connsiteX64" fmla="*/ 141541 w 295220"/>
                  <a:gd name="connsiteY64" fmla="*/ 291552 h 291633"/>
                  <a:gd name="connsiteX65" fmla="*/ 153011 w 295220"/>
                  <a:gd name="connsiteY65" fmla="*/ 291552 h 291633"/>
                  <a:gd name="connsiteX66" fmla="*/ 164482 w 295220"/>
                  <a:gd name="connsiteY66" fmla="*/ 290899 h 291633"/>
                  <a:gd name="connsiteX67" fmla="*/ 186197 w 295220"/>
                  <a:gd name="connsiteY67" fmla="*/ 287523 h 291633"/>
                  <a:gd name="connsiteX68" fmla="*/ 196554 w 295220"/>
                  <a:gd name="connsiteY68" fmla="*/ 284801 h 291633"/>
                  <a:gd name="connsiteX69" fmla="*/ 206576 w 295220"/>
                  <a:gd name="connsiteY69" fmla="*/ 281316 h 291633"/>
                  <a:gd name="connsiteX70" fmla="*/ 225397 w 295220"/>
                  <a:gd name="connsiteY70" fmla="*/ 272278 h 291633"/>
                  <a:gd name="connsiteX71" fmla="*/ 234194 w 295220"/>
                  <a:gd name="connsiteY71" fmla="*/ 266724 h 291633"/>
                  <a:gd name="connsiteX72" fmla="*/ 242658 w 295220"/>
                  <a:gd name="connsiteY72" fmla="*/ 260300 h 291633"/>
                  <a:gd name="connsiteX73" fmla="*/ 249673 w 295220"/>
                  <a:gd name="connsiteY73" fmla="*/ 254310 h 291633"/>
                  <a:gd name="connsiteX74" fmla="*/ 252346 w 295220"/>
                  <a:gd name="connsiteY74" fmla="*/ 251806 h 291633"/>
                  <a:gd name="connsiteX75" fmla="*/ 254239 w 295220"/>
                  <a:gd name="connsiteY75" fmla="*/ 249955 h 291633"/>
                  <a:gd name="connsiteX76" fmla="*/ 256132 w 295220"/>
                  <a:gd name="connsiteY76" fmla="*/ 248103 h 291633"/>
                  <a:gd name="connsiteX77" fmla="*/ 259585 w 295220"/>
                  <a:gd name="connsiteY77" fmla="*/ 244510 h 291633"/>
                  <a:gd name="connsiteX78" fmla="*/ 268939 w 295220"/>
                  <a:gd name="connsiteY78" fmla="*/ 233076 h 291633"/>
                  <a:gd name="connsiteX79" fmla="*/ 274730 w 295220"/>
                  <a:gd name="connsiteY79" fmla="*/ 224473 h 291633"/>
                  <a:gd name="connsiteX80" fmla="*/ 279741 w 295220"/>
                  <a:gd name="connsiteY80" fmla="*/ 215435 h 291633"/>
                  <a:gd name="connsiteX81" fmla="*/ 284084 w 295220"/>
                  <a:gd name="connsiteY81" fmla="*/ 206070 h 291633"/>
                  <a:gd name="connsiteX82" fmla="*/ 287648 w 295220"/>
                  <a:gd name="connsiteY82" fmla="*/ 196270 h 291633"/>
                  <a:gd name="connsiteX83" fmla="*/ 291546 w 295220"/>
                  <a:gd name="connsiteY83" fmla="*/ 181896 h 291633"/>
                  <a:gd name="connsiteX84" fmla="*/ 293884 w 295220"/>
                  <a:gd name="connsiteY84" fmla="*/ 168284 h 291633"/>
                  <a:gd name="connsiteX85" fmla="*/ 294886 w 295220"/>
                  <a:gd name="connsiteY85" fmla="*/ 157177 h 291633"/>
                  <a:gd name="connsiteX86" fmla="*/ 295221 w 295220"/>
                  <a:gd name="connsiteY86" fmla="*/ 145634 h 291633"/>
                  <a:gd name="connsiteX87" fmla="*/ 262591 w 295220"/>
                  <a:gd name="connsiteY87" fmla="*/ 160661 h 291633"/>
                  <a:gd name="connsiteX88" fmla="*/ 260921 w 295220"/>
                  <a:gd name="connsiteY88" fmla="*/ 172422 h 291633"/>
                  <a:gd name="connsiteX89" fmla="*/ 257469 w 295220"/>
                  <a:gd name="connsiteY89" fmla="*/ 185816 h 291633"/>
                  <a:gd name="connsiteX90" fmla="*/ 255130 w 295220"/>
                  <a:gd name="connsiteY90" fmla="*/ 192241 h 291633"/>
                  <a:gd name="connsiteX91" fmla="*/ 250119 w 295220"/>
                  <a:gd name="connsiteY91" fmla="*/ 203130 h 291633"/>
                  <a:gd name="connsiteX92" fmla="*/ 244217 w 295220"/>
                  <a:gd name="connsiteY92" fmla="*/ 212822 h 291633"/>
                  <a:gd name="connsiteX93" fmla="*/ 240319 w 295220"/>
                  <a:gd name="connsiteY93" fmla="*/ 218158 h 291633"/>
                  <a:gd name="connsiteX94" fmla="*/ 237869 w 295220"/>
                  <a:gd name="connsiteY94" fmla="*/ 221207 h 291633"/>
                  <a:gd name="connsiteX95" fmla="*/ 234194 w 295220"/>
                  <a:gd name="connsiteY95" fmla="*/ 225236 h 291633"/>
                  <a:gd name="connsiteX96" fmla="*/ 232524 w 295220"/>
                  <a:gd name="connsiteY96" fmla="*/ 226978 h 291633"/>
                  <a:gd name="connsiteX97" fmla="*/ 231410 w 295220"/>
                  <a:gd name="connsiteY97" fmla="*/ 228176 h 291633"/>
                  <a:gd name="connsiteX98" fmla="*/ 230185 w 295220"/>
                  <a:gd name="connsiteY98" fmla="*/ 229374 h 291633"/>
                  <a:gd name="connsiteX99" fmla="*/ 228626 w 295220"/>
                  <a:gd name="connsiteY99" fmla="*/ 230789 h 291633"/>
                  <a:gd name="connsiteX100" fmla="*/ 225174 w 295220"/>
                  <a:gd name="connsiteY100" fmla="*/ 233838 h 291633"/>
                  <a:gd name="connsiteX101" fmla="*/ 219940 w 295220"/>
                  <a:gd name="connsiteY101" fmla="*/ 237976 h 291633"/>
                  <a:gd name="connsiteX102" fmla="*/ 214483 w 295220"/>
                  <a:gd name="connsiteY102" fmla="*/ 241788 h 291633"/>
                  <a:gd name="connsiteX103" fmla="*/ 203681 w 295220"/>
                  <a:gd name="connsiteY103" fmla="*/ 247886 h 291633"/>
                  <a:gd name="connsiteX104" fmla="*/ 191320 w 295220"/>
                  <a:gd name="connsiteY104" fmla="*/ 253004 h 291633"/>
                  <a:gd name="connsiteX105" fmla="*/ 178068 w 295220"/>
                  <a:gd name="connsiteY105" fmla="*/ 256706 h 291633"/>
                  <a:gd name="connsiteX106" fmla="*/ 163925 w 295220"/>
                  <a:gd name="connsiteY106" fmla="*/ 258993 h 291633"/>
                  <a:gd name="connsiteX107" fmla="*/ 148891 w 295220"/>
                  <a:gd name="connsiteY107" fmla="*/ 259864 h 291633"/>
                  <a:gd name="connsiteX108" fmla="*/ 133746 w 295220"/>
                  <a:gd name="connsiteY108" fmla="*/ 259319 h 291633"/>
                  <a:gd name="connsiteX109" fmla="*/ 119491 w 295220"/>
                  <a:gd name="connsiteY109" fmla="*/ 257250 h 291633"/>
                  <a:gd name="connsiteX110" fmla="*/ 106239 w 295220"/>
                  <a:gd name="connsiteY110" fmla="*/ 253766 h 291633"/>
                  <a:gd name="connsiteX111" fmla="*/ 93767 w 295220"/>
                  <a:gd name="connsiteY111" fmla="*/ 248866 h 291633"/>
                  <a:gd name="connsiteX112" fmla="*/ 82185 w 295220"/>
                  <a:gd name="connsiteY112" fmla="*/ 242441 h 291633"/>
                  <a:gd name="connsiteX113" fmla="*/ 71383 w 295220"/>
                  <a:gd name="connsiteY113" fmla="*/ 234601 h 291633"/>
                  <a:gd name="connsiteX114" fmla="*/ 61472 w 295220"/>
                  <a:gd name="connsiteY114" fmla="*/ 225345 h 291633"/>
                  <a:gd name="connsiteX115" fmla="*/ 57017 w 295220"/>
                  <a:gd name="connsiteY115" fmla="*/ 220444 h 291633"/>
                  <a:gd name="connsiteX116" fmla="*/ 52897 w 295220"/>
                  <a:gd name="connsiteY116" fmla="*/ 215217 h 291633"/>
                  <a:gd name="connsiteX117" fmla="*/ 45770 w 295220"/>
                  <a:gd name="connsiteY117" fmla="*/ 204219 h 291633"/>
                  <a:gd name="connsiteX118" fmla="*/ 40090 w 295220"/>
                  <a:gd name="connsiteY118" fmla="*/ 192459 h 291633"/>
                  <a:gd name="connsiteX119" fmla="*/ 35859 w 295220"/>
                  <a:gd name="connsiteY119" fmla="*/ 179827 h 291633"/>
                  <a:gd name="connsiteX120" fmla="*/ 33075 w 295220"/>
                  <a:gd name="connsiteY120" fmla="*/ 166215 h 291633"/>
                  <a:gd name="connsiteX121" fmla="*/ 31738 w 295220"/>
                  <a:gd name="connsiteY121" fmla="*/ 151732 h 291633"/>
                  <a:gd name="connsiteX122" fmla="*/ 31627 w 295220"/>
                  <a:gd name="connsiteY122" fmla="*/ 144218 h 291633"/>
                  <a:gd name="connsiteX123" fmla="*/ 31850 w 295220"/>
                  <a:gd name="connsiteY123" fmla="*/ 136705 h 291633"/>
                  <a:gd name="connsiteX124" fmla="*/ 33520 w 295220"/>
                  <a:gd name="connsiteY124" fmla="*/ 122331 h 291633"/>
                  <a:gd name="connsiteX125" fmla="*/ 36638 w 295220"/>
                  <a:gd name="connsiteY125" fmla="*/ 108937 h 291633"/>
                  <a:gd name="connsiteX126" fmla="*/ 41204 w 295220"/>
                  <a:gd name="connsiteY126" fmla="*/ 96414 h 291633"/>
                  <a:gd name="connsiteX127" fmla="*/ 47217 w 295220"/>
                  <a:gd name="connsiteY127" fmla="*/ 84653 h 291633"/>
                  <a:gd name="connsiteX128" fmla="*/ 54679 w 295220"/>
                  <a:gd name="connsiteY128" fmla="*/ 73764 h 291633"/>
                  <a:gd name="connsiteX129" fmla="*/ 63699 w 295220"/>
                  <a:gd name="connsiteY129" fmla="*/ 63637 h 291633"/>
                  <a:gd name="connsiteX130" fmla="*/ 73833 w 295220"/>
                  <a:gd name="connsiteY130" fmla="*/ 54599 h 291633"/>
                  <a:gd name="connsiteX131" fmla="*/ 84746 w 295220"/>
                  <a:gd name="connsiteY131" fmla="*/ 47085 h 291633"/>
                  <a:gd name="connsiteX132" fmla="*/ 96439 w 295220"/>
                  <a:gd name="connsiteY132" fmla="*/ 40987 h 291633"/>
                  <a:gd name="connsiteX133" fmla="*/ 108912 w 295220"/>
                  <a:gd name="connsiteY133" fmla="*/ 36304 h 291633"/>
                  <a:gd name="connsiteX134" fmla="*/ 122275 w 295220"/>
                  <a:gd name="connsiteY134" fmla="*/ 33038 h 291633"/>
                  <a:gd name="connsiteX135" fmla="*/ 136641 w 295220"/>
                  <a:gd name="connsiteY135" fmla="*/ 31295 h 291633"/>
                  <a:gd name="connsiteX136" fmla="*/ 144214 w 295220"/>
                  <a:gd name="connsiteY136" fmla="*/ 30969 h 291633"/>
                  <a:gd name="connsiteX137" fmla="*/ 151786 w 295220"/>
                  <a:gd name="connsiteY137" fmla="*/ 30969 h 291633"/>
                  <a:gd name="connsiteX138" fmla="*/ 166597 w 295220"/>
                  <a:gd name="connsiteY138" fmla="*/ 32166 h 291633"/>
                  <a:gd name="connsiteX139" fmla="*/ 180518 w 295220"/>
                  <a:gd name="connsiteY139" fmla="*/ 34780 h 291633"/>
                  <a:gd name="connsiteX140" fmla="*/ 193547 w 295220"/>
                  <a:gd name="connsiteY140" fmla="*/ 38809 h 291633"/>
                  <a:gd name="connsiteX141" fmla="*/ 205686 w 295220"/>
                  <a:gd name="connsiteY141" fmla="*/ 44363 h 291633"/>
                  <a:gd name="connsiteX142" fmla="*/ 217044 w 295220"/>
                  <a:gd name="connsiteY142" fmla="*/ 51332 h 291633"/>
                  <a:gd name="connsiteX143" fmla="*/ 227512 w 295220"/>
                  <a:gd name="connsiteY143" fmla="*/ 59717 h 291633"/>
                  <a:gd name="connsiteX144" fmla="*/ 232412 w 295220"/>
                  <a:gd name="connsiteY144" fmla="*/ 64399 h 291633"/>
                  <a:gd name="connsiteX145" fmla="*/ 236978 w 295220"/>
                  <a:gd name="connsiteY145" fmla="*/ 69299 h 291633"/>
                  <a:gd name="connsiteX146" fmla="*/ 244885 w 295220"/>
                  <a:gd name="connsiteY146" fmla="*/ 79862 h 291633"/>
                  <a:gd name="connsiteX147" fmla="*/ 251455 w 295220"/>
                  <a:gd name="connsiteY147" fmla="*/ 91187 h 291633"/>
                  <a:gd name="connsiteX148" fmla="*/ 256578 w 295220"/>
                  <a:gd name="connsiteY148" fmla="*/ 103383 h 291633"/>
                  <a:gd name="connsiteX149" fmla="*/ 260253 w 295220"/>
                  <a:gd name="connsiteY149" fmla="*/ 116450 h 291633"/>
                  <a:gd name="connsiteX150" fmla="*/ 262369 w 295220"/>
                  <a:gd name="connsiteY150" fmla="*/ 130498 h 291633"/>
                  <a:gd name="connsiteX151" fmla="*/ 263148 w 295220"/>
                  <a:gd name="connsiteY151" fmla="*/ 145416 h 291633"/>
                  <a:gd name="connsiteX152" fmla="*/ 262591 w 295220"/>
                  <a:gd name="connsiteY152" fmla="*/ 160661 h 29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95220" h="291633">
                    <a:moveTo>
                      <a:pt x="295221" y="145634"/>
                    </a:moveTo>
                    <a:cubicBezTo>
                      <a:pt x="295221" y="138120"/>
                      <a:pt x="294775" y="130607"/>
                      <a:pt x="293884" y="123093"/>
                    </a:cubicBezTo>
                    <a:cubicBezTo>
                      <a:pt x="293439" y="119500"/>
                      <a:pt x="292882" y="115906"/>
                      <a:pt x="292214" y="112312"/>
                    </a:cubicBezTo>
                    <a:cubicBezTo>
                      <a:pt x="291546" y="108828"/>
                      <a:pt x="290766" y="105343"/>
                      <a:pt x="289764" y="101859"/>
                    </a:cubicBezTo>
                    <a:cubicBezTo>
                      <a:pt x="287871" y="95107"/>
                      <a:pt x="285643" y="88465"/>
                      <a:pt x="282748" y="82149"/>
                    </a:cubicBezTo>
                    <a:cubicBezTo>
                      <a:pt x="280855" y="77684"/>
                      <a:pt x="278628" y="73328"/>
                      <a:pt x="276178" y="69190"/>
                    </a:cubicBezTo>
                    <a:cubicBezTo>
                      <a:pt x="274396" y="66250"/>
                      <a:pt x="272614" y="63310"/>
                      <a:pt x="270610" y="60479"/>
                    </a:cubicBezTo>
                    <a:cubicBezTo>
                      <a:pt x="268605" y="57648"/>
                      <a:pt x="266601" y="54816"/>
                      <a:pt x="264373" y="52094"/>
                    </a:cubicBezTo>
                    <a:cubicBezTo>
                      <a:pt x="261589" y="48609"/>
                      <a:pt x="258471" y="45234"/>
                      <a:pt x="255353" y="42076"/>
                    </a:cubicBezTo>
                    <a:cubicBezTo>
                      <a:pt x="255019" y="41749"/>
                      <a:pt x="254573" y="41314"/>
                      <a:pt x="254239" y="40987"/>
                    </a:cubicBezTo>
                    <a:cubicBezTo>
                      <a:pt x="253905" y="40660"/>
                      <a:pt x="253571" y="40334"/>
                      <a:pt x="253237" y="40116"/>
                    </a:cubicBezTo>
                    <a:cubicBezTo>
                      <a:pt x="253014" y="39898"/>
                      <a:pt x="252903" y="39789"/>
                      <a:pt x="252680" y="39571"/>
                    </a:cubicBezTo>
                    <a:cubicBezTo>
                      <a:pt x="252569" y="39462"/>
                      <a:pt x="252346" y="39245"/>
                      <a:pt x="252235" y="39027"/>
                    </a:cubicBezTo>
                    <a:cubicBezTo>
                      <a:pt x="251567" y="38482"/>
                      <a:pt x="250898" y="37829"/>
                      <a:pt x="250230" y="37284"/>
                    </a:cubicBezTo>
                    <a:cubicBezTo>
                      <a:pt x="249228" y="36413"/>
                      <a:pt x="248226" y="35433"/>
                      <a:pt x="247112" y="34562"/>
                    </a:cubicBezTo>
                    <a:cubicBezTo>
                      <a:pt x="246110" y="33691"/>
                      <a:pt x="245108" y="32820"/>
                      <a:pt x="243994" y="31949"/>
                    </a:cubicBezTo>
                    <a:cubicBezTo>
                      <a:pt x="242658" y="30860"/>
                      <a:pt x="241321" y="29771"/>
                      <a:pt x="239874" y="28682"/>
                    </a:cubicBezTo>
                    <a:cubicBezTo>
                      <a:pt x="238537" y="27593"/>
                      <a:pt x="237090" y="26613"/>
                      <a:pt x="235642" y="25633"/>
                    </a:cubicBezTo>
                    <a:cubicBezTo>
                      <a:pt x="234194" y="24653"/>
                      <a:pt x="232858" y="23673"/>
                      <a:pt x="231299" y="22802"/>
                    </a:cubicBezTo>
                    <a:cubicBezTo>
                      <a:pt x="229851" y="21822"/>
                      <a:pt x="228292" y="20950"/>
                      <a:pt x="226844" y="20079"/>
                    </a:cubicBezTo>
                    <a:cubicBezTo>
                      <a:pt x="224394" y="18664"/>
                      <a:pt x="221944" y="17357"/>
                      <a:pt x="219494" y="16050"/>
                    </a:cubicBezTo>
                    <a:cubicBezTo>
                      <a:pt x="216599" y="14526"/>
                      <a:pt x="213592" y="13219"/>
                      <a:pt x="210697" y="11912"/>
                    </a:cubicBezTo>
                    <a:cubicBezTo>
                      <a:pt x="207467" y="10497"/>
                      <a:pt x="204238" y="9299"/>
                      <a:pt x="200786" y="8210"/>
                    </a:cubicBezTo>
                    <a:cubicBezTo>
                      <a:pt x="194104" y="5923"/>
                      <a:pt x="187199" y="4181"/>
                      <a:pt x="180072" y="2874"/>
                    </a:cubicBezTo>
                    <a:cubicBezTo>
                      <a:pt x="172834" y="1458"/>
                      <a:pt x="165372" y="696"/>
                      <a:pt x="158023" y="261"/>
                    </a:cubicBezTo>
                    <a:cubicBezTo>
                      <a:pt x="154236" y="43"/>
                      <a:pt x="150339" y="-66"/>
                      <a:pt x="146552" y="43"/>
                    </a:cubicBezTo>
                    <a:cubicBezTo>
                      <a:pt x="142655" y="43"/>
                      <a:pt x="138868" y="152"/>
                      <a:pt x="134971" y="478"/>
                    </a:cubicBezTo>
                    <a:cubicBezTo>
                      <a:pt x="127509" y="914"/>
                      <a:pt x="120160" y="1894"/>
                      <a:pt x="112921" y="3310"/>
                    </a:cubicBezTo>
                    <a:cubicBezTo>
                      <a:pt x="105905" y="4725"/>
                      <a:pt x="99001" y="6576"/>
                      <a:pt x="92208" y="8972"/>
                    </a:cubicBezTo>
                    <a:cubicBezTo>
                      <a:pt x="88867" y="10061"/>
                      <a:pt x="85637" y="11368"/>
                      <a:pt x="82408" y="12783"/>
                    </a:cubicBezTo>
                    <a:cubicBezTo>
                      <a:pt x="79290" y="14199"/>
                      <a:pt x="76060" y="15723"/>
                      <a:pt x="73053" y="17357"/>
                    </a:cubicBezTo>
                    <a:cubicBezTo>
                      <a:pt x="69935" y="18990"/>
                      <a:pt x="66929" y="20733"/>
                      <a:pt x="64033" y="22584"/>
                    </a:cubicBezTo>
                    <a:cubicBezTo>
                      <a:pt x="61138" y="24435"/>
                      <a:pt x="58242" y="26395"/>
                      <a:pt x="55458" y="28573"/>
                    </a:cubicBezTo>
                    <a:cubicBezTo>
                      <a:pt x="49890" y="32820"/>
                      <a:pt x="44545" y="37393"/>
                      <a:pt x="39645" y="42403"/>
                    </a:cubicBezTo>
                    <a:cubicBezTo>
                      <a:pt x="37195" y="44907"/>
                      <a:pt x="34856" y="47412"/>
                      <a:pt x="32629" y="50025"/>
                    </a:cubicBezTo>
                    <a:cubicBezTo>
                      <a:pt x="30402" y="52639"/>
                      <a:pt x="28286" y="55361"/>
                      <a:pt x="26170" y="58192"/>
                    </a:cubicBezTo>
                    <a:cubicBezTo>
                      <a:pt x="25168" y="59608"/>
                      <a:pt x="24166" y="61023"/>
                      <a:pt x="23275" y="62439"/>
                    </a:cubicBezTo>
                    <a:cubicBezTo>
                      <a:pt x="22384" y="63855"/>
                      <a:pt x="21381" y="65379"/>
                      <a:pt x="20491" y="66795"/>
                    </a:cubicBezTo>
                    <a:cubicBezTo>
                      <a:pt x="18709" y="69735"/>
                      <a:pt x="17038" y="72675"/>
                      <a:pt x="15479" y="75724"/>
                    </a:cubicBezTo>
                    <a:cubicBezTo>
                      <a:pt x="12361" y="81931"/>
                      <a:pt x="9689" y="88356"/>
                      <a:pt x="7573" y="94889"/>
                    </a:cubicBezTo>
                    <a:cubicBezTo>
                      <a:pt x="7016" y="96523"/>
                      <a:pt x="6459" y="98265"/>
                      <a:pt x="6014" y="99899"/>
                    </a:cubicBezTo>
                    <a:cubicBezTo>
                      <a:pt x="5568" y="101641"/>
                      <a:pt x="5123" y="103274"/>
                      <a:pt x="4677" y="105017"/>
                    </a:cubicBezTo>
                    <a:cubicBezTo>
                      <a:pt x="3786" y="108501"/>
                      <a:pt x="3118" y="111986"/>
                      <a:pt x="2450" y="115470"/>
                    </a:cubicBezTo>
                    <a:cubicBezTo>
                      <a:pt x="1782" y="119173"/>
                      <a:pt x="1336" y="122766"/>
                      <a:pt x="891" y="126469"/>
                    </a:cubicBezTo>
                    <a:cubicBezTo>
                      <a:pt x="557" y="130171"/>
                      <a:pt x="223" y="133874"/>
                      <a:pt x="111" y="137576"/>
                    </a:cubicBezTo>
                    <a:cubicBezTo>
                      <a:pt x="0" y="139536"/>
                      <a:pt x="0" y="141387"/>
                      <a:pt x="0" y="143238"/>
                    </a:cubicBezTo>
                    <a:cubicBezTo>
                      <a:pt x="0" y="145198"/>
                      <a:pt x="0" y="147050"/>
                      <a:pt x="0" y="149010"/>
                    </a:cubicBezTo>
                    <a:cubicBezTo>
                      <a:pt x="0" y="150861"/>
                      <a:pt x="111" y="152821"/>
                      <a:pt x="223" y="154672"/>
                    </a:cubicBezTo>
                    <a:cubicBezTo>
                      <a:pt x="334" y="156632"/>
                      <a:pt x="445" y="158484"/>
                      <a:pt x="557" y="160335"/>
                    </a:cubicBezTo>
                    <a:cubicBezTo>
                      <a:pt x="1114" y="167631"/>
                      <a:pt x="2116" y="174818"/>
                      <a:pt x="3675" y="182005"/>
                    </a:cubicBezTo>
                    <a:cubicBezTo>
                      <a:pt x="4454" y="185489"/>
                      <a:pt x="5345" y="188974"/>
                      <a:pt x="6348" y="192350"/>
                    </a:cubicBezTo>
                    <a:cubicBezTo>
                      <a:pt x="7350" y="195725"/>
                      <a:pt x="8464" y="198992"/>
                      <a:pt x="9689" y="202259"/>
                    </a:cubicBezTo>
                    <a:cubicBezTo>
                      <a:pt x="12138" y="208684"/>
                      <a:pt x="15034" y="215000"/>
                      <a:pt x="18486" y="220989"/>
                    </a:cubicBezTo>
                    <a:cubicBezTo>
                      <a:pt x="20156" y="224038"/>
                      <a:pt x="22050" y="226978"/>
                      <a:pt x="23943" y="229809"/>
                    </a:cubicBezTo>
                    <a:cubicBezTo>
                      <a:pt x="25836" y="232640"/>
                      <a:pt x="27952" y="235472"/>
                      <a:pt x="30068" y="238194"/>
                    </a:cubicBezTo>
                    <a:cubicBezTo>
                      <a:pt x="32295" y="240916"/>
                      <a:pt x="34522" y="243639"/>
                      <a:pt x="36861" y="246143"/>
                    </a:cubicBezTo>
                    <a:cubicBezTo>
                      <a:pt x="39199" y="248757"/>
                      <a:pt x="41761" y="251261"/>
                      <a:pt x="44322" y="253657"/>
                    </a:cubicBezTo>
                    <a:cubicBezTo>
                      <a:pt x="46883" y="256053"/>
                      <a:pt x="49556" y="258339"/>
                      <a:pt x="52229" y="260517"/>
                    </a:cubicBezTo>
                    <a:cubicBezTo>
                      <a:pt x="54901" y="262695"/>
                      <a:pt x="57685" y="264764"/>
                      <a:pt x="60581" y="266724"/>
                    </a:cubicBezTo>
                    <a:cubicBezTo>
                      <a:pt x="63476" y="268684"/>
                      <a:pt x="66372" y="270536"/>
                      <a:pt x="69379" y="272278"/>
                    </a:cubicBezTo>
                    <a:cubicBezTo>
                      <a:pt x="72385" y="274020"/>
                      <a:pt x="75503" y="275654"/>
                      <a:pt x="78510" y="277069"/>
                    </a:cubicBezTo>
                    <a:cubicBezTo>
                      <a:pt x="84746" y="280118"/>
                      <a:pt x="91317" y="282623"/>
                      <a:pt x="97999" y="284692"/>
                    </a:cubicBezTo>
                    <a:cubicBezTo>
                      <a:pt x="101451" y="285672"/>
                      <a:pt x="104903" y="286652"/>
                      <a:pt x="108355" y="287414"/>
                    </a:cubicBezTo>
                    <a:cubicBezTo>
                      <a:pt x="111807" y="288176"/>
                      <a:pt x="115482" y="288939"/>
                      <a:pt x="119046" y="289483"/>
                    </a:cubicBezTo>
                    <a:cubicBezTo>
                      <a:pt x="126507" y="290681"/>
                      <a:pt x="133968" y="291334"/>
                      <a:pt x="141541" y="291552"/>
                    </a:cubicBezTo>
                    <a:cubicBezTo>
                      <a:pt x="145327" y="291661"/>
                      <a:pt x="149225" y="291661"/>
                      <a:pt x="153011" y="291552"/>
                    </a:cubicBezTo>
                    <a:cubicBezTo>
                      <a:pt x="156909" y="291443"/>
                      <a:pt x="160695" y="291225"/>
                      <a:pt x="164482" y="290899"/>
                    </a:cubicBezTo>
                    <a:cubicBezTo>
                      <a:pt x="171831" y="290245"/>
                      <a:pt x="179070" y="289156"/>
                      <a:pt x="186197" y="287523"/>
                    </a:cubicBezTo>
                    <a:cubicBezTo>
                      <a:pt x="189649" y="286761"/>
                      <a:pt x="193102" y="285781"/>
                      <a:pt x="196554" y="284801"/>
                    </a:cubicBezTo>
                    <a:cubicBezTo>
                      <a:pt x="199895" y="283712"/>
                      <a:pt x="203236" y="282623"/>
                      <a:pt x="206576" y="281316"/>
                    </a:cubicBezTo>
                    <a:cubicBezTo>
                      <a:pt x="213035" y="278812"/>
                      <a:pt x="219383" y="275762"/>
                      <a:pt x="225397" y="272278"/>
                    </a:cubicBezTo>
                    <a:cubicBezTo>
                      <a:pt x="228403" y="270536"/>
                      <a:pt x="231410" y="268684"/>
                      <a:pt x="234194" y="266724"/>
                    </a:cubicBezTo>
                    <a:cubicBezTo>
                      <a:pt x="237201" y="264546"/>
                      <a:pt x="239985" y="262477"/>
                      <a:pt x="242658" y="260300"/>
                    </a:cubicBezTo>
                    <a:cubicBezTo>
                      <a:pt x="245108" y="258339"/>
                      <a:pt x="247446" y="256379"/>
                      <a:pt x="249673" y="254310"/>
                    </a:cubicBezTo>
                    <a:cubicBezTo>
                      <a:pt x="250564" y="253439"/>
                      <a:pt x="251455" y="252677"/>
                      <a:pt x="252346" y="251806"/>
                    </a:cubicBezTo>
                    <a:cubicBezTo>
                      <a:pt x="253014" y="251261"/>
                      <a:pt x="253571" y="250608"/>
                      <a:pt x="254239" y="249955"/>
                    </a:cubicBezTo>
                    <a:cubicBezTo>
                      <a:pt x="254907" y="249301"/>
                      <a:pt x="255464" y="248757"/>
                      <a:pt x="256132" y="248103"/>
                    </a:cubicBezTo>
                    <a:cubicBezTo>
                      <a:pt x="257246" y="246906"/>
                      <a:pt x="258471" y="245708"/>
                      <a:pt x="259585" y="244510"/>
                    </a:cubicBezTo>
                    <a:cubicBezTo>
                      <a:pt x="262926" y="240916"/>
                      <a:pt x="266044" y="236996"/>
                      <a:pt x="268939" y="233076"/>
                    </a:cubicBezTo>
                    <a:cubicBezTo>
                      <a:pt x="270944" y="230245"/>
                      <a:pt x="272837" y="227414"/>
                      <a:pt x="274730" y="224473"/>
                    </a:cubicBezTo>
                    <a:cubicBezTo>
                      <a:pt x="276512" y="221533"/>
                      <a:pt x="278182" y="218484"/>
                      <a:pt x="279741" y="215435"/>
                    </a:cubicBezTo>
                    <a:cubicBezTo>
                      <a:pt x="281300" y="212386"/>
                      <a:pt x="282748" y="209228"/>
                      <a:pt x="284084" y="206070"/>
                    </a:cubicBezTo>
                    <a:cubicBezTo>
                      <a:pt x="285421" y="202803"/>
                      <a:pt x="286646" y="199646"/>
                      <a:pt x="287648" y="196270"/>
                    </a:cubicBezTo>
                    <a:cubicBezTo>
                      <a:pt x="289207" y="191478"/>
                      <a:pt x="290543" y="186687"/>
                      <a:pt x="291546" y="181896"/>
                    </a:cubicBezTo>
                    <a:cubicBezTo>
                      <a:pt x="292548" y="177431"/>
                      <a:pt x="293327" y="172858"/>
                      <a:pt x="293884" y="168284"/>
                    </a:cubicBezTo>
                    <a:cubicBezTo>
                      <a:pt x="294330" y="164582"/>
                      <a:pt x="294664" y="160879"/>
                      <a:pt x="294886" y="157177"/>
                    </a:cubicBezTo>
                    <a:cubicBezTo>
                      <a:pt x="295109" y="153257"/>
                      <a:pt x="295221" y="149445"/>
                      <a:pt x="295221" y="145634"/>
                    </a:cubicBezTo>
                    <a:moveTo>
                      <a:pt x="262591" y="160661"/>
                    </a:moveTo>
                    <a:cubicBezTo>
                      <a:pt x="262257" y="164582"/>
                      <a:pt x="261701" y="168611"/>
                      <a:pt x="260921" y="172422"/>
                    </a:cubicBezTo>
                    <a:cubicBezTo>
                      <a:pt x="260030" y="176887"/>
                      <a:pt x="258917" y="181351"/>
                      <a:pt x="257469" y="185816"/>
                    </a:cubicBezTo>
                    <a:cubicBezTo>
                      <a:pt x="256801" y="187994"/>
                      <a:pt x="256021" y="190063"/>
                      <a:pt x="255130" y="192241"/>
                    </a:cubicBezTo>
                    <a:cubicBezTo>
                      <a:pt x="253682" y="195943"/>
                      <a:pt x="252012" y="199537"/>
                      <a:pt x="250119" y="203130"/>
                    </a:cubicBezTo>
                    <a:cubicBezTo>
                      <a:pt x="248337" y="206506"/>
                      <a:pt x="246333" y="209664"/>
                      <a:pt x="244217" y="212822"/>
                    </a:cubicBezTo>
                    <a:cubicBezTo>
                      <a:pt x="242992" y="214673"/>
                      <a:pt x="241655" y="216415"/>
                      <a:pt x="240319" y="218158"/>
                    </a:cubicBezTo>
                    <a:cubicBezTo>
                      <a:pt x="239540" y="219138"/>
                      <a:pt x="238649" y="220227"/>
                      <a:pt x="237869" y="221207"/>
                    </a:cubicBezTo>
                    <a:cubicBezTo>
                      <a:pt x="236644" y="222622"/>
                      <a:pt x="235419" y="224038"/>
                      <a:pt x="234194" y="225236"/>
                    </a:cubicBezTo>
                    <a:cubicBezTo>
                      <a:pt x="233637" y="225780"/>
                      <a:pt x="233081" y="226433"/>
                      <a:pt x="232524" y="226978"/>
                    </a:cubicBezTo>
                    <a:cubicBezTo>
                      <a:pt x="232190" y="227414"/>
                      <a:pt x="231744" y="227740"/>
                      <a:pt x="231410" y="228176"/>
                    </a:cubicBezTo>
                    <a:cubicBezTo>
                      <a:pt x="230965" y="228611"/>
                      <a:pt x="230631" y="228938"/>
                      <a:pt x="230185" y="229374"/>
                    </a:cubicBezTo>
                    <a:cubicBezTo>
                      <a:pt x="229740" y="229809"/>
                      <a:pt x="229183" y="230245"/>
                      <a:pt x="228626" y="230789"/>
                    </a:cubicBezTo>
                    <a:cubicBezTo>
                      <a:pt x="227512" y="231878"/>
                      <a:pt x="226287" y="232858"/>
                      <a:pt x="225174" y="233838"/>
                    </a:cubicBezTo>
                    <a:cubicBezTo>
                      <a:pt x="223503" y="235254"/>
                      <a:pt x="221722" y="236669"/>
                      <a:pt x="219940" y="237976"/>
                    </a:cubicBezTo>
                    <a:cubicBezTo>
                      <a:pt x="218158" y="239283"/>
                      <a:pt x="216376" y="240590"/>
                      <a:pt x="214483" y="241788"/>
                    </a:cubicBezTo>
                    <a:cubicBezTo>
                      <a:pt x="211031" y="243965"/>
                      <a:pt x="207356" y="246034"/>
                      <a:pt x="203681" y="247886"/>
                    </a:cubicBezTo>
                    <a:cubicBezTo>
                      <a:pt x="199672" y="249846"/>
                      <a:pt x="195552" y="251588"/>
                      <a:pt x="191320" y="253004"/>
                    </a:cubicBezTo>
                    <a:cubicBezTo>
                      <a:pt x="186977" y="254528"/>
                      <a:pt x="182634" y="255726"/>
                      <a:pt x="178068" y="256706"/>
                    </a:cubicBezTo>
                    <a:cubicBezTo>
                      <a:pt x="173391" y="257686"/>
                      <a:pt x="168713" y="258448"/>
                      <a:pt x="163925" y="258993"/>
                    </a:cubicBezTo>
                    <a:cubicBezTo>
                      <a:pt x="158914" y="259537"/>
                      <a:pt x="153902" y="259864"/>
                      <a:pt x="148891" y="259864"/>
                    </a:cubicBezTo>
                    <a:cubicBezTo>
                      <a:pt x="143880" y="259864"/>
                      <a:pt x="138757" y="259755"/>
                      <a:pt x="133746" y="259319"/>
                    </a:cubicBezTo>
                    <a:cubicBezTo>
                      <a:pt x="128957" y="258884"/>
                      <a:pt x="124280" y="258231"/>
                      <a:pt x="119491" y="257250"/>
                    </a:cubicBezTo>
                    <a:cubicBezTo>
                      <a:pt x="115037" y="256379"/>
                      <a:pt x="110582" y="255182"/>
                      <a:pt x="106239" y="253766"/>
                    </a:cubicBezTo>
                    <a:cubicBezTo>
                      <a:pt x="102008" y="252350"/>
                      <a:pt x="97887" y="250717"/>
                      <a:pt x="93767" y="248866"/>
                    </a:cubicBezTo>
                    <a:cubicBezTo>
                      <a:pt x="89869" y="246906"/>
                      <a:pt x="85971" y="244837"/>
                      <a:pt x="82185" y="242441"/>
                    </a:cubicBezTo>
                    <a:cubicBezTo>
                      <a:pt x="78399" y="240045"/>
                      <a:pt x="74835" y="237432"/>
                      <a:pt x="71383" y="234601"/>
                    </a:cubicBezTo>
                    <a:cubicBezTo>
                      <a:pt x="67931" y="231660"/>
                      <a:pt x="64590" y="228611"/>
                      <a:pt x="61472" y="225345"/>
                    </a:cubicBezTo>
                    <a:cubicBezTo>
                      <a:pt x="59913" y="223711"/>
                      <a:pt x="58465" y="222078"/>
                      <a:pt x="57017" y="220444"/>
                    </a:cubicBezTo>
                    <a:cubicBezTo>
                      <a:pt x="55570" y="218811"/>
                      <a:pt x="54233" y="217069"/>
                      <a:pt x="52897" y="215217"/>
                    </a:cubicBezTo>
                    <a:cubicBezTo>
                      <a:pt x="50336" y="211733"/>
                      <a:pt x="47886" y="208030"/>
                      <a:pt x="45770" y="204219"/>
                    </a:cubicBezTo>
                    <a:cubicBezTo>
                      <a:pt x="43654" y="200408"/>
                      <a:pt x="41761" y="196488"/>
                      <a:pt x="40090" y="192459"/>
                    </a:cubicBezTo>
                    <a:cubicBezTo>
                      <a:pt x="38420" y="188321"/>
                      <a:pt x="37084" y="184074"/>
                      <a:pt x="35859" y="179827"/>
                    </a:cubicBezTo>
                    <a:cubicBezTo>
                      <a:pt x="34634" y="175362"/>
                      <a:pt x="33743" y="170789"/>
                      <a:pt x="33075" y="166215"/>
                    </a:cubicBezTo>
                    <a:cubicBezTo>
                      <a:pt x="32406" y="161424"/>
                      <a:pt x="31961" y="156523"/>
                      <a:pt x="31738" y="151732"/>
                    </a:cubicBezTo>
                    <a:cubicBezTo>
                      <a:pt x="31627" y="149228"/>
                      <a:pt x="31627" y="146723"/>
                      <a:pt x="31627" y="144218"/>
                    </a:cubicBezTo>
                    <a:cubicBezTo>
                      <a:pt x="31627" y="141714"/>
                      <a:pt x="31738" y="139209"/>
                      <a:pt x="31850" y="136705"/>
                    </a:cubicBezTo>
                    <a:cubicBezTo>
                      <a:pt x="32184" y="131913"/>
                      <a:pt x="32629" y="127122"/>
                      <a:pt x="33520" y="122331"/>
                    </a:cubicBezTo>
                    <a:cubicBezTo>
                      <a:pt x="34299" y="117866"/>
                      <a:pt x="35302" y="113401"/>
                      <a:pt x="36638" y="108937"/>
                    </a:cubicBezTo>
                    <a:cubicBezTo>
                      <a:pt x="37863" y="104690"/>
                      <a:pt x="39422" y="100443"/>
                      <a:pt x="41204" y="96414"/>
                    </a:cubicBezTo>
                    <a:cubicBezTo>
                      <a:pt x="42986" y="92385"/>
                      <a:pt x="44990" y="88465"/>
                      <a:pt x="47217" y="84653"/>
                    </a:cubicBezTo>
                    <a:cubicBezTo>
                      <a:pt x="49445" y="80842"/>
                      <a:pt x="52006" y="77249"/>
                      <a:pt x="54679" y="73764"/>
                    </a:cubicBezTo>
                    <a:cubicBezTo>
                      <a:pt x="57463" y="70170"/>
                      <a:pt x="60470" y="66795"/>
                      <a:pt x="63699" y="63637"/>
                    </a:cubicBezTo>
                    <a:cubicBezTo>
                      <a:pt x="66817" y="60479"/>
                      <a:pt x="70269" y="57430"/>
                      <a:pt x="73833" y="54599"/>
                    </a:cubicBezTo>
                    <a:cubicBezTo>
                      <a:pt x="77285" y="51876"/>
                      <a:pt x="80960" y="49372"/>
                      <a:pt x="84746" y="47085"/>
                    </a:cubicBezTo>
                    <a:cubicBezTo>
                      <a:pt x="88533" y="44798"/>
                      <a:pt x="92430" y="42729"/>
                      <a:pt x="96439" y="40987"/>
                    </a:cubicBezTo>
                    <a:cubicBezTo>
                      <a:pt x="100560" y="39136"/>
                      <a:pt x="104680" y="37611"/>
                      <a:pt x="108912" y="36304"/>
                    </a:cubicBezTo>
                    <a:cubicBezTo>
                      <a:pt x="113366" y="34998"/>
                      <a:pt x="117821" y="33909"/>
                      <a:pt x="122275" y="33038"/>
                    </a:cubicBezTo>
                    <a:cubicBezTo>
                      <a:pt x="127064" y="32166"/>
                      <a:pt x="131853" y="31622"/>
                      <a:pt x="136641" y="31295"/>
                    </a:cubicBezTo>
                    <a:cubicBezTo>
                      <a:pt x="139091" y="31186"/>
                      <a:pt x="141652" y="31078"/>
                      <a:pt x="144214" y="30969"/>
                    </a:cubicBezTo>
                    <a:cubicBezTo>
                      <a:pt x="146775" y="30969"/>
                      <a:pt x="149336" y="30969"/>
                      <a:pt x="151786" y="30969"/>
                    </a:cubicBezTo>
                    <a:cubicBezTo>
                      <a:pt x="156798" y="31078"/>
                      <a:pt x="161698" y="31513"/>
                      <a:pt x="166597" y="32166"/>
                    </a:cubicBezTo>
                    <a:cubicBezTo>
                      <a:pt x="171275" y="32820"/>
                      <a:pt x="175952" y="33691"/>
                      <a:pt x="180518" y="34780"/>
                    </a:cubicBezTo>
                    <a:cubicBezTo>
                      <a:pt x="184972" y="35869"/>
                      <a:pt x="189315" y="37284"/>
                      <a:pt x="193547" y="38809"/>
                    </a:cubicBezTo>
                    <a:cubicBezTo>
                      <a:pt x="197667" y="40442"/>
                      <a:pt x="201788" y="42294"/>
                      <a:pt x="205686" y="44363"/>
                    </a:cubicBezTo>
                    <a:cubicBezTo>
                      <a:pt x="209583" y="46432"/>
                      <a:pt x="213370" y="48718"/>
                      <a:pt x="217044" y="51332"/>
                    </a:cubicBezTo>
                    <a:cubicBezTo>
                      <a:pt x="220719" y="53945"/>
                      <a:pt x="224172" y="56777"/>
                      <a:pt x="227512" y="59717"/>
                    </a:cubicBezTo>
                    <a:cubicBezTo>
                      <a:pt x="229183" y="61241"/>
                      <a:pt x="230853" y="62766"/>
                      <a:pt x="232412" y="64399"/>
                    </a:cubicBezTo>
                    <a:cubicBezTo>
                      <a:pt x="233971" y="66033"/>
                      <a:pt x="235531" y="67666"/>
                      <a:pt x="236978" y="69299"/>
                    </a:cubicBezTo>
                    <a:cubicBezTo>
                      <a:pt x="239874" y="72675"/>
                      <a:pt x="242546" y="76160"/>
                      <a:pt x="244885" y="79862"/>
                    </a:cubicBezTo>
                    <a:cubicBezTo>
                      <a:pt x="247335" y="83456"/>
                      <a:pt x="249562" y="87267"/>
                      <a:pt x="251455" y="91187"/>
                    </a:cubicBezTo>
                    <a:cubicBezTo>
                      <a:pt x="253348" y="95107"/>
                      <a:pt x="255130" y="99245"/>
                      <a:pt x="256578" y="103383"/>
                    </a:cubicBezTo>
                    <a:cubicBezTo>
                      <a:pt x="258026" y="107630"/>
                      <a:pt x="259251" y="112095"/>
                      <a:pt x="260253" y="116450"/>
                    </a:cubicBezTo>
                    <a:cubicBezTo>
                      <a:pt x="261255" y="121024"/>
                      <a:pt x="261923" y="125706"/>
                      <a:pt x="262369" y="130498"/>
                    </a:cubicBezTo>
                    <a:cubicBezTo>
                      <a:pt x="262926" y="135507"/>
                      <a:pt x="263148" y="140407"/>
                      <a:pt x="263148" y="145416"/>
                    </a:cubicBezTo>
                    <a:cubicBezTo>
                      <a:pt x="263371" y="150643"/>
                      <a:pt x="263148" y="155652"/>
                      <a:pt x="262591" y="160661"/>
                    </a:cubicBezTo>
                  </a:path>
                </a:pathLst>
              </a:custGeom>
              <a:grpFill/>
              <a:ln w="11089" cap="flat">
                <a:noFill/>
                <a:prstDash val="solid"/>
                <a:miter/>
              </a:ln>
            </p:spPr>
            <p:txBody>
              <a:bodyPr rtlCol="0" anchor="ctr"/>
              <a:lstStyle/>
              <a:p>
                <a:endParaRPr lang="fi-FI"/>
              </a:p>
            </p:txBody>
          </p:sp>
          <p:sp>
            <p:nvSpPr>
              <p:cNvPr id="17" name="Vapaamuotoinen: Muoto 16">
                <a:extLst>
                  <a:ext uri="{FF2B5EF4-FFF2-40B4-BE49-F238E27FC236}">
                    <a16:creationId xmlns:a16="http://schemas.microsoft.com/office/drawing/2014/main" id="{1CFCE4EB-3D0D-439E-8E17-0679078793AD}"/>
                  </a:ext>
                </a:extLst>
              </p:cNvPr>
              <p:cNvSpPr/>
              <p:nvPr/>
            </p:nvSpPr>
            <p:spPr bwMode="black">
              <a:xfrm>
                <a:off x="10972862" y="6318240"/>
                <a:ext cx="32851" cy="290311"/>
              </a:xfrm>
              <a:custGeom>
                <a:avLst/>
                <a:gdLst>
                  <a:gd name="connsiteX0" fmla="*/ 334 w 32851"/>
                  <a:gd name="connsiteY0" fmla="*/ 290312 h 290311"/>
                  <a:gd name="connsiteX1" fmla="*/ 32518 w 32851"/>
                  <a:gd name="connsiteY1" fmla="*/ 290312 h 290311"/>
                  <a:gd name="connsiteX2" fmla="*/ 32852 w 32851"/>
                  <a:gd name="connsiteY2" fmla="*/ 145156 h 290311"/>
                  <a:gd name="connsiteX3" fmla="*/ 32518 w 32851"/>
                  <a:gd name="connsiteY3" fmla="*/ 0 h 290311"/>
                  <a:gd name="connsiteX4" fmla="*/ 334 w 32851"/>
                  <a:gd name="connsiteY4" fmla="*/ 0 h 290311"/>
                  <a:gd name="connsiteX5" fmla="*/ 0 w 32851"/>
                  <a:gd name="connsiteY5" fmla="*/ 145156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1" h="290311">
                    <a:moveTo>
                      <a:pt x="334" y="290312"/>
                    </a:moveTo>
                    <a:lnTo>
                      <a:pt x="32518" y="290312"/>
                    </a:lnTo>
                    <a:lnTo>
                      <a:pt x="32852" y="145156"/>
                    </a:lnTo>
                    <a:lnTo>
                      <a:pt x="32518" y="0"/>
                    </a:lnTo>
                    <a:lnTo>
                      <a:pt x="334" y="0"/>
                    </a:lnTo>
                    <a:lnTo>
                      <a:pt x="0" y="145156"/>
                    </a:lnTo>
                    <a:close/>
                  </a:path>
                </a:pathLst>
              </a:custGeom>
              <a:grpFill/>
              <a:ln w="11089" cap="flat">
                <a:noFill/>
                <a:prstDash val="solid"/>
                <a:miter/>
              </a:ln>
            </p:spPr>
            <p:txBody>
              <a:bodyPr rtlCol="0" anchor="ctr"/>
              <a:lstStyle/>
              <a:p>
                <a:endParaRPr lang="fi-FI"/>
              </a:p>
            </p:txBody>
          </p:sp>
          <p:sp>
            <p:nvSpPr>
              <p:cNvPr id="18" name="Vapaamuotoinen: Muoto 17">
                <a:extLst>
                  <a:ext uri="{FF2B5EF4-FFF2-40B4-BE49-F238E27FC236}">
                    <a16:creationId xmlns:a16="http://schemas.microsoft.com/office/drawing/2014/main" id="{7E684B79-731C-4085-BE6A-B6E739C7F912}"/>
                  </a:ext>
                </a:extLst>
              </p:cNvPr>
              <p:cNvSpPr/>
              <p:nvPr/>
            </p:nvSpPr>
            <p:spPr bwMode="black">
              <a:xfrm>
                <a:off x="10278854" y="6318240"/>
                <a:ext cx="202567" cy="290311"/>
              </a:xfrm>
              <a:custGeom>
                <a:avLst/>
                <a:gdLst>
                  <a:gd name="connsiteX0" fmla="*/ 0 w 202567"/>
                  <a:gd name="connsiteY0" fmla="*/ 0 h 290311"/>
                  <a:gd name="connsiteX1" fmla="*/ 0 w 202567"/>
                  <a:gd name="connsiteY1" fmla="*/ 32233 h 290311"/>
                  <a:gd name="connsiteX2" fmla="*/ 85081 w 202567"/>
                  <a:gd name="connsiteY2" fmla="*/ 32233 h 290311"/>
                  <a:gd name="connsiteX3" fmla="*/ 84746 w 202567"/>
                  <a:gd name="connsiteY3" fmla="*/ 161163 h 290311"/>
                  <a:gd name="connsiteX4" fmla="*/ 85081 w 202567"/>
                  <a:gd name="connsiteY4" fmla="*/ 290312 h 290311"/>
                  <a:gd name="connsiteX5" fmla="*/ 117710 w 202567"/>
                  <a:gd name="connsiteY5" fmla="*/ 290312 h 290311"/>
                  <a:gd name="connsiteX6" fmla="*/ 117932 w 202567"/>
                  <a:gd name="connsiteY6" fmla="*/ 161163 h 290311"/>
                  <a:gd name="connsiteX7" fmla="*/ 117710 w 202567"/>
                  <a:gd name="connsiteY7" fmla="*/ 32233 h 290311"/>
                  <a:gd name="connsiteX8" fmla="*/ 202567 w 202567"/>
                  <a:gd name="connsiteY8" fmla="*/ 32233 h 290311"/>
                  <a:gd name="connsiteX9" fmla="*/ 202567 w 202567"/>
                  <a:gd name="connsiteY9" fmla="*/ 0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567" h="290311">
                    <a:moveTo>
                      <a:pt x="0" y="0"/>
                    </a:moveTo>
                    <a:lnTo>
                      <a:pt x="0" y="32233"/>
                    </a:lnTo>
                    <a:lnTo>
                      <a:pt x="85081" y="32233"/>
                    </a:lnTo>
                    <a:lnTo>
                      <a:pt x="84746" y="161163"/>
                    </a:lnTo>
                    <a:lnTo>
                      <a:pt x="85081" y="290312"/>
                    </a:lnTo>
                    <a:lnTo>
                      <a:pt x="117710" y="290312"/>
                    </a:lnTo>
                    <a:lnTo>
                      <a:pt x="117932" y="161163"/>
                    </a:lnTo>
                    <a:lnTo>
                      <a:pt x="117710" y="32233"/>
                    </a:lnTo>
                    <a:lnTo>
                      <a:pt x="202567" y="32233"/>
                    </a:lnTo>
                    <a:lnTo>
                      <a:pt x="202567" y="0"/>
                    </a:lnTo>
                    <a:close/>
                  </a:path>
                </a:pathLst>
              </a:custGeom>
              <a:grpFill/>
              <a:ln w="11089" cap="flat">
                <a:noFill/>
                <a:prstDash val="solid"/>
                <a:miter/>
              </a:ln>
            </p:spPr>
            <p:txBody>
              <a:bodyPr rtlCol="0" anchor="ctr"/>
              <a:lstStyle/>
              <a:p>
                <a:endParaRPr lang="fi-FI"/>
              </a:p>
            </p:txBody>
          </p:sp>
          <p:sp>
            <p:nvSpPr>
              <p:cNvPr id="19" name="Vapaamuotoinen: Muoto 18">
                <a:extLst>
                  <a:ext uri="{FF2B5EF4-FFF2-40B4-BE49-F238E27FC236}">
                    <a16:creationId xmlns:a16="http://schemas.microsoft.com/office/drawing/2014/main" id="{57443CA3-1F18-4A94-86F4-FEE32CBEC292}"/>
                  </a:ext>
                </a:extLst>
              </p:cNvPr>
              <p:cNvSpPr/>
              <p:nvPr/>
            </p:nvSpPr>
            <p:spPr bwMode="black">
              <a:xfrm>
                <a:off x="10763359" y="6317810"/>
                <a:ext cx="159501" cy="291546"/>
              </a:xfrm>
              <a:custGeom>
                <a:avLst/>
                <a:gdLst>
                  <a:gd name="connsiteX0" fmla="*/ 126872 w 159501"/>
                  <a:gd name="connsiteY0" fmla="*/ 76547 h 291546"/>
                  <a:gd name="connsiteX1" fmla="*/ 126427 w 159501"/>
                  <a:gd name="connsiteY1" fmla="*/ 69251 h 291546"/>
                  <a:gd name="connsiteX2" fmla="*/ 125536 w 159501"/>
                  <a:gd name="connsiteY2" fmla="*/ 64460 h 291546"/>
                  <a:gd name="connsiteX3" fmla="*/ 124645 w 159501"/>
                  <a:gd name="connsiteY3" fmla="*/ 61302 h 291546"/>
                  <a:gd name="connsiteX4" fmla="*/ 123532 w 159501"/>
                  <a:gd name="connsiteY4" fmla="*/ 58362 h 291546"/>
                  <a:gd name="connsiteX5" fmla="*/ 120525 w 159501"/>
                  <a:gd name="connsiteY5" fmla="*/ 52917 h 291546"/>
                  <a:gd name="connsiteX6" fmla="*/ 116516 w 159501"/>
                  <a:gd name="connsiteY6" fmla="*/ 47908 h 291546"/>
                  <a:gd name="connsiteX7" fmla="*/ 113843 w 159501"/>
                  <a:gd name="connsiteY7" fmla="*/ 45404 h 291546"/>
                  <a:gd name="connsiteX8" fmla="*/ 112507 w 159501"/>
                  <a:gd name="connsiteY8" fmla="*/ 44315 h 291546"/>
                  <a:gd name="connsiteX9" fmla="*/ 111839 w 159501"/>
                  <a:gd name="connsiteY9" fmla="*/ 43770 h 291546"/>
                  <a:gd name="connsiteX10" fmla="*/ 111282 w 159501"/>
                  <a:gd name="connsiteY10" fmla="*/ 43226 h 291546"/>
                  <a:gd name="connsiteX11" fmla="*/ 109611 w 159501"/>
                  <a:gd name="connsiteY11" fmla="*/ 42028 h 291546"/>
                  <a:gd name="connsiteX12" fmla="*/ 106493 w 159501"/>
                  <a:gd name="connsiteY12" fmla="*/ 40068 h 291546"/>
                  <a:gd name="connsiteX13" fmla="*/ 105157 w 159501"/>
                  <a:gd name="connsiteY13" fmla="*/ 39305 h 291546"/>
                  <a:gd name="connsiteX14" fmla="*/ 100591 w 159501"/>
                  <a:gd name="connsiteY14" fmla="*/ 37128 h 291546"/>
                  <a:gd name="connsiteX15" fmla="*/ 95914 w 159501"/>
                  <a:gd name="connsiteY15" fmla="*/ 35494 h 291546"/>
                  <a:gd name="connsiteX16" fmla="*/ 92462 w 159501"/>
                  <a:gd name="connsiteY16" fmla="*/ 34623 h 291546"/>
                  <a:gd name="connsiteX17" fmla="*/ 88898 w 159501"/>
                  <a:gd name="connsiteY17" fmla="*/ 33861 h 291546"/>
                  <a:gd name="connsiteX18" fmla="*/ 83553 w 159501"/>
                  <a:gd name="connsiteY18" fmla="*/ 33098 h 291546"/>
                  <a:gd name="connsiteX19" fmla="*/ 79544 w 159501"/>
                  <a:gd name="connsiteY19" fmla="*/ 32881 h 291546"/>
                  <a:gd name="connsiteX20" fmla="*/ 75535 w 159501"/>
                  <a:gd name="connsiteY20" fmla="*/ 32772 h 291546"/>
                  <a:gd name="connsiteX21" fmla="*/ 32215 w 159501"/>
                  <a:gd name="connsiteY21" fmla="*/ 32772 h 291546"/>
                  <a:gd name="connsiteX22" fmla="*/ 32215 w 159501"/>
                  <a:gd name="connsiteY22" fmla="*/ 121738 h 291546"/>
                  <a:gd name="connsiteX23" fmla="*/ 75423 w 159501"/>
                  <a:gd name="connsiteY23" fmla="*/ 121738 h 291546"/>
                  <a:gd name="connsiteX24" fmla="*/ 86448 w 159501"/>
                  <a:gd name="connsiteY24" fmla="*/ 120976 h 291546"/>
                  <a:gd name="connsiteX25" fmla="*/ 96248 w 159501"/>
                  <a:gd name="connsiteY25" fmla="*/ 118689 h 291546"/>
                  <a:gd name="connsiteX26" fmla="*/ 104934 w 159501"/>
                  <a:gd name="connsiteY26" fmla="*/ 114987 h 291546"/>
                  <a:gd name="connsiteX27" fmla="*/ 112618 w 159501"/>
                  <a:gd name="connsiteY27" fmla="*/ 109869 h 291546"/>
                  <a:gd name="connsiteX28" fmla="*/ 115514 w 159501"/>
                  <a:gd name="connsiteY28" fmla="*/ 107146 h 291546"/>
                  <a:gd name="connsiteX29" fmla="*/ 118075 w 159501"/>
                  <a:gd name="connsiteY29" fmla="*/ 104206 h 291546"/>
                  <a:gd name="connsiteX30" fmla="*/ 120302 w 159501"/>
                  <a:gd name="connsiteY30" fmla="*/ 101157 h 291546"/>
                  <a:gd name="connsiteX31" fmla="*/ 122195 w 159501"/>
                  <a:gd name="connsiteY31" fmla="*/ 97782 h 291546"/>
                  <a:gd name="connsiteX32" fmla="*/ 124979 w 159501"/>
                  <a:gd name="connsiteY32" fmla="*/ 90377 h 291546"/>
                  <a:gd name="connsiteX33" fmla="*/ 125982 w 159501"/>
                  <a:gd name="connsiteY33" fmla="*/ 85694 h 291546"/>
                  <a:gd name="connsiteX34" fmla="*/ 126872 w 159501"/>
                  <a:gd name="connsiteY34" fmla="*/ 76547 h 291546"/>
                  <a:gd name="connsiteX35" fmla="*/ 98809 w 159501"/>
                  <a:gd name="connsiteY35" fmla="*/ 151249 h 291546"/>
                  <a:gd name="connsiteX36" fmla="*/ 42126 w 159501"/>
                  <a:gd name="connsiteY36" fmla="*/ 153862 h 291546"/>
                  <a:gd name="connsiteX37" fmla="*/ 32215 w 159501"/>
                  <a:gd name="connsiteY37" fmla="*/ 156040 h 291546"/>
                  <a:gd name="connsiteX38" fmla="*/ 32215 w 159501"/>
                  <a:gd name="connsiteY38" fmla="*/ 168018 h 291546"/>
                  <a:gd name="connsiteX39" fmla="*/ 32215 w 159501"/>
                  <a:gd name="connsiteY39" fmla="*/ 191866 h 291546"/>
                  <a:gd name="connsiteX40" fmla="*/ 32215 w 159501"/>
                  <a:gd name="connsiteY40" fmla="*/ 243591 h 291546"/>
                  <a:gd name="connsiteX41" fmla="*/ 32215 w 159501"/>
                  <a:gd name="connsiteY41" fmla="*/ 269508 h 291546"/>
                  <a:gd name="connsiteX42" fmla="*/ 32215 w 159501"/>
                  <a:gd name="connsiteY42" fmla="*/ 282466 h 291546"/>
                  <a:gd name="connsiteX43" fmla="*/ 32215 w 159501"/>
                  <a:gd name="connsiteY43" fmla="*/ 289000 h 291546"/>
                  <a:gd name="connsiteX44" fmla="*/ 27538 w 159501"/>
                  <a:gd name="connsiteY44" fmla="*/ 290851 h 291546"/>
                  <a:gd name="connsiteX45" fmla="*/ 7604 w 159501"/>
                  <a:gd name="connsiteY45" fmla="*/ 290851 h 291546"/>
                  <a:gd name="connsiteX46" fmla="*/ 31 w 159501"/>
                  <a:gd name="connsiteY46" fmla="*/ 288564 h 291546"/>
                  <a:gd name="connsiteX47" fmla="*/ 31 w 159501"/>
                  <a:gd name="connsiteY47" fmla="*/ 285079 h 291546"/>
                  <a:gd name="connsiteX48" fmla="*/ 31 w 159501"/>
                  <a:gd name="connsiteY48" fmla="*/ 274626 h 291546"/>
                  <a:gd name="connsiteX49" fmla="*/ 31 w 159501"/>
                  <a:gd name="connsiteY49" fmla="*/ 214516 h 291546"/>
                  <a:gd name="connsiteX50" fmla="*/ 143 w 159501"/>
                  <a:gd name="connsiteY50" fmla="*/ 7944 h 291546"/>
                  <a:gd name="connsiteX51" fmla="*/ 143 w 159501"/>
                  <a:gd name="connsiteY51" fmla="*/ 1846 h 291546"/>
                  <a:gd name="connsiteX52" fmla="*/ 5042 w 159501"/>
                  <a:gd name="connsiteY52" fmla="*/ 539 h 291546"/>
                  <a:gd name="connsiteX53" fmla="*/ 17404 w 159501"/>
                  <a:gd name="connsiteY53" fmla="*/ 539 h 291546"/>
                  <a:gd name="connsiteX54" fmla="*/ 42126 w 159501"/>
                  <a:gd name="connsiteY54" fmla="*/ 539 h 291546"/>
                  <a:gd name="connsiteX55" fmla="*/ 98141 w 159501"/>
                  <a:gd name="connsiteY55" fmla="*/ 2826 h 291546"/>
                  <a:gd name="connsiteX56" fmla="*/ 159501 w 159501"/>
                  <a:gd name="connsiteY56" fmla="*/ 76656 h 291546"/>
                  <a:gd name="connsiteX57" fmla="*/ 98809 w 159501"/>
                  <a:gd name="connsiteY57" fmla="*/ 151249 h 29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9501" h="291546">
                    <a:moveTo>
                      <a:pt x="126872" y="76547"/>
                    </a:moveTo>
                    <a:cubicBezTo>
                      <a:pt x="126872" y="74043"/>
                      <a:pt x="126761" y="71647"/>
                      <a:pt x="126427" y="69251"/>
                    </a:cubicBezTo>
                    <a:cubicBezTo>
                      <a:pt x="126204" y="67618"/>
                      <a:pt x="125870" y="65985"/>
                      <a:pt x="125536" y="64460"/>
                    </a:cubicBezTo>
                    <a:cubicBezTo>
                      <a:pt x="125313" y="63371"/>
                      <a:pt x="124979" y="62282"/>
                      <a:pt x="124645" y="61302"/>
                    </a:cubicBezTo>
                    <a:cubicBezTo>
                      <a:pt x="124311" y="60322"/>
                      <a:pt x="123866" y="59342"/>
                      <a:pt x="123532" y="58362"/>
                    </a:cubicBezTo>
                    <a:cubicBezTo>
                      <a:pt x="122752" y="56402"/>
                      <a:pt x="121638" y="54551"/>
                      <a:pt x="120525" y="52917"/>
                    </a:cubicBezTo>
                    <a:cubicBezTo>
                      <a:pt x="119300" y="51175"/>
                      <a:pt x="117963" y="49433"/>
                      <a:pt x="116516" y="47908"/>
                    </a:cubicBezTo>
                    <a:cubicBezTo>
                      <a:pt x="115625" y="47037"/>
                      <a:pt x="114734" y="46166"/>
                      <a:pt x="113843" y="45404"/>
                    </a:cubicBezTo>
                    <a:cubicBezTo>
                      <a:pt x="113398" y="44968"/>
                      <a:pt x="112952" y="44641"/>
                      <a:pt x="112507" y="44315"/>
                    </a:cubicBezTo>
                    <a:cubicBezTo>
                      <a:pt x="112284" y="44097"/>
                      <a:pt x="112061" y="43988"/>
                      <a:pt x="111839" y="43770"/>
                    </a:cubicBezTo>
                    <a:cubicBezTo>
                      <a:pt x="111616" y="43661"/>
                      <a:pt x="111504" y="43443"/>
                      <a:pt x="111282" y="43226"/>
                    </a:cubicBezTo>
                    <a:cubicBezTo>
                      <a:pt x="110725" y="42790"/>
                      <a:pt x="110168" y="42354"/>
                      <a:pt x="109611" y="42028"/>
                    </a:cubicBezTo>
                    <a:cubicBezTo>
                      <a:pt x="108609" y="41266"/>
                      <a:pt x="107607" y="40612"/>
                      <a:pt x="106493" y="40068"/>
                    </a:cubicBezTo>
                    <a:cubicBezTo>
                      <a:pt x="106048" y="39850"/>
                      <a:pt x="105602" y="39523"/>
                      <a:pt x="105157" y="39305"/>
                    </a:cubicBezTo>
                    <a:cubicBezTo>
                      <a:pt x="103709" y="38543"/>
                      <a:pt x="102150" y="37781"/>
                      <a:pt x="100591" y="37128"/>
                    </a:cubicBezTo>
                    <a:cubicBezTo>
                      <a:pt x="99032" y="36474"/>
                      <a:pt x="97584" y="36039"/>
                      <a:pt x="95914" y="35494"/>
                    </a:cubicBezTo>
                    <a:cubicBezTo>
                      <a:pt x="94800" y="35167"/>
                      <a:pt x="93575" y="34841"/>
                      <a:pt x="92462" y="34623"/>
                    </a:cubicBezTo>
                    <a:cubicBezTo>
                      <a:pt x="91237" y="34405"/>
                      <a:pt x="90123" y="34079"/>
                      <a:pt x="88898" y="33861"/>
                    </a:cubicBezTo>
                    <a:cubicBezTo>
                      <a:pt x="87116" y="33534"/>
                      <a:pt x="85334" y="33316"/>
                      <a:pt x="83553" y="33098"/>
                    </a:cubicBezTo>
                    <a:cubicBezTo>
                      <a:pt x="82216" y="32990"/>
                      <a:pt x="80880" y="32881"/>
                      <a:pt x="79544" y="32881"/>
                    </a:cubicBezTo>
                    <a:cubicBezTo>
                      <a:pt x="78207" y="32881"/>
                      <a:pt x="76871" y="32772"/>
                      <a:pt x="75535" y="32772"/>
                    </a:cubicBezTo>
                    <a:lnTo>
                      <a:pt x="32215" y="32772"/>
                    </a:lnTo>
                    <a:lnTo>
                      <a:pt x="32215" y="121738"/>
                    </a:lnTo>
                    <a:lnTo>
                      <a:pt x="75423" y="121738"/>
                    </a:lnTo>
                    <a:cubicBezTo>
                      <a:pt x="79098" y="121738"/>
                      <a:pt x="82773" y="121520"/>
                      <a:pt x="86448" y="120976"/>
                    </a:cubicBezTo>
                    <a:cubicBezTo>
                      <a:pt x="89789" y="120432"/>
                      <a:pt x="93018" y="119778"/>
                      <a:pt x="96248" y="118689"/>
                    </a:cubicBezTo>
                    <a:cubicBezTo>
                      <a:pt x="99255" y="117709"/>
                      <a:pt x="102150" y="116511"/>
                      <a:pt x="104934" y="114987"/>
                    </a:cubicBezTo>
                    <a:cubicBezTo>
                      <a:pt x="107607" y="113571"/>
                      <a:pt x="110168" y="111829"/>
                      <a:pt x="112618" y="109869"/>
                    </a:cubicBezTo>
                    <a:cubicBezTo>
                      <a:pt x="113620" y="108998"/>
                      <a:pt x="114623" y="108127"/>
                      <a:pt x="115514" y="107146"/>
                    </a:cubicBezTo>
                    <a:cubicBezTo>
                      <a:pt x="116404" y="106275"/>
                      <a:pt x="117295" y="105295"/>
                      <a:pt x="118075" y="104206"/>
                    </a:cubicBezTo>
                    <a:cubicBezTo>
                      <a:pt x="118854" y="103226"/>
                      <a:pt x="119634" y="102246"/>
                      <a:pt x="120302" y="101157"/>
                    </a:cubicBezTo>
                    <a:cubicBezTo>
                      <a:pt x="120970" y="100068"/>
                      <a:pt x="121638" y="98979"/>
                      <a:pt x="122195" y="97782"/>
                    </a:cubicBezTo>
                    <a:cubicBezTo>
                      <a:pt x="123309" y="95386"/>
                      <a:pt x="124311" y="92990"/>
                      <a:pt x="124979" y="90377"/>
                    </a:cubicBezTo>
                    <a:cubicBezTo>
                      <a:pt x="125425" y="88852"/>
                      <a:pt x="125759" y="87219"/>
                      <a:pt x="125982" y="85694"/>
                    </a:cubicBezTo>
                    <a:cubicBezTo>
                      <a:pt x="126650" y="82536"/>
                      <a:pt x="126872" y="79487"/>
                      <a:pt x="126872" y="76547"/>
                    </a:cubicBezTo>
                    <a:moveTo>
                      <a:pt x="98809" y="151249"/>
                    </a:moveTo>
                    <a:cubicBezTo>
                      <a:pt x="79766" y="155822"/>
                      <a:pt x="61058" y="153862"/>
                      <a:pt x="42126" y="153862"/>
                    </a:cubicBezTo>
                    <a:cubicBezTo>
                      <a:pt x="39899" y="153862"/>
                      <a:pt x="32215" y="151902"/>
                      <a:pt x="32215" y="156040"/>
                    </a:cubicBezTo>
                    <a:lnTo>
                      <a:pt x="32215" y="168018"/>
                    </a:lnTo>
                    <a:lnTo>
                      <a:pt x="32215" y="191866"/>
                    </a:lnTo>
                    <a:lnTo>
                      <a:pt x="32215" y="243591"/>
                    </a:lnTo>
                    <a:lnTo>
                      <a:pt x="32215" y="269508"/>
                    </a:lnTo>
                    <a:lnTo>
                      <a:pt x="32215" y="282466"/>
                    </a:lnTo>
                    <a:lnTo>
                      <a:pt x="32215" y="289000"/>
                    </a:lnTo>
                    <a:cubicBezTo>
                      <a:pt x="32215" y="292049"/>
                      <a:pt x="29431" y="290851"/>
                      <a:pt x="27538" y="290851"/>
                    </a:cubicBezTo>
                    <a:lnTo>
                      <a:pt x="7604" y="290851"/>
                    </a:lnTo>
                    <a:cubicBezTo>
                      <a:pt x="4708" y="290851"/>
                      <a:pt x="31" y="293464"/>
                      <a:pt x="31" y="288564"/>
                    </a:cubicBezTo>
                    <a:lnTo>
                      <a:pt x="31" y="285079"/>
                    </a:lnTo>
                    <a:cubicBezTo>
                      <a:pt x="31" y="281595"/>
                      <a:pt x="31" y="278110"/>
                      <a:pt x="31" y="274626"/>
                    </a:cubicBezTo>
                    <a:cubicBezTo>
                      <a:pt x="31" y="254589"/>
                      <a:pt x="31" y="234553"/>
                      <a:pt x="31" y="214516"/>
                    </a:cubicBezTo>
                    <a:cubicBezTo>
                      <a:pt x="-80" y="145695"/>
                      <a:pt x="143" y="76874"/>
                      <a:pt x="143" y="7944"/>
                    </a:cubicBezTo>
                    <a:lnTo>
                      <a:pt x="143" y="1846"/>
                    </a:lnTo>
                    <a:cubicBezTo>
                      <a:pt x="143" y="-1312"/>
                      <a:pt x="3261" y="539"/>
                      <a:pt x="5042" y="539"/>
                    </a:cubicBezTo>
                    <a:lnTo>
                      <a:pt x="17404" y="539"/>
                    </a:lnTo>
                    <a:lnTo>
                      <a:pt x="42126" y="539"/>
                    </a:lnTo>
                    <a:cubicBezTo>
                      <a:pt x="60835" y="539"/>
                      <a:pt x="79321" y="-1312"/>
                      <a:pt x="98141" y="2826"/>
                    </a:cubicBezTo>
                    <a:cubicBezTo>
                      <a:pt x="136561" y="11320"/>
                      <a:pt x="159501" y="37672"/>
                      <a:pt x="159501" y="76656"/>
                    </a:cubicBezTo>
                    <a:cubicBezTo>
                      <a:pt x="159390" y="113789"/>
                      <a:pt x="135559" y="142428"/>
                      <a:pt x="98809" y="151249"/>
                    </a:cubicBezTo>
                  </a:path>
                </a:pathLst>
              </a:custGeom>
              <a:grpFill/>
              <a:ln w="11089" cap="flat">
                <a:noFill/>
                <a:prstDash val="solid"/>
                <a:miter/>
              </a:ln>
            </p:spPr>
            <p:txBody>
              <a:bodyPr rtlCol="0" anchor="ctr"/>
              <a:lstStyle/>
              <a:p>
                <a:endParaRPr lang="fi-FI"/>
              </a:p>
            </p:txBody>
          </p:sp>
          <p:sp>
            <p:nvSpPr>
              <p:cNvPr id="20" name="Vapaamuotoinen: Muoto 19">
                <a:extLst>
                  <a:ext uri="{FF2B5EF4-FFF2-40B4-BE49-F238E27FC236}">
                    <a16:creationId xmlns:a16="http://schemas.microsoft.com/office/drawing/2014/main" id="{434B4746-318A-4BD9-BEF3-36C90F5D931D}"/>
                  </a:ext>
                </a:extLst>
              </p:cNvPr>
              <p:cNvSpPr/>
              <p:nvPr/>
            </p:nvSpPr>
            <p:spPr bwMode="black">
              <a:xfrm>
                <a:off x="10472624" y="6318240"/>
                <a:ext cx="245775" cy="290311"/>
              </a:xfrm>
              <a:custGeom>
                <a:avLst/>
                <a:gdLst>
                  <a:gd name="connsiteX0" fmla="*/ 172054 w 245775"/>
                  <a:gd name="connsiteY0" fmla="*/ 204176 h 290311"/>
                  <a:gd name="connsiteX1" fmla="*/ 122610 w 245775"/>
                  <a:gd name="connsiteY1" fmla="*/ 77750 h 290311"/>
                  <a:gd name="connsiteX2" fmla="*/ 73165 w 245775"/>
                  <a:gd name="connsiteY2" fmla="*/ 204176 h 290311"/>
                  <a:gd name="connsiteX3" fmla="*/ 172054 w 245775"/>
                  <a:gd name="connsiteY3" fmla="*/ 204176 h 290311"/>
                  <a:gd name="connsiteX4" fmla="*/ 206131 w 245775"/>
                  <a:gd name="connsiteY4" fmla="*/ 290312 h 290311"/>
                  <a:gd name="connsiteX5" fmla="*/ 183190 w 245775"/>
                  <a:gd name="connsiteY5" fmla="*/ 231618 h 290311"/>
                  <a:gd name="connsiteX6" fmla="*/ 62474 w 245775"/>
                  <a:gd name="connsiteY6" fmla="*/ 231618 h 290311"/>
                  <a:gd name="connsiteX7" fmla="*/ 39534 w 245775"/>
                  <a:gd name="connsiteY7" fmla="*/ 290312 h 290311"/>
                  <a:gd name="connsiteX8" fmla="*/ 0 w 245775"/>
                  <a:gd name="connsiteY8" fmla="*/ 290312 h 290311"/>
                  <a:gd name="connsiteX9" fmla="*/ 122721 w 245775"/>
                  <a:gd name="connsiteY9" fmla="*/ 0 h 290311"/>
                  <a:gd name="connsiteX10" fmla="*/ 245776 w 245775"/>
                  <a:gd name="connsiteY10" fmla="*/ 290312 h 290311"/>
                  <a:gd name="connsiteX11" fmla="*/ 206131 w 245775"/>
                  <a:gd name="connsiteY11" fmla="*/ 290312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75" h="290311">
                    <a:moveTo>
                      <a:pt x="172054" y="204176"/>
                    </a:moveTo>
                    <a:lnTo>
                      <a:pt x="122610" y="77750"/>
                    </a:lnTo>
                    <a:lnTo>
                      <a:pt x="73165" y="204176"/>
                    </a:lnTo>
                    <a:lnTo>
                      <a:pt x="172054" y="204176"/>
                    </a:lnTo>
                    <a:close/>
                    <a:moveTo>
                      <a:pt x="206131" y="290312"/>
                    </a:moveTo>
                    <a:lnTo>
                      <a:pt x="183190" y="231618"/>
                    </a:lnTo>
                    <a:lnTo>
                      <a:pt x="62474" y="231618"/>
                    </a:lnTo>
                    <a:lnTo>
                      <a:pt x="39534" y="290312"/>
                    </a:lnTo>
                    <a:lnTo>
                      <a:pt x="0" y="290312"/>
                    </a:lnTo>
                    <a:lnTo>
                      <a:pt x="122721" y="0"/>
                    </a:lnTo>
                    <a:lnTo>
                      <a:pt x="245776" y="290312"/>
                    </a:lnTo>
                    <a:lnTo>
                      <a:pt x="206131" y="290312"/>
                    </a:lnTo>
                    <a:close/>
                  </a:path>
                </a:pathLst>
              </a:custGeom>
              <a:grpFill/>
              <a:ln w="11089" cap="flat">
                <a:noFill/>
                <a:prstDash val="solid"/>
                <a:miter/>
              </a:ln>
            </p:spPr>
            <p:txBody>
              <a:bodyPr rtlCol="0" anchor="ctr"/>
              <a:lstStyle/>
              <a:p>
                <a:endParaRPr lang="fi-FI"/>
              </a:p>
            </p:txBody>
          </p:sp>
        </p:grpSp>
      </p:grpSp>
    </p:spTree>
    <p:extLst>
      <p:ext uri="{BB962C8B-B14F-4D97-AF65-F5344CB8AC3E}">
        <p14:creationId xmlns:p14="http://schemas.microsoft.com/office/powerpoint/2010/main" val="1735455603"/>
      </p:ext>
    </p:extLst>
  </p:cSld>
  <p:clrMapOvr>
    <a:masterClrMapping/>
  </p:clrMapOvr>
  <p:extLst>
    <p:ext uri="{DCECCB84-F9BA-43D5-87BE-67443E8EF086}">
      <p15:sldGuideLst xmlns:p15="http://schemas.microsoft.com/office/powerpoint/2012/main">
        <p15:guide id="1" orient="horz" pos="27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Otsikkodia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Otsikko 21">
            <a:extLst>
              <a:ext uri="{FF2B5EF4-FFF2-40B4-BE49-F238E27FC236}">
                <a16:creationId xmlns:a16="http://schemas.microsoft.com/office/drawing/2014/main" id="{42627C78-F857-4C35-B9DE-F8E8F893A8C6}"/>
              </a:ext>
            </a:extLst>
          </p:cNvPr>
          <p:cNvSpPr>
            <a:spLocks noGrp="1"/>
          </p:cNvSpPr>
          <p:nvPr>
            <p:ph type="title"/>
          </p:nvPr>
        </p:nvSpPr>
        <p:spPr>
          <a:xfrm>
            <a:off x="576000" y="3909750"/>
            <a:ext cx="8280000" cy="1224000"/>
          </a:xfrm>
        </p:spPr>
        <p:txBody>
          <a:bodyPr/>
          <a:lstStyle>
            <a:lvl1pPr>
              <a:defRPr>
                <a:solidFill>
                  <a:schemeClr val="bg1"/>
                </a:solidFill>
              </a:defRPr>
            </a:lvl1pPr>
          </a:lstStyle>
          <a:p>
            <a:r>
              <a:rPr lang="fi-FI"/>
              <a:t>Muokkaa ots. perustyyl. napsautt.</a:t>
            </a:r>
            <a:endParaRPr lang="fi-FI" dirty="0"/>
          </a:p>
        </p:txBody>
      </p:sp>
      <p:sp>
        <p:nvSpPr>
          <p:cNvPr id="8" name="Alaotsikko">
            <a:extLst>
              <a:ext uri="{FF2B5EF4-FFF2-40B4-BE49-F238E27FC236}">
                <a16:creationId xmlns:a16="http://schemas.microsoft.com/office/drawing/2014/main" id="{E91DDF1F-FE89-4603-A3BF-EF6D77121761}"/>
              </a:ext>
            </a:extLst>
          </p:cNvPr>
          <p:cNvSpPr>
            <a:spLocks noGrp="1"/>
          </p:cNvSpPr>
          <p:nvPr>
            <p:ph type="subTitle" idx="1"/>
          </p:nvPr>
        </p:nvSpPr>
        <p:spPr>
          <a:xfrm>
            <a:off x="576000" y="5229000"/>
            <a:ext cx="8280000" cy="1241006"/>
          </a:xfrm>
        </p:spPr>
        <p:txBody>
          <a:bodyPr/>
          <a:lstStyle>
            <a:lvl1pPr marL="0" indent="0" algn="l">
              <a:lnSpc>
                <a:spcPct val="90000"/>
              </a:lnSpc>
              <a:spcBef>
                <a:spcPts val="0"/>
              </a:spcBef>
              <a:buNone/>
              <a:defRPr sz="26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6" name="Dian numeron paikkamerkki 5">
            <a:extLst>
              <a:ext uri="{FF2B5EF4-FFF2-40B4-BE49-F238E27FC236}">
                <a16:creationId xmlns:a16="http://schemas.microsoft.com/office/drawing/2014/main" id="{ABE89B99-CB50-4721-8EC5-09E308DE349D}"/>
              </a:ext>
            </a:extLst>
          </p:cNvPr>
          <p:cNvSpPr>
            <a:spLocks noGrp="1"/>
          </p:cNvSpPr>
          <p:nvPr>
            <p:ph type="sldNum" sz="quarter" idx="12"/>
          </p:nvPr>
        </p:nvSpPr>
        <p:spPr/>
        <p:txBody>
          <a:bodyPr/>
          <a:lstStyle>
            <a:lvl1pPr>
              <a:defRPr>
                <a:noFill/>
              </a:defRPr>
            </a:lvl1pPr>
          </a:lstStyle>
          <a:p>
            <a:fld id="{2020BB7A-7565-440A-AF71-226D618FE89D}" type="slidenum">
              <a:rPr lang="fi-FI" smtClean="0"/>
              <a:t>‹#›</a:t>
            </a:fld>
            <a:endParaRPr lang="fi-FI"/>
          </a:p>
        </p:txBody>
      </p:sp>
      <p:sp>
        <p:nvSpPr>
          <p:cNvPr id="4" name="Päivämäärän paikkamerkki 3">
            <a:extLst>
              <a:ext uri="{FF2B5EF4-FFF2-40B4-BE49-F238E27FC236}">
                <a16:creationId xmlns:a16="http://schemas.microsoft.com/office/drawing/2014/main" id="{424E1588-9E6E-4A84-810E-6A616E8CD13B}"/>
              </a:ext>
            </a:extLst>
          </p:cNvPr>
          <p:cNvSpPr>
            <a:spLocks noGrp="1"/>
          </p:cNvSpPr>
          <p:nvPr>
            <p:ph type="dt" sz="half" idx="10"/>
          </p:nvPr>
        </p:nvSpPr>
        <p:spPr/>
        <p:txBody>
          <a:bodyPr/>
          <a:lstStyle>
            <a:lvl1pPr>
              <a:defRPr>
                <a:noFill/>
              </a:defRPr>
            </a:lvl1pPr>
          </a:lstStyle>
          <a:p>
            <a:fld id="{F25BF6CE-9D35-4565-9508-7A0004C3B50F}" type="datetime1">
              <a:rPr lang="fi-FI" smtClean="0"/>
              <a:t>30.5.2024</a:t>
            </a:fld>
            <a:endParaRPr lang="fi-FI"/>
          </a:p>
        </p:txBody>
      </p:sp>
      <p:sp>
        <p:nvSpPr>
          <p:cNvPr id="5" name="Alatunnisteen paikkamerkki 4">
            <a:extLst>
              <a:ext uri="{FF2B5EF4-FFF2-40B4-BE49-F238E27FC236}">
                <a16:creationId xmlns:a16="http://schemas.microsoft.com/office/drawing/2014/main" id="{F2470115-13AF-4E2A-AD86-898C49862C5F}"/>
              </a:ext>
            </a:extLst>
          </p:cNvPr>
          <p:cNvSpPr>
            <a:spLocks noGrp="1"/>
          </p:cNvSpPr>
          <p:nvPr>
            <p:ph type="ftr" sz="quarter" idx="11"/>
          </p:nvPr>
        </p:nvSpPr>
        <p:spPr/>
        <p:txBody>
          <a:bodyPr/>
          <a:lstStyle>
            <a:lvl1pPr>
              <a:defRPr>
                <a:noFill/>
              </a:defRPr>
            </a:lvl1pPr>
          </a:lstStyle>
          <a:p>
            <a:r>
              <a:rPr lang="en-US"/>
              <a:t>This work © 2024 by Tapio Palvelut Oy is licensed under CC BY-SA 4.0 </a:t>
            </a:r>
            <a:endParaRPr lang="fi-FI"/>
          </a:p>
        </p:txBody>
      </p:sp>
      <p:grpSp>
        <p:nvGrpSpPr>
          <p:cNvPr id="13" name="Logo">
            <a:extLst>
              <a:ext uri="{FF2B5EF4-FFF2-40B4-BE49-F238E27FC236}">
                <a16:creationId xmlns:a16="http://schemas.microsoft.com/office/drawing/2014/main" id="{3C30A216-C7F8-42EB-967F-C42A5B6546E0}"/>
              </a:ext>
              <a:ext uri="{C183D7F6-B498-43B3-948B-1728B52AA6E4}">
                <adec:decorative xmlns:adec="http://schemas.microsoft.com/office/drawing/2017/decorative" val="1"/>
              </a:ext>
            </a:extLst>
          </p:cNvPr>
          <p:cNvGrpSpPr>
            <a:grpSpLocks noChangeAspect="1"/>
          </p:cNvGrpSpPr>
          <p:nvPr/>
        </p:nvGrpSpPr>
        <p:grpSpPr bwMode="black">
          <a:xfrm>
            <a:off x="9259944" y="5532891"/>
            <a:ext cx="2196000" cy="592921"/>
            <a:chOff x="10274400" y="6210000"/>
            <a:chExt cx="1492250" cy="402908"/>
          </a:xfrm>
          <a:solidFill>
            <a:srgbClr val="FFFFFF"/>
          </a:solidFill>
        </p:grpSpPr>
        <p:sp>
          <p:nvSpPr>
            <p:cNvPr id="14" name="Vapaamuotoinen: Muoto 13">
              <a:extLst>
                <a:ext uri="{FF2B5EF4-FFF2-40B4-BE49-F238E27FC236}">
                  <a16:creationId xmlns:a16="http://schemas.microsoft.com/office/drawing/2014/main" id="{EC11CF2F-5EEB-49C7-B657-CFB988898499}"/>
                </a:ext>
              </a:extLst>
            </p:cNvPr>
            <p:cNvSpPr/>
            <p:nvPr/>
          </p:nvSpPr>
          <p:spPr bwMode="black">
            <a:xfrm>
              <a:off x="11466195" y="6216751"/>
              <a:ext cx="301902" cy="392018"/>
            </a:xfrm>
            <a:custGeom>
              <a:avLst/>
              <a:gdLst>
                <a:gd name="connsiteX0" fmla="*/ 150227 w 301902"/>
                <a:gd name="connsiteY0" fmla="*/ 0 h 392018"/>
                <a:gd name="connsiteX1" fmla="*/ 126062 w 301902"/>
                <a:gd name="connsiteY1" fmla="*/ 55318 h 392018"/>
                <a:gd name="connsiteX2" fmla="*/ 126062 w 301902"/>
                <a:gd name="connsiteY2" fmla="*/ 170419 h 392018"/>
                <a:gd name="connsiteX3" fmla="*/ 96439 w 301902"/>
                <a:gd name="connsiteY3" fmla="*/ 105409 h 392018"/>
                <a:gd name="connsiteX4" fmla="*/ 69935 w 301902"/>
                <a:gd name="connsiteY4" fmla="*/ 165955 h 392018"/>
                <a:gd name="connsiteX5" fmla="*/ 101896 w 301902"/>
                <a:gd name="connsiteY5" fmla="*/ 235756 h 392018"/>
                <a:gd name="connsiteX6" fmla="*/ 52786 w 301902"/>
                <a:gd name="connsiteY6" fmla="*/ 205265 h 392018"/>
                <a:gd name="connsiteX7" fmla="*/ 33409 w 301902"/>
                <a:gd name="connsiteY7" fmla="*/ 249476 h 392018"/>
                <a:gd name="connsiteX8" fmla="*/ 80849 w 301902"/>
                <a:gd name="connsiteY8" fmla="*/ 278878 h 392018"/>
                <a:gd name="connsiteX9" fmla="*/ 20491 w 301902"/>
                <a:gd name="connsiteY9" fmla="*/ 278878 h 392018"/>
                <a:gd name="connsiteX10" fmla="*/ 0 w 301902"/>
                <a:gd name="connsiteY10" fmla="*/ 325811 h 392018"/>
                <a:gd name="connsiteX11" fmla="*/ 126062 w 301902"/>
                <a:gd name="connsiteY11" fmla="*/ 325811 h 392018"/>
                <a:gd name="connsiteX12" fmla="*/ 126062 w 301902"/>
                <a:gd name="connsiteY12" fmla="*/ 392019 h 392018"/>
                <a:gd name="connsiteX13" fmla="*/ 175729 w 301902"/>
                <a:gd name="connsiteY13" fmla="*/ 392019 h 392018"/>
                <a:gd name="connsiteX14" fmla="*/ 175729 w 301902"/>
                <a:gd name="connsiteY14" fmla="*/ 325811 h 392018"/>
                <a:gd name="connsiteX15" fmla="*/ 301902 w 301902"/>
                <a:gd name="connsiteY15" fmla="*/ 325811 h 392018"/>
                <a:gd name="connsiteX16" fmla="*/ 281300 w 301902"/>
                <a:gd name="connsiteY16" fmla="*/ 278878 h 392018"/>
                <a:gd name="connsiteX17" fmla="*/ 221054 w 301902"/>
                <a:gd name="connsiteY17" fmla="*/ 278878 h 392018"/>
                <a:gd name="connsiteX18" fmla="*/ 268494 w 301902"/>
                <a:gd name="connsiteY18" fmla="*/ 249476 h 392018"/>
                <a:gd name="connsiteX19" fmla="*/ 249117 w 301902"/>
                <a:gd name="connsiteY19" fmla="*/ 205265 h 392018"/>
                <a:gd name="connsiteX20" fmla="*/ 199895 w 301902"/>
                <a:gd name="connsiteY20" fmla="*/ 235756 h 392018"/>
                <a:gd name="connsiteX21" fmla="*/ 231967 w 301902"/>
                <a:gd name="connsiteY21" fmla="*/ 165955 h 392018"/>
                <a:gd name="connsiteX22" fmla="*/ 205463 w 301902"/>
                <a:gd name="connsiteY22" fmla="*/ 105409 h 392018"/>
                <a:gd name="connsiteX23" fmla="*/ 175729 w 301902"/>
                <a:gd name="connsiteY23" fmla="*/ 170419 h 392018"/>
                <a:gd name="connsiteX24" fmla="*/ 175729 w 301902"/>
                <a:gd name="connsiteY24" fmla="*/ 55318 h 392018"/>
                <a:gd name="connsiteX25" fmla="*/ 151675 w 301902"/>
                <a:gd name="connsiteY25" fmla="*/ 0 h 39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902" h="392018">
                  <a:moveTo>
                    <a:pt x="150227" y="0"/>
                  </a:moveTo>
                  <a:lnTo>
                    <a:pt x="126062" y="55318"/>
                  </a:lnTo>
                  <a:lnTo>
                    <a:pt x="126062" y="170419"/>
                  </a:lnTo>
                  <a:lnTo>
                    <a:pt x="96439" y="105409"/>
                  </a:lnTo>
                  <a:lnTo>
                    <a:pt x="69935" y="165955"/>
                  </a:lnTo>
                  <a:lnTo>
                    <a:pt x="101896" y="235756"/>
                  </a:lnTo>
                  <a:lnTo>
                    <a:pt x="52786" y="205265"/>
                  </a:lnTo>
                  <a:lnTo>
                    <a:pt x="33409" y="249476"/>
                  </a:lnTo>
                  <a:lnTo>
                    <a:pt x="80849" y="278878"/>
                  </a:lnTo>
                  <a:lnTo>
                    <a:pt x="20491" y="278878"/>
                  </a:lnTo>
                  <a:lnTo>
                    <a:pt x="0" y="325811"/>
                  </a:lnTo>
                  <a:lnTo>
                    <a:pt x="126062" y="325811"/>
                  </a:lnTo>
                  <a:lnTo>
                    <a:pt x="126062" y="392019"/>
                  </a:lnTo>
                  <a:lnTo>
                    <a:pt x="175729" y="392019"/>
                  </a:lnTo>
                  <a:lnTo>
                    <a:pt x="175729" y="325811"/>
                  </a:lnTo>
                  <a:lnTo>
                    <a:pt x="301902" y="325811"/>
                  </a:lnTo>
                  <a:lnTo>
                    <a:pt x="281300" y="278878"/>
                  </a:lnTo>
                  <a:lnTo>
                    <a:pt x="221054" y="278878"/>
                  </a:lnTo>
                  <a:lnTo>
                    <a:pt x="268494" y="249476"/>
                  </a:lnTo>
                  <a:lnTo>
                    <a:pt x="249117" y="205265"/>
                  </a:lnTo>
                  <a:lnTo>
                    <a:pt x="199895" y="235756"/>
                  </a:lnTo>
                  <a:lnTo>
                    <a:pt x="231967" y="165955"/>
                  </a:lnTo>
                  <a:lnTo>
                    <a:pt x="205463" y="105409"/>
                  </a:lnTo>
                  <a:lnTo>
                    <a:pt x="175729" y="170419"/>
                  </a:lnTo>
                  <a:lnTo>
                    <a:pt x="175729" y="55318"/>
                  </a:lnTo>
                  <a:lnTo>
                    <a:pt x="151675" y="0"/>
                  </a:lnTo>
                  <a:close/>
                </a:path>
              </a:pathLst>
            </a:custGeom>
            <a:grpFill/>
            <a:ln w="11089" cap="flat">
              <a:noFill/>
              <a:prstDash val="solid"/>
              <a:miter/>
            </a:ln>
          </p:spPr>
          <p:txBody>
            <a:bodyPr rtlCol="0" anchor="ctr"/>
            <a:lstStyle/>
            <a:p>
              <a:endParaRPr lang="fi-FI"/>
            </a:p>
          </p:txBody>
        </p:sp>
        <p:grpSp>
          <p:nvGrpSpPr>
            <p:cNvPr id="15" name="Kuva 10">
              <a:extLst>
                <a:ext uri="{FF2B5EF4-FFF2-40B4-BE49-F238E27FC236}">
                  <a16:creationId xmlns:a16="http://schemas.microsoft.com/office/drawing/2014/main" id="{974D59E4-C489-4D86-9ADE-0A22503B24E7}"/>
                </a:ext>
              </a:extLst>
            </p:cNvPr>
            <p:cNvGrpSpPr/>
            <p:nvPr/>
          </p:nvGrpSpPr>
          <p:grpSpPr bwMode="black">
            <a:xfrm>
              <a:off x="10278854" y="6317762"/>
              <a:ext cx="1072638" cy="291633"/>
              <a:chOff x="10278854" y="6317762"/>
              <a:chExt cx="1072638" cy="291633"/>
            </a:xfrm>
            <a:grpFill/>
          </p:grpSpPr>
          <p:sp>
            <p:nvSpPr>
              <p:cNvPr id="16" name="Vapaamuotoinen: Muoto 15">
                <a:extLst>
                  <a:ext uri="{FF2B5EF4-FFF2-40B4-BE49-F238E27FC236}">
                    <a16:creationId xmlns:a16="http://schemas.microsoft.com/office/drawing/2014/main" id="{30BCBFC5-BEC8-4C97-9AE0-5C60F02304EC}"/>
                  </a:ext>
                </a:extLst>
              </p:cNvPr>
              <p:cNvSpPr/>
              <p:nvPr/>
            </p:nvSpPr>
            <p:spPr bwMode="black">
              <a:xfrm>
                <a:off x="11056272" y="6317762"/>
                <a:ext cx="295220" cy="291633"/>
              </a:xfrm>
              <a:custGeom>
                <a:avLst/>
                <a:gdLst>
                  <a:gd name="connsiteX0" fmla="*/ 295221 w 295220"/>
                  <a:gd name="connsiteY0" fmla="*/ 145634 h 291633"/>
                  <a:gd name="connsiteX1" fmla="*/ 293884 w 295220"/>
                  <a:gd name="connsiteY1" fmla="*/ 123093 h 291633"/>
                  <a:gd name="connsiteX2" fmla="*/ 292214 w 295220"/>
                  <a:gd name="connsiteY2" fmla="*/ 112312 h 291633"/>
                  <a:gd name="connsiteX3" fmla="*/ 289764 w 295220"/>
                  <a:gd name="connsiteY3" fmla="*/ 101859 h 291633"/>
                  <a:gd name="connsiteX4" fmla="*/ 282748 w 295220"/>
                  <a:gd name="connsiteY4" fmla="*/ 82149 h 291633"/>
                  <a:gd name="connsiteX5" fmla="*/ 276178 w 295220"/>
                  <a:gd name="connsiteY5" fmla="*/ 69190 h 291633"/>
                  <a:gd name="connsiteX6" fmla="*/ 270610 w 295220"/>
                  <a:gd name="connsiteY6" fmla="*/ 60479 h 291633"/>
                  <a:gd name="connsiteX7" fmla="*/ 264373 w 295220"/>
                  <a:gd name="connsiteY7" fmla="*/ 52094 h 291633"/>
                  <a:gd name="connsiteX8" fmla="*/ 255353 w 295220"/>
                  <a:gd name="connsiteY8" fmla="*/ 42076 h 291633"/>
                  <a:gd name="connsiteX9" fmla="*/ 254239 w 295220"/>
                  <a:gd name="connsiteY9" fmla="*/ 40987 h 291633"/>
                  <a:gd name="connsiteX10" fmla="*/ 253237 w 295220"/>
                  <a:gd name="connsiteY10" fmla="*/ 40116 h 291633"/>
                  <a:gd name="connsiteX11" fmla="*/ 252680 w 295220"/>
                  <a:gd name="connsiteY11" fmla="*/ 39571 h 291633"/>
                  <a:gd name="connsiteX12" fmla="*/ 252235 w 295220"/>
                  <a:gd name="connsiteY12" fmla="*/ 39027 h 291633"/>
                  <a:gd name="connsiteX13" fmla="*/ 250230 w 295220"/>
                  <a:gd name="connsiteY13" fmla="*/ 37284 h 291633"/>
                  <a:gd name="connsiteX14" fmla="*/ 247112 w 295220"/>
                  <a:gd name="connsiteY14" fmla="*/ 34562 h 291633"/>
                  <a:gd name="connsiteX15" fmla="*/ 243994 w 295220"/>
                  <a:gd name="connsiteY15" fmla="*/ 31949 h 291633"/>
                  <a:gd name="connsiteX16" fmla="*/ 239874 w 295220"/>
                  <a:gd name="connsiteY16" fmla="*/ 28682 h 291633"/>
                  <a:gd name="connsiteX17" fmla="*/ 235642 w 295220"/>
                  <a:gd name="connsiteY17" fmla="*/ 25633 h 291633"/>
                  <a:gd name="connsiteX18" fmla="*/ 231299 w 295220"/>
                  <a:gd name="connsiteY18" fmla="*/ 22802 h 291633"/>
                  <a:gd name="connsiteX19" fmla="*/ 226844 w 295220"/>
                  <a:gd name="connsiteY19" fmla="*/ 20079 h 291633"/>
                  <a:gd name="connsiteX20" fmla="*/ 219494 w 295220"/>
                  <a:gd name="connsiteY20" fmla="*/ 16050 h 291633"/>
                  <a:gd name="connsiteX21" fmla="*/ 210697 w 295220"/>
                  <a:gd name="connsiteY21" fmla="*/ 11912 h 291633"/>
                  <a:gd name="connsiteX22" fmla="*/ 200786 w 295220"/>
                  <a:gd name="connsiteY22" fmla="*/ 8210 h 291633"/>
                  <a:gd name="connsiteX23" fmla="*/ 180072 w 295220"/>
                  <a:gd name="connsiteY23" fmla="*/ 2874 h 291633"/>
                  <a:gd name="connsiteX24" fmla="*/ 158023 w 295220"/>
                  <a:gd name="connsiteY24" fmla="*/ 261 h 291633"/>
                  <a:gd name="connsiteX25" fmla="*/ 146552 w 295220"/>
                  <a:gd name="connsiteY25" fmla="*/ 43 h 291633"/>
                  <a:gd name="connsiteX26" fmla="*/ 134971 w 295220"/>
                  <a:gd name="connsiteY26" fmla="*/ 478 h 291633"/>
                  <a:gd name="connsiteX27" fmla="*/ 112921 w 295220"/>
                  <a:gd name="connsiteY27" fmla="*/ 3310 h 291633"/>
                  <a:gd name="connsiteX28" fmla="*/ 92208 w 295220"/>
                  <a:gd name="connsiteY28" fmla="*/ 8972 h 291633"/>
                  <a:gd name="connsiteX29" fmla="*/ 82408 w 295220"/>
                  <a:gd name="connsiteY29" fmla="*/ 12783 h 291633"/>
                  <a:gd name="connsiteX30" fmla="*/ 73053 w 295220"/>
                  <a:gd name="connsiteY30" fmla="*/ 17357 h 291633"/>
                  <a:gd name="connsiteX31" fmla="*/ 64033 w 295220"/>
                  <a:gd name="connsiteY31" fmla="*/ 22584 h 291633"/>
                  <a:gd name="connsiteX32" fmla="*/ 55458 w 295220"/>
                  <a:gd name="connsiteY32" fmla="*/ 28573 h 291633"/>
                  <a:gd name="connsiteX33" fmla="*/ 39645 w 295220"/>
                  <a:gd name="connsiteY33" fmla="*/ 42403 h 291633"/>
                  <a:gd name="connsiteX34" fmla="*/ 32629 w 295220"/>
                  <a:gd name="connsiteY34" fmla="*/ 50025 h 291633"/>
                  <a:gd name="connsiteX35" fmla="*/ 26170 w 295220"/>
                  <a:gd name="connsiteY35" fmla="*/ 58192 h 291633"/>
                  <a:gd name="connsiteX36" fmla="*/ 23275 w 295220"/>
                  <a:gd name="connsiteY36" fmla="*/ 62439 h 291633"/>
                  <a:gd name="connsiteX37" fmla="*/ 20491 w 295220"/>
                  <a:gd name="connsiteY37" fmla="*/ 66795 h 291633"/>
                  <a:gd name="connsiteX38" fmla="*/ 15479 w 295220"/>
                  <a:gd name="connsiteY38" fmla="*/ 75724 h 291633"/>
                  <a:gd name="connsiteX39" fmla="*/ 7573 w 295220"/>
                  <a:gd name="connsiteY39" fmla="*/ 94889 h 291633"/>
                  <a:gd name="connsiteX40" fmla="*/ 6014 w 295220"/>
                  <a:gd name="connsiteY40" fmla="*/ 99899 h 291633"/>
                  <a:gd name="connsiteX41" fmla="*/ 4677 w 295220"/>
                  <a:gd name="connsiteY41" fmla="*/ 105017 h 291633"/>
                  <a:gd name="connsiteX42" fmla="*/ 2450 w 295220"/>
                  <a:gd name="connsiteY42" fmla="*/ 115470 h 291633"/>
                  <a:gd name="connsiteX43" fmla="*/ 891 w 295220"/>
                  <a:gd name="connsiteY43" fmla="*/ 126469 h 291633"/>
                  <a:gd name="connsiteX44" fmla="*/ 111 w 295220"/>
                  <a:gd name="connsiteY44" fmla="*/ 137576 h 291633"/>
                  <a:gd name="connsiteX45" fmla="*/ 0 w 295220"/>
                  <a:gd name="connsiteY45" fmla="*/ 143238 h 291633"/>
                  <a:gd name="connsiteX46" fmla="*/ 0 w 295220"/>
                  <a:gd name="connsiteY46" fmla="*/ 149010 h 291633"/>
                  <a:gd name="connsiteX47" fmla="*/ 223 w 295220"/>
                  <a:gd name="connsiteY47" fmla="*/ 154672 h 291633"/>
                  <a:gd name="connsiteX48" fmla="*/ 557 w 295220"/>
                  <a:gd name="connsiteY48" fmla="*/ 160335 h 291633"/>
                  <a:gd name="connsiteX49" fmla="*/ 3675 w 295220"/>
                  <a:gd name="connsiteY49" fmla="*/ 182005 h 291633"/>
                  <a:gd name="connsiteX50" fmla="*/ 6348 w 295220"/>
                  <a:gd name="connsiteY50" fmla="*/ 192350 h 291633"/>
                  <a:gd name="connsiteX51" fmla="*/ 9689 w 295220"/>
                  <a:gd name="connsiteY51" fmla="*/ 202259 h 291633"/>
                  <a:gd name="connsiteX52" fmla="*/ 18486 w 295220"/>
                  <a:gd name="connsiteY52" fmla="*/ 220989 h 291633"/>
                  <a:gd name="connsiteX53" fmla="*/ 23943 w 295220"/>
                  <a:gd name="connsiteY53" fmla="*/ 229809 h 291633"/>
                  <a:gd name="connsiteX54" fmla="*/ 30068 w 295220"/>
                  <a:gd name="connsiteY54" fmla="*/ 238194 h 291633"/>
                  <a:gd name="connsiteX55" fmla="*/ 36861 w 295220"/>
                  <a:gd name="connsiteY55" fmla="*/ 246143 h 291633"/>
                  <a:gd name="connsiteX56" fmla="*/ 44322 w 295220"/>
                  <a:gd name="connsiteY56" fmla="*/ 253657 h 291633"/>
                  <a:gd name="connsiteX57" fmla="*/ 52229 w 295220"/>
                  <a:gd name="connsiteY57" fmla="*/ 260517 h 291633"/>
                  <a:gd name="connsiteX58" fmla="*/ 60581 w 295220"/>
                  <a:gd name="connsiteY58" fmla="*/ 266724 h 291633"/>
                  <a:gd name="connsiteX59" fmla="*/ 69379 w 295220"/>
                  <a:gd name="connsiteY59" fmla="*/ 272278 h 291633"/>
                  <a:gd name="connsiteX60" fmla="*/ 78510 w 295220"/>
                  <a:gd name="connsiteY60" fmla="*/ 277069 h 291633"/>
                  <a:gd name="connsiteX61" fmla="*/ 97999 w 295220"/>
                  <a:gd name="connsiteY61" fmla="*/ 284692 h 291633"/>
                  <a:gd name="connsiteX62" fmla="*/ 108355 w 295220"/>
                  <a:gd name="connsiteY62" fmla="*/ 287414 h 291633"/>
                  <a:gd name="connsiteX63" fmla="*/ 119046 w 295220"/>
                  <a:gd name="connsiteY63" fmla="*/ 289483 h 291633"/>
                  <a:gd name="connsiteX64" fmla="*/ 141541 w 295220"/>
                  <a:gd name="connsiteY64" fmla="*/ 291552 h 291633"/>
                  <a:gd name="connsiteX65" fmla="*/ 153011 w 295220"/>
                  <a:gd name="connsiteY65" fmla="*/ 291552 h 291633"/>
                  <a:gd name="connsiteX66" fmla="*/ 164482 w 295220"/>
                  <a:gd name="connsiteY66" fmla="*/ 290899 h 291633"/>
                  <a:gd name="connsiteX67" fmla="*/ 186197 w 295220"/>
                  <a:gd name="connsiteY67" fmla="*/ 287523 h 291633"/>
                  <a:gd name="connsiteX68" fmla="*/ 196554 w 295220"/>
                  <a:gd name="connsiteY68" fmla="*/ 284801 h 291633"/>
                  <a:gd name="connsiteX69" fmla="*/ 206576 w 295220"/>
                  <a:gd name="connsiteY69" fmla="*/ 281316 h 291633"/>
                  <a:gd name="connsiteX70" fmla="*/ 225397 w 295220"/>
                  <a:gd name="connsiteY70" fmla="*/ 272278 h 291633"/>
                  <a:gd name="connsiteX71" fmla="*/ 234194 w 295220"/>
                  <a:gd name="connsiteY71" fmla="*/ 266724 h 291633"/>
                  <a:gd name="connsiteX72" fmla="*/ 242658 w 295220"/>
                  <a:gd name="connsiteY72" fmla="*/ 260300 h 291633"/>
                  <a:gd name="connsiteX73" fmla="*/ 249673 w 295220"/>
                  <a:gd name="connsiteY73" fmla="*/ 254310 h 291633"/>
                  <a:gd name="connsiteX74" fmla="*/ 252346 w 295220"/>
                  <a:gd name="connsiteY74" fmla="*/ 251806 h 291633"/>
                  <a:gd name="connsiteX75" fmla="*/ 254239 w 295220"/>
                  <a:gd name="connsiteY75" fmla="*/ 249955 h 291633"/>
                  <a:gd name="connsiteX76" fmla="*/ 256132 w 295220"/>
                  <a:gd name="connsiteY76" fmla="*/ 248103 h 291633"/>
                  <a:gd name="connsiteX77" fmla="*/ 259585 w 295220"/>
                  <a:gd name="connsiteY77" fmla="*/ 244510 h 291633"/>
                  <a:gd name="connsiteX78" fmla="*/ 268939 w 295220"/>
                  <a:gd name="connsiteY78" fmla="*/ 233076 h 291633"/>
                  <a:gd name="connsiteX79" fmla="*/ 274730 w 295220"/>
                  <a:gd name="connsiteY79" fmla="*/ 224473 h 291633"/>
                  <a:gd name="connsiteX80" fmla="*/ 279741 w 295220"/>
                  <a:gd name="connsiteY80" fmla="*/ 215435 h 291633"/>
                  <a:gd name="connsiteX81" fmla="*/ 284084 w 295220"/>
                  <a:gd name="connsiteY81" fmla="*/ 206070 h 291633"/>
                  <a:gd name="connsiteX82" fmla="*/ 287648 w 295220"/>
                  <a:gd name="connsiteY82" fmla="*/ 196270 h 291633"/>
                  <a:gd name="connsiteX83" fmla="*/ 291546 w 295220"/>
                  <a:gd name="connsiteY83" fmla="*/ 181896 h 291633"/>
                  <a:gd name="connsiteX84" fmla="*/ 293884 w 295220"/>
                  <a:gd name="connsiteY84" fmla="*/ 168284 h 291633"/>
                  <a:gd name="connsiteX85" fmla="*/ 294886 w 295220"/>
                  <a:gd name="connsiteY85" fmla="*/ 157177 h 291633"/>
                  <a:gd name="connsiteX86" fmla="*/ 295221 w 295220"/>
                  <a:gd name="connsiteY86" fmla="*/ 145634 h 291633"/>
                  <a:gd name="connsiteX87" fmla="*/ 262591 w 295220"/>
                  <a:gd name="connsiteY87" fmla="*/ 160661 h 291633"/>
                  <a:gd name="connsiteX88" fmla="*/ 260921 w 295220"/>
                  <a:gd name="connsiteY88" fmla="*/ 172422 h 291633"/>
                  <a:gd name="connsiteX89" fmla="*/ 257469 w 295220"/>
                  <a:gd name="connsiteY89" fmla="*/ 185816 h 291633"/>
                  <a:gd name="connsiteX90" fmla="*/ 255130 w 295220"/>
                  <a:gd name="connsiteY90" fmla="*/ 192241 h 291633"/>
                  <a:gd name="connsiteX91" fmla="*/ 250119 w 295220"/>
                  <a:gd name="connsiteY91" fmla="*/ 203130 h 291633"/>
                  <a:gd name="connsiteX92" fmla="*/ 244217 w 295220"/>
                  <a:gd name="connsiteY92" fmla="*/ 212822 h 291633"/>
                  <a:gd name="connsiteX93" fmla="*/ 240319 w 295220"/>
                  <a:gd name="connsiteY93" fmla="*/ 218158 h 291633"/>
                  <a:gd name="connsiteX94" fmla="*/ 237869 w 295220"/>
                  <a:gd name="connsiteY94" fmla="*/ 221207 h 291633"/>
                  <a:gd name="connsiteX95" fmla="*/ 234194 w 295220"/>
                  <a:gd name="connsiteY95" fmla="*/ 225236 h 291633"/>
                  <a:gd name="connsiteX96" fmla="*/ 232524 w 295220"/>
                  <a:gd name="connsiteY96" fmla="*/ 226978 h 291633"/>
                  <a:gd name="connsiteX97" fmla="*/ 231410 w 295220"/>
                  <a:gd name="connsiteY97" fmla="*/ 228176 h 291633"/>
                  <a:gd name="connsiteX98" fmla="*/ 230185 w 295220"/>
                  <a:gd name="connsiteY98" fmla="*/ 229374 h 291633"/>
                  <a:gd name="connsiteX99" fmla="*/ 228626 w 295220"/>
                  <a:gd name="connsiteY99" fmla="*/ 230789 h 291633"/>
                  <a:gd name="connsiteX100" fmla="*/ 225174 w 295220"/>
                  <a:gd name="connsiteY100" fmla="*/ 233838 h 291633"/>
                  <a:gd name="connsiteX101" fmla="*/ 219940 w 295220"/>
                  <a:gd name="connsiteY101" fmla="*/ 237976 h 291633"/>
                  <a:gd name="connsiteX102" fmla="*/ 214483 w 295220"/>
                  <a:gd name="connsiteY102" fmla="*/ 241788 h 291633"/>
                  <a:gd name="connsiteX103" fmla="*/ 203681 w 295220"/>
                  <a:gd name="connsiteY103" fmla="*/ 247886 h 291633"/>
                  <a:gd name="connsiteX104" fmla="*/ 191320 w 295220"/>
                  <a:gd name="connsiteY104" fmla="*/ 253004 h 291633"/>
                  <a:gd name="connsiteX105" fmla="*/ 178068 w 295220"/>
                  <a:gd name="connsiteY105" fmla="*/ 256706 h 291633"/>
                  <a:gd name="connsiteX106" fmla="*/ 163925 w 295220"/>
                  <a:gd name="connsiteY106" fmla="*/ 258993 h 291633"/>
                  <a:gd name="connsiteX107" fmla="*/ 148891 w 295220"/>
                  <a:gd name="connsiteY107" fmla="*/ 259864 h 291633"/>
                  <a:gd name="connsiteX108" fmla="*/ 133746 w 295220"/>
                  <a:gd name="connsiteY108" fmla="*/ 259319 h 291633"/>
                  <a:gd name="connsiteX109" fmla="*/ 119491 w 295220"/>
                  <a:gd name="connsiteY109" fmla="*/ 257250 h 291633"/>
                  <a:gd name="connsiteX110" fmla="*/ 106239 w 295220"/>
                  <a:gd name="connsiteY110" fmla="*/ 253766 h 291633"/>
                  <a:gd name="connsiteX111" fmla="*/ 93767 w 295220"/>
                  <a:gd name="connsiteY111" fmla="*/ 248866 h 291633"/>
                  <a:gd name="connsiteX112" fmla="*/ 82185 w 295220"/>
                  <a:gd name="connsiteY112" fmla="*/ 242441 h 291633"/>
                  <a:gd name="connsiteX113" fmla="*/ 71383 w 295220"/>
                  <a:gd name="connsiteY113" fmla="*/ 234601 h 291633"/>
                  <a:gd name="connsiteX114" fmla="*/ 61472 w 295220"/>
                  <a:gd name="connsiteY114" fmla="*/ 225345 h 291633"/>
                  <a:gd name="connsiteX115" fmla="*/ 57017 w 295220"/>
                  <a:gd name="connsiteY115" fmla="*/ 220444 h 291633"/>
                  <a:gd name="connsiteX116" fmla="*/ 52897 w 295220"/>
                  <a:gd name="connsiteY116" fmla="*/ 215217 h 291633"/>
                  <a:gd name="connsiteX117" fmla="*/ 45770 w 295220"/>
                  <a:gd name="connsiteY117" fmla="*/ 204219 h 291633"/>
                  <a:gd name="connsiteX118" fmla="*/ 40090 w 295220"/>
                  <a:gd name="connsiteY118" fmla="*/ 192459 h 291633"/>
                  <a:gd name="connsiteX119" fmla="*/ 35859 w 295220"/>
                  <a:gd name="connsiteY119" fmla="*/ 179827 h 291633"/>
                  <a:gd name="connsiteX120" fmla="*/ 33075 w 295220"/>
                  <a:gd name="connsiteY120" fmla="*/ 166215 h 291633"/>
                  <a:gd name="connsiteX121" fmla="*/ 31738 w 295220"/>
                  <a:gd name="connsiteY121" fmla="*/ 151732 h 291633"/>
                  <a:gd name="connsiteX122" fmla="*/ 31627 w 295220"/>
                  <a:gd name="connsiteY122" fmla="*/ 144218 h 291633"/>
                  <a:gd name="connsiteX123" fmla="*/ 31850 w 295220"/>
                  <a:gd name="connsiteY123" fmla="*/ 136705 h 291633"/>
                  <a:gd name="connsiteX124" fmla="*/ 33520 w 295220"/>
                  <a:gd name="connsiteY124" fmla="*/ 122331 h 291633"/>
                  <a:gd name="connsiteX125" fmla="*/ 36638 w 295220"/>
                  <a:gd name="connsiteY125" fmla="*/ 108937 h 291633"/>
                  <a:gd name="connsiteX126" fmla="*/ 41204 w 295220"/>
                  <a:gd name="connsiteY126" fmla="*/ 96414 h 291633"/>
                  <a:gd name="connsiteX127" fmla="*/ 47217 w 295220"/>
                  <a:gd name="connsiteY127" fmla="*/ 84653 h 291633"/>
                  <a:gd name="connsiteX128" fmla="*/ 54679 w 295220"/>
                  <a:gd name="connsiteY128" fmla="*/ 73764 h 291633"/>
                  <a:gd name="connsiteX129" fmla="*/ 63699 w 295220"/>
                  <a:gd name="connsiteY129" fmla="*/ 63637 h 291633"/>
                  <a:gd name="connsiteX130" fmla="*/ 73833 w 295220"/>
                  <a:gd name="connsiteY130" fmla="*/ 54599 h 291633"/>
                  <a:gd name="connsiteX131" fmla="*/ 84746 w 295220"/>
                  <a:gd name="connsiteY131" fmla="*/ 47085 h 291633"/>
                  <a:gd name="connsiteX132" fmla="*/ 96439 w 295220"/>
                  <a:gd name="connsiteY132" fmla="*/ 40987 h 291633"/>
                  <a:gd name="connsiteX133" fmla="*/ 108912 w 295220"/>
                  <a:gd name="connsiteY133" fmla="*/ 36304 h 291633"/>
                  <a:gd name="connsiteX134" fmla="*/ 122275 w 295220"/>
                  <a:gd name="connsiteY134" fmla="*/ 33038 h 291633"/>
                  <a:gd name="connsiteX135" fmla="*/ 136641 w 295220"/>
                  <a:gd name="connsiteY135" fmla="*/ 31295 h 291633"/>
                  <a:gd name="connsiteX136" fmla="*/ 144214 w 295220"/>
                  <a:gd name="connsiteY136" fmla="*/ 30969 h 291633"/>
                  <a:gd name="connsiteX137" fmla="*/ 151786 w 295220"/>
                  <a:gd name="connsiteY137" fmla="*/ 30969 h 291633"/>
                  <a:gd name="connsiteX138" fmla="*/ 166597 w 295220"/>
                  <a:gd name="connsiteY138" fmla="*/ 32166 h 291633"/>
                  <a:gd name="connsiteX139" fmla="*/ 180518 w 295220"/>
                  <a:gd name="connsiteY139" fmla="*/ 34780 h 291633"/>
                  <a:gd name="connsiteX140" fmla="*/ 193547 w 295220"/>
                  <a:gd name="connsiteY140" fmla="*/ 38809 h 291633"/>
                  <a:gd name="connsiteX141" fmla="*/ 205686 w 295220"/>
                  <a:gd name="connsiteY141" fmla="*/ 44363 h 291633"/>
                  <a:gd name="connsiteX142" fmla="*/ 217044 w 295220"/>
                  <a:gd name="connsiteY142" fmla="*/ 51332 h 291633"/>
                  <a:gd name="connsiteX143" fmla="*/ 227512 w 295220"/>
                  <a:gd name="connsiteY143" fmla="*/ 59717 h 291633"/>
                  <a:gd name="connsiteX144" fmla="*/ 232412 w 295220"/>
                  <a:gd name="connsiteY144" fmla="*/ 64399 h 291633"/>
                  <a:gd name="connsiteX145" fmla="*/ 236978 w 295220"/>
                  <a:gd name="connsiteY145" fmla="*/ 69299 h 291633"/>
                  <a:gd name="connsiteX146" fmla="*/ 244885 w 295220"/>
                  <a:gd name="connsiteY146" fmla="*/ 79862 h 291633"/>
                  <a:gd name="connsiteX147" fmla="*/ 251455 w 295220"/>
                  <a:gd name="connsiteY147" fmla="*/ 91187 h 291633"/>
                  <a:gd name="connsiteX148" fmla="*/ 256578 w 295220"/>
                  <a:gd name="connsiteY148" fmla="*/ 103383 h 291633"/>
                  <a:gd name="connsiteX149" fmla="*/ 260253 w 295220"/>
                  <a:gd name="connsiteY149" fmla="*/ 116450 h 291633"/>
                  <a:gd name="connsiteX150" fmla="*/ 262369 w 295220"/>
                  <a:gd name="connsiteY150" fmla="*/ 130498 h 291633"/>
                  <a:gd name="connsiteX151" fmla="*/ 263148 w 295220"/>
                  <a:gd name="connsiteY151" fmla="*/ 145416 h 291633"/>
                  <a:gd name="connsiteX152" fmla="*/ 262591 w 295220"/>
                  <a:gd name="connsiteY152" fmla="*/ 160661 h 29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95220" h="291633">
                    <a:moveTo>
                      <a:pt x="295221" y="145634"/>
                    </a:moveTo>
                    <a:cubicBezTo>
                      <a:pt x="295221" y="138120"/>
                      <a:pt x="294775" y="130607"/>
                      <a:pt x="293884" y="123093"/>
                    </a:cubicBezTo>
                    <a:cubicBezTo>
                      <a:pt x="293439" y="119500"/>
                      <a:pt x="292882" y="115906"/>
                      <a:pt x="292214" y="112312"/>
                    </a:cubicBezTo>
                    <a:cubicBezTo>
                      <a:pt x="291546" y="108828"/>
                      <a:pt x="290766" y="105343"/>
                      <a:pt x="289764" y="101859"/>
                    </a:cubicBezTo>
                    <a:cubicBezTo>
                      <a:pt x="287871" y="95107"/>
                      <a:pt x="285643" y="88465"/>
                      <a:pt x="282748" y="82149"/>
                    </a:cubicBezTo>
                    <a:cubicBezTo>
                      <a:pt x="280855" y="77684"/>
                      <a:pt x="278628" y="73328"/>
                      <a:pt x="276178" y="69190"/>
                    </a:cubicBezTo>
                    <a:cubicBezTo>
                      <a:pt x="274396" y="66250"/>
                      <a:pt x="272614" y="63310"/>
                      <a:pt x="270610" y="60479"/>
                    </a:cubicBezTo>
                    <a:cubicBezTo>
                      <a:pt x="268605" y="57648"/>
                      <a:pt x="266601" y="54816"/>
                      <a:pt x="264373" y="52094"/>
                    </a:cubicBezTo>
                    <a:cubicBezTo>
                      <a:pt x="261589" y="48609"/>
                      <a:pt x="258471" y="45234"/>
                      <a:pt x="255353" y="42076"/>
                    </a:cubicBezTo>
                    <a:cubicBezTo>
                      <a:pt x="255019" y="41749"/>
                      <a:pt x="254573" y="41314"/>
                      <a:pt x="254239" y="40987"/>
                    </a:cubicBezTo>
                    <a:cubicBezTo>
                      <a:pt x="253905" y="40660"/>
                      <a:pt x="253571" y="40334"/>
                      <a:pt x="253237" y="40116"/>
                    </a:cubicBezTo>
                    <a:cubicBezTo>
                      <a:pt x="253014" y="39898"/>
                      <a:pt x="252903" y="39789"/>
                      <a:pt x="252680" y="39571"/>
                    </a:cubicBezTo>
                    <a:cubicBezTo>
                      <a:pt x="252569" y="39462"/>
                      <a:pt x="252346" y="39245"/>
                      <a:pt x="252235" y="39027"/>
                    </a:cubicBezTo>
                    <a:cubicBezTo>
                      <a:pt x="251567" y="38482"/>
                      <a:pt x="250898" y="37829"/>
                      <a:pt x="250230" y="37284"/>
                    </a:cubicBezTo>
                    <a:cubicBezTo>
                      <a:pt x="249228" y="36413"/>
                      <a:pt x="248226" y="35433"/>
                      <a:pt x="247112" y="34562"/>
                    </a:cubicBezTo>
                    <a:cubicBezTo>
                      <a:pt x="246110" y="33691"/>
                      <a:pt x="245108" y="32820"/>
                      <a:pt x="243994" y="31949"/>
                    </a:cubicBezTo>
                    <a:cubicBezTo>
                      <a:pt x="242658" y="30860"/>
                      <a:pt x="241321" y="29771"/>
                      <a:pt x="239874" y="28682"/>
                    </a:cubicBezTo>
                    <a:cubicBezTo>
                      <a:pt x="238537" y="27593"/>
                      <a:pt x="237090" y="26613"/>
                      <a:pt x="235642" y="25633"/>
                    </a:cubicBezTo>
                    <a:cubicBezTo>
                      <a:pt x="234194" y="24653"/>
                      <a:pt x="232858" y="23673"/>
                      <a:pt x="231299" y="22802"/>
                    </a:cubicBezTo>
                    <a:cubicBezTo>
                      <a:pt x="229851" y="21822"/>
                      <a:pt x="228292" y="20950"/>
                      <a:pt x="226844" y="20079"/>
                    </a:cubicBezTo>
                    <a:cubicBezTo>
                      <a:pt x="224394" y="18664"/>
                      <a:pt x="221944" y="17357"/>
                      <a:pt x="219494" y="16050"/>
                    </a:cubicBezTo>
                    <a:cubicBezTo>
                      <a:pt x="216599" y="14526"/>
                      <a:pt x="213592" y="13219"/>
                      <a:pt x="210697" y="11912"/>
                    </a:cubicBezTo>
                    <a:cubicBezTo>
                      <a:pt x="207467" y="10497"/>
                      <a:pt x="204238" y="9299"/>
                      <a:pt x="200786" y="8210"/>
                    </a:cubicBezTo>
                    <a:cubicBezTo>
                      <a:pt x="194104" y="5923"/>
                      <a:pt x="187199" y="4181"/>
                      <a:pt x="180072" y="2874"/>
                    </a:cubicBezTo>
                    <a:cubicBezTo>
                      <a:pt x="172834" y="1458"/>
                      <a:pt x="165372" y="696"/>
                      <a:pt x="158023" y="261"/>
                    </a:cubicBezTo>
                    <a:cubicBezTo>
                      <a:pt x="154236" y="43"/>
                      <a:pt x="150339" y="-66"/>
                      <a:pt x="146552" y="43"/>
                    </a:cubicBezTo>
                    <a:cubicBezTo>
                      <a:pt x="142655" y="43"/>
                      <a:pt x="138868" y="152"/>
                      <a:pt x="134971" y="478"/>
                    </a:cubicBezTo>
                    <a:cubicBezTo>
                      <a:pt x="127509" y="914"/>
                      <a:pt x="120160" y="1894"/>
                      <a:pt x="112921" y="3310"/>
                    </a:cubicBezTo>
                    <a:cubicBezTo>
                      <a:pt x="105905" y="4725"/>
                      <a:pt x="99001" y="6576"/>
                      <a:pt x="92208" y="8972"/>
                    </a:cubicBezTo>
                    <a:cubicBezTo>
                      <a:pt x="88867" y="10061"/>
                      <a:pt x="85637" y="11368"/>
                      <a:pt x="82408" y="12783"/>
                    </a:cubicBezTo>
                    <a:cubicBezTo>
                      <a:pt x="79290" y="14199"/>
                      <a:pt x="76060" y="15723"/>
                      <a:pt x="73053" y="17357"/>
                    </a:cubicBezTo>
                    <a:cubicBezTo>
                      <a:pt x="69935" y="18990"/>
                      <a:pt x="66929" y="20733"/>
                      <a:pt x="64033" y="22584"/>
                    </a:cubicBezTo>
                    <a:cubicBezTo>
                      <a:pt x="61138" y="24435"/>
                      <a:pt x="58242" y="26395"/>
                      <a:pt x="55458" y="28573"/>
                    </a:cubicBezTo>
                    <a:cubicBezTo>
                      <a:pt x="49890" y="32820"/>
                      <a:pt x="44545" y="37393"/>
                      <a:pt x="39645" y="42403"/>
                    </a:cubicBezTo>
                    <a:cubicBezTo>
                      <a:pt x="37195" y="44907"/>
                      <a:pt x="34856" y="47412"/>
                      <a:pt x="32629" y="50025"/>
                    </a:cubicBezTo>
                    <a:cubicBezTo>
                      <a:pt x="30402" y="52639"/>
                      <a:pt x="28286" y="55361"/>
                      <a:pt x="26170" y="58192"/>
                    </a:cubicBezTo>
                    <a:cubicBezTo>
                      <a:pt x="25168" y="59608"/>
                      <a:pt x="24166" y="61023"/>
                      <a:pt x="23275" y="62439"/>
                    </a:cubicBezTo>
                    <a:cubicBezTo>
                      <a:pt x="22384" y="63855"/>
                      <a:pt x="21381" y="65379"/>
                      <a:pt x="20491" y="66795"/>
                    </a:cubicBezTo>
                    <a:cubicBezTo>
                      <a:pt x="18709" y="69735"/>
                      <a:pt x="17038" y="72675"/>
                      <a:pt x="15479" y="75724"/>
                    </a:cubicBezTo>
                    <a:cubicBezTo>
                      <a:pt x="12361" y="81931"/>
                      <a:pt x="9689" y="88356"/>
                      <a:pt x="7573" y="94889"/>
                    </a:cubicBezTo>
                    <a:cubicBezTo>
                      <a:pt x="7016" y="96523"/>
                      <a:pt x="6459" y="98265"/>
                      <a:pt x="6014" y="99899"/>
                    </a:cubicBezTo>
                    <a:cubicBezTo>
                      <a:pt x="5568" y="101641"/>
                      <a:pt x="5123" y="103274"/>
                      <a:pt x="4677" y="105017"/>
                    </a:cubicBezTo>
                    <a:cubicBezTo>
                      <a:pt x="3786" y="108501"/>
                      <a:pt x="3118" y="111986"/>
                      <a:pt x="2450" y="115470"/>
                    </a:cubicBezTo>
                    <a:cubicBezTo>
                      <a:pt x="1782" y="119173"/>
                      <a:pt x="1336" y="122766"/>
                      <a:pt x="891" y="126469"/>
                    </a:cubicBezTo>
                    <a:cubicBezTo>
                      <a:pt x="557" y="130171"/>
                      <a:pt x="223" y="133874"/>
                      <a:pt x="111" y="137576"/>
                    </a:cubicBezTo>
                    <a:cubicBezTo>
                      <a:pt x="0" y="139536"/>
                      <a:pt x="0" y="141387"/>
                      <a:pt x="0" y="143238"/>
                    </a:cubicBezTo>
                    <a:cubicBezTo>
                      <a:pt x="0" y="145198"/>
                      <a:pt x="0" y="147050"/>
                      <a:pt x="0" y="149010"/>
                    </a:cubicBezTo>
                    <a:cubicBezTo>
                      <a:pt x="0" y="150861"/>
                      <a:pt x="111" y="152821"/>
                      <a:pt x="223" y="154672"/>
                    </a:cubicBezTo>
                    <a:cubicBezTo>
                      <a:pt x="334" y="156632"/>
                      <a:pt x="445" y="158484"/>
                      <a:pt x="557" y="160335"/>
                    </a:cubicBezTo>
                    <a:cubicBezTo>
                      <a:pt x="1114" y="167631"/>
                      <a:pt x="2116" y="174818"/>
                      <a:pt x="3675" y="182005"/>
                    </a:cubicBezTo>
                    <a:cubicBezTo>
                      <a:pt x="4454" y="185489"/>
                      <a:pt x="5345" y="188974"/>
                      <a:pt x="6348" y="192350"/>
                    </a:cubicBezTo>
                    <a:cubicBezTo>
                      <a:pt x="7350" y="195725"/>
                      <a:pt x="8464" y="198992"/>
                      <a:pt x="9689" y="202259"/>
                    </a:cubicBezTo>
                    <a:cubicBezTo>
                      <a:pt x="12138" y="208684"/>
                      <a:pt x="15034" y="215000"/>
                      <a:pt x="18486" y="220989"/>
                    </a:cubicBezTo>
                    <a:cubicBezTo>
                      <a:pt x="20156" y="224038"/>
                      <a:pt x="22050" y="226978"/>
                      <a:pt x="23943" y="229809"/>
                    </a:cubicBezTo>
                    <a:cubicBezTo>
                      <a:pt x="25836" y="232640"/>
                      <a:pt x="27952" y="235472"/>
                      <a:pt x="30068" y="238194"/>
                    </a:cubicBezTo>
                    <a:cubicBezTo>
                      <a:pt x="32295" y="240916"/>
                      <a:pt x="34522" y="243639"/>
                      <a:pt x="36861" y="246143"/>
                    </a:cubicBezTo>
                    <a:cubicBezTo>
                      <a:pt x="39199" y="248757"/>
                      <a:pt x="41761" y="251261"/>
                      <a:pt x="44322" y="253657"/>
                    </a:cubicBezTo>
                    <a:cubicBezTo>
                      <a:pt x="46883" y="256053"/>
                      <a:pt x="49556" y="258339"/>
                      <a:pt x="52229" y="260517"/>
                    </a:cubicBezTo>
                    <a:cubicBezTo>
                      <a:pt x="54901" y="262695"/>
                      <a:pt x="57685" y="264764"/>
                      <a:pt x="60581" y="266724"/>
                    </a:cubicBezTo>
                    <a:cubicBezTo>
                      <a:pt x="63476" y="268684"/>
                      <a:pt x="66372" y="270536"/>
                      <a:pt x="69379" y="272278"/>
                    </a:cubicBezTo>
                    <a:cubicBezTo>
                      <a:pt x="72385" y="274020"/>
                      <a:pt x="75503" y="275654"/>
                      <a:pt x="78510" y="277069"/>
                    </a:cubicBezTo>
                    <a:cubicBezTo>
                      <a:pt x="84746" y="280118"/>
                      <a:pt x="91317" y="282623"/>
                      <a:pt x="97999" y="284692"/>
                    </a:cubicBezTo>
                    <a:cubicBezTo>
                      <a:pt x="101451" y="285672"/>
                      <a:pt x="104903" y="286652"/>
                      <a:pt x="108355" y="287414"/>
                    </a:cubicBezTo>
                    <a:cubicBezTo>
                      <a:pt x="111807" y="288176"/>
                      <a:pt x="115482" y="288939"/>
                      <a:pt x="119046" y="289483"/>
                    </a:cubicBezTo>
                    <a:cubicBezTo>
                      <a:pt x="126507" y="290681"/>
                      <a:pt x="133968" y="291334"/>
                      <a:pt x="141541" y="291552"/>
                    </a:cubicBezTo>
                    <a:cubicBezTo>
                      <a:pt x="145327" y="291661"/>
                      <a:pt x="149225" y="291661"/>
                      <a:pt x="153011" y="291552"/>
                    </a:cubicBezTo>
                    <a:cubicBezTo>
                      <a:pt x="156909" y="291443"/>
                      <a:pt x="160695" y="291225"/>
                      <a:pt x="164482" y="290899"/>
                    </a:cubicBezTo>
                    <a:cubicBezTo>
                      <a:pt x="171831" y="290245"/>
                      <a:pt x="179070" y="289156"/>
                      <a:pt x="186197" y="287523"/>
                    </a:cubicBezTo>
                    <a:cubicBezTo>
                      <a:pt x="189649" y="286761"/>
                      <a:pt x="193102" y="285781"/>
                      <a:pt x="196554" y="284801"/>
                    </a:cubicBezTo>
                    <a:cubicBezTo>
                      <a:pt x="199895" y="283712"/>
                      <a:pt x="203236" y="282623"/>
                      <a:pt x="206576" y="281316"/>
                    </a:cubicBezTo>
                    <a:cubicBezTo>
                      <a:pt x="213035" y="278812"/>
                      <a:pt x="219383" y="275762"/>
                      <a:pt x="225397" y="272278"/>
                    </a:cubicBezTo>
                    <a:cubicBezTo>
                      <a:pt x="228403" y="270536"/>
                      <a:pt x="231410" y="268684"/>
                      <a:pt x="234194" y="266724"/>
                    </a:cubicBezTo>
                    <a:cubicBezTo>
                      <a:pt x="237201" y="264546"/>
                      <a:pt x="239985" y="262477"/>
                      <a:pt x="242658" y="260300"/>
                    </a:cubicBezTo>
                    <a:cubicBezTo>
                      <a:pt x="245108" y="258339"/>
                      <a:pt x="247446" y="256379"/>
                      <a:pt x="249673" y="254310"/>
                    </a:cubicBezTo>
                    <a:cubicBezTo>
                      <a:pt x="250564" y="253439"/>
                      <a:pt x="251455" y="252677"/>
                      <a:pt x="252346" y="251806"/>
                    </a:cubicBezTo>
                    <a:cubicBezTo>
                      <a:pt x="253014" y="251261"/>
                      <a:pt x="253571" y="250608"/>
                      <a:pt x="254239" y="249955"/>
                    </a:cubicBezTo>
                    <a:cubicBezTo>
                      <a:pt x="254907" y="249301"/>
                      <a:pt x="255464" y="248757"/>
                      <a:pt x="256132" y="248103"/>
                    </a:cubicBezTo>
                    <a:cubicBezTo>
                      <a:pt x="257246" y="246906"/>
                      <a:pt x="258471" y="245708"/>
                      <a:pt x="259585" y="244510"/>
                    </a:cubicBezTo>
                    <a:cubicBezTo>
                      <a:pt x="262926" y="240916"/>
                      <a:pt x="266044" y="236996"/>
                      <a:pt x="268939" y="233076"/>
                    </a:cubicBezTo>
                    <a:cubicBezTo>
                      <a:pt x="270944" y="230245"/>
                      <a:pt x="272837" y="227414"/>
                      <a:pt x="274730" y="224473"/>
                    </a:cubicBezTo>
                    <a:cubicBezTo>
                      <a:pt x="276512" y="221533"/>
                      <a:pt x="278182" y="218484"/>
                      <a:pt x="279741" y="215435"/>
                    </a:cubicBezTo>
                    <a:cubicBezTo>
                      <a:pt x="281300" y="212386"/>
                      <a:pt x="282748" y="209228"/>
                      <a:pt x="284084" y="206070"/>
                    </a:cubicBezTo>
                    <a:cubicBezTo>
                      <a:pt x="285421" y="202803"/>
                      <a:pt x="286646" y="199646"/>
                      <a:pt x="287648" y="196270"/>
                    </a:cubicBezTo>
                    <a:cubicBezTo>
                      <a:pt x="289207" y="191478"/>
                      <a:pt x="290543" y="186687"/>
                      <a:pt x="291546" y="181896"/>
                    </a:cubicBezTo>
                    <a:cubicBezTo>
                      <a:pt x="292548" y="177431"/>
                      <a:pt x="293327" y="172858"/>
                      <a:pt x="293884" y="168284"/>
                    </a:cubicBezTo>
                    <a:cubicBezTo>
                      <a:pt x="294330" y="164582"/>
                      <a:pt x="294664" y="160879"/>
                      <a:pt x="294886" y="157177"/>
                    </a:cubicBezTo>
                    <a:cubicBezTo>
                      <a:pt x="295109" y="153257"/>
                      <a:pt x="295221" y="149445"/>
                      <a:pt x="295221" y="145634"/>
                    </a:cubicBezTo>
                    <a:moveTo>
                      <a:pt x="262591" y="160661"/>
                    </a:moveTo>
                    <a:cubicBezTo>
                      <a:pt x="262257" y="164582"/>
                      <a:pt x="261701" y="168611"/>
                      <a:pt x="260921" y="172422"/>
                    </a:cubicBezTo>
                    <a:cubicBezTo>
                      <a:pt x="260030" y="176887"/>
                      <a:pt x="258917" y="181351"/>
                      <a:pt x="257469" y="185816"/>
                    </a:cubicBezTo>
                    <a:cubicBezTo>
                      <a:pt x="256801" y="187994"/>
                      <a:pt x="256021" y="190063"/>
                      <a:pt x="255130" y="192241"/>
                    </a:cubicBezTo>
                    <a:cubicBezTo>
                      <a:pt x="253682" y="195943"/>
                      <a:pt x="252012" y="199537"/>
                      <a:pt x="250119" y="203130"/>
                    </a:cubicBezTo>
                    <a:cubicBezTo>
                      <a:pt x="248337" y="206506"/>
                      <a:pt x="246333" y="209664"/>
                      <a:pt x="244217" y="212822"/>
                    </a:cubicBezTo>
                    <a:cubicBezTo>
                      <a:pt x="242992" y="214673"/>
                      <a:pt x="241655" y="216415"/>
                      <a:pt x="240319" y="218158"/>
                    </a:cubicBezTo>
                    <a:cubicBezTo>
                      <a:pt x="239540" y="219138"/>
                      <a:pt x="238649" y="220227"/>
                      <a:pt x="237869" y="221207"/>
                    </a:cubicBezTo>
                    <a:cubicBezTo>
                      <a:pt x="236644" y="222622"/>
                      <a:pt x="235419" y="224038"/>
                      <a:pt x="234194" y="225236"/>
                    </a:cubicBezTo>
                    <a:cubicBezTo>
                      <a:pt x="233637" y="225780"/>
                      <a:pt x="233081" y="226433"/>
                      <a:pt x="232524" y="226978"/>
                    </a:cubicBezTo>
                    <a:cubicBezTo>
                      <a:pt x="232190" y="227414"/>
                      <a:pt x="231744" y="227740"/>
                      <a:pt x="231410" y="228176"/>
                    </a:cubicBezTo>
                    <a:cubicBezTo>
                      <a:pt x="230965" y="228611"/>
                      <a:pt x="230631" y="228938"/>
                      <a:pt x="230185" y="229374"/>
                    </a:cubicBezTo>
                    <a:cubicBezTo>
                      <a:pt x="229740" y="229809"/>
                      <a:pt x="229183" y="230245"/>
                      <a:pt x="228626" y="230789"/>
                    </a:cubicBezTo>
                    <a:cubicBezTo>
                      <a:pt x="227512" y="231878"/>
                      <a:pt x="226287" y="232858"/>
                      <a:pt x="225174" y="233838"/>
                    </a:cubicBezTo>
                    <a:cubicBezTo>
                      <a:pt x="223503" y="235254"/>
                      <a:pt x="221722" y="236669"/>
                      <a:pt x="219940" y="237976"/>
                    </a:cubicBezTo>
                    <a:cubicBezTo>
                      <a:pt x="218158" y="239283"/>
                      <a:pt x="216376" y="240590"/>
                      <a:pt x="214483" y="241788"/>
                    </a:cubicBezTo>
                    <a:cubicBezTo>
                      <a:pt x="211031" y="243965"/>
                      <a:pt x="207356" y="246034"/>
                      <a:pt x="203681" y="247886"/>
                    </a:cubicBezTo>
                    <a:cubicBezTo>
                      <a:pt x="199672" y="249846"/>
                      <a:pt x="195552" y="251588"/>
                      <a:pt x="191320" y="253004"/>
                    </a:cubicBezTo>
                    <a:cubicBezTo>
                      <a:pt x="186977" y="254528"/>
                      <a:pt x="182634" y="255726"/>
                      <a:pt x="178068" y="256706"/>
                    </a:cubicBezTo>
                    <a:cubicBezTo>
                      <a:pt x="173391" y="257686"/>
                      <a:pt x="168713" y="258448"/>
                      <a:pt x="163925" y="258993"/>
                    </a:cubicBezTo>
                    <a:cubicBezTo>
                      <a:pt x="158914" y="259537"/>
                      <a:pt x="153902" y="259864"/>
                      <a:pt x="148891" y="259864"/>
                    </a:cubicBezTo>
                    <a:cubicBezTo>
                      <a:pt x="143880" y="259864"/>
                      <a:pt x="138757" y="259755"/>
                      <a:pt x="133746" y="259319"/>
                    </a:cubicBezTo>
                    <a:cubicBezTo>
                      <a:pt x="128957" y="258884"/>
                      <a:pt x="124280" y="258231"/>
                      <a:pt x="119491" y="257250"/>
                    </a:cubicBezTo>
                    <a:cubicBezTo>
                      <a:pt x="115037" y="256379"/>
                      <a:pt x="110582" y="255182"/>
                      <a:pt x="106239" y="253766"/>
                    </a:cubicBezTo>
                    <a:cubicBezTo>
                      <a:pt x="102008" y="252350"/>
                      <a:pt x="97887" y="250717"/>
                      <a:pt x="93767" y="248866"/>
                    </a:cubicBezTo>
                    <a:cubicBezTo>
                      <a:pt x="89869" y="246906"/>
                      <a:pt x="85971" y="244837"/>
                      <a:pt x="82185" y="242441"/>
                    </a:cubicBezTo>
                    <a:cubicBezTo>
                      <a:pt x="78399" y="240045"/>
                      <a:pt x="74835" y="237432"/>
                      <a:pt x="71383" y="234601"/>
                    </a:cubicBezTo>
                    <a:cubicBezTo>
                      <a:pt x="67931" y="231660"/>
                      <a:pt x="64590" y="228611"/>
                      <a:pt x="61472" y="225345"/>
                    </a:cubicBezTo>
                    <a:cubicBezTo>
                      <a:pt x="59913" y="223711"/>
                      <a:pt x="58465" y="222078"/>
                      <a:pt x="57017" y="220444"/>
                    </a:cubicBezTo>
                    <a:cubicBezTo>
                      <a:pt x="55570" y="218811"/>
                      <a:pt x="54233" y="217069"/>
                      <a:pt x="52897" y="215217"/>
                    </a:cubicBezTo>
                    <a:cubicBezTo>
                      <a:pt x="50336" y="211733"/>
                      <a:pt x="47886" y="208030"/>
                      <a:pt x="45770" y="204219"/>
                    </a:cubicBezTo>
                    <a:cubicBezTo>
                      <a:pt x="43654" y="200408"/>
                      <a:pt x="41761" y="196488"/>
                      <a:pt x="40090" y="192459"/>
                    </a:cubicBezTo>
                    <a:cubicBezTo>
                      <a:pt x="38420" y="188321"/>
                      <a:pt x="37084" y="184074"/>
                      <a:pt x="35859" y="179827"/>
                    </a:cubicBezTo>
                    <a:cubicBezTo>
                      <a:pt x="34634" y="175362"/>
                      <a:pt x="33743" y="170789"/>
                      <a:pt x="33075" y="166215"/>
                    </a:cubicBezTo>
                    <a:cubicBezTo>
                      <a:pt x="32406" y="161424"/>
                      <a:pt x="31961" y="156523"/>
                      <a:pt x="31738" y="151732"/>
                    </a:cubicBezTo>
                    <a:cubicBezTo>
                      <a:pt x="31627" y="149228"/>
                      <a:pt x="31627" y="146723"/>
                      <a:pt x="31627" y="144218"/>
                    </a:cubicBezTo>
                    <a:cubicBezTo>
                      <a:pt x="31627" y="141714"/>
                      <a:pt x="31738" y="139209"/>
                      <a:pt x="31850" y="136705"/>
                    </a:cubicBezTo>
                    <a:cubicBezTo>
                      <a:pt x="32184" y="131913"/>
                      <a:pt x="32629" y="127122"/>
                      <a:pt x="33520" y="122331"/>
                    </a:cubicBezTo>
                    <a:cubicBezTo>
                      <a:pt x="34299" y="117866"/>
                      <a:pt x="35302" y="113401"/>
                      <a:pt x="36638" y="108937"/>
                    </a:cubicBezTo>
                    <a:cubicBezTo>
                      <a:pt x="37863" y="104690"/>
                      <a:pt x="39422" y="100443"/>
                      <a:pt x="41204" y="96414"/>
                    </a:cubicBezTo>
                    <a:cubicBezTo>
                      <a:pt x="42986" y="92385"/>
                      <a:pt x="44990" y="88465"/>
                      <a:pt x="47217" y="84653"/>
                    </a:cubicBezTo>
                    <a:cubicBezTo>
                      <a:pt x="49445" y="80842"/>
                      <a:pt x="52006" y="77249"/>
                      <a:pt x="54679" y="73764"/>
                    </a:cubicBezTo>
                    <a:cubicBezTo>
                      <a:pt x="57463" y="70170"/>
                      <a:pt x="60470" y="66795"/>
                      <a:pt x="63699" y="63637"/>
                    </a:cubicBezTo>
                    <a:cubicBezTo>
                      <a:pt x="66817" y="60479"/>
                      <a:pt x="70269" y="57430"/>
                      <a:pt x="73833" y="54599"/>
                    </a:cubicBezTo>
                    <a:cubicBezTo>
                      <a:pt x="77285" y="51876"/>
                      <a:pt x="80960" y="49372"/>
                      <a:pt x="84746" y="47085"/>
                    </a:cubicBezTo>
                    <a:cubicBezTo>
                      <a:pt x="88533" y="44798"/>
                      <a:pt x="92430" y="42729"/>
                      <a:pt x="96439" y="40987"/>
                    </a:cubicBezTo>
                    <a:cubicBezTo>
                      <a:pt x="100560" y="39136"/>
                      <a:pt x="104680" y="37611"/>
                      <a:pt x="108912" y="36304"/>
                    </a:cubicBezTo>
                    <a:cubicBezTo>
                      <a:pt x="113366" y="34998"/>
                      <a:pt x="117821" y="33909"/>
                      <a:pt x="122275" y="33038"/>
                    </a:cubicBezTo>
                    <a:cubicBezTo>
                      <a:pt x="127064" y="32166"/>
                      <a:pt x="131853" y="31622"/>
                      <a:pt x="136641" y="31295"/>
                    </a:cubicBezTo>
                    <a:cubicBezTo>
                      <a:pt x="139091" y="31186"/>
                      <a:pt x="141652" y="31078"/>
                      <a:pt x="144214" y="30969"/>
                    </a:cubicBezTo>
                    <a:cubicBezTo>
                      <a:pt x="146775" y="30969"/>
                      <a:pt x="149336" y="30969"/>
                      <a:pt x="151786" y="30969"/>
                    </a:cubicBezTo>
                    <a:cubicBezTo>
                      <a:pt x="156798" y="31078"/>
                      <a:pt x="161698" y="31513"/>
                      <a:pt x="166597" y="32166"/>
                    </a:cubicBezTo>
                    <a:cubicBezTo>
                      <a:pt x="171275" y="32820"/>
                      <a:pt x="175952" y="33691"/>
                      <a:pt x="180518" y="34780"/>
                    </a:cubicBezTo>
                    <a:cubicBezTo>
                      <a:pt x="184972" y="35869"/>
                      <a:pt x="189315" y="37284"/>
                      <a:pt x="193547" y="38809"/>
                    </a:cubicBezTo>
                    <a:cubicBezTo>
                      <a:pt x="197667" y="40442"/>
                      <a:pt x="201788" y="42294"/>
                      <a:pt x="205686" y="44363"/>
                    </a:cubicBezTo>
                    <a:cubicBezTo>
                      <a:pt x="209583" y="46432"/>
                      <a:pt x="213370" y="48718"/>
                      <a:pt x="217044" y="51332"/>
                    </a:cubicBezTo>
                    <a:cubicBezTo>
                      <a:pt x="220719" y="53945"/>
                      <a:pt x="224172" y="56777"/>
                      <a:pt x="227512" y="59717"/>
                    </a:cubicBezTo>
                    <a:cubicBezTo>
                      <a:pt x="229183" y="61241"/>
                      <a:pt x="230853" y="62766"/>
                      <a:pt x="232412" y="64399"/>
                    </a:cubicBezTo>
                    <a:cubicBezTo>
                      <a:pt x="233971" y="66033"/>
                      <a:pt x="235531" y="67666"/>
                      <a:pt x="236978" y="69299"/>
                    </a:cubicBezTo>
                    <a:cubicBezTo>
                      <a:pt x="239874" y="72675"/>
                      <a:pt x="242546" y="76160"/>
                      <a:pt x="244885" y="79862"/>
                    </a:cubicBezTo>
                    <a:cubicBezTo>
                      <a:pt x="247335" y="83456"/>
                      <a:pt x="249562" y="87267"/>
                      <a:pt x="251455" y="91187"/>
                    </a:cubicBezTo>
                    <a:cubicBezTo>
                      <a:pt x="253348" y="95107"/>
                      <a:pt x="255130" y="99245"/>
                      <a:pt x="256578" y="103383"/>
                    </a:cubicBezTo>
                    <a:cubicBezTo>
                      <a:pt x="258026" y="107630"/>
                      <a:pt x="259251" y="112095"/>
                      <a:pt x="260253" y="116450"/>
                    </a:cubicBezTo>
                    <a:cubicBezTo>
                      <a:pt x="261255" y="121024"/>
                      <a:pt x="261923" y="125706"/>
                      <a:pt x="262369" y="130498"/>
                    </a:cubicBezTo>
                    <a:cubicBezTo>
                      <a:pt x="262926" y="135507"/>
                      <a:pt x="263148" y="140407"/>
                      <a:pt x="263148" y="145416"/>
                    </a:cubicBezTo>
                    <a:cubicBezTo>
                      <a:pt x="263371" y="150643"/>
                      <a:pt x="263148" y="155652"/>
                      <a:pt x="262591" y="160661"/>
                    </a:cubicBezTo>
                  </a:path>
                </a:pathLst>
              </a:custGeom>
              <a:grpFill/>
              <a:ln w="11089" cap="flat">
                <a:noFill/>
                <a:prstDash val="solid"/>
                <a:miter/>
              </a:ln>
            </p:spPr>
            <p:txBody>
              <a:bodyPr rtlCol="0" anchor="ctr"/>
              <a:lstStyle/>
              <a:p>
                <a:endParaRPr lang="fi-FI"/>
              </a:p>
            </p:txBody>
          </p:sp>
          <p:sp>
            <p:nvSpPr>
              <p:cNvPr id="17" name="Vapaamuotoinen: Muoto 16">
                <a:extLst>
                  <a:ext uri="{FF2B5EF4-FFF2-40B4-BE49-F238E27FC236}">
                    <a16:creationId xmlns:a16="http://schemas.microsoft.com/office/drawing/2014/main" id="{1CFCE4EB-3D0D-439E-8E17-0679078793AD}"/>
                  </a:ext>
                </a:extLst>
              </p:cNvPr>
              <p:cNvSpPr/>
              <p:nvPr/>
            </p:nvSpPr>
            <p:spPr bwMode="black">
              <a:xfrm>
                <a:off x="10972862" y="6318240"/>
                <a:ext cx="32851" cy="290311"/>
              </a:xfrm>
              <a:custGeom>
                <a:avLst/>
                <a:gdLst>
                  <a:gd name="connsiteX0" fmla="*/ 334 w 32851"/>
                  <a:gd name="connsiteY0" fmla="*/ 290312 h 290311"/>
                  <a:gd name="connsiteX1" fmla="*/ 32518 w 32851"/>
                  <a:gd name="connsiteY1" fmla="*/ 290312 h 290311"/>
                  <a:gd name="connsiteX2" fmla="*/ 32852 w 32851"/>
                  <a:gd name="connsiteY2" fmla="*/ 145156 h 290311"/>
                  <a:gd name="connsiteX3" fmla="*/ 32518 w 32851"/>
                  <a:gd name="connsiteY3" fmla="*/ 0 h 290311"/>
                  <a:gd name="connsiteX4" fmla="*/ 334 w 32851"/>
                  <a:gd name="connsiteY4" fmla="*/ 0 h 290311"/>
                  <a:gd name="connsiteX5" fmla="*/ 0 w 32851"/>
                  <a:gd name="connsiteY5" fmla="*/ 145156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1" h="290311">
                    <a:moveTo>
                      <a:pt x="334" y="290312"/>
                    </a:moveTo>
                    <a:lnTo>
                      <a:pt x="32518" y="290312"/>
                    </a:lnTo>
                    <a:lnTo>
                      <a:pt x="32852" y="145156"/>
                    </a:lnTo>
                    <a:lnTo>
                      <a:pt x="32518" y="0"/>
                    </a:lnTo>
                    <a:lnTo>
                      <a:pt x="334" y="0"/>
                    </a:lnTo>
                    <a:lnTo>
                      <a:pt x="0" y="145156"/>
                    </a:lnTo>
                    <a:close/>
                  </a:path>
                </a:pathLst>
              </a:custGeom>
              <a:grpFill/>
              <a:ln w="11089" cap="flat">
                <a:noFill/>
                <a:prstDash val="solid"/>
                <a:miter/>
              </a:ln>
            </p:spPr>
            <p:txBody>
              <a:bodyPr rtlCol="0" anchor="ctr"/>
              <a:lstStyle/>
              <a:p>
                <a:endParaRPr lang="fi-FI"/>
              </a:p>
            </p:txBody>
          </p:sp>
          <p:sp>
            <p:nvSpPr>
              <p:cNvPr id="18" name="Vapaamuotoinen: Muoto 17">
                <a:extLst>
                  <a:ext uri="{FF2B5EF4-FFF2-40B4-BE49-F238E27FC236}">
                    <a16:creationId xmlns:a16="http://schemas.microsoft.com/office/drawing/2014/main" id="{7E684B79-731C-4085-BE6A-B6E739C7F912}"/>
                  </a:ext>
                </a:extLst>
              </p:cNvPr>
              <p:cNvSpPr/>
              <p:nvPr/>
            </p:nvSpPr>
            <p:spPr bwMode="black">
              <a:xfrm>
                <a:off x="10278854" y="6318240"/>
                <a:ext cx="202567" cy="290311"/>
              </a:xfrm>
              <a:custGeom>
                <a:avLst/>
                <a:gdLst>
                  <a:gd name="connsiteX0" fmla="*/ 0 w 202567"/>
                  <a:gd name="connsiteY0" fmla="*/ 0 h 290311"/>
                  <a:gd name="connsiteX1" fmla="*/ 0 w 202567"/>
                  <a:gd name="connsiteY1" fmla="*/ 32233 h 290311"/>
                  <a:gd name="connsiteX2" fmla="*/ 85081 w 202567"/>
                  <a:gd name="connsiteY2" fmla="*/ 32233 h 290311"/>
                  <a:gd name="connsiteX3" fmla="*/ 84746 w 202567"/>
                  <a:gd name="connsiteY3" fmla="*/ 161163 h 290311"/>
                  <a:gd name="connsiteX4" fmla="*/ 85081 w 202567"/>
                  <a:gd name="connsiteY4" fmla="*/ 290312 h 290311"/>
                  <a:gd name="connsiteX5" fmla="*/ 117710 w 202567"/>
                  <a:gd name="connsiteY5" fmla="*/ 290312 h 290311"/>
                  <a:gd name="connsiteX6" fmla="*/ 117932 w 202567"/>
                  <a:gd name="connsiteY6" fmla="*/ 161163 h 290311"/>
                  <a:gd name="connsiteX7" fmla="*/ 117710 w 202567"/>
                  <a:gd name="connsiteY7" fmla="*/ 32233 h 290311"/>
                  <a:gd name="connsiteX8" fmla="*/ 202567 w 202567"/>
                  <a:gd name="connsiteY8" fmla="*/ 32233 h 290311"/>
                  <a:gd name="connsiteX9" fmla="*/ 202567 w 202567"/>
                  <a:gd name="connsiteY9" fmla="*/ 0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567" h="290311">
                    <a:moveTo>
                      <a:pt x="0" y="0"/>
                    </a:moveTo>
                    <a:lnTo>
                      <a:pt x="0" y="32233"/>
                    </a:lnTo>
                    <a:lnTo>
                      <a:pt x="85081" y="32233"/>
                    </a:lnTo>
                    <a:lnTo>
                      <a:pt x="84746" y="161163"/>
                    </a:lnTo>
                    <a:lnTo>
                      <a:pt x="85081" y="290312"/>
                    </a:lnTo>
                    <a:lnTo>
                      <a:pt x="117710" y="290312"/>
                    </a:lnTo>
                    <a:lnTo>
                      <a:pt x="117932" y="161163"/>
                    </a:lnTo>
                    <a:lnTo>
                      <a:pt x="117710" y="32233"/>
                    </a:lnTo>
                    <a:lnTo>
                      <a:pt x="202567" y="32233"/>
                    </a:lnTo>
                    <a:lnTo>
                      <a:pt x="202567" y="0"/>
                    </a:lnTo>
                    <a:close/>
                  </a:path>
                </a:pathLst>
              </a:custGeom>
              <a:grpFill/>
              <a:ln w="11089" cap="flat">
                <a:noFill/>
                <a:prstDash val="solid"/>
                <a:miter/>
              </a:ln>
            </p:spPr>
            <p:txBody>
              <a:bodyPr rtlCol="0" anchor="ctr"/>
              <a:lstStyle/>
              <a:p>
                <a:endParaRPr lang="fi-FI"/>
              </a:p>
            </p:txBody>
          </p:sp>
          <p:sp>
            <p:nvSpPr>
              <p:cNvPr id="19" name="Vapaamuotoinen: Muoto 18">
                <a:extLst>
                  <a:ext uri="{FF2B5EF4-FFF2-40B4-BE49-F238E27FC236}">
                    <a16:creationId xmlns:a16="http://schemas.microsoft.com/office/drawing/2014/main" id="{57443CA3-1F18-4A94-86F4-FEE32CBEC292}"/>
                  </a:ext>
                </a:extLst>
              </p:cNvPr>
              <p:cNvSpPr/>
              <p:nvPr/>
            </p:nvSpPr>
            <p:spPr bwMode="black">
              <a:xfrm>
                <a:off x="10763359" y="6317810"/>
                <a:ext cx="159501" cy="291546"/>
              </a:xfrm>
              <a:custGeom>
                <a:avLst/>
                <a:gdLst>
                  <a:gd name="connsiteX0" fmla="*/ 126872 w 159501"/>
                  <a:gd name="connsiteY0" fmla="*/ 76547 h 291546"/>
                  <a:gd name="connsiteX1" fmla="*/ 126427 w 159501"/>
                  <a:gd name="connsiteY1" fmla="*/ 69251 h 291546"/>
                  <a:gd name="connsiteX2" fmla="*/ 125536 w 159501"/>
                  <a:gd name="connsiteY2" fmla="*/ 64460 h 291546"/>
                  <a:gd name="connsiteX3" fmla="*/ 124645 w 159501"/>
                  <a:gd name="connsiteY3" fmla="*/ 61302 h 291546"/>
                  <a:gd name="connsiteX4" fmla="*/ 123532 w 159501"/>
                  <a:gd name="connsiteY4" fmla="*/ 58362 h 291546"/>
                  <a:gd name="connsiteX5" fmla="*/ 120525 w 159501"/>
                  <a:gd name="connsiteY5" fmla="*/ 52917 h 291546"/>
                  <a:gd name="connsiteX6" fmla="*/ 116516 w 159501"/>
                  <a:gd name="connsiteY6" fmla="*/ 47908 h 291546"/>
                  <a:gd name="connsiteX7" fmla="*/ 113843 w 159501"/>
                  <a:gd name="connsiteY7" fmla="*/ 45404 h 291546"/>
                  <a:gd name="connsiteX8" fmla="*/ 112507 w 159501"/>
                  <a:gd name="connsiteY8" fmla="*/ 44315 h 291546"/>
                  <a:gd name="connsiteX9" fmla="*/ 111839 w 159501"/>
                  <a:gd name="connsiteY9" fmla="*/ 43770 h 291546"/>
                  <a:gd name="connsiteX10" fmla="*/ 111282 w 159501"/>
                  <a:gd name="connsiteY10" fmla="*/ 43226 h 291546"/>
                  <a:gd name="connsiteX11" fmla="*/ 109611 w 159501"/>
                  <a:gd name="connsiteY11" fmla="*/ 42028 h 291546"/>
                  <a:gd name="connsiteX12" fmla="*/ 106493 w 159501"/>
                  <a:gd name="connsiteY12" fmla="*/ 40068 h 291546"/>
                  <a:gd name="connsiteX13" fmla="*/ 105157 w 159501"/>
                  <a:gd name="connsiteY13" fmla="*/ 39305 h 291546"/>
                  <a:gd name="connsiteX14" fmla="*/ 100591 w 159501"/>
                  <a:gd name="connsiteY14" fmla="*/ 37128 h 291546"/>
                  <a:gd name="connsiteX15" fmla="*/ 95914 w 159501"/>
                  <a:gd name="connsiteY15" fmla="*/ 35494 h 291546"/>
                  <a:gd name="connsiteX16" fmla="*/ 92462 w 159501"/>
                  <a:gd name="connsiteY16" fmla="*/ 34623 h 291546"/>
                  <a:gd name="connsiteX17" fmla="*/ 88898 w 159501"/>
                  <a:gd name="connsiteY17" fmla="*/ 33861 h 291546"/>
                  <a:gd name="connsiteX18" fmla="*/ 83553 w 159501"/>
                  <a:gd name="connsiteY18" fmla="*/ 33098 h 291546"/>
                  <a:gd name="connsiteX19" fmla="*/ 79544 w 159501"/>
                  <a:gd name="connsiteY19" fmla="*/ 32881 h 291546"/>
                  <a:gd name="connsiteX20" fmla="*/ 75535 w 159501"/>
                  <a:gd name="connsiteY20" fmla="*/ 32772 h 291546"/>
                  <a:gd name="connsiteX21" fmla="*/ 32215 w 159501"/>
                  <a:gd name="connsiteY21" fmla="*/ 32772 h 291546"/>
                  <a:gd name="connsiteX22" fmla="*/ 32215 w 159501"/>
                  <a:gd name="connsiteY22" fmla="*/ 121738 h 291546"/>
                  <a:gd name="connsiteX23" fmla="*/ 75423 w 159501"/>
                  <a:gd name="connsiteY23" fmla="*/ 121738 h 291546"/>
                  <a:gd name="connsiteX24" fmla="*/ 86448 w 159501"/>
                  <a:gd name="connsiteY24" fmla="*/ 120976 h 291546"/>
                  <a:gd name="connsiteX25" fmla="*/ 96248 w 159501"/>
                  <a:gd name="connsiteY25" fmla="*/ 118689 h 291546"/>
                  <a:gd name="connsiteX26" fmla="*/ 104934 w 159501"/>
                  <a:gd name="connsiteY26" fmla="*/ 114987 h 291546"/>
                  <a:gd name="connsiteX27" fmla="*/ 112618 w 159501"/>
                  <a:gd name="connsiteY27" fmla="*/ 109869 h 291546"/>
                  <a:gd name="connsiteX28" fmla="*/ 115514 w 159501"/>
                  <a:gd name="connsiteY28" fmla="*/ 107146 h 291546"/>
                  <a:gd name="connsiteX29" fmla="*/ 118075 w 159501"/>
                  <a:gd name="connsiteY29" fmla="*/ 104206 h 291546"/>
                  <a:gd name="connsiteX30" fmla="*/ 120302 w 159501"/>
                  <a:gd name="connsiteY30" fmla="*/ 101157 h 291546"/>
                  <a:gd name="connsiteX31" fmla="*/ 122195 w 159501"/>
                  <a:gd name="connsiteY31" fmla="*/ 97782 h 291546"/>
                  <a:gd name="connsiteX32" fmla="*/ 124979 w 159501"/>
                  <a:gd name="connsiteY32" fmla="*/ 90377 h 291546"/>
                  <a:gd name="connsiteX33" fmla="*/ 125982 w 159501"/>
                  <a:gd name="connsiteY33" fmla="*/ 85694 h 291546"/>
                  <a:gd name="connsiteX34" fmla="*/ 126872 w 159501"/>
                  <a:gd name="connsiteY34" fmla="*/ 76547 h 291546"/>
                  <a:gd name="connsiteX35" fmla="*/ 98809 w 159501"/>
                  <a:gd name="connsiteY35" fmla="*/ 151249 h 291546"/>
                  <a:gd name="connsiteX36" fmla="*/ 42126 w 159501"/>
                  <a:gd name="connsiteY36" fmla="*/ 153862 h 291546"/>
                  <a:gd name="connsiteX37" fmla="*/ 32215 w 159501"/>
                  <a:gd name="connsiteY37" fmla="*/ 156040 h 291546"/>
                  <a:gd name="connsiteX38" fmla="*/ 32215 w 159501"/>
                  <a:gd name="connsiteY38" fmla="*/ 168018 h 291546"/>
                  <a:gd name="connsiteX39" fmla="*/ 32215 w 159501"/>
                  <a:gd name="connsiteY39" fmla="*/ 191866 h 291546"/>
                  <a:gd name="connsiteX40" fmla="*/ 32215 w 159501"/>
                  <a:gd name="connsiteY40" fmla="*/ 243591 h 291546"/>
                  <a:gd name="connsiteX41" fmla="*/ 32215 w 159501"/>
                  <a:gd name="connsiteY41" fmla="*/ 269508 h 291546"/>
                  <a:gd name="connsiteX42" fmla="*/ 32215 w 159501"/>
                  <a:gd name="connsiteY42" fmla="*/ 282466 h 291546"/>
                  <a:gd name="connsiteX43" fmla="*/ 32215 w 159501"/>
                  <a:gd name="connsiteY43" fmla="*/ 289000 h 291546"/>
                  <a:gd name="connsiteX44" fmla="*/ 27538 w 159501"/>
                  <a:gd name="connsiteY44" fmla="*/ 290851 h 291546"/>
                  <a:gd name="connsiteX45" fmla="*/ 7604 w 159501"/>
                  <a:gd name="connsiteY45" fmla="*/ 290851 h 291546"/>
                  <a:gd name="connsiteX46" fmla="*/ 31 w 159501"/>
                  <a:gd name="connsiteY46" fmla="*/ 288564 h 291546"/>
                  <a:gd name="connsiteX47" fmla="*/ 31 w 159501"/>
                  <a:gd name="connsiteY47" fmla="*/ 285079 h 291546"/>
                  <a:gd name="connsiteX48" fmla="*/ 31 w 159501"/>
                  <a:gd name="connsiteY48" fmla="*/ 274626 h 291546"/>
                  <a:gd name="connsiteX49" fmla="*/ 31 w 159501"/>
                  <a:gd name="connsiteY49" fmla="*/ 214516 h 291546"/>
                  <a:gd name="connsiteX50" fmla="*/ 143 w 159501"/>
                  <a:gd name="connsiteY50" fmla="*/ 7944 h 291546"/>
                  <a:gd name="connsiteX51" fmla="*/ 143 w 159501"/>
                  <a:gd name="connsiteY51" fmla="*/ 1846 h 291546"/>
                  <a:gd name="connsiteX52" fmla="*/ 5042 w 159501"/>
                  <a:gd name="connsiteY52" fmla="*/ 539 h 291546"/>
                  <a:gd name="connsiteX53" fmla="*/ 17404 w 159501"/>
                  <a:gd name="connsiteY53" fmla="*/ 539 h 291546"/>
                  <a:gd name="connsiteX54" fmla="*/ 42126 w 159501"/>
                  <a:gd name="connsiteY54" fmla="*/ 539 h 291546"/>
                  <a:gd name="connsiteX55" fmla="*/ 98141 w 159501"/>
                  <a:gd name="connsiteY55" fmla="*/ 2826 h 291546"/>
                  <a:gd name="connsiteX56" fmla="*/ 159501 w 159501"/>
                  <a:gd name="connsiteY56" fmla="*/ 76656 h 291546"/>
                  <a:gd name="connsiteX57" fmla="*/ 98809 w 159501"/>
                  <a:gd name="connsiteY57" fmla="*/ 151249 h 29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9501" h="291546">
                    <a:moveTo>
                      <a:pt x="126872" y="76547"/>
                    </a:moveTo>
                    <a:cubicBezTo>
                      <a:pt x="126872" y="74043"/>
                      <a:pt x="126761" y="71647"/>
                      <a:pt x="126427" y="69251"/>
                    </a:cubicBezTo>
                    <a:cubicBezTo>
                      <a:pt x="126204" y="67618"/>
                      <a:pt x="125870" y="65985"/>
                      <a:pt x="125536" y="64460"/>
                    </a:cubicBezTo>
                    <a:cubicBezTo>
                      <a:pt x="125313" y="63371"/>
                      <a:pt x="124979" y="62282"/>
                      <a:pt x="124645" y="61302"/>
                    </a:cubicBezTo>
                    <a:cubicBezTo>
                      <a:pt x="124311" y="60322"/>
                      <a:pt x="123866" y="59342"/>
                      <a:pt x="123532" y="58362"/>
                    </a:cubicBezTo>
                    <a:cubicBezTo>
                      <a:pt x="122752" y="56402"/>
                      <a:pt x="121638" y="54551"/>
                      <a:pt x="120525" y="52917"/>
                    </a:cubicBezTo>
                    <a:cubicBezTo>
                      <a:pt x="119300" y="51175"/>
                      <a:pt x="117963" y="49433"/>
                      <a:pt x="116516" y="47908"/>
                    </a:cubicBezTo>
                    <a:cubicBezTo>
                      <a:pt x="115625" y="47037"/>
                      <a:pt x="114734" y="46166"/>
                      <a:pt x="113843" y="45404"/>
                    </a:cubicBezTo>
                    <a:cubicBezTo>
                      <a:pt x="113398" y="44968"/>
                      <a:pt x="112952" y="44641"/>
                      <a:pt x="112507" y="44315"/>
                    </a:cubicBezTo>
                    <a:cubicBezTo>
                      <a:pt x="112284" y="44097"/>
                      <a:pt x="112061" y="43988"/>
                      <a:pt x="111839" y="43770"/>
                    </a:cubicBezTo>
                    <a:cubicBezTo>
                      <a:pt x="111616" y="43661"/>
                      <a:pt x="111504" y="43443"/>
                      <a:pt x="111282" y="43226"/>
                    </a:cubicBezTo>
                    <a:cubicBezTo>
                      <a:pt x="110725" y="42790"/>
                      <a:pt x="110168" y="42354"/>
                      <a:pt x="109611" y="42028"/>
                    </a:cubicBezTo>
                    <a:cubicBezTo>
                      <a:pt x="108609" y="41266"/>
                      <a:pt x="107607" y="40612"/>
                      <a:pt x="106493" y="40068"/>
                    </a:cubicBezTo>
                    <a:cubicBezTo>
                      <a:pt x="106048" y="39850"/>
                      <a:pt x="105602" y="39523"/>
                      <a:pt x="105157" y="39305"/>
                    </a:cubicBezTo>
                    <a:cubicBezTo>
                      <a:pt x="103709" y="38543"/>
                      <a:pt x="102150" y="37781"/>
                      <a:pt x="100591" y="37128"/>
                    </a:cubicBezTo>
                    <a:cubicBezTo>
                      <a:pt x="99032" y="36474"/>
                      <a:pt x="97584" y="36039"/>
                      <a:pt x="95914" y="35494"/>
                    </a:cubicBezTo>
                    <a:cubicBezTo>
                      <a:pt x="94800" y="35167"/>
                      <a:pt x="93575" y="34841"/>
                      <a:pt x="92462" y="34623"/>
                    </a:cubicBezTo>
                    <a:cubicBezTo>
                      <a:pt x="91237" y="34405"/>
                      <a:pt x="90123" y="34079"/>
                      <a:pt x="88898" y="33861"/>
                    </a:cubicBezTo>
                    <a:cubicBezTo>
                      <a:pt x="87116" y="33534"/>
                      <a:pt x="85334" y="33316"/>
                      <a:pt x="83553" y="33098"/>
                    </a:cubicBezTo>
                    <a:cubicBezTo>
                      <a:pt x="82216" y="32990"/>
                      <a:pt x="80880" y="32881"/>
                      <a:pt x="79544" y="32881"/>
                    </a:cubicBezTo>
                    <a:cubicBezTo>
                      <a:pt x="78207" y="32881"/>
                      <a:pt x="76871" y="32772"/>
                      <a:pt x="75535" y="32772"/>
                    </a:cubicBezTo>
                    <a:lnTo>
                      <a:pt x="32215" y="32772"/>
                    </a:lnTo>
                    <a:lnTo>
                      <a:pt x="32215" y="121738"/>
                    </a:lnTo>
                    <a:lnTo>
                      <a:pt x="75423" y="121738"/>
                    </a:lnTo>
                    <a:cubicBezTo>
                      <a:pt x="79098" y="121738"/>
                      <a:pt x="82773" y="121520"/>
                      <a:pt x="86448" y="120976"/>
                    </a:cubicBezTo>
                    <a:cubicBezTo>
                      <a:pt x="89789" y="120432"/>
                      <a:pt x="93018" y="119778"/>
                      <a:pt x="96248" y="118689"/>
                    </a:cubicBezTo>
                    <a:cubicBezTo>
                      <a:pt x="99255" y="117709"/>
                      <a:pt x="102150" y="116511"/>
                      <a:pt x="104934" y="114987"/>
                    </a:cubicBezTo>
                    <a:cubicBezTo>
                      <a:pt x="107607" y="113571"/>
                      <a:pt x="110168" y="111829"/>
                      <a:pt x="112618" y="109869"/>
                    </a:cubicBezTo>
                    <a:cubicBezTo>
                      <a:pt x="113620" y="108998"/>
                      <a:pt x="114623" y="108127"/>
                      <a:pt x="115514" y="107146"/>
                    </a:cubicBezTo>
                    <a:cubicBezTo>
                      <a:pt x="116404" y="106275"/>
                      <a:pt x="117295" y="105295"/>
                      <a:pt x="118075" y="104206"/>
                    </a:cubicBezTo>
                    <a:cubicBezTo>
                      <a:pt x="118854" y="103226"/>
                      <a:pt x="119634" y="102246"/>
                      <a:pt x="120302" y="101157"/>
                    </a:cubicBezTo>
                    <a:cubicBezTo>
                      <a:pt x="120970" y="100068"/>
                      <a:pt x="121638" y="98979"/>
                      <a:pt x="122195" y="97782"/>
                    </a:cubicBezTo>
                    <a:cubicBezTo>
                      <a:pt x="123309" y="95386"/>
                      <a:pt x="124311" y="92990"/>
                      <a:pt x="124979" y="90377"/>
                    </a:cubicBezTo>
                    <a:cubicBezTo>
                      <a:pt x="125425" y="88852"/>
                      <a:pt x="125759" y="87219"/>
                      <a:pt x="125982" y="85694"/>
                    </a:cubicBezTo>
                    <a:cubicBezTo>
                      <a:pt x="126650" y="82536"/>
                      <a:pt x="126872" y="79487"/>
                      <a:pt x="126872" y="76547"/>
                    </a:cubicBezTo>
                    <a:moveTo>
                      <a:pt x="98809" y="151249"/>
                    </a:moveTo>
                    <a:cubicBezTo>
                      <a:pt x="79766" y="155822"/>
                      <a:pt x="61058" y="153862"/>
                      <a:pt x="42126" y="153862"/>
                    </a:cubicBezTo>
                    <a:cubicBezTo>
                      <a:pt x="39899" y="153862"/>
                      <a:pt x="32215" y="151902"/>
                      <a:pt x="32215" y="156040"/>
                    </a:cubicBezTo>
                    <a:lnTo>
                      <a:pt x="32215" y="168018"/>
                    </a:lnTo>
                    <a:lnTo>
                      <a:pt x="32215" y="191866"/>
                    </a:lnTo>
                    <a:lnTo>
                      <a:pt x="32215" y="243591"/>
                    </a:lnTo>
                    <a:lnTo>
                      <a:pt x="32215" y="269508"/>
                    </a:lnTo>
                    <a:lnTo>
                      <a:pt x="32215" y="282466"/>
                    </a:lnTo>
                    <a:lnTo>
                      <a:pt x="32215" y="289000"/>
                    </a:lnTo>
                    <a:cubicBezTo>
                      <a:pt x="32215" y="292049"/>
                      <a:pt x="29431" y="290851"/>
                      <a:pt x="27538" y="290851"/>
                    </a:cubicBezTo>
                    <a:lnTo>
                      <a:pt x="7604" y="290851"/>
                    </a:lnTo>
                    <a:cubicBezTo>
                      <a:pt x="4708" y="290851"/>
                      <a:pt x="31" y="293464"/>
                      <a:pt x="31" y="288564"/>
                    </a:cubicBezTo>
                    <a:lnTo>
                      <a:pt x="31" y="285079"/>
                    </a:lnTo>
                    <a:cubicBezTo>
                      <a:pt x="31" y="281595"/>
                      <a:pt x="31" y="278110"/>
                      <a:pt x="31" y="274626"/>
                    </a:cubicBezTo>
                    <a:cubicBezTo>
                      <a:pt x="31" y="254589"/>
                      <a:pt x="31" y="234553"/>
                      <a:pt x="31" y="214516"/>
                    </a:cubicBezTo>
                    <a:cubicBezTo>
                      <a:pt x="-80" y="145695"/>
                      <a:pt x="143" y="76874"/>
                      <a:pt x="143" y="7944"/>
                    </a:cubicBezTo>
                    <a:lnTo>
                      <a:pt x="143" y="1846"/>
                    </a:lnTo>
                    <a:cubicBezTo>
                      <a:pt x="143" y="-1312"/>
                      <a:pt x="3261" y="539"/>
                      <a:pt x="5042" y="539"/>
                    </a:cubicBezTo>
                    <a:lnTo>
                      <a:pt x="17404" y="539"/>
                    </a:lnTo>
                    <a:lnTo>
                      <a:pt x="42126" y="539"/>
                    </a:lnTo>
                    <a:cubicBezTo>
                      <a:pt x="60835" y="539"/>
                      <a:pt x="79321" y="-1312"/>
                      <a:pt x="98141" y="2826"/>
                    </a:cubicBezTo>
                    <a:cubicBezTo>
                      <a:pt x="136561" y="11320"/>
                      <a:pt x="159501" y="37672"/>
                      <a:pt x="159501" y="76656"/>
                    </a:cubicBezTo>
                    <a:cubicBezTo>
                      <a:pt x="159390" y="113789"/>
                      <a:pt x="135559" y="142428"/>
                      <a:pt x="98809" y="151249"/>
                    </a:cubicBezTo>
                  </a:path>
                </a:pathLst>
              </a:custGeom>
              <a:grpFill/>
              <a:ln w="11089" cap="flat">
                <a:noFill/>
                <a:prstDash val="solid"/>
                <a:miter/>
              </a:ln>
            </p:spPr>
            <p:txBody>
              <a:bodyPr rtlCol="0" anchor="ctr"/>
              <a:lstStyle/>
              <a:p>
                <a:endParaRPr lang="fi-FI"/>
              </a:p>
            </p:txBody>
          </p:sp>
          <p:sp>
            <p:nvSpPr>
              <p:cNvPr id="20" name="Vapaamuotoinen: Muoto 19">
                <a:extLst>
                  <a:ext uri="{FF2B5EF4-FFF2-40B4-BE49-F238E27FC236}">
                    <a16:creationId xmlns:a16="http://schemas.microsoft.com/office/drawing/2014/main" id="{434B4746-318A-4BD9-BEF3-36C90F5D931D}"/>
                  </a:ext>
                </a:extLst>
              </p:cNvPr>
              <p:cNvSpPr/>
              <p:nvPr/>
            </p:nvSpPr>
            <p:spPr bwMode="black">
              <a:xfrm>
                <a:off x="10472624" y="6318240"/>
                <a:ext cx="245775" cy="290311"/>
              </a:xfrm>
              <a:custGeom>
                <a:avLst/>
                <a:gdLst>
                  <a:gd name="connsiteX0" fmla="*/ 172054 w 245775"/>
                  <a:gd name="connsiteY0" fmla="*/ 204176 h 290311"/>
                  <a:gd name="connsiteX1" fmla="*/ 122610 w 245775"/>
                  <a:gd name="connsiteY1" fmla="*/ 77750 h 290311"/>
                  <a:gd name="connsiteX2" fmla="*/ 73165 w 245775"/>
                  <a:gd name="connsiteY2" fmla="*/ 204176 h 290311"/>
                  <a:gd name="connsiteX3" fmla="*/ 172054 w 245775"/>
                  <a:gd name="connsiteY3" fmla="*/ 204176 h 290311"/>
                  <a:gd name="connsiteX4" fmla="*/ 206131 w 245775"/>
                  <a:gd name="connsiteY4" fmla="*/ 290312 h 290311"/>
                  <a:gd name="connsiteX5" fmla="*/ 183190 w 245775"/>
                  <a:gd name="connsiteY5" fmla="*/ 231618 h 290311"/>
                  <a:gd name="connsiteX6" fmla="*/ 62474 w 245775"/>
                  <a:gd name="connsiteY6" fmla="*/ 231618 h 290311"/>
                  <a:gd name="connsiteX7" fmla="*/ 39534 w 245775"/>
                  <a:gd name="connsiteY7" fmla="*/ 290312 h 290311"/>
                  <a:gd name="connsiteX8" fmla="*/ 0 w 245775"/>
                  <a:gd name="connsiteY8" fmla="*/ 290312 h 290311"/>
                  <a:gd name="connsiteX9" fmla="*/ 122721 w 245775"/>
                  <a:gd name="connsiteY9" fmla="*/ 0 h 290311"/>
                  <a:gd name="connsiteX10" fmla="*/ 245776 w 245775"/>
                  <a:gd name="connsiteY10" fmla="*/ 290312 h 290311"/>
                  <a:gd name="connsiteX11" fmla="*/ 206131 w 245775"/>
                  <a:gd name="connsiteY11" fmla="*/ 290312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75" h="290311">
                    <a:moveTo>
                      <a:pt x="172054" y="204176"/>
                    </a:moveTo>
                    <a:lnTo>
                      <a:pt x="122610" y="77750"/>
                    </a:lnTo>
                    <a:lnTo>
                      <a:pt x="73165" y="204176"/>
                    </a:lnTo>
                    <a:lnTo>
                      <a:pt x="172054" y="204176"/>
                    </a:lnTo>
                    <a:close/>
                    <a:moveTo>
                      <a:pt x="206131" y="290312"/>
                    </a:moveTo>
                    <a:lnTo>
                      <a:pt x="183190" y="231618"/>
                    </a:lnTo>
                    <a:lnTo>
                      <a:pt x="62474" y="231618"/>
                    </a:lnTo>
                    <a:lnTo>
                      <a:pt x="39534" y="290312"/>
                    </a:lnTo>
                    <a:lnTo>
                      <a:pt x="0" y="290312"/>
                    </a:lnTo>
                    <a:lnTo>
                      <a:pt x="122721" y="0"/>
                    </a:lnTo>
                    <a:lnTo>
                      <a:pt x="245776" y="290312"/>
                    </a:lnTo>
                    <a:lnTo>
                      <a:pt x="206131" y="290312"/>
                    </a:lnTo>
                    <a:close/>
                  </a:path>
                </a:pathLst>
              </a:custGeom>
              <a:grpFill/>
              <a:ln w="11089" cap="flat">
                <a:noFill/>
                <a:prstDash val="solid"/>
                <a:miter/>
              </a:ln>
            </p:spPr>
            <p:txBody>
              <a:bodyPr rtlCol="0" anchor="ctr"/>
              <a:lstStyle/>
              <a:p>
                <a:endParaRPr lang="fi-FI"/>
              </a:p>
            </p:txBody>
          </p:sp>
        </p:grpSp>
      </p:grpSp>
    </p:spTree>
    <p:extLst>
      <p:ext uri="{BB962C8B-B14F-4D97-AF65-F5344CB8AC3E}">
        <p14:creationId xmlns:p14="http://schemas.microsoft.com/office/powerpoint/2010/main" val="546094326"/>
      </p:ext>
    </p:extLst>
  </p:cSld>
  <p:clrMapOvr>
    <a:masterClrMapping/>
  </p:clrMapOvr>
  <p:extLst>
    <p:ext uri="{DCECCB84-F9BA-43D5-87BE-67443E8EF086}">
      <p15:sldGuideLst xmlns:p15="http://schemas.microsoft.com/office/powerpoint/2012/main">
        <p15:guide id="1" orient="horz" pos="27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Otsikkodia 1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Otsikko 21">
            <a:extLst>
              <a:ext uri="{FF2B5EF4-FFF2-40B4-BE49-F238E27FC236}">
                <a16:creationId xmlns:a16="http://schemas.microsoft.com/office/drawing/2014/main" id="{42627C78-F857-4C35-B9DE-F8E8F893A8C6}"/>
              </a:ext>
            </a:extLst>
          </p:cNvPr>
          <p:cNvSpPr>
            <a:spLocks noGrp="1"/>
          </p:cNvSpPr>
          <p:nvPr>
            <p:ph type="title"/>
          </p:nvPr>
        </p:nvSpPr>
        <p:spPr>
          <a:xfrm>
            <a:off x="576000" y="3909750"/>
            <a:ext cx="8280000" cy="1224000"/>
          </a:xfrm>
        </p:spPr>
        <p:txBody>
          <a:bodyPr/>
          <a:lstStyle>
            <a:lvl1pPr>
              <a:defRPr>
                <a:solidFill>
                  <a:schemeClr val="bg1"/>
                </a:solidFill>
              </a:defRPr>
            </a:lvl1pPr>
          </a:lstStyle>
          <a:p>
            <a:r>
              <a:rPr lang="fi-FI"/>
              <a:t>Muokkaa ots. perustyyl. napsautt.</a:t>
            </a:r>
            <a:endParaRPr lang="fi-FI" dirty="0"/>
          </a:p>
        </p:txBody>
      </p:sp>
      <p:sp>
        <p:nvSpPr>
          <p:cNvPr id="8" name="Alaotsikko">
            <a:extLst>
              <a:ext uri="{FF2B5EF4-FFF2-40B4-BE49-F238E27FC236}">
                <a16:creationId xmlns:a16="http://schemas.microsoft.com/office/drawing/2014/main" id="{E91DDF1F-FE89-4603-A3BF-EF6D77121761}"/>
              </a:ext>
            </a:extLst>
          </p:cNvPr>
          <p:cNvSpPr>
            <a:spLocks noGrp="1"/>
          </p:cNvSpPr>
          <p:nvPr>
            <p:ph type="subTitle" idx="1"/>
          </p:nvPr>
        </p:nvSpPr>
        <p:spPr>
          <a:xfrm>
            <a:off x="576000" y="5229000"/>
            <a:ext cx="8280000" cy="1241006"/>
          </a:xfrm>
        </p:spPr>
        <p:txBody>
          <a:bodyPr/>
          <a:lstStyle>
            <a:lvl1pPr marL="0" indent="0" algn="l">
              <a:lnSpc>
                <a:spcPct val="90000"/>
              </a:lnSpc>
              <a:spcBef>
                <a:spcPts val="0"/>
              </a:spcBef>
              <a:buNone/>
              <a:defRPr sz="26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6" name="Dian numeron paikkamerkki 5">
            <a:extLst>
              <a:ext uri="{FF2B5EF4-FFF2-40B4-BE49-F238E27FC236}">
                <a16:creationId xmlns:a16="http://schemas.microsoft.com/office/drawing/2014/main" id="{ABE89B99-CB50-4721-8EC5-09E308DE349D}"/>
              </a:ext>
            </a:extLst>
          </p:cNvPr>
          <p:cNvSpPr>
            <a:spLocks noGrp="1"/>
          </p:cNvSpPr>
          <p:nvPr>
            <p:ph type="sldNum" sz="quarter" idx="12"/>
          </p:nvPr>
        </p:nvSpPr>
        <p:spPr/>
        <p:txBody>
          <a:bodyPr/>
          <a:lstStyle>
            <a:lvl1pPr>
              <a:defRPr>
                <a:noFill/>
              </a:defRPr>
            </a:lvl1pPr>
          </a:lstStyle>
          <a:p>
            <a:fld id="{2020BB7A-7565-440A-AF71-226D618FE89D}" type="slidenum">
              <a:rPr lang="fi-FI" smtClean="0"/>
              <a:t>‹#›</a:t>
            </a:fld>
            <a:endParaRPr lang="fi-FI"/>
          </a:p>
        </p:txBody>
      </p:sp>
      <p:sp>
        <p:nvSpPr>
          <p:cNvPr id="4" name="Päivämäärän paikkamerkki 3">
            <a:extLst>
              <a:ext uri="{FF2B5EF4-FFF2-40B4-BE49-F238E27FC236}">
                <a16:creationId xmlns:a16="http://schemas.microsoft.com/office/drawing/2014/main" id="{424E1588-9E6E-4A84-810E-6A616E8CD13B}"/>
              </a:ext>
            </a:extLst>
          </p:cNvPr>
          <p:cNvSpPr>
            <a:spLocks noGrp="1"/>
          </p:cNvSpPr>
          <p:nvPr>
            <p:ph type="dt" sz="half" idx="10"/>
          </p:nvPr>
        </p:nvSpPr>
        <p:spPr/>
        <p:txBody>
          <a:bodyPr/>
          <a:lstStyle>
            <a:lvl1pPr>
              <a:defRPr>
                <a:noFill/>
              </a:defRPr>
            </a:lvl1pPr>
          </a:lstStyle>
          <a:p>
            <a:fld id="{5A2B4420-5629-4BA1-B318-A6DF287A46AE}" type="datetime1">
              <a:rPr lang="fi-FI" smtClean="0"/>
              <a:t>30.5.2024</a:t>
            </a:fld>
            <a:endParaRPr lang="fi-FI"/>
          </a:p>
        </p:txBody>
      </p:sp>
      <p:sp>
        <p:nvSpPr>
          <p:cNvPr id="5" name="Alatunnisteen paikkamerkki 4">
            <a:extLst>
              <a:ext uri="{FF2B5EF4-FFF2-40B4-BE49-F238E27FC236}">
                <a16:creationId xmlns:a16="http://schemas.microsoft.com/office/drawing/2014/main" id="{F2470115-13AF-4E2A-AD86-898C49862C5F}"/>
              </a:ext>
            </a:extLst>
          </p:cNvPr>
          <p:cNvSpPr>
            <a:spLocks noGrp="1"/>
          </p:cNvSpPr>
          <p:nvPr>
            <p:ph type="ftr" sz="quarter" idx="11"/>
          </p:nvPr>
        </p:nvSpPr>
        <p:spPr/>
        <p:txBody>
          <a:bodyPr/>
          <a:lstStyle>
            <a:lvl1pPr>
              <a:defRPr>
                <a:noFill/>
              </a:defRPr>
            </a:lvl1pPr>
          </a:lstStyle>
          <a:p>
            <a:r>
              <a:rPr lang="en-US"/>
              <a:t>This work © 2024 by Tapio Palvelut Oy is licensed under CC BY-SA 4.0 </a:t>
            </a:r>
            <a:endParaRPr lang="fi-FI"/>
          </a:p>
        </p:txBody>
      </p:sp>
      <p:grpSp>
        <p:nvGrpSpPr>
          <p:cNvPr id="13" name="Logo">
            <a:extLst>
              <a:ext uri="{FF2B5EF4-FFF2-40B4-BE49-F238E27FC236}">
                <a16:creationId xmlns:a16="http://schemas.microsoft.com/office/drawing/2014/main" id="{3C30A216-C7F8-42EB-967F-C42A5B6546E0}"/>
              </a:ext>
              <a:ext uri="{C183D7F6-B498-43B3-948B-1728B52AA6E4}">
                <adec:decorative xmlns:adec="http://schemas.microsoft.com/office/drawing/2017/decorative" val="1"/>
              </a:ext>
            </a:extLst>
          </p:cNvPr>
          <p:cNvGrpSpPr>
            <a:grpSpLocks noChangeAspect="1"/>
          </p:cNvGrpSpPr>
          <p:nvPr/>
        </p:nvGrpSpPr>
        <p:grpSpPr bwMode="black">
          <a:xfrm>
            <a:off x="9259944" y="5532891"/>
            <a:ext cx="2196000" cy="592921"/>
            <a:chOff x="10274400" y="6210000"/>
            <a:chExt cx="1492250" cy="402908"/>
          </a:xfrm>
          <a:solidFill>
            <a:srgbClr val="FFFFFF"/>
          </a:solidFill>
        </p:grpSpPr>
        <p:sp>
          <p:nvSpPr>
            <p:cNvPr id="14" name="Vapaamuotoinen: Muoto 13">
              <a:extLst>
                <a:ext uri="{FF2B5EF4-FFF2-40B4-BE49-F238E27FC236}">
                  <a16:creationId xmlns:a16="http://schemas.microsoft.com/office/drawing/2014/main" id="{EC11CF2F-5EEB-49C7-B657-CFB988898499}"/>
                </a:ext>
              </a:extLst>
            </p:cNvPr>
            <p:cNvSpPr/>
            <p:nvPr/>
          </p:nvSpPr>
          <p:spPr bwMode="black">
            <a:xfrm>
              <a:off x="11466195" y="6216751"/>
              <a:ext cx="301902" cy="392018"/>
            </a:xfrm>
            <a:custGeom>
              <a:avLst/>
              <a:gdLst>
                <a:gd name="connsiteX0" fmla="*/ 150227 w 301902"/>
                <a:gd name="connsiteY0" fmla="*/ 0 h 392018"/>
                <a:gd name="connsiteX1" fmla="*/ 126062 w 301902"/>
                <a:gd name="connsiteY1" fmla="*/ 55318 h 392018"/>
                <a:gd name="connsiteX2" fmla="*/ 126062 w 301902"/>
                <a:gd name="connsiteY2" fmla="*/ 170419 h 392018"/>
                <a:gd name="connsiteX3" fmla="*/ 96439 w 301902"/>
                <a:gd name="connsiteY3" fmla="*/ 105409 h 392018"/>
                <a:gd name="connsiteX4" fmla="*/ 69935 w 301902"/>
                <a:gd name="connsiteY4" fmla="*/ 165955 h 392018"/>
                <a:gd name="connsiteX5" fmla="*/ 101896 w 301902"/>
                <a:gd name="connsiteY5" fmla="*/ 235756 h 392018"/>
                <a:gd name="connsiteX6" fmla="*/ 52786 w 301902"/>
                <a:gd name="connsiteY6" fmla="*/ 205265 h 392018"/>
                <a:gd name="connsiteX7" fmla="*/ 33409 w 301902"/>
                <a:gd name="connsiteY7" fmla="*/ 249476 h 392018"/>
                <a:gd name="connsiteX8" fmla="*/ 80849 w 301902"/>
                <a:gd name="connsiteY8" fmla="*/ 278878 h 392018"/>
                <a:gd name="connsiteX9" fmla="*/ 20491 w 301902"/>
                <a:gd name="connsiteY9" fmla="*/ 278878 h 392018"/>
                <a:gd name="connsiteX10" fmla="*/ 0 w 301902"/>
                <a:gd name="connsiteY10" fmla="*/ 325811 h 392018"/>
                <a:gd name="connsiteX11" fmla="*/ 126062 w 301902"/>
                <a:gd name="connsiteY11" fmla="*/ 325811 h 392018"/>
                <a:gd name="connsiteX12" fmla="*/ 126062 w 301902"/>
                <a:gd name="connsiteY12" fmla="*/ 392019 h 392018"/>
                <a:gd name="connsiteX13" fmla="*/ 175729 w 301902"/>
                <a:gd name="connsiteY13" fmla="*/ 392019 h 392018"/>
                <a:gd name="connsiteX14" fmla="*/ 175729 w 301902"/>
                <a:gd name="connsiteY14" fmla="*/ 325811 h 392018"/>
                <a:gd name="connsiteX15" fmla="*/ 301902 w 301902"/>
                <a:gd name="connsiteY15" fmla="*/ 325811 h 392018"/>
                <a:gd name="connsiteX16" fmla="*/ 281300 w 301902"/>
                <a:gd name="connsiteY16" fmla="*/ 278878 h 392018"/>
                <a:gd name="connsiteX17" fmla="*/ 221054 w 301902"/>
                <a:gd name="connsiteY17" fmla="*/ 278878 h 392018"/>
                <a:gd name="connsiteX18" fmla="*/ 268494 w 301902"/>
                <a:gd name="connsiteY18" fmla="*/ 249476 h 392018"/>
                <a:gd name="connsiteX19" fmla="*/ 249117 w 301902"/>
                <a:gd name="connsiteY19" fmla="*/ 205265 h 392018"/>
                <a:gd name="connsiteX20" fmla="*/ 199895 w 301902"/>
                <a:gd name="connsiteY20" fmla="*/ 235756 h 392018"/>
                <a:gd name="connsiteX21" fmla="*/ 231967 w 301902"/>
                <a:gd name="connsiteY21" fmla="*/ 165955 h 392018"/>
                <a:gd name="connsiteX22" fmla="*/ 205463 w 301902"/>
                <a:gd name="connsiteY22" fmla="*/ 105409 h 392018"/>
                <a:gd name="connsiteX23" fmla="*/ 175729 w 301902"/>
                <a:gd name="connsiteY23" fmla="*/ 170419 h 392018"/>
                <a:gd name="connsiteX24" fmla="*/ 175729 w 301902"/>
                <a:gd name="connsiteY24" fmla="*/ 55318 h 392018"/>
                <a:gd name="connsiteX25" fmla="*/ 151675 w 301902"/>
                <a:gd name="connsiteY25" fmla="*/ 0 h 39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902" h="392018">
                  <a:moveTo>
                    <a:pt x="150227" y="0"/>
                  </a:moveTo>
                  <a:lnTo>
                    <a:pt x="126062" y="55318"/>
                  </a:lnTo>
                  <a:lnTo>
                    <a:pt x="126062" y="170419"/>
                  </a:lnTo>
                  <a:lnTo>
                    <a:pt x="96439" y="105409"/>
                  </a:lnTo>
                  <a:lnTo>
                    <a:pt x="69935" y="165955"/>
                  </a:lnTo>
                  <a:lnTo>
                    <a:pt x="101896" y="235756"/>
                  </a:lnTo>
                  <a:lnTo>
                    <a:pt x="52786" y="205265"/>
                  </a:lnTo>
                  <a:lnTo>
                    <a:pt x="33409" y="249476"/>
                  </a:lnTo>
                  <a:lnTo>
                    <a:pt x="80849" y="278878"/>
                  </a:lnTo>
                  <a:lnTo>
                    <a:pt x="20491" y="278878"/>
                  </a:lnTo>
                  <a:lnTo>
                    <a:pt x="0" y="325811"/>
                  </a:lnTo>
                  <a:lnTo>
                    <a:pt x="126062" y="325811"/>
                  </a:lnTo>
                  <a:lnTo>
                    <a:pt x="126062" y="392019"/>
                  </a:lnTo>
                  <a:lnTo>
                    <a:pt x="175729" y="392019"/>
                  </a:lnTo>
                  <a:lnTo>
                    <a:pt x="175729" y="325811"/>
                  </a:lnTo>
                  <a:lnTo>
                    <a:pt x="301902" y="325811"/>
                  </a:lnTo>
                  <a:lnTo>
                    <a:pt x="281300" y="278878"/>
                  </a:lnTo>
                  <a:lnTo>
                    <a:pt x="221054" y="278878"/>
                  </a:lnTo>
                  <a:lnTo>
                    <a:pt x="268494" y="249476"/>
                  </a:lnTo>
                  <a:lnTo>
                    <a:pt x="249117" y="205265"/>
                  </a:lnTo>
                  <a:lnTo>
                    <a:pt x="199895" y="235756"/>
                  </a:lnTo>
                  <a:lnTo>
                    <a:pt x="231967" y="165955"/>
                  </a:lnTo>
                  <a:lnTo>
                    <a:pt x="205463" y="105409"/>
                  </a:lnTo>
                  <a:lnTo>
                    <a:pt x="175729" y="170419"/>
                  </a:lnTo>
                  <a:lnTo>
                    <a:pt x="175729" y="55318"/>
                  </a:lnTo>
                  <a:lnTo>
                    <a:pt x="151675" y="0"/>
                  </a:lnTo>
                  <a:close/>
                </a:path>
              </a:pathLst>
            </a:custGeom>
            <a:grpFill/>
            <a:ln w="11089" cap="flat">
              <a:noFill/>
              <a:prstDash val="solid"/>
              <a:miter/>
            </a:ln>
          </p:spPr>
          <p:txBody>
            <a:bodyPr rtlCol="0" anchor="ctr"/>
            <a:lstStyle/>
            <a:p>
              <a:endParaRPr lang="fi-FI"/>
            </a:p>
          </p:txBody>
        </p:sp>
        <p:grpSp>
          <p:nvGrpSpPr>
            <p:cNvPr id="15" name="Kuva 10">
              <a:extLst>
                <a:ext uri="{FF2B5EF4-FFF2-40B4-BE49-F238E27FC236}">
                  <a16:creationId xmlns:a16="http://schemas.microsoft.com/office/drawing/2014/main" id="{974D59E4-C489-4D86-9ADE-0A22503B24E7}"/>
                </a:ext>
              </a:extLst>
            </p:cNvPr>
            <p:cNvGrpSpPr/>
            <p:nvPr/>
          </p:nvGrpSpPr>
          <p:grpSpPr bwMode="black">
            <a:xfrm>
              <a:off x="10278854" y="6317762"/>
              <a:ext cx="1072638" cy="291633"/>
              <a:chOff x="10278854" y="6317762"/>
              <a:chExt cx="1072638" cy="291633"/>
            </a:xfrm>
            <a:grpFill/>
          </p:grpSpPr>
          <p:sp>
            <p:nvSpPr>
              <p:cNvPr id="16" name="Vapaamuotoinen: Muoto 15">
                <a:extLst>
                  <a:ext uri="{FF2B5EF4-FFF2-40B4-BE49-F238E27FC236}">
                    <a16:creationId xmlns:a16="http://schemas.microsoft.com/office/drawing/2014/main" id="{30BCBFC5-BEC8-4C97-9AE0-5C60F02304EC}"/>
                  </a:ext>
                </a:extLst>
              </p:cNvPr>
              <p:cNvSpPr/>
              <p:nvPr/>
            </p:nvSpPr>
            <p:spPr bwMode="black">
              <a:xfrm>
                <a:off x="11056272" y="6317762"/>
                <a:ext cx="295220" cy="291633"/>
              </a:xfrm>
              <a:custGeom>
                <a:avLst/>
                <a:gdLst>
                  <a:gd name="connsiteX0" fmla="*/ 295221 w 295220"/>
                  <a:gd name="connsiteY0" fmla="*/ 145634 h 291633"/>
                  <a:gd name="connsiteX1" fmla="*/ 293884 w 295220"/>
                  <a:gd name="connsiteY1" fmla="*/ 123093 h 291633"/>
                  <a:gd name="connsiteX2" fmla="*/ 292214 w 295220"/>
                  <a:gd name="connsiteY2" fmla="*/ 112312 h 291633"/>
                  <a:gd name="connsiteX3" fmla="*/ 289764 w 295220"/>
                  <a:gd name="connsiteY3" fmla="*/ 101859 h 291633"/>
                  <a:gd name="connsiteX4" fmla="*/ 282748 w 295220"/>
                  <a:gd name="connsiteY4" fmla="*/ 82149 h 291633"/>
                  <a:gd name="connsiteX5" fmla="*/ 276178 w 295220"/>
                  <a:gd name="connsiteY5" fmla="*/ 69190 h 291633"/>
                  <a:gd name="connsiteX6" fmla="*/ 270610 w 295220"/>
                  <a:gd name="connsiteY6" fmla="*/ 60479 h 291633"/>
                  <a:gd name="connsiteX7" fmla="*/ 264373 w 295220"/>
                  <a:gd name="connsiteY7" fmla="*/ 52094 h 291633"/>
                  <a:gd name="connsiteX8" fmla="*/ 255353 w 295220"/>
                  <a:gd name="connsiteY8" fmla="*/ 42076 h 291633"/>
                  <a:gd name="connsiteX9" fmla="*/ 254239 w 295220"/>
                  <a:gd name="connsiteY9" fmla="*/ 40987 h 291633"/>
                  <a:gd name="connsiteX10" fmla="*/ 253237 w 295220"/>
                  <a:gd name="connsiteY10" fmla="*/ 40116 h 291633"/>
                  <a:gd name="connsiteX11" fmla="*/ 252680 w 295220"/>
                  <a:gd name="connsiteY11" fmla="*/ 39571 h 291633"/>
                  <a:gd name="connsiteX12" fmla="*/ 252235 w 295220"/>
                  <a:gd name="connsiteY12" fmla="*/ 39027 h 291633"/>
                  <a:gd name="connsiteX13" fmla="*/ 250230 w 295220"/>
                  <a:gd name="connsiteY13" fmla="*/ 37284 h 291633"/>
                  <a:gd name="connsiteX14" fmla="*/ 247112 w 295220"/>
                  <a:gd name="connsiteY14" fmla="*/ 34562 h 291633"/>
                  <a:gd name="connsiteX15" fmla="*/ 243994 w 295220"/>
                  <a:gd name="connsiteY15" fmla="*/ 31949 h 291633"/>
                  <a:gd name="connsiteX16" fmla="*/ 239874 w 295220"/>
                  <a:gd name="connsiteY16" fmla="*/ 28682 h 291633"/>
                  <a:gd name="connsiteX17" fmla="*/ 235642 w 295220"/>
                  <a:gd name="connsiteY17" fmla="*/ 25633 h 291633"/>
                  <a:gd name="connsiteX18" fmla="*/ 231299 w 295220"/>
                  <a:gd name="connsiteY18" fmla="*/ 22802 h 291633"/>
                  <a:gd name="connsiteX19" fmla="*/ 226844 w 295220"/>
                  <a:gd name="connsiteY19" fmla="*/ 20079 h 291633"/>
                  <a:gd name="connsiteX20" fmla="*/ 219494 w 295220"/>
                  <a:gd name="connsiteY20" fmla="*/ 16050 h 291633"/>
                  <a:gd name="connsiteX21" fmla="*/ 210697 w 295220"/>
                  <a:gd name="connsiteY21" fmla="*/ 11912 h 291633"/>
                  <a:gd name="connsiteX22" fmla="*/ 200786 w 295220"/>
                  <a:gd name="connsiteY22" fmla="*/ 8210 h 291633"/>
                  <a:gd name="connsiteX23" fmla="*/ 180072 w 295220"/>
                  <a:gd name="connsiteY23" fmla="*/ 2874 h 291633"/>
                  <a:gd name="connsiteX24" fmla="*/ 158023 w 295220"/>
                  <a:gd name="connsiteY24" fmla="*/ 261 h 291633"/>
                  <a:gd name="connsiteX25" fmla="*/ 146552 w 295220"/>
                  <a:gd name="connsiteY25" fmla="*/ 43 h 291633"/>
                  <a:gd name="connsiteX26" fmla="*/ 134971 w 295220"/>
                  <a:gd name="connsiteY26" fmla="*/ 478 h 291633"/>
                  <a:gd name="connsiteX27" fmla="*/ 112921 w 295220"/>
                  <a:gd name="connsiteY27" fmla="*/ 3310 h 291633"/>
                  <a:gd name="connsiteX28" fmla="*/ 92208 w 295220"/>
                  <a:gd name="connsiteY28" fmla="*/ 8972 h 291633"/>
                  <a:gd name="connsiteX29" fmla="*/ 82408 w 295220"/>
                  <a:gd name="connsiteY29" fmla="*/ 12783 h 291633"/>
                  <a:gd name="connsiteX30" fmla="*/ 73053 w 295220"/>
                  <a:gd name="connsiteY30" fmla="*/ 17357 h 291633"/>
                  <a:gd name="connsiteX31" fmla="*/ 64033 w 295220"/>
                  <a:gd name="connsiteY31" fmla="*/ 22584 h 291633"/>
                  <a:gd name="connsiteX32" fmla="*/ 55458 w 295220"/>
                  <a:gd name="connsiteY32" fmla="*/ 28573 h 291633"/>
                  <a:gd name="connsiteX33" fmla="*/ 39645 w 295220"/>
                  <a:gd name="connsiteY33" fmla="*/ 42403 h 291633"/>
                  <a:gd name="connsiteX34" fmla="*/ 32629 w 295220"/>
                  <a:gd name="connsiteY34" fmla="*/ 50025 h 291633"/>
                  <a:gd name="connsiteX35" fmla="*/ 26170 w 295220"/>
                  <a:gd name="connsiteY35" fmla="*/ 58192 h 291633"/>
                  <a:gd name="connsiteX36" fmla="*/ 23275 w 295220"/>
                  <a:gd name="connsiteY36" fmla="*/ 62439 h 291633"/>
                  <a:gd name="connsiteX37" fmla="*/ 20491 w 295220"/>
                  <a:gd name="connsiteY37" fmla="*/ 66795 h 291633"/>
                  <a:gd name="connsiteX38" fmla="*/ 15479 w 295220"/>
                  <a:gd name="connsiteY38" fmla="*/ 75724 h 291633"/>
                  <a:gd name="connsiteX39" fmla="*/ 7573 w 295220"/>
                  <a:gd name="connsiteY39" fmla="*/ 94889 h 291633"/>
                  <a:gd name="connsiteX40" fmla="*/ 6014 w 295220"/>
                  <a:gd name="connsiteY40" fmla="*/ 99899 h 291633"/>
                  <a:gd name="connsiteX41" fmla="*/ 4677 w 295220"/>
                  <a:gd name="connsiteY41" fmla="*/ 105017 h 291633"/>
                  <a:gd name="connsiteX42" fmla="*/ 2450 w 295220"/>
                  <a:gd name="connsiteY42" fmla="*/ 115470 h 291633"/>
                  <a:gd name="connsiteX43" fmla="*/ 891 w 295220"/>
                  <a:gd name="connsiteY43" fmla="*/ 126469 h 291633"/>
                  <a:gd name="connsiteX44" fmla="*/ 111 w 295220"/>
                  <a:gd name="connsiteY44" fmla="*/ 137576 h 291633"/>
                  <a:gd name="connsiteX45" fmla="*/ 0 w 295220"/>
                  <a:gd name="connsiteY45" fmla="*/ 143238 h 291633"/>
                  <a:gd name="connsiteX46" fmla="*/ 0 w 295220"/>
                  <a:gd name="connsiteY46" fmla="*/ 149010 h 291633"/>
                  <a:gd name="connsiteX47" fmla="*/ 223 w 295220"/>
                  <a:gd name="connsiteY47" fmla="*/ 154672 h 291633"/>
                  <a:gd name="connsiteX48" fmla="*/ 557 w 295220"/>
                  <a:gd name="connsiteY48" fmla="*/ 160335 h 291633"/>
                  <a:gd name="connsiteX49" fmla="*/ 3675 w 295220"/>
                  <a:gd name="connsiteY49" fmla="*/ 182005 h 291633"/>
                  <a:gd name="connsiteX50" fmla="*/ 6348 w 295220"/>
                  <a:gd name="connsiteY50" fmla="*/ 192350 h 291633"/>
                  <a:gd name="connsiteX51" fmla="*/ 9689 w 295220"/>
                  <a:gd name="connsiteY51" fmla="*/ 202259 h 291633"/>
                  <a:gd name="connsiteX52" fmla="*/ 18486 w 295220"/>
                  <a:gd name="connsiteY52" fmla="*/ 220989 h 291633"/>
                  <a:gd name="connsiteX53" fmla="*/ 23943 w 295220"/>
                  <a:gd name="connsiteY53" fmla="*/ 229809 h 291633"/>
                  <a:gd name="connsiteX54" fmla="*/ 30068 w 295220"/>
                  <a:gd name="connsiteY54" fmla="*/ 238194 h 291633"/>
                  <a:gd name="connsiteX55" fmla="*/ 36861 w 295220"/>
                  <a:gd name="connsiteY55" fmla="*/ 246143 h 291633"/>
                  <a:gd name="connsiteX56" fmla="*/ 44322 w 295220"/>
                  <a:gd name="connsiteY56" fmla="*/ 253657 h 291633"/>
                  <a:gd name="connsiteX57" fmla="*/ 52229 w 295220"/>
                  <a:gd name="connsiteY57" fmla="*/ 260517 h 291633"/>
                  <a:gd name="connsiteX58" fmla="*/ 60581 w 295220"/>
                  <a:gd name="connsiteY58" fmla="*/ 266724 h 291633"/>
                  <a:gd name="connsiteX59" fmla="*/ 69379 w 295220"/>
                  <a:gd name="connsiteY59" fmla="*/ 272278 h 291633"/>
                  <a:gd name="connsiteX60" fmla="*/ 78510 w 295220"/>
                  <a:gd name="connsiteY60" fmla="*/ 277069 h 291633"/>
                  <a:gd name="connsiteX61" fmla="*/ 97999 w 295220"/>
                  <a:gd name="connsiteY61" fmla="*/ 284692 h 291633"/>
                  <a:gd name="connsiteX62" fmla="*/ 108355 w 295220"/>
                  <a:gd name="connsiteY62" fmla="*/ 287414 h 291633"/>
                  <a:gd name="connsiteX63" fmla="*/ 119046 w 295220"/>
                  <a:gd name="connsiteY63" fmla="*/ 289483 h 291633"/>
                  <a:gd name="connsiteX64" fmla="*/ 141541 w 295220"/>
                  <a:gd name="connsiteY64" fmla="*/ 291552 h 291633"/>
                  <a:gd name="connsiteX65" fmla="*/ 153011 w 295220"/>
                  <a:gd name="connsiteY65" fmla="*/ 291552 h 291633"/>
                  <a:gd name="connsiteX66" fmla="*/ 164482 w 295220"/>
                  <a:gd name="connsiteY66" fmla="*/ 290899 h 291633"/>
                  <a:gd name="connsiteX67" fmla="*/ 186197 w 295220"/>
                  <a:gd name="connsiteY67" fmla="*/ 287523 h 291633"/>
                  <a:gd name="connsiteX68" fmla="*/ 196554 w 295220"/>
                  <a:gd name="connsiteY68" fmla="*/ 284801 h 291633"/>
                  <a:gd name="connsiteX69" fmla="*/ 206576 w 295220"/>
                  <a:gd name="connsiteY69" fmla="*/ 281316 h 291633"/>
                  <a:gd name="connsiteX70" fmla="*/ 225397 w 295220"/>
                  <a:gd name="connsiteY70" fmla="*/ 272278 h 291633"/>
                  <a:gd name="connsiteX71" fmla="*/ 234194 w 295220"/>
                  <a:gd name="connsiteY71" fmla="*/ 266724 h 291633"/>
                  <a:gd name="connsiteX72" fmla="*/ 242658 w 295220"/>
                  <a:gd name="connsiteY72" fmla="*/ 260300 h 291633"/>
                  <a:gd name="connsiteX73" fmla="*/ 249673 w 295220"/>
                  <a:gd name="connsiteY73" fmla="*/ 254310 h 291633"/>
                  <a:gd name="connsiteX74" fmla="*/ 252346 w 295220"/>
                  <a:gd name="connsiteY74" fmla="*/ 251806 h 291633"/>
                  <a:gd name="connsiteX75" fmla="*/ 254239 w 295220"/>
                  <a:gd name="connsiteY75" fmla="*/ 249955 h 291633"/>
                  <a:gd name="connsiteX76" fmla="*/ 256132 w 295220"/>
                  <a:gd name="connsiteY76" fmla="*/ 248103 h 291633"/>
                  <a:gd name="connsiteX77" fmla="*/ 259585 w 295220"/>
                  <a:gd name="connsiteY77" fmla="*/ 244510 h 291633"/>
                  <a:gd name="connsiteX78" fmla="*/ 268939 w 295220"/>
                  <a:gd name="connsiteY78" fmla="*/ 233076 h 291633"/>
                  <a:gd name="connsiteX79" fmla="*/ 274730 w 295220"/>
                  <a:gd name="connsiteY79" fmla="*/ 224473 h 291633"/>
                  <a:gd name="connsiteX80" fmla="*/ 279741 w 295220"/>
                  <a:gd name="connsiteY80" fmla="*/ 215435 h 291633"/>
                  <a:gd name="connsiteX81" fmla="*/ 284084 w 295220"/>
                  <a:gd name="connsiteY81" fmla="*/ 206070 h 291633"/>
                  <a:gd name="connsiteX82" fmla="*/ 287648 w 295220"/>
                  <a:gd name="connsiteY82" fmla="*/ 196270 h 291633"/>
                  <a:gd name="connsiteX83" fmla="*/ 291546 w 295220"/>
                  <a:gd name="connsiteY83" fmla="*/ 181896 h 291633"/>
                  <a:gd name="connsiteX84" fmla="*/ 293884 w 295220"/>
                  <a:gd name="connsiteY84" fmla="*/ 168284 h 291633"/>
                  <a:gd name="connsiteX85" fmla="*/ 294886 w 295220"/>
                  <a:gd name="connsiteY85" fmla="*/ 157177 h 291633"/>
                  <a:gd name="connsiteX86" fmla="*/ 295221 w 295220"/>
                  <a:gd name="connsiteY86" fmla="*/ 145634 h 291633"/>
                  <a:gd name="connsiteX87" fmla="*/ 262591 w 295220"/>
                  <a:gd name="connsiteY87" fmla="*/ 160661 h 291633"/>
                  <a:gd name="connsiteX88" fmla="*/ 260921 w 295220"/>
                  <a:gd name="connsiteY88" fmla="*/ 172422 h 291633"/>
                  <a:gd name="connsiteX89" fmla="*/ 257469 w 295220"/>
                  <a:gd name="connsiteY89" fmla="*/ 185816 h 291633"/>
                  <a:gd name="connsiteX90" fmla="*/ 255130 w 295220"/>
                  <a:gd name="connsiteY90" fmla="*/ 192241 h 291633"/>
                  <a:gd name="connsiteX91" fmla="*/ 250119 w 295220"/>
                  <a:gd name="connsiteY91" fmla="*/ 203130 h 291633"/>
                  <a:gd name="connsiteX92" fmla="*/ 244217 w 295220"/>
                  <a:gd name="connsiteY92" fmla="*/ 212822 h 291633"/>
                  <a:gd name="connsiteX93" fmla="*/ 240319 w 295220"/>
                  <a:gd name="connsiteY93" fmla="*/ 218158 h 291633"/>
                  <a:gd name="connsiteX94" fmla="*/ 237869 w 295220"/>
                  <a:gd name="connsiteY94" fmla="*/ 221207 h 291633"/>
                  <a:gd name="connsiteX95" fmla="*/ 234194 w 295220"/>
                  <a:gd name="connsiteY95" fmla="*/ 225236 h 291633"/>
                  <a:gd name="connsiteX96" fmla="*/ 232524 w 295220"/>
                  <a:gd name="connsiteY96" fmla="*/ 226978 h 291633"/>
                  <a:gd name="connsiteX97" fmla="*/ 231410 w 295220"/>
                  <a:gd name="connsiteY97" fmla="*/ 228176 h 291633"/>
                  <a:gd name="connsiteX98" fmla="*/ 230185 w 295220"/>
                  <a:gd name="connsiteY98" fmla="*/ 229374 h 291633"/>
                  <a:gd name="connsiteX99" fmla="*/ 228626 w 295220"/>
                  <a:gd name="connsiteY99" fmla="*/ 230789 h 291633"/>
                  <a:gd name="connsiteX100" fmla="*/ 225174 w 295220"/>
                  <a:gd name="connsiteY100" fmla="*/ 233838 h 291633"/>
                  <a:gd name="connsiteX101" fmla="*/ 219940 w 295220"/>
                  <a:gd name="connsiteY101" fmla="*/ 237976 h 291633"/>
                  <a:gd name="connsiteX102" fmla="*/ 214483 w 295220"/>
                  <a:gd name="connsiteY102" fmla="*/ 241788 h 291633"/>
                  <a:gd name="connsiteX103" fmla="*/ 203681 w 295220"/>
                  <a:gd name="connsiteY103" fmla="*/ 247886 h 291633"/>
                  <a:gd name="connsiteX104" fmla="*/ 191320 w 295220"/>
                  <a:gd name="connsiteY104" fmla="*/ 253004 h 291633"/>
                  <a:gd name="connsiteX105" fmla="*/ 178068 w 295220"/>
                  <a:gd name="connsiteY105" fmla="*/ 256706 h 291633"/>
                  <a:gd name="connsiteX106" fmla="*/ 163925 w 295220"/>
                  <a:gd name="connsiteY106" fmla="*/ 258993 h 291633"/>
                  <a:gd name="connsiteX107" fmla="*/ 148891 w 295220"/>
                  <a:gd name="connsiteY107" fmla="*/ 259864 h 291633"/>
                  <a:gd name="connsiteX108" fmla="*/ 133746 w 295220"/>
                  <a:gd name="connsiteY108" fmla="*/ 259319 h 291633"/>
                  <a:gd name="connsiteX109" fmla="*/ 119491 w 295220"/>
                  <a:gd name="connsiteY109" fmla="*/ 257250 h 291633"/>
                  <a:gd name="connsiteX110" fmla="*/ 106239 w 295220"/>
                  <a:gd name="connsiteY110" fmla="*/ 253766 h 291633"/>
                  <a:gd name="connsiteX111" fmla="*/ 93767 w 295220"/>
                  <a:gd name="connsiteY111" fmla="*/ 248866 h 291633"/>
                  <a:gd name="connsiteX112" fmla="*/ 82185 w 295220"/>
                  <a:gd name="connsiteY112" fmla="*/ 242441 h 291633"/>
                  <a:gd name="connsiteX113" fmla="*/ 71383 w 295220"/>
                  <a:gd name="connsiteY113" fmla="*/ 234601 h 291633"/>
                  <a:gd name="connsiteX114" fmla="*/ 61472 w 295220"/>
                  <a:gd name="connsiteY114" fmla="*/ 225345 h 291633"/>
                  <a:gd name="connsiteX115" fmla="*/ 57017 w 295220"/>
                  <a:gd name="connsiteY115" fmla="*/ 220444 h 291633"/>
                  <a:gd name="connsiteX116" fmla="*/ 52897 w 295220"/>
                  <a:gd name="connsiteY116" fmla="*/ 215217 h 291633"/>
                  <a:gd name="connsiteX117" fmla="*/ 45770 w 295220"/>
                  <a:gd name="connsiteY117" fmla="*/ 204219 h 291633"/>
                  <a:gd name="connsiteX118" fmla="*/ 40090 w 295220"/>
                  <a:gd name="connsiteY118" fmla="*/ 192459 h 291633"/>
                  <a:gd name="connsiteX119" fmla="*/ 35859 w 295220"/>
                  <a:gd name="connsiteY119" fmla="*/ 179827 h 291633"/>
                  <a:gd name="connsiteX120" fmla="*/ 33075 w 295220"/>
                  <a:gd name="connsiteY120" fmla="*/ 166215 h 291633"/>
                  <a:gd name="connsiteX121" fmla="*/ 31738 w 295220"/>
                  <a:gd name="connsiteY121" fmla="*/ 151732 h 291633"/>
                  <a:gd name="connsiteX122" fmla="*/ 31627 w 295220"/>
                  <a:gd name="connsiteY122" fmla="*/ 144218 h 291633"/>
                  <a:gd name="connsiteX123" fmla="*/ 31850 w 295220"/>
                  <a:gd name="connsiteY123" fmla="*/ 136705 h 291633"/>
                  <a:gd name="connsiteX124" fmla="*/ 33520 w 295220"/>
                  <a:gd name="connsiteY124" fmla="*/ 122331 h 291633"/>
                  <a:gd name="connsiteX125" fmla="*/ 36638 w 295220"/>
                  <a:gd name="connsiteY125" fmla="*/ 108937 h 291633"/>
                  <a:gd name="connsiteX126" fmla="*/ 41204 w 295220"/>
                  <a:gd name="connsiteY126" fmla="*/ 96414 h 291633"/>
                  <a:gd name="connsiteX127" fmla="*/ 47217 w 295220"/>
                  <a:gd name="connsiteY127" fmla="*/ 84653 h 291633"/>
                  <a:gd name="connsiteX128" fmla="*/ 54679 w 295220"/>
                  <a:gd name="connsiteY128" fmla="*/ 73764 h 291633"/>
                  <a:gd name="connsiteX129" fmla="*/ 63699 w 295220"/>
                  <a:gd name="connsiteY129" fmla="*/ 63637 h 291633"/>
                  <a:gd name="connsiteX130" fmla="*/ 73833 w 295220"/>
                  <a:gd name="connsiteY130" fmla="*/ 54599 h 291633"/>
                  <a:gd name="connsiteX131" fmla="*/ 84746 w 295220"/>
                  <a:gd name="connsiteY131" fmla="*/ 47085 h 291633"/>
                  <a:gd name="connsiteX132" fmla="*/ 96439 w 295220"/>
                  <a:gd name="connsiteY132" fmla="*/ 40987 h 291633"/>
                  <a:gd name="connsiteX133" fmla="*/ 108912 w 295220"/>
                  <a:gd name="connsiteY133" fmla="*/ 36304 h 291633"/>
                  <a:gd name="connsiteX134" fmla="*/ 122275 w 295220"/>
                  <a:gd name="connsiteY134" fmla="*/ 33038 h 291633"/>
                  <a:gd name="connsiteX135" fmla="*/ 136641 w 295220"/>
                  <a:gd name="connsiteY135" fmla="*/ 31295 h 291633"/>
                  <a:gd name="connsiteX136" fmla="*/ 144214 w 295220"/>
                  <a:gd name="connsiteY136" fmla="*/ 30969 h 291633"/>
                  <a:gd name="connsiteX137" fmla="*/ 151786 w 295220"/>
                  <a:gd name="connsiteY137" fmla="*/ 30969 h 291633"/>
                  <a:gd name="connsiteX138" fmla="*/ 166597 w 295220"/>
                  <a:gd name="connsiteY138" fmla="*/ 32166 h 291633"/>
                  <a:gd name="connsiteX139" fmla="*/ 180518 w 295220"/>
                  <a:gd name="connsiteY139" fmla="*/ 34780 h 291633"/>
                  <a:gd name="connsiteX140" fmla="*/ 193547 w 295220"/>
                  <a:gd name="connsiteY140" fmla="*/ 38809 h 291633"/>
                  <a:gd name="connsiteX141" fmla="*/ 205686 w 295220"/>
                  <a:gd name="connsiteY141" fmla="*/ 44363 h 291633"/>
                  <a:gd name="connsiteX142" fmla="*/ 217044 w 295220"/>
                  <a:gd name="connsiteY142" fmla="*/ 51332 h 291633"/>
                  <a:gd name="connsiteX143" fmla="*/ 227512 w 295220"/>
                  <a:gd name="connsiteY143" fmla="*/ 59717 h 291633"/>
                  <a:gd name="connsiteX144" fmla="*/ 232412 w 295220"/>
                  <a:gd name="connsiteY144" fmla="*/ 64399 h 291633"/>
                  <a:gd name="connsiteX145" fmla="*/ 236978 w 295220"/>
                  <a:gd name="connsiteY145" fmla="*/ 69299 h 291633"/>
                  <a:gd name="connsiteX146" fmla="*/ 244885 w 295220"/>
                  <a:gd name="connsiteY146" fmla="*/ 79862 h 291633"/>
                  <a:gd name="connsiteX147" fmla="*/ 251455 w 295220"/>
                  <a:gd name="connsiteY147" fmla="*/ 91187 h 291633"/>
                  <a:gd name="connsiteX148" fmla="*/ 256578 w 295220"/>
                  <a:gd name="connsiteY148" fmla="*/ 103383 h 291633"/>
                  <a:gd name="connsiteX149" fmla="*/ 260253 w 295220"/>
                  <a:gd name="connsiteY149" fmla="*/ 116450 h 291633"/>
                  <a:gd name="connsiteX150" fmla="*/ 262369 w 295220"/>
                  <a:gd name="connsiteY150" fmla="*/ 130498 h 291633"/>
                  <a:gd name="connsiteX151" fmla="*/ 263148 w 295220"/>
                  <a:gd name="connsiteY151" fmla="*/ 145416 h 291633"/>
                  <a:gd name="connsiteX152" fmla="*/ 262591 w 295220"/>
                  <a:gd name="connsiteY152" fmla="*/ 160661 h 29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95220" h="291633">
                    <a:moveTo>
                      <a:pt x="295221" y="145634"/>
                    </a:moveTo>
                    <a:cubicBezTo>
                      <a:pt x="295221" y="138120"/>
                      <a:pt x="294775" y="130607"/>
                      <a:pt x="293884" y="123093"/>
                    </a:cubicBezTo>
                    <a:cubicBezTo>
                      <a:pt x="293439" y="119500"/>
                      <a:pt x="292882" y="115906"/>
                      <a:pt x="292214" y="112312"/>
                    </a:cubicBezTo>
                    <a:cubicBezTo>
                      <a:pt x="291546" y="108828"/>
                      <a:pt x="290766" y="105343"/>
                      <a:pt x="289764" y="101859"/>
                    </a:cubicBezTo>
                    <a:cubicBezTo>
                      <a:pt x="287871" y="95107"/>
                      <a:pt x="285643" y="88465"/>
                      <a:pt x="282748" y="82149"/>
                    </a:cubicBezTo>
                    <a:cubicBezTo>
                      <a:pt x="280855" y="77684"/>
                      <a:pt x="278628" y="73328"/>
                      <a:pt x="276178" y="69190"/>
                    </a:cubicBezTo>
                    <a:cubicBezTo>
                      <a:pt x="274396" y="66250"/>
                      <a:pt x="272614" y="63310"/>
                      <a:pt x="270610" y="60479"/>
                    </a:cubicBezTo>
                    <a:cubicBezTo>
                      <a:pt x="268605" y="57648"/>
                      <a:pt x="266601" y="54816"/>
                      <a:pt x="264373" y="52094"/>
                    </a:cubicBezTo>
                    <a:cubicBezTo>
                      <a:pt x="261589" y="48609"/>
                      <a:pt x="258471" y="45234"/>
                      <a:pt x="255353" y="42076"/>
                    </a:cubicBezTo>
                    <a:cubicBezTo>
                      <a:pt x="255019" y="41749"/>
                      <a:pt x="254573" y="41314"/>
                      <a:pt x="254239" y="40987"/>
                    </a:cubicBezTo>
                    <a:cubicBezTo>
                      <a:pt x="253905" y="40660"/>
                      <a:pt x="253571" y="40334"/>
                      <a:pt x="253237" y="40116"/>
                    </a:cubicBezTo>
                    <a:cubicBezTo>
                      <a:pt x="253014" y="39898"/>
                      <a:pt x="252903" y="39789"/>
                      <a:pt x="252680" y="39571"/>
                    </a:cubicBezTo>
                    <a:cubicBezTo>
                      <a:pt x="252569" y="39462"/>
                      <a:pt x="252346" y="39245"/>
                      <a:pt x="252235" y="39027"/>
                    </a:cubicBezTo>
                    <a:cubicBezTo>
                      <a:pt x="251567" y="38482"/>
                      <a:pt x="250898" y="37829"/>
                      <a:pt x="250230" y="37284"/>
                    </a:cubicBezTo>
                    <a:cubicBezTo>
                      <a:pt x="249228" y="36413"/>
                      <a:pt x="248226" y="35433"/>
                      <a:pt x="247112" y="34562"/>
                    </a:cubicBezTo>
                    <a:cubicBezTo>
                      <a:pt x="246110" y="33691"/>
                      <a:pt x="245108" y="32820"/>
                      <a:pt x="243994" y="31949"/>
                    </a:cubicBezTo>
                    <a:cubicBezTo>
                      <a:pt x="242658" y="30860"/>
                      <a:pt x="241321" y="29771"/>
                      <a:pt x="239874" y="28682"/>
                    </a:cubicBezTo>
                    <a:cubicBezTo>
                      <a:pt x="238537" y="27593"/>
                      <a:pt x="237090" y="26613"/>
                      <a:pt x="235642" y="25633"/>
                    </a:cubicBezTo>
                    <a:cubicBezTo>
                      <a:pt x="234194" y="24653"/>
                      <a:pt x="232858" y="23673"/>
                      <a:pt x="231299" y="22802"/>
                    </a:cubicBezTo>
                    <a:cubicBezTo>
                      <a:pt x="229851" y="21822"/>
                      <a:pt x="228292" y="20950"/>
                      <a:pt x="226844" y="20079"/>
                    </a:cubicBezTo>
                    <a:cubicBezTo>
                      <a:pt x="224394" y="18664"/>
                      <a:pt x="221944" y="17357"/>
                      <a:pt x="219494" y="16050"/>
                    </a:cubicBezTo>
                    <a:cubicBezTo>
                      <a:pt x="216599" y="14526"/>
                      <a:pt x="213592" y="13219"/>
                      <a:pt x="210697" y="11912"/>
                    </a:cubicBezTo>
                    <a:cubicBezTo>
                      <a:pt x="207467" y="10497"/>
                      <a:pt x="204238" y="9299"/>
                      <a:pt x="200786" y="8210"/>
                    </a:cubicBezTo>
                    <a:cubicBezTo>
                      <a:pt x="194104" y="5923"/>
                      <a:pt x="187199" y="4181"/>
                      <a:pt x="180072" y="2874"/>
                    </a:cubicBezTo>
                    <a:cubicBezTo>
                      <a:pt x="172834" y="1458"/>
                      <a:pt x="165372" y="696"/>
                      <a:pt x="158023" y="261"/>
                    </a:cubicBezTo>
                    <a:cubicBezTo>
                      <a:pt x="154236" y="43"/>
                      <a:pt x="150339" y="-66"/>
                      <a:pt x="146552" y="43"/>
                    </a:cubicBezTo>
                    <a:cubicBezTo>
                      <a:pt x="142655" y="43"/>
                      <a:pt x="138868" y="152"/>
                      <a:pt x="134971" y="478"/>
                    </a:cubicBezTo>
                    <a:cubicBezTo>
                      <a:pt x="127509" y="914"/>
                      <a:pt x="120160" y="1894"/>
                      <a:pt x="112921" y="3310"/>
                    </a:cubicBezTo>
                    <a:cubicBezTo>
                      <a:pt x="105905" y="4725"/>
                      <a:pt x="99001" y="6576"/>
                      <a:pt x="92208" y="8972"/>
                    </a:cubicBezTo>
                    <a:cubicBezTo>
                      <a:pt x="88867" y="10061"/>
                      <a:pt x="85637" y="11368"/>
                      <a:pt x="82408" y="12783"/>
                    </a:cubicBezTo>
                    <a:cubicBezTo>
                      <a:pt x="79290" y="14199"/>
                      <a:pt x="76060" y="15723"/>
                      <a:pt x="73053" y="17357"/>
                    </a:cubicBezTo>
                    <a:cubicBezTo>
                      <a:pt x="69935" y="18990"/>
                      <a:pt x="66929" y="20733"/>
                      <a:pt x="64033" y="22584"/>
                    </a:cubicBezTo>
                    <a:cubicBezTo>
                      <a:pt x="61138" y="24435"/>
                      <a:pt x="58242" y="26395"/>
                      <a:pt x="55458" y="28573"/>
                    </a:cubicBezTo>
                    <a:cubicBezTo>
                      <a:pt x="49890" y="32820"/>
                      <a:pt x="44545" y="37393"/>
                      <a:pt x="39645" y="42403"/>
                    </a:cubicBezTo>
                    <a:cubicBezTo>
                      <a:pt x="37195" y="44907"/>
                      <a:pt x="34856" y="47412"/>
                      <a:pt x="32629" y="50025"/>
                    </a:cubicBezTo>
                    <a:cubicBezTo>
                      <a:pt x="30402" y="52639"/>
                      <a:pt x="28286" y="55361"/>
                      <a:pt x="26170" y="58192"/>
                    </a:cubicBezTo>
                    <a:cubicBezTo>
                      <a:pt x="25168" y="59608"/>
                      <a:pt x="24166" y="61023"/>
                      <a:pt x="23275" y="62439"/>
                    </a:cubicBezTo>
                    <a:cubicBezTo>
                      <a:pt x="22384" y="63855"/>
                      <a:pt x="21381" y="65379"/>
                      <a:pt x="20491" y="66795"/>
                    </a:cubicBezTo>
                    <a:cubicBezTo>
                      <a:pt x="18709" y="69735"/>
                      <a:pt x="17038" y="72675"/>
                      <a:pt x="15479" y="75724"/>
                    </a:cubicBezTo>
                    <a:cubicBezTo>
                      <a:pt x="12361" y="81931"/>
                      <a:pt x="9689" y="88356"/>
                      <a:pt x="7573" y="94889"/>
                    </a:cubicBezTo>
                    <a:cubicBezTo>
                      <a:pt x="7016" y="96523"/>
                      <a:pt x="6459" y="98265"/>
                      <a:pt x="6014" y="99899"/>
                    </a:cubicBezTo>
                    <a:cubicBezTo>
                      <a:pt x="5568" y="101641"/>
                      <a:pt x="5123" y="103274"/>
                      <a:pt x="4677" y="105017"/>
                    </a:cubicBezTo>
                    <a:cubicBezTo>
                      <a:pt x="3786" y="108501"/>
                      <a:pt x="3118" y="111986"/>
                      <a:pt x="2450" y="115470"/>
                    </a:cubicBezTo>
                    <a:cubicBezTo>
                      <a:pt x="1782" y="119173"/>
                      <a:pt x="1336" y="122766"/>
                      <a:pt x="891" y="126469"/>
                    </a:cubicBezTo>
                    <a:cubicBezTo>
                      <a:pt x="557" y="130171"/>
                      <a:pt x="223" y="133874"/>
                      <a:pt x="111" y="137576"/>
                    </a:cubicBezTo>
                    <a:cubicBezTo>
                      <a:pt x="0" y="139536"/>
                      <a:pt x="0" y="141387"/>
                      <a:pt x="0" y="143238"/>
                    </a:cubicBezTo>
                    <a:cubicBezTo>
                      <a:pt x="0" y="145198"/>
                      <a:pt x="0" y="147050"/>
                      <a:pt x="0" y="149010"/>
                    </a:cubicBezTo>
                    <a:cubicBezTo>
                      <a:pt x="0" y="150861"/>
                      <a:pt x="111" y="152821"/>
                      <a:pt x="223" y="154672"/>
                    </a:cubicBezTo>
                    <a:cubicBezTo>
                      <a:pt x="334" y="156632"/>
                      <a:pt x="445" y="158484"/>
                      <a:pt x="557" y="160335"/>
                    </a:cubicBezTo>
                    <a:cubicBezTo>
                      <a:pt x="1114" y="167631"/>
                      <a:pt x="2116" y="174818"/>
                      <a:pt x="3675" y="182005"/>
                    </a:cubicBezTo>
                    <a:cubicBezTo>
                      <a:pt x="4454" y="185489"/>
                      <a:pt x="5345" y="188974"/>
                      <a:pt x="6348" y="192350"/>
                    </a:cubicBezTo>
                    <a:cubicBezTo>
                      <a:pt x="7350" y="195725"/>
                      <a:pt x="8464" y="198992"/>
                      <a:pt x="9689" y="202259"/>
                    </a:cubicBezTo>
                    <a:cubicBezTo>
                      <a:pt x="12138" y="208684"/>
                      <a:pt x="15034" y="215000"/>
                      <a:pt x="18486" y="220989"/>
                    </a:cubicBezTo>
                    <a:cubicBezTo>
                      <a:pt x="20156" y="224038"/>
                      <a:pt x="22050" y="226978"/>
                      <a:pt x="23943" y="229809"/>
                    </a:cubicBezTo>
                    <a:cubicBezTo>
                      <a:pt x="25836" y="232640"/>
                      <a:pt x="27952" y="235472"/>
                      <a:pt x="30068" y="238194"/>
                    </a:cubicBezTo>
                    <a:cubicBezTo>
                      <a:pt x="32295" y="240916"/>
                      <a:pt x="34522" y="243639"/>
                      <a:pt x="36861" y="246143"/>
                    </a:cubicBezTo>
                    <a:cubicBezTo>
                      <a:pt x="39199" y="248757"/>
                      <a:pt x="41761" y="251261"/>
                      <a:pt x="44322" y="253657"/>
                    </a:cubicBezTo>
                    <a:cubicBezTo>
                      <a:pt x="46883" y="256053"/>
                      <a:pt x="49556" y="258339"/>
                      <a:pt x="52229" y="260517"/>
                    </a:cubicBezTo>
                    <a:cubicBezTo>
                      <a:pt x="54901" y="262695"/>
                      <a:pt x="57685" y="264764"/>
                      <a:pt x="60581" y="266724"/>
                    </a:cubicBezTo>
                    <a:cubicBezTo>
                      <a:pt x="63476" y="268684"/>
                      <a:pt x="66372" y="270536"/>
                      <a:pt x="69379" y="272278"/>
                    </a:cubicBezTo>
                    <a:cubicBezTo>
                      <a:pt x="72385" y="274020"/>
                      <a:pt x="75503" y="275654"/>
                      <a:pt x="78510" y="277069"/>
                    </a:cubicBezTo>
                    <a:cubicBezTo>
                      <a:pt x="84746" y="280118"/>
                      <a:pt x="91317" y="282623"/>
                      <a:pt x="97999" y="284692"/>
                    </a:cubicBezTo>
                    <a:cubicBezTo>
                      <a:pt x="101451" y="285672"/>
                      <a:pt x="104903" y="286652"/>
                      <a:pt x="108355" y="287414"/>
                    </a:cubicBezTo>
                    <a:cubicBezTo>
                      <a:pt x="111807" y="288176"/>
                      <a:pt x="115482" y="288939"/>
                      <a:pt x="119046" y="289483"/>
                    </a:cubicBezTo>
                    <a:cubicBezTo>
                      <a:pt x="126507" y="290681"/>
                      <a:pt x="133968" y="291334"/>
                      <a:pt x="141541" y="291552"/>
                    </a:cubicBezTo>
                    <a:cubicBezTo>
                      <a:pt x="145327" y="291661"/>
                      <a:pt x="149225" y="291661"/>
                      <a:pt x="153011" y="291552"/>
                    </a:cubicBezTo>
                    <a:cubicBezTo>
                      <a:pt x="156909" y="291443"/>
                      <a:pt x="160695" y="291225"/>
                      <a:pt x="164482" y="290899"/>
                    </a:cubicBezTo>
                    <a:cubicBezTo>
                      <a:pt x="171831" y="290245"/>
                      <a:pt x="179070" y="289156"/>
                      <a:pt x="186197" y="287523"/>
                    </a:cubicBezTo>
                    <a:cubicBezTo>
                      <a:pt x="189649" y="286761"/>
                      <a:pt x="193102" y="285781"/>
                      <a:pt x="196554" y="284801"/>
                    </a:cubicBezTo>
                    <a:cubicBezTo>
                      <a:pt x="199895" y="283712"/>
                      <a:pt x="203236" y="282623"/>
                      <a:pt x="206576" y="281316"/>
                    </a:cubicBezTo>
                    <a:cubicBezTo>
                      <a:pt x="213035" y="278812"/>
                      <a:pt x="219383" y="275762"/>
                      <a:pt x="225397" y="272278"/>
                    </a:cubicBezTo>
                    <a:cubicBezTo>
                      <a:pt x="228403" y="270536"/>
                      <a:pt x="231410" y="268684"/>
                      <a:pt x="234194" y="266724"/>
                    </a:cubicBezTo>
                    <a:cubicBezTo>
                      <a:pt x="237201" y="264546"/>
                      <a:pt x="239985" y="262477"/>
                      <a:pt x="242658" y="260300"/>
                    </a:cubicBezTo>
                    <a:cubicBezTo>
                      <a:pt x="245108" y="258339"/>
                      <a:pt x="247446" y="256379"/>
                      <a:pt x="249673" y="254310"/>
                    </a:cubicBezTo>
                    <a:cubicBezTo>
                      <a:pt x="250564" y="253439"/>
                      <a:pt x="251455" y="252677"/>
                      <a:pt x="252346" y="251806"/>
                    </a:cubicBezTo>
                    <a:cubicBezTo>
                      <a:pt x="253014" y="251261"/>
                      <a:pt x="253571" y="250608"/>
                      <a:pt x="254239" y="249955"/>
                    </a:cubicBezTo>
                    <a:cubicBezTo>
                      <a:pt x="254907" y="249301"/>
                      <a:pt x="255464" y="248757"/>
                      <a:pt x="256132" y="248103"/>
                    </a:cubicBezTo>
                    <a:cubicBezTo>
                      <a:pt x="257246" y="246906"/>
                      <a:pt x="258471" y="245708"/>
                      <a:pt x="259585" y="244510"/>
                    </a:cubicBezTo>
                    <a:cubicBezTo>
                      <a:pt x="262926" y="240916"/>
                      <a:pt x="266044" y="236996"/>
                      <a:pt x="268939" y="233076"/>
                    </a:cubicBezTo>
                    <a:cubicBezTo>
                      <a:pt x="270944" y="230245"/>
                      <a:pt x="272837" y="227414"/>
                      <a:pt x="274730" y="224473"/>
                    </a:cubicBezTo>
                    <a:cubicBezTo>
                      <a:pt x="276512" y="221533"/>
                      <a:pt x="278182" y="218484"/>
                      <a:pt x="279741" y="215435"/>
                    </a:cubicBezTo>
                    <a:cubicBezTo>
                      <a:pt x="281300" y="212386"/>
                      <a:pt x="282748" y="209228"/>
                      <a:pt x="284084" y="206070"/>
                    </a:cubicBezTo>
                    <a:cubicBezTo>
                      <a:pt x="285421" y="202803"/>
                      <a:pt x="286646" y="199646"/>
                      <a:pt x="287648" y="196270"/>
                    </a:cubicBezTo>
                    <a:cubicBezTo>
                      <a:pt x="289207" y="191478"/>
                      <a:pt x="290543" y="186687"/>
                      <a:pt x="291546" y="181896"/>
                    </a:cubicBezTo>
                    <a:cubicBezTo>
                      <a:pt x="292548" y="177431"/>
                      <a:pt x="293327" y="172858"/>
                      <a:pt x="293884" y="168284"/>
                    </a:cubicBezTo>
                    <a:cubicBezTo>
                      <a:pt x="294330" y="164582"/>
                      <a:pt x="294664" y="160879"/>
                      <a:pt x="294886" y="157177"/>
                    </a:cubicBezTo>
                    <a:cubicBezTo>
                      <a:pt x="295109" y="153257"/>
                      <a:pt x="295221" y="149445"/>
                      <a:pt x="295221" y="145634"/>
                    </a:cubicBezTo>
                    <a:moveTo>
                      <a:pt x="262591" y="160661"/>
                    </a:moveTo>
                    <a:cubicBezTo>
                      <a:pt x="262257" y="164582"/>
                      <a:pt x="261701" y="168611"/>
                      <a:pt x="260921" y="172422"/>
                    </a:cubicBezTo>
                    <a:cubicBezTo>
                      <a:pt x="260030" y="176887"/>
                      <a:pt x="258917" y="181351"/>
                      <a:pt x="257469" y="185816"/>
                    </a:cubicBezTo>
                    <a:cubicBezTo>
                      <a:pt x="256801" y="187994"/>
                      <a:pt x="256021" y="190063"/>
                      <a:pt x="255130" y="192241"/>
                    </a:cubicBezTo>
                    <a:cubicBezTo>
                      <a:pt x="253682" y="195943"/>
                      <a:pt x="252012" y="199537"/>
                      <a:pt x="250119" y="203130"/>
                    </a:cubicBezTo>
                    <a:cubicBezTo>
                      <a:pt x="248337" y="206506"/>
                      <a:pt x="246333" y="209664"/>
                      <a:pt x="244217" y="212822"/>
                    </a:cubicBezTo>
                    <a:cubicBezTo>
                      <a:pt x="242992" y="214673"/>
                      <a:pt x="241655" y="216415"/>
                      <a:pt x="240319" y="218158"/>
                    </a:cubicBezTo>
                    <a:cubicBezTo>
                      <a:pt x="239540" y="219138"/>
                      <a:pt x="238649" y="220227"/>
                      <a:pt x="237869" y="221207"/>
                    </a:cubicBezTo>
                    <a:cubicBezTo>
                      <a:pt x="236644" y="222622"/>
                      <a:pt x="235419" y="224038"/>
                      <a:pt x="234194" y="225236"/>
                    </a:cubicBezTo>
                    <a:cubicBezTo>
                      <a:pt x="233637" y="225780"/>
                      <a:pt x="233081" y="226433"/>
                      <a:pt x="232524" y="226978"/>
                    </a:cubicBezTo>
                    <a:cubicBezTo>
                      <a:pt x="232190" y="227414"/>
                      <a:pt x="231744" y="227740"/>
                      <a:pt x="231410" y="228176"/>
                    </a:cubicBezTo>
                    <a:cubicBezTo>
                      <a:pt x="230965" y="228611"/>
                      <a:pt x="230631" y="228938"/>
                      <a:pt x="230185" y="229374"/>
                    </a:cubicBezTo>
                    <a:cubicBezTo>
                      <a:pt x="229740" y="229809"/>
                      <a:pt x="229183" y="230245"/>
                      <a:pt x="228626" y="230789"/>
                    </a:cubicBezTo>
                    <a:cubicBezTo>
                      <a:pt x="227512" y="231878"/>
                      <a:pt x="226287" y="232858"/>
                      <a:pt x="225174" y="233838"/>
                    </a:cubicBezTo>
                    <a:cubicBezTo>
                      <a:pt x="223503" y="235254"/>
                      <a:pt x="221722" y="236669"/>
                      <a:pt x="219940" y="237976"/>
                    </a:cubicBezTo>
                    <a:cubicBezTo>
                      <a:pt x="218158" y="239283"/>
                      <a:pt x="216376" y="240590"/>
                      <a:pt x="214483" y="241788"/>
                    </a:cubicBezTo>
                    <a:cubicBezTo>
                      <a:pt x="211031" y="243965"/>
                      <a:pt x="207356" y="246034"/>
                      <a:pt x="203681" y="247886"/>
                    </a:cubicBezTo>
                    <a:cubicBezTo>
                      <a:pt x="199672" y="249846"/>
                      <a:pt x="195552" y="251588"/>
                      <a:pt x="191320" y="253004"/>
                    </a:cubicBezTo>
                    <a:cubicBezTo>
                      <a:pt x="186977" y="254528"/>
                      <a:pt x="182634" y="255726"/>
                      <a:pt x="178068" y="256706"/>
                    </a:cubicBezTo>
                    <a:cubicBezTo>
                      <a:pt x="173391" y="257686"/>
                      <a:pt x="168713" y="258448"/>
                      <a:pt x="163925" y="258993"/>
                    </a:cubicBezTo>
                    <a:cubicBezTo>
                      <a:pt x="158914" y="259537"/>
                      <a:pt x="153902" y="259864"/>
                      <a:pt x="148891" y="259864"/>
                    </a:cubicBezTo>
                    <a:cubicBezTo>
                      <a:pt x="143880" y="259864"/>
                      <a:pt x="138757" y="259755"/>
                      <a:pt x="133746" y="259319"/>
                    </a:cubicBezTo>
                    <a:cubicBezTo>
                      <a:pt x="128957" y="258884"/>
                      <a:pt x="124280" y="258231"/>
                      <a:pt x="119491" y="257250"/>
                    </a:cubicBezTo>
                    <a:cubicBezTo>
                      <a:pt x="115037" y="256379"/>
                      <a:pt x="110582" y="255182"/>
                      <a:pt x="106239" y="253766"/>
                    </a:cubicBezTo>
                    <a:cubicBezTo>
                      <a:pt x="102008" y="252350"/>
                      <a:pt x="97887" y="250717"/>
                      <a:pt x="93767" y="248866"/>
                    </a:cubicBezTo>
                    <a:cubicBezTo>
                      <a:pt x="89869" y="246906"/>
                      <a:pt x="85971" y="244837"/>
                      <a:pt x="82185" y="242441"/>
                    </a:cubicBezTo>
                    <a:cubicBezTo>
                      <a:pt x="78399" y="240045"/>
                      <a:pt x="74835" y="237432"/>
                      <a:pt x="71383" y="234601"/>
                    </a:cubicBezTo>
                    <a:cubicBezTo>
                      <a:pt x="67931" y="231660"/>
                      <a:pt x="64590" y="228611"/>
                      <a:pt x="61472" y="225345"/>
                    </a:cubicBezTo>
                    <a:cubicBezTo>
                      <a:pt x="59913" y="223711"/>
                      <a:pt x="58465" y="222078"/>
                      <a:pt x="57017" y="220444"/>
                    </a:cubicBezTo>
                    <a:cubicBezTo>
                      <a:pt x="55570" y="218811"/>
                      <a:pt x="54233" y="217069"/>
                      <a:pt x="52897" y="215217"/>
                    </a:cubicBezTo>
                    <a:cubicBezTo>
                      <a:pt x="50336" y="211733"/>
                      <a:pt x="47886" y="208030"/>
                      <a:pt x="45770" y="204219"/>
                    </a:cubicBezTo>
                    <a:cubicBezTo>
                      <a:pt x="43654" y="200408"/>
                      <a:pt x="41761" y="196488"/>
                      <a:pt x="40090" y="192459"/>
                    </a:cubicBezTo>
                    <a:cubicBezTo>
                      <a:pt x="38420" y="188321"/>
                      <a:pt x="37084" y="184074"/>
                      <a:pt x="35859" y="179827"/>
                    </a:cubicBezTo>
                    <a:cubicBezTo>
                      <a:pt x="34634" y="175362"/>
                      <a:pt x="33743" y="170789"/>
                      <a:pt x="33075" y="166215"/>
                    </a:cubicBezTo>
                    <a:cubicBezTo>
                      <a:pt x="32406" y="161424"/>
                      <a:pt x="31961" y="156523"/>
                      <a:pt x="31738" y="151732"/>
                    </a:cubicBezTo>
                    <a:cubicBezTo>
                      <a:pt x="31627" y="149228"/>
                      <a:pt x="31627" y="146723"/>
                      <a:pt x="31627" y="144218"/>
                    </a:cubicBezTo>
                    <a:cubicBezTo>
                      <a:pt x="31627" y="141714"/>
                      <a:pt x="31738" y="139209"/>
                      <a:pt x="31850" y="136705"/>
                    </a:cubicBezTo>
                    <a:cubicBezTo>
                      <a:pt x="32184" y="131913"/>
                      <a:pt x="32629" y="127122"/>
                      <a:pt x="33520" y="122331"/>
                    </a:cubicBezTo>
                    <a:cubicBezTo>
                      <a:pt x="34299" y="117866"/>
                      <a:pt x="35302" y="113401"/>
                      <a:pt x="36638" y="108937"/>
                    </a:cubicBezTo>
                    <a:cubicBezTo>
                      <a:pt x="37863" y="104690"/>
                      <a:pt x="39422" y="100443"/>
                      <a:pt x="41204" y="96414"/>
                    </a:cubicBezTo>
                    <a:cubicBezTo>
                      <a:pt x="42986" y="92385"/>
                      <a:pt x="44990" y="88465"/>
                      <a:pt x="47217" y="84653"/>
                    </a:cubicBezTo>
                    <a:cubicBezTo>
                      <a:pt x="49445" y="80842"/>
                      <a:pt x="52006" y="77249"/>
                      <a:pt x="54679" y="73764"/>
                    </a:cubicBezTo>
                    <a:cubicBezTo>
                      <a:pt x="57463" y="70170"/>
                      <a:pt x="60470" y="66795"/>
                      <a:pt x="63699" y="63637"/>
                    </a:cubicBezTo>
                    <a:cubicBezTo>
                      <a:pt x="66817" y="60479"/>
                      <a:pt x="70269" y="57430"/>
                      <a:pt x="73833" y="54599"/>
                    </a:cubicBezTo>
                    <a:cubicBezTo>
                      <a:pt x="77285" y="51876"/>
                      <a:pt x="80960" y="49372"/>
                      <a:pt x="84746" y="47085"/>
                    </a:cubicBezTo>
                    <a:cubicBezTo>
                      <a:pt x="88533" y="44798"/>
                      <a:pt x="92430" y="42729"/>
                      <a:pt x="96439" y="40987"/>
                    </a:cubicBezTo>
                    <a:cubicBezTo>
                      <a:pt x="100560" y="39136"/>
                      <a:pt x="104680" y="37611"/>
                      <a:pt x="108912" y="36304"/>
                    </a:cubicBezTo>
                    <a:cubicBezTo>
                      <a:pt x="113366" y="34998"/>
                      <a:pt x="117821" y="33909"/>
                      <a:pt x="122275" y="33038"/>
                    </a:cubicBezTo>
                    <a:cubicBezTo>
                      <a:pt x="127064" y="32166"/>
                      <a:pt x="131853" y="31622"/>
                      <a:pt x="136641" y="31295"/>
                    </a:cubicBezTo>
                    <a:cubicBezTo>
                      <a:pt x="139091" y="31186"/>
                      <a:pt x="141652" y="31078"/>
                      <a:pt x="144214" y="30969"/>
                    </a:cubicBezTo>
                    <a:cubicBezTo>
                      <a:pt x="146775" y="30969"/>
                      <a:pt x="149336" y="30969"/>
                      <a:pt x="151786" y="30969"/>
                    </a:cubicBezTo>
                    <a:cubicBezTo>
                      <a:pt x="156798" y="31078"/>
                      <a:pt x="161698" y="31513"/>
                      <a:pt x="166597" y="32166"/>
                    </a:cubicBezTo>
                    <a:cubicBezTo>
                      <a:pt x="171275" y="32820"/>
                      <a:pt x="175952" y="33691"/>
                      <a:pt x="180518" y="34780"/>
                    </a:cubicBezTo>
                    <a:cubicBezTo>
                      <a:pt x="184972" y="35869"/>
                      <a:pt x="189315" y="37284"/>
                      <a:pt x="193547" y="38809"/>
                    </a:cubicBezTo>
                    <a:cubicBezTo>
                      <a:pt x="197667" y="40442"/>
                      <a:pt x="201788" y="42294"/>
                      <a:pt x="205686" y="44363"/>
                    </a:cubicBezTo>
                    <a:cubicBezTo>
                      <a:pt x="209583" y="46432"/>
                      <a:pt x="213370" y="48718"/>
                      <a:pt x="217044" y="51332"/>
                    </a:cubicBezTo>
                    <a:cubicBezTo>
                      <a:pt x="220719" y="53945"/>
                      <a:pt x="224172" y="56777"/>
                      <a:pt x="227512" y="59717"/>
                    </a:cubicBezTo>
                    <a:cubicBezTo>
                      <a:pt x="229183" y="61241"/>
                      <a:pt x="230853" y="62766"/>
                      <a:pt x="232412" y="64399"/>
                    </a:cubicBezTo>
                    <a:cubicBezTo>
                      <a:pt x="233971" y="66033"/>
                      <a:pt x="235531" y="67666"/>
                      <a:pt x="236978" y="69299"/>
                    </a:cubicBezTo>
                    <a:cubicBezTo>
                      <a:pt x="239874" y="72675"/>
                      <a:pt x="242546" y="76160"/>
                      <a:pt x="244885" y="79862"/>
                    </a:cubicBezTo>
                    <a:cubicBezTo>
                      <a:pt x="247335" y="83456"/>
                      <a:pt x="249562" y="87267"/>
                      <a:pt x="251455" y="91187"/>
                    </a:cubicBezTo>
                    <a:cubicBezTo>
                      <a:pt x="253348" y="95107"/>
                      <a:pt x="255130" y="99245"/>
                      <a:pt x="256578" y="103383"/>
                    </a:cubicBezTo>
                    <a:cubicBezTo>
                      <a:pt x="258026" y="107630"/>
                      <a:pt x="259251" y="112095"/>
                      <a:pt x="260253" y="116450"/>
                    </a:cubicBezTo>
                    <a:cubicBezTo>
                      <a:pt x="261255" y="121024"/>
                      <a:pt x="261923" y="125706"/>
                      <a:pt x="262369" y="130498"/>
                    </a:cubicBezTo>
                    <a:cubicBezTo>
                      <a:pt x="262926" y="135507"/>
                      <a:pt x="263148" y="140407"/>
                      <a:pt x="263148" y="145416"/>
                    </a:cubicBezTo>
                    <a:cubicBezTo>
                      <a:pt x="263371" y="150643"/>
                      <a:pt x="263148" y="155652"/>
                      <a:pt x="262591" y="160661"/>
                    </a:cubicBezTo>
                  </a:path>
                </a:pathLst>
              </a:custGeom>
              <a:grpFill/>
              <a:ln w="11089" cap="flat">
                <a:noFill/>
                <a:prstDash val="solid"/>
                <a:miter/>
              </a:ln>
            </p:spPr>
            <p:txBody>
              <a:bodyPr rtlCol="0" anchor="ctr"/>
              <a:lstStyle/>
              <a:p>
                <a:endParaRPr lang="fi-FI"/>
              </a:p>
            </p:txBody>
          </p:sp>
          <p:sp>
            <p:nvSpPr>
              <p:cNvPr id="17" name="Vapaamuotoinen: Muoto 16">
                <a:extLst>
                  <a:ext uri="{FF2B5EF4-FFF2-40B4-BE49-F238E27FC236}">
                    <a16:creationId xmlns:a16="http://schemas.microsoft.com/office/drawing/2014/main" id="{1CFCE4EB-3D0D-439E-8E17-0679078793AD}"/>
                  </a:ext>
                </a:extLst>
              </p:cNvPr>
              <p:cNvSpPr/>
              <p:nvPr/>
            </p:nvSpPr>
            <p:spPr bwMode="black">
              <a:xfrm>
                <a:off x="10972862" y="6318240"/>
                <a:ext cx="32851" cy="290311"/>
              </a:xfrm>
              <a:custGeom>
                <a:avLst/>
                <a:gdLst>
                  <a:gd name="connsiteX0" fmla="*/ 334 w 32851"/>
                  <a:gd name="connsiteY0" fmla="*/ 290312 h 290311"/>
                  <a:gd name="connsiteX1" fmla="*/ 32518 w 32851"/>
                  <a:gd name="connsiteY1" fmla="*/ 290312 h 290311"/>
                  <a:gd name="connsiteX2" fmla="*/ 32852 w 32851"/>
                  <a:gd name="connsiteY2" fmla="*/ 145156 h 290311"/>
                  <a:gd name="connsiteX3" fmla="*/ 32518 w 32851"/>
                  <a:gd name="connsiteY3" fmla="*/ 0 h 290311"/>
                  <a:gd name="connsiteX4" fmla="*/ 334 w 32851"/>
                  <a:gd name="connsiteY4" fmla="*/ 0 h 290311"/>
                  <a:gd name="connsiteX5" fmla="*/ 0 w 32851"/>
                  <a:gd name="connsiteY5" fmla="*/ 145156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1" h="290311">
                    <a:moveTo>
                      <a:pt x="334" y="290312"/>
                    </a:moveTo>
                    <a:lnTo>
                      <a:pt x="32518" y="290312"/>
                    </a:lnTo>
                    <a:lnTo>
                      <a:pt x="32852" y="145156"/>
                    </a:lnTo>
                    <a:lnTo>
                      <a:pt x="32518" y="0"/>
                    </a:lnTo>
                    <a:lnTo>
                      <a:pt x="334" y="0"/>
                    </a:lnTo>
                    <a:lnTo>
                      <a:pt x="0" y="145156"/>
                    </a:lnTo>
                    <a:close/>
                  </a:path>
                </a:pathLst>
              </a:custGeom>
              <a:grpFill/>
              <a:ln w="11089" cap="flat">
                <a:noFill/>
                <a:prstDash val="solid"/>
                <a:miter/>
              </a:ln>
            </p:spPr>
            <p:txBody>
              <a:bodyPr rtlCol="0" anchor="ctr"/>
              <a:lstStyle/>
              <a:p>
                <a:endParaRPr lang="fi-FI"/>
              </a:p>
            </p:txBody>
          </p:sp>
          <p:sp>
            <p:nvSpPr>
              <p:cNvPr id="18" name="Vapaamuotoinen: Muoto 17">
                <a:extLst>
                  <a:ext uri="{FF2B5EF4-FFF2-40B4-BE49-F238E27FC236}">
                    <a16:creationId xmlns:a16="http://schemas.microsoft.com/office/drawing/2014/main" id="{7E684B79-731C-4085-BE6A-B6E739C7F912}"/>
                  </a:ext>
                </a:extLst>
              </p:cNvPr>
              <p:cNvSpPr/>
              <p:nvPr/>
            </p:nvSpPr>
            <p:spPr bwMode="black">
              <a:xfrm>
                <a:off x="10278854" y="6318240"/>
                <a:ext cx="202567" cy="290311"/>
              </a:xfrm>
              <a:custGeom>
                <a:avLst/>
                <a:gdLst>
                  <a:gd name="connsiteX0" fmla="*/ 0 w 202567"/>
                  <a:gd name="connsiteY0" fmla="*/ 0 h 290311"/>
                  <a:gd name="connsiteX1" fmla="*/ 0 w 202567"/>
                  <a:gd name="connsiteY1" fmla="*/ 32233 h 290311"/>
                  <a:gd name="connsiteX2" fmla="*/ 85081 w 202567"/>
                  <a:gd name="connsiteY2" fmla="*/ 32233 h 290311"/>
                  <a:gd name="connsiteX3" fmla="*/ 84746 w 202567"/>
                  <a:gd name="connsiteY3" fmla="*/ 161163 h 290311"/>
                  <a:gd name="connsiteX4" fmla="*/ 85081 w 202567"/>
                  <a:gd name="connsiteY4" fmla="*/ 290312 h 290311"/>
                  <a:gd name="connsiteX5" fmla="*/ 117710 w 202567"/>
                  <a:gd name="connsiteY5" fmla="*/ 290312 h 290311"/>
                  <a:gd name="connsiteX6" fmla="*/ 117932 w 202567"/>
                  <a:gd name="connsiteY6" fmla="*/ 161163 h 290311"/>
                  <a:gd name="connsiteX7" fmla="*/ 117710 w 202567"/>
                  <a:gd name="connsiteY7" fmla="*/ 32233 h 290311"/>
                  <a:gd name="connsiteX8" fmla="*/ 202567 w 202567"/>
                  <a:gd name="connsiteY8" fmla="*/ 32233 h 290311"/>
                  <a:gd name="connsiteX9" fmla="*/ 202567 w 202567"/>
                  <a:gd name="connsiteY9" fmla="*/ 0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567" h="290311">
                    <a:moveTo>
                      <a:pt x="0" y="0"/>
                    </a:moveTo>
                    <a:lnTo>
                      <a:pt x="0" y="32233"/>
                    </a:lnTo>
                    <a:lnTo>
                      <a:pt x="85081" y="32233"/>
                    </a:lnTo>
                    <a:lnTo>
                      <a:pt x="84746" y="161163"/>
                    </a:lnTo>
                    <a:lnTo>
                      <a:pt x="85081" y="290312"/>
                    </a:lnTo>
                    <a:lnTo>
                      <a:pt x="117710" y="290312"/>
                    </a:lnTo>
                    <a:lnTo>
                      <a:pt x="117932" y="161163"/>
                    </a:lnTo>
                    <a:lnTo>
                      <a:pt x="117710" y="32233"/>
                    </a:lnTo>
                    <a:lnTo>
                      <a:pt x="202567" y="32233"/>
                    </a:lnTo>
                    <a:lnTo>
                      <a:pt x="202567" y="0"/>
                    </a:lnTo>
                    <a:close/>
                  </a:path>
                </a:pathLst>
              </a:custGeom>
              <a:grpFill/>
              <a:ln w="11089" cap="flat">
                <a:noFill/>
                <a:prstDash val="solid"/>
                <a:miter/>
              </a:ln>
            </p:spPr>
            <p:txBody>
              <a:bodyPr rtlCol="0" anchor="ctr"/>
              <a:lstStyle/>
              <a:p>
                <a:endParaRPr lang="fi-FI"/>
              </a:p>
            </p:txBody>
          </p:sp>
          <p:sp>
            <p:nvSpPr>
              <p:cNvPr id="19" name="Vapaamuotoinen: Muoto 18">
                <a:extLst>
                  <a:ext uri="{FF2B5EF4-FFF2-40B4-BE49-F238E27FC236}">
                    <a16:creationId xmlns:a16="http://schemas.microsoft.com/office/drawing/2014/main" id="{57443CA3-1F18-4A94-86F4-FEE32CBEC292}"/>
                  </a:ext>
                </a:extLst>
              </p:cNvPr>
              <p:cNvSpPr/>
              <p:nvPr/>
            </p:nvSpPr>
            <p:spPr bwMode="black">
              <a:xfrm>
                <a:off x="10763359" y="6317810"/>
                <a:ext cx="159501" cy="291546"/>
              </a:xfrm>
              <a:custGeom>
                <a:avLst/>
                <a:gdLst>
                  <a:gd name="connsiteX0" fmla="*/ 126872 w 159501"/>
                  <a:gd name="connsiteY0" fmla="*/ 76547 h 291546"/>
                  <a:gd name="connsiteX1" fmla="*/ 126427 w 159501"/>
                  <a:gd name="connsiteY1" fmla="*/ 69251 h 291546"/>
                  <a:gd name="connsiteX2" fmla="*/ 125536 w 159501"/>
                  <a:gd name="connsiteY2" fmla="*/ 64460 h 291546"/>
                  <a:gd name="connsiteX3" fmla="*/ 124645 w 159501"/>
                  <a:gd name="connsiteY3" fmla="*/ 61302 h 291546"/>
                  <a:gd name="connsiteX4" fmla="*/ 123532 w 159501"/>
                  <a:gd name="connsiteY4" fmla="*/ 58362 h 291546"/>
                  <a:gd name="connsiteX5" fmla="*/ 120525 w 159501"/>
                  <a:gd name="connsiteY5" fmla="*/ 52917 h 291546"/>
                  <a:gd name="connsiteX6" fmla="*/ 116516 w 159501"/>
                  <a:gd name="connsiteY6" fmla="*/ 47908 h 291546"/>
                  <a:gd name="connsiteX7" fmla="*/ 113843 w 159501"/>
                  <a:gd name="connsiteY7" fmla="*/ 45404 h 291546"/>
                  <a:gd name="connsiteX8" fmla="*/ 112507 w 159501"/>
                  <a:gd name="connsiteY8" fmla="*/ 44315 h 291546"/>
                  <a:gd name="connsiteX9" fmla="*/ 111839 w 159501"/>
                  <a:gd name="connsiteY9" fmla="*/ 43770 h 291546"/>
                  <a:gd name="connsiteX10" fmla="*/ 111282 w 159501"/>
                  <a:gd name="connsiteY10" fmla="*/ 43226 h 291546"/>
                  <a:gd name="connsiteX11" fmla="*/ 109611 w 159501"/>
                  <a:gd name="connsiteY11" fmla="*/ 42028 h 291546"/>
                  <a:gd name="connsiteX12" fmla="*/ 106493 w 159501"/>
                  <a:gd name="connsiteY12" fmla="*/ 40068 h 291546"/>
                  <a:gd name="connsiteX13" fmla="*/ 105157 w 159501"/>
                  <a:gd name="connsiteY13" fmla="*/ 39305 h 291546"/>
                  <a:gd name="connsiteX14" fmla="*/ 100591 w 159501"/>
                  <a:gd name="connsiteY14" fmla="*/ 37128 h 291546"/>
                  <a:gd name="connsiteX15" fmla="*/ 95914 w 159501"/>
                  <a:gd name="connsiteY15" fmla="*/ 35494 h 291546"/>
                  <a:gd name="connsiteX16" fmla="*/ 92462 w 159501"/>
                  <a:gd name="connsiteY16" fmla="*/ 34623 h 291546"/>
                  <a:gd name="connsiteX17" fmla="*/ 88898 w 159501"/>
                  <a:gd name="connsiteY17" fmla="*/ 33861 h 291546"/>
                  <a:gd name="connsiteX18" fmla="*/ 83553 w 159501"/>
                  <a:gd name="connsiteY18" fmla="*/ 33098 h 291546"/>
                  <a:gd name="connsiteX19" fmla="*/ 79544 w 159501"/>
                  <a:gd name="connsiteY19" fmla="*/ 32881 h 291546"/>
                  <a:gd name="connsiteX20" fmla="*/ 75535 w 159501"/>
                  <a:gd name="connsiteY20" fmla="*/ 32772 h 291546"/>
                  <a:gd name="connsiteX21" fmla="*/ 32215 w 159501"/>
                  <a:gd name="connsiteY21" fmla="*/ 32772 h 291546"/>
                  <a:gd name="connsiteX22" fmla="*/ 32215 w 159501"/>
                  <a:gd name="connsiteY22" fmla="*/ 121738 h 291546"/>
                  <a:gd name="connsiteX23" fmla="*/ 75423 w 159501"/>
                  <a:gd name="connsiteY23" fmla="*/ 121738 h 291546"/>
                  <a:gd name="connsiteX24" fmla="*/ 86448 w 159501"/>
                  <a:gd name="connsiteY24" fmla="*/ 120976 h 291546"/>
                  <a:gd name="connsiteX25" fmla="*/ 96248 w 159501"/>
                  <a:gd name="connsiteY25" fmla="*/ 118689 h 291546"/>
                  <a:gd name="connsiteX26" fmla="*/ 104934 w 159501"/>
                  <a:gd name="connsiteY26" fmla="*/ 114987 h 291546"/>
                  <a:gd name="connsiteX27" fmla="*/ 112618 w 159501"/>
                  <a:gd name="connsiteY27" fmla="*/ 109869 h 291546"/>
                  <a:gd name="connsiteX28" fmla="*/ 115514 w 159501"/>
                  <a:gd name="connsiteY28" fmla="*/ 107146 h 291546"/>
                  <a:gd name="connsiteX29" fmla="*/ 118075 w 159501"/>
                  <a:gd name="connsiteY29" fmla="*/ 104206 h 291546"/>
                  <a:gd name="connsiteX30" fmla="*/ 120302 w 159501"/>
                  <a:gd name="connsiteY30" fmla="*/ 101157 h 291546"/>
                  <a:gd name="connsiteX31" fmla="*/ 122195 w 159501"/>
                  <a:gd name="connsiteY31" fmla="*/ 97782 h 291546"/>
                  <a:gd name="connsiteX32" fmla="*/ 124979 w 159501"/>
                  <a:gd name="connsiteY32" fmla="*/ 90377 h 291546"/>
                  <a:gd name="connsiteX33" fmla="*/ 125982 w 159501"/>
                  <a:gd name="connsiteY33" fmla="*/ 85694 h 291546"/>
                  <a:gd name="connsiteX34" fmla="*/ 126872 w 159501"/>
                  <a:gd name="connsiteY34" fmla="*/ 76547 h 291546"/>
                  <a:gd name="connsiteX35" fmla="*/ 98809 w 159501"/>
                  <a:gd name="connsiteY35" fmla="*/ 151249 h 291546"/>
                  <a:gd name="connsiteX36" fmla="*/ 42126 w 159501"/>
                  <a:gd name="connsiteY36" fmla="*/ 153862 h 291546"/>
                  <a:gd name="connsiteX37" fmla="*/ 32215 w 159501"/>
                  <a:gd name="connsiteY37" fmla="*/ 156040 h 291546"/>
                  <a:gd name="connsiteX38" fmla="*/ 32215 w 159501"/>
                  <a:gd name="connsiteY38" fmla="*/ 168018 h 291546"/>
                  <a:gd name="connsiteX39" fmla="*/ 32215 w 159501"/>
                  <a:gd name="connsiteY39" fmla="*/ 191866 h 291546"/>
                  <a:gd name="connsiteX40" fmla="*/ 32215 w 159501"/>
                  <a:gd name="connsiteY40" fmla="*/ 243591 h 291546"/>
                  <a:gd name="connsiteX41" fmla="*/ 32215 w 159501"/>
                  <a:gd name="connsiteY41" fmla="*/ 269508 h 291546"/>
                  <a:gd name="connsiteX42" fmla="*/ 32215 w 159501"/>
                  <a:gd name="connsiteY42" fmla="*/ 282466 h 291546"/>
                  <a:gd name="connsiteX43" fmla="*/ 32215 w 159501"/>
                  <a:gd name="connsiteY43" fmla="*/ 289000 h 291546"/>
                  <a:gd name="connsiteX44" fmla="*/ 27538 w 159501"/>
                  <a:gd name="connsiteY44" fmla="*/ 290851 h 291546"/>
                  <a:gd name="connsiteX45" fmla="*/ 7604 w 159501"/>
                  <a:gd name="connsiteY45" fmla="*/ 290851 h 291546"/>
                  <a:gd name="connsiteX46" fmla="*/ 31 w 159501"/>
                  <a:gd name="connsiteY46" fmla="*/ 288564 h 291546"/>
                  <a:gd name="connsiteX47" fmla="*/ 31 w 159501"/>
                  <a:gd name="connsiteY47" fmla="*/ 285079 h 291546"/>
                  <a:gd name="connsiteX48" fmla="*/ 31 w 159501"/>
                  <a:gd name="connsiteY48" fmla="*/ 274626 h 291546"/>
                  <a:gd name="connsiteX49" fmla="*/ 31 w 159501"/>
                  <a:gd name="connsiteY49" fmla="*/ 214516 h 291546"/>
                  <a:gd name="connsiteX50" fmla="*/ 143 w 159501"/>
                  <a:gd name="connsiteY50" fmla="*/ 7944 h 291546"/>
                  <a:gd name="connsiteX51" fmla="*/ 143 w 159501"/>
                  <a:gd name="connsiteY51" fmla="*/ 1846 h 291546"/>
                  <a:gd name="connsiteX52" fmla="*/ 5042 w 159501"/>
                  <a:gd name="connsiteY52" fmla="*/ 539 h 291546"/>
                  <a:gd name="connsiteX53" fmla="*/ 17404 w 159501"/>
                  <a:gd name="connsiteY53" fmla="*/ 539 h 291546"/>
                  <a:gd name="connsiteX54" fmla="*/ 42126 w 159501"/>
                  <a:gd name="connsiteY54" fmla="*/ 539 h 291546"/>
                  <a:gd name="connsiteX55" fmla="*/ 98141 w 159501"/>
                  <a:gd name="connsiteY55" fmla="*/ 2826 h 291546"/>
                  <a:gd name="connsiteX56" fmla="*/ 159501 w 159501"/>
                  <a:gd name="connsiteY56" fmla="*/ 76656 h 291546"/>
                  <a:gd name="connsiteX57" fmla="*/ 98809 w 159501"/>
                  <a:gd name="connsiteY57" fmla="*/ 151249 h 29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9501" h="291546">
                    <a:moveTo>
                      <a:pt x="126872" y="76547"/>
                    </a:moveTo>
                    <a:cubicBezTo>
                      <a:pt x="126872" y="74043"/>
                      <a:pt x="126761" y="71647"/>
                      <a:pt x="126427" y="69251"/>
                    </a:cubicBezTo>
                    <a:cubicBezTo>
                      <a:pt x="126204" y="67618"/>
                      <a:pt x="125870" y="65985"/>
                      <a:pt x="125536" y="64460"/>
                    </a:cubicBezTo>
                    <a:cubicBezTo>
                      <a:pt x="125313" y="63371"/>
                      <a:pt x="124979" y="62282"/>
                      <a:pt x="124645" y="61302"/>
                    </a:cubicBezTo>
                    <a:cubicBezTo>
                      <a:pt x="124311" y="60322"/>
                      <a:pt x="123866" y="59342"/>
                      <a:pt x="123532" y="58362"/>
                    </a:cubicBezTo>
                    <a:cubicBezTo>
                      <a:pt x="122752" y="56402"/>
                      <a:pt x="121638" y="54551"/>
                      <a:pt x="120525" y="52917"/>
                    </a:cubicBezTo>
                    <a:cubicBezTo>
                      <a:pt x="119300" y="51175"/>
                      <a:pt x="117963" y="49433"/>
                      <a:pt x="116516" y="47908"/>
                    </a:cubicBezTo>
                    <a:cubicBezTo>
                      <a:pt x="115625" y="47037"/>
                      <a:pt x="114734" y="46166"/>
                      <a:pt x="113843" y="45404"/>
                    </a:cubicBezTo>
                    <a:cubicBezTo>
                      <a:pt x="113398" y="44968"/>
                      <a:pt x="112952" y="44641"/>
                      <a:pt x="112507" y="44315"/>
                    </a:cubicBezTo>
                    <a:cubicBezTo>
                      <a:pt x="112284" y="44097"/>
                      <a:pt x="112061" y="43988"/>
                      <a:pt x="111839" y="43770"/>
                    </a:cubicBezTo>
                    <a:cubicBezTo>
                      <a:pt x="111616" y="43661"/>
                      <a:pt x="111504" y="43443"/>
                      <a:pt x="111282" y="43226"/>
                    </a:cubicBezTo>
                    <a:cubicBezTo>
                      <a:pt x="110725" y="42790"/>
                      <a:pt x="110168" y="42354"/>
                      <a:pt x="109611" y="42028"/>
                    </a:cubicBezTo>
                    <a:cubicBezTo>
                      <a:pt x="108609" y="41266"/>
                      <a:pt x="107607" y="40612"/>
                      <a:pt x="106493" y="40068"/>
                    </a:cubicBezTo>
                    <a:cubicBezTo>
                      <a:pt x="106048" y="39850"/>
                      <a:pt x="105602" y="39523"/>
                      <a:pt x="105157" y="39305"/>
                    </a:cubicBezTo>
                    <a:cubicBezTo>
                      <a:pt x="103709" y="38543"/>
                      <a:pt x="102150" y="37781"/>
                      <a:pt x="100591" y="37128"/>
                    </a:cubicBezTo>
                    <a:cubicBezTo>
                      <a:pt x="99032" y="36474"/>
                      <a:pt x="97584" y="36039"/>
                      <a:pt x="95914" y="35494"/>
                    </a:cubicBezTo>
                    <a:cubicBezTo>
                      <a:pt x="94800" y="35167"/>
                      <a:pt x="93575" y="34841"/>
                      <a:pt x="92462" y="34623"/>
                    </a:cubicBezTo>
                    <a:cubicBezTo>
                      <a:pt x="91237" y="34405"/>
                      <a:pt x="90123" y="34079"/>
                      <a:pt x="88898" y="33861"/>
                    </a:cubicBezTo>
                    <a:cubicBezTo>
                      <a:pt x="87116" y="33534"/>
                      <a:pt x="85334" y="33316"/>
                      <a:pt x="83553" y="33098"/>
                    </a:cubicBezTo>
                    <a:cubicBezTo>
                      <a:pt x="82216" y="32990"/>
                      <a:pt x="80880" y="32881"/>
                      <a:pt x="79544" y="32881"/>
                    </a:cubicBezTo>
                    <a:cubicBezTo>
                      <a:pt x="78207" y="32881"/>
                      <a:pt x="76871" y="32772"/>
                      <a:pt x="75535" y="32772"/>
                    </a:cubicBezTo>
                    <a:lnTo>
                      <a:pt x="32215" y="32772"/>
                    </a:lnTo>
                    <a:lnTo>
                      <a:pt x="32215" y="121738"/>
                    </a:lnTo>
                    <a:lnTo>
                      <a:pt x="75423" y="121738"/>
                    </a:lnTo>
                    <a:cubicBezTo>
                      <a:pt x="79098" y="121738"/>
                      <a:pt x="82773" y="121520"/>
                      <a:pt x="86448" y="120976"/>
                    </a:cubicBezTo>
                    <a:cubicBezTo>
                      <a:pt x="89789" y="120432"/>
                      <a:pt x="93018" y="119778"/>
                      <a:pt x="96248" y="118689"/>
                    </a:cubicBezTo>
                    <a:cubicBezTo>
                      <a:pt x="99255" y="117709"/>
                      <a:pt x="102150" y="116511"/>
                      <a:pt x="104934" y="114987"/>
                    </a:cubicBezTo>
                    <a:cubicBezTo>
                      <a:pt x="107607" y="113571"/>
                      <a:pt x="110168" y="111829"/>
                      <a:pt x="112618" y="109869"/>
                    </a:cubicBezTo>
                    <a:cubicBezTo>
                      <a:pt x="113620" y="108998"/>
                      <a:pt x="114623" y="108127"/>
                      <a:pt x="115514" y="107146"/>
                    </a:cubicBezTo>
                    <a:cubicBezTo>
                      <a:pt x="116404" y="106275"/>
                      <a:pt x="117295" y="105295"/>
                      <a:pt x="118075" y="104206"/>
                    </a:cubicBezTo>
                    <a:cubicBezTo>
                      <a:pt x="118854" y="103226"/>
                      <a:pt x="119634" y="102246"/>
                      <a:pt x="120302" y="101157"/>
                    </a:cubicBezTo>
                    <a:cubicBezTo>
                      <a:pt x="120970" y="100068"/>
                      <a:pt x="121638" y="98979"/>
                      <a:pt x="122195" y="97782"/>
                    </a:cubicBezTo>
                    <a:cubicBezTo>
                      <a:pt x="123309" y="95386"/>
                      <a:pt x="124311" y="92990"/>
                      <a:pt x="124979" y="90377"/>
                    </a:cubicBezTo>
                    <a:cubicBezTo>
                      <a:pt x="125425" y="88852"/>
                      <a:pt x="125759" y="87219"/>
                      <a:pt x="125982" y="85694"/>
                    </a:cubicBezTo>
                    <a:cubicBezTo>
                      <a:pt x="126650" y="82536"/>
                      <a:pt x="126872" y="79487"/>
                      <a:pt x="126872" y="76547"/>
                    </a:cubicBezTo>
                    <a:moveTo>
                      <a:pt x="98809" y="151249"/>
                    </a:moveTo>
                    <a:cubicBezTo>
                      <a:pt x="79766" y="155822"/>
                      <a:pt x="61058" y="153862"/>
                      <a:pt x="42126" y="153862"/>
                    </a:cubicBezTo>
                    <a:cubicBezTo>
                      <a:pt x="39899" y="153862"/>
                      <a:pt x="32215" y="151902"/>
                      <a:pt x="32215" y="156040"/>
                    </a:cubicBezTo>
                    <a:lnTo>
                      <a:pt x="32215" y="168018"/>
                    </a:lnTo>
                    <a:lnTo>
                      <a:pt x="32215" y="191866"/>
                    </a:lnTo>
                    <a:lnTo>
                      <a:pt x="32215" y="243591"/>
                    </a:lnTo>
                    <a:lnTo>
                      <a:pt x="32215" y="269508"/>
                    </a:lnTo>
                    <a:lnTo>
                      <a:pt x="32215" y="282466"/>
                    </a:lnTo>
                    <a:lnTo>
                      <a:pt x="32215" y="289000"/>
                    </a:lnTo>
                    <a:cubicBezTo>
                      <a:pt x="32215" y="292049"/>
                      <a:pt x="29431" y="290851"/>
                      <a:pt x="27538" y="290851"/>
                    </a:cubicBezTo>
                    <a:lnTo>
                      <a:pt x="7604" y="290851"/>
                    </a:lnTo>
                    <a:cubicBezTo>
                      <a:pt x="4708" y="290851"/>
                      <a:pt x="31" y="293464"/>
                      <a:pt x="31" y="288564"/>
                    </a:cubicBezTo>
                    <a:lnTo>
                      <a:pt x="31" y="285079"/>
                    </a:lnTo>
                    <a:cubicBezTo>
                      <a:pt x="31" y="281595"/>
                      <a:pt x="31" y="278110"/>
                      <a:pt x="31" y="274626"/>
                    </a:cubicBezTo>
                    <a:cubicBezTo>
                      <a:pt x="31" y="254589"/>
                      <a:pt x="31" y="234553"/>
                      <a:pt x="31" y="214516"/>
                    </a:cubicBezTo>
                    <a:cubicBezTo>
                      <a:pt x="-80" y="145695"/>
                      <a:pt x="143" y="76874"/>
                      <a:pt x="143" y="7944"/>
                    </a:cubicBezTo>
                    <a:lnTo>
                      <a:pt x="143" y="1846"/>
                    </a:lnTo>
                    <a:cubicBezTo>
                      <a:pt x="143" y="-1312"/>
                      <a:pt x="3261" y="539"/>
                      <a:pt x="5042" y="539"/>
                    </a:cubicBezTo>
                    <a:lnTo>
                      <a:pt x="17404" y="539"/>
                    </a:lnTo>
                    <a:lnTo>
                      <a:pt x="42126" y="539"/>
                    </a:lnTo>
                    <a:cubicBezTo>
                      <a:pt x="60835" y="539"/>
                      <a:pt x="79321" y="-1312"/>
                      <a:pt x="98141" y="2826"/>
                    </a:cubicBezTo>
                    <a:cubicBezTo>
                      <a:pt x="136561" y="11320"/>
                      <a:pt x="159501" y="37672"/>
                      <a:pt x="159501" y="76656"/>
                    </a:cubicBezTo>
                    <a:cubicBezTo>
                      <a:pt x="159390" y="113789"/>
                      <a:pt x="135559" y="142428"/>
                      <a:pt x="98809" y="151249"/>
                    </a:cubicBezTo>
                  </a:path>
                </a:pathLst>
              </a:custGeom>
              <a:grpFill/>
              <a:ln w="11089" cap="flat">
                <a:noFill/>
                <a:prstDash val="solid"/>
                <a:miter/>
              </a:ln>
            </p:spPr>
            <p:txBody>
              <a:bodyPr rtlCol="0" anchor="ctr"/>
              <a:lstStyle/>
              <a:p>
                <a:endParaRPr lang="fi-FI"/>
              </a:p>
            </p:txBody>
          </p:sp>
          <p:sp>
            <p:nvSpPr>
              <p:cNvPr id="20" name="Vapaamuotoinen: Muoto 19">
                <a:extLst>
                  <a:ext uri="{FF2B5EF4-FFF2-40B4-BE49-F238E27FC236}">
                    <a16:creationId xmlns:a16="http://schemas.microsoft.com/office/drawing/2014/main" id="{434B4746-318A-4BD9-BEF3-36C90F5D931D}"/>
                  </a:ext>
                </a:extLst>
              </p:cNvPr>
              <p:cNvSpPr/>
              <p:nvPr/>
            </p:nvSpPr>
            <p:spPr bwMode="black">
              <a:xfrm>
                <a:off x="10472624" y="6318240"/>
                <a:ext cx="245775" cy="290311"/>
              </a:xfrm>
              <a:custGeom>
                <a:avLst/>
                <a:gdLst>
                  <a:gd name="connsiteX0" fmla="*/ 172054 w 245775"/>
                  <a:gd name="connsiteY0" fmla="*/ 204176 h 290311"/>
                  <a:gd name="connsiteX1" fmla="*/ 122610 w 245775"/>
                  <a:gd name="connsiteY1" fmla="*/ 77750 h 290311"/>
                  <a:gd name="connsiteX2" fmla="*/ 73165 w 245775"/>
                  <a:gd name="connsiteY2" fmla="*/ 204176 h 290311"/>
                  <a:gd name="connsiteX3" fmla="*/ 172054 w 245775"/>
                  <a:gd name="connsiteY3" fmla="*/ 204176 h 290311"/>
                  <a:gd name="connsiteX4" fmla="*/ 206131 w 245775"/>
                  <a:gd name="connsiteY4" fmla="*/ 290312 h 290311"/>
                  <a:gd name="connsiteX5" fmla="*/ 183190 w 245775"/>
                  <a:gd name="connsiteY5" fmla="*/ 231618 h 290311"/>
                  <a:gd name="connsiteX6" fmla="*/ 62474 w 245775"/>
                  <a:gd name="connsiteY6" fmla="*/ 231618 h 290311"/>
                  <a:gd name="connsiteX7" fmla="*/ 39534 w 245775"/>
                  <a:gd name="connsiteY7" fmla="*/ 290312 h 290311"/>
                  <a:gd name="connsiteX8" fmla="*/ 0 w 245775"/>
                  <a:gd name="connsiteY8" fmla="*/ 290312 h 290311"/>
                  <a:gd name="connsiteX9" fmla="*/ 122721 w 245775"/>
                  <a:gd name="connsiteY9" fmla="*/ 0 h 290311"/>
                  <a:gd name="connsiteX10" fmla="*/ 245776 w 245775"/>
                  <a:gd name="connsiteY10" fmla="*/ 290312 h 290311"/>
                  <a:gd name="connsiteX11" fmla="*/ 206131 w 245775"/>
                  <a:gd name="connsiteY11" fmla="*/ 290312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75" h="290311">
                    <a:moveTo>
                      <a:pt x="172054" y="204176"/>
                    </a:moveTo>
                    <a:lnTo>
                      <a:pt x="122610" y="77750"/>
                    </a:lnTo>
                    <a:lnTo>
                      <a:pt x="73165" y="204176"/>
                    </a:lnTo>
                    <a:lnTo>
                      <a:pt x="172054" y="204176"/>
                    </a:lnTo>
                    <a:close/>
                    <a:moveTo>
                      <a:pt x="206131" y="290312"/>
                    </a:moveTo>
                    <a:lnTo>
                      <a:pt x="183190" y="231618"/>
                    </a:lnTo>
                    <a:lnTo>
                      <a:pt x="62474" y="231618"/>
                    </a:lnTo>
                    <a:lnTo>
                      <a:pt x="39534" y="290312"/>
                    </a:lnTo>
                    <a:lnTo>
                      <a:pt x="0" y="290312"/>
                    </a:lnTo>
                    <a:lnTo>
                      <a:pt x="122721" y="0"/>
                    </a:lnTo>
                    <a:lnTo>
                      <a:pt x="245776" y="290312"/>
                    </a:lnTo>
                    <a:lnTo>
                      <a:pt x="206131" y="290312"/>
                    </a:lnTo>
                    <a:close/>
                  </a:path>
                </a:pathLst>
              </a:custGeom>
              <a:grpFill/>
              <a:ln w="11089" cap="flat">
                <a:noFill/>
                <a:prstDash val="solid"/>
                <a:miter/>
              </a:ln>
            </p:spPr>
            <p:txBody>
              <a:bodyPr rtlCol="0" anchor="ctr"/>
              <a:lstStyle/>
              <a:p>
                <a:endParaRPr lang="fi-FI"/>
              </a:p>
            </p:txBody>
          </p:sp>
        </p:grpSp>
      </p:grpSp>
    </p:spTree>
    <p:extLst>
      <p:ext uri="{BB962C8B-B14F-4D97-AF65-F5344CB8AC3E}">
        <p14:creationId xmlns:p14="http://schemas.microsoft.com/office/powerpoint/2010/main" val="396635946"/>
      </p:ext>
    </p:extLst>
  </p:cSld>
  <p:clrMapOvr>
    <a:masterClrMapping/>
  </p:clrMapOvr>
  <p:extLst>
    <p:ext uri="{DCECCB84-F9BA-43D5-87BE-67443E8EF086}">
      <p15:sldGuideLst xmlns:p15="http://schemas.microsoft.com/office/powerpoint/2012/main">
        <p15:guide id="1" orient="horz" pos="27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938E6AC-1A7F-41A6-9E29-5893B5D67F8F}"/>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1CC45E42-5407-4C55-BE0C-C7D5E9427945}"/>
              </a:ext>
            </a:extLst>
          </p:cNvPr>
          <p:cNvSpPr>
            <a:spLocks noGrp="1"/>
          </p:cNvSpPr>
          <p:nvPr>
            <p:ph type="dt" sz="half" idx="10"/>
          </p:nvPr>
        </p:nvSpPr>
        <p:spPr/>
        <p:txBody>
          <a:bodyPr/>
          <a:lstStyle/>
          <a:p>
            <a:fld id="{955F81D2-743C-4652-87DF-8002A94898FB}" type="datetime1">
              <a:rPr lang="fi-FI" smtClean="0"/>
              <a:t>30.5.2024</a:t>
            </a:fld>
            <a:endParaRPr lang="fi-FI"/>
          </a:p>
        </p:txBody>
      </p:sp>
      <p:sp>
        <p:nvSpPr>
          <p:cNvPr id="4" name="Alatunnisteen paikkamerkki 3">
            <a:extLst>
              <a:ext uri="{FF2B5EF4-FFF2-40B4-BE49-F238E27FC236}">
                <a16:creationId xmlns:a16="http://schemas.microsoft.com/office/drawing/2014/main" id="{8B86B85F-D18E-4416-BC71-BCEFAD48EF7F}"/>
              </a:ext>
            </a:extLst>
          </p:cNvPr>
          <p:cNvSpPr>
            <a:spLocks noGrp="1"/>
          </p:cNvSpPr>
          <p:nvPr>
            <p:ph type="ftr" sz="quarter" idx="11"/>
          </p:nvPr>
        </p:nvSpPr>
        <p:spPr/>
        <p:txBody>
          <a:bodyPr/>
          <a:lstStyle/>
          <a:p>
            <a:r>
              <a:rPr lang="en-US"/>
              <a:t>This work © 2024 by Tapio Palvelut Oy is licensed under CC BY-SA 4.0 </a:t>
            </a:r>
            <a:endParaRPr lang="fi-FI"/>
          </a:p>
        </p:txBody>
      </p:sp>
      <p:sp>
        <p:nvSpPr>
          <p:cNvPr id="5" name="Dian numeron paikkamerkki 4">
            <a:extLst>
              <a:ext uri="{FF2B5EF4-FFF2-40B4-BE49-F238E27FC236}">
                <a16:creationId xmlns:a16="http://schemas.microsoft.com/office/drawing/2014/main" id="{66ACC11A-E694-410D-8DE6-943FBCA4B619}"/>
              </a:ext>
            </a:extLst>
          </p:cNvPr>
          <p:cNvSpPr>
            <a:spLocks noGrp="1"/>
          </p:cNvSpPr>
          <p:nvPr>
            <p:ph type="sldNum" sz="quarter" idx="12"/>
          </p:nvPr>
        </p:nvSpPr>
        <p:spPr/>
        <p:txBody>
          <a:bodyPr/>
          <a:lstStyle/>
          <a:p>
            <a:fld id="{2020BB7A-7565-440A-AF71-226D618FE89D}" type="slidenum">
              <a:rPr lang="fi-FI" smtClean="0"/>
              <a:t>‹#›</a:t>
            </a:fld>
            <a:endParaRPr lang="fi-FI"/>
          </a:p>
        </p:txBody>
      </p:sp>
    </p:spTree>
    <p:extLst>
      <p:ext uri="{BB962C8B-B14F-4D97-AF65-F5344CB8AC3E}">
        <p14:creationId xmlns:p14="http://schemas.microsoft.com/office/powerpoint/2010/main" val="42734964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Osan ylätunnis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kstin paikkamerkki 2">
            <a:extLst>
              <a:ext uri="{FF2B5EF4-FFF2-40B4-BE49-F238E27FC236}">
                <a16:creationId xmlns:a16="http://schemas.microsoft.com/office/drawing/2014/main" id="{094127B6-E750-4A8F-8440-D43E9CBCD2DE}"/>
              </a:ext>
            </a:extLst>
          </p:cNvPr>
          <p:cNvSpPr>
            <a:spLocks noGrp="1"/>
          </p:cNvSpPr>
          <p:nvPr>
            <p:ph type="body" idx="1"/>
          </p:nvPr>
        </p:nvSpPr>
        <p:spPr>
          <a:xfrm>
            <a:off x="576000" y="1679746"/>
            <a:ext cx="3886255" cy="3189254"/>
          </a:xfrm>
        </p:spPr>
        <p:txBody>
          <a:bodyPr/>
          <a:lstStyle>
            <a:lvl1pPr marL="0" indent="0">
              <a:buNone/>
              <a:defRPr sz="26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2" name="Otsikko 1">
            <a:extLst>
              <a:ext uri="{FF2B5EF4-FFF2-40B4-BE49-F238E27FC236}">
                <a16:creationId xmlns:a16="http://schemas.microsoft.com/office/drawing/2014/main" id="{EBE1AEEB-19B8-42D8-9E01-6E6ADE4DA243}"/>
              </a:ext>
            </a:extLst>
          </p:cNvPr>
          <p:cNvSpPr>
            <a:spLocks noGrp="1"/>
          </p:cNvSpPr>
          <p:nvPr>
            <p:ph type="title"/>
          </p:nvPr>
        </p:nvSpPr>
        <p:spPr>
          <a:xfrm>
            <a:off x="576000" y="517525"/>
            <a:ext cx="3888000" cy="1224000"/>
          </a:xfrm>
        </p:spPr>
        <p:txBody>
          <a:bodyPr/>
          <a:lstStyle>
            <a:lvl1pPr>
              <a:defRPr sz="3000">
                <a:solidFill>
                  <a:schemeClr val="bg1"/>
                </a:solidFill>
              </a:defRPr>
            </a:lvl1pPr>
          </a:lstStyle>
          <a:p>
            <a:r>
              <a:rPr lang="fi-FI"/>
              <a:t>Muokkaa ots. perustyyl. napsautt.</a:t>
            </a:r>
            <a:endParaRPr lang="fi-FI" dirty="0"/>
          </a:p>
        </p:txBody>
      </p:sp>
      <p:sp>
        <p:nvSpPr>
          <p:cNvPr id="6" name="Dian numeron paikkamerkki 5">
            <a:extLst>
              <a:ext uri="{FF2B5EF4-FFF2-40B4-BE49-F238E27FC236}">
                <a16:creationId xmlns:a16="http://schemas.microsoft.com/office/drawing/2014/main" id="{5DA63EC5-D6E9-421C-AE09-097548F240AA}"/>
              </a:ext>
            </a:extLst>
          </p:cNvPr>
          <p:cNvSpPr>
            <a:spLocks noGrp="1"/>
          </p:cNvSpPr>
          <p:nvPr>
            <p:ph type="sldNum" sz="quarter" idx="12"/>
          </p:nvPr>
        </p:nvSpPr>
        <p:spPr/>
        <p:txBody>
          <a:bodyPr/>
          <a:lstStyle>
            <a:lvl1pPr>
              <a:defRPr>
                <a:noFill/>
              </a:defRPr>
            </a:lvl1pPr>
          </a:lstStyle>
          <a:p>
            <a:fld id="{2020BB7A-7565-440A-AF71-226D618FE89D}" type="slidenum">
              <a:rPr lang="fi-FI" smtClean="0"/>
              <a:t>‹#›</a:t>
            </a:fld>
            <a:endParaRPr lang="fi-FI"/>
          </a:p>
        </p:txBody>
      </p:sp>
      <p:sp>
        <p:nvSpPr>
          <p:cNvPr id="4" name="Päivämäärän paikkamerkki 3">
            <a:extLst>
              <a:ext uri="{FF2B5EF4-FFF2-40B4-BE49-F238E27FC236}">
                <a16:creationId xmlns:a16="http://schemas.microsoft.com/office/drawing/2014/main" id="{53E57E64-5A65-4399-8290-C5D9428B7803}"/>
              </a:ext>
            </a:extLst>
          </p:cNvPr>
          <p:cNvSpPr>
            <a:spLocks noGrp="1"/>
          </p:cNvSpPr>
          <p:nvPr>
            <p:ph type="dt" sz="half" idx="10"/>
          </p:nvPr>
        </p:nvSpPr>
        <p:spPr/>
        <p:txBody>
          <a:bodyPr/>
          <a:lstStyle>
            <a:lvl1pPr>
              <a:defRPr>
                <a:noFill/>
              </a:defRPr>
            </a:lvl1pPr>
          </a:lstStyle>
          <a:p>
            <a:fld id="{26B83FAB-774E-4D96-A0FE-A92CC4F5F6F3}" type="datetime1">
              <a:rPr lang="fi-FI" smtClean="0"/>
              <a:t>30.5.2024</a:t>
            </a:fld>
            <a:endParaRPr lang="fi-FI"/>
          </a:p>
        </p:txBody>
      </p:sp>
      <p:sp>
        <p:nvSpPr>
          <p:cNvPr id="5" name="Alatunnisteen paikkamerkki 4">
            <a:extLst>
              <a:ext uri="{FF2B5EF4-FFF2-40B4-BE49-F238E27FC236}">
                <a16:creationId xmlns:a16="http://schemas.microsoft.com/office/drawing/2014/main" id="{0EE8986A-8C30-47DA-B65F-2B0FDF01E09F}"/>
              </a:ext>
            </a:extLst>
          </p:cNvPr>
          <p:cNvSpPr>
            <a:spLocks noGrp="1"/>
          </p:cNvSpPr>
          <p:nvPr>
            <p:ph type="ftr" sz="quarter" idx="11"/>
          </p:nvPr>
        </p:nvSpPr>
        <p:spPr/>
        <p:txBody>
          <a:bodyPr/>
          <a:lstStyle>
            <a:lvl1pPr>
              <a:defRPr>
                <a:noFill/>
              </a:defRPr>
            </a:lvl1pPr>
          </a:lstStyle>
          <a:p>
            <a:r>
              <a:rPr lang="en-US"/>
              <a:t>This work © 2024 by Tapio Palvelut Oy is licensed under CC BY-SA 4.0 </a:t>
            </a:r>
            <a:endParaRPr lang="fi-FI"/>
          </a:p>
        </p:txBody>
      </p:sp>
      <p:grpSp>
        <p:nvGrpSpPr>
          <p:cNvPr id="12" name="Logo">
            <a:extLst>
              <a:ext uri="{FF2B5EF4-FFF2-40B4-BE49-F238E27FC236}">
                <a16:creationId xmlns:a16="http://schemas.microsoft.com/office/drawing/2014/main" id="{C0A25FE7-D55A-47B3-86F8-1A2D9FB043F3}"/>
              </a:ext>
              <a:ext uri="{C183D7F6-B498-43B3-948B-1728B52AA6E4}">
                <adec:decorative xmlns:adec="http://schemas.microsoft.com/office/drawing/2017/decorative" val="1"/>
              </a:ext>
            </a:extLst>
          </p:cNvPr>
          <p:cNvGrpSpPr>
            <a:grpSpLocks noChangeAspect="1"/>
          </p:cNvGrpSpPr>
          <p:nvPr/>
        </p:nvGrpSpPr>
        <p:grpSpPr bwMode="black">
          <a:xfrm>
            <a:off x="726961" y="5668710"/>
            <a:ext cx="1494000" cy="403380"/>
            <a:chOff x="10274400" y="6210000"/>
            <a:chExt cx="1492250" cy="402908"/>
          </a:xfrm>
          <a:solidFill>
            <a:srgbClr val="FFFFFF"/>
          </a:solidFill>
        </p:grpSpPr>
        <p:sp>
          <p:nvSpPr>
            <p:cNvPr id="13" name="Vapaamuotoinen: Muoto 12">
              <a:extLst>
                <a:ext uri="{FF2B5EF4-FFF2-40B4-BE49-F238E27FC236}">
                  <a16:creationId xmlns:a16="http://schemas.microsoft.com/office/drawing/2014/main" id="{71141F11-8826-4A00-9971-BA34D90976E4}"/>
                </a:ext>
              </a:extLst>
            </p:cNvPr>
            <p:cNvSpPr/>
            <p:nvPr/>
          </p:nvSpPr>
          <p:spPr bwMode="black">
            <a:xfrm>
              <a:off x="11466195" y="6216751"/>
              <a:ext cx="301902" cy="392018"/>
            </a:xfrm>
            <a:custGeom>
              <a:avLst/>
              <a:gdLst>
                <a:gd name="connsiteX0" fmla="*/ 150227 w 301902"/>
                <a:gd name="connsiteY0" fmla="*/ 0 h 392018"/>
                <a:gd name="connsiteX1" fmla="*/ 126062 w 301902"/>
                <a:gd name="connsiteY1" fmla="*/ 55318 h 392018"/>
                <a:gd name="connsiteX2" fmla="*/ 126062 w 301902"/>
                <a:gd name="connsiteY2" fmla="*/ 170419 h 392018"/>
                <a:gd name="connsiteX3" fmla="*/ 96439 w 301902"/>
                <a:gd name="connsiteY3" fmla="*/ 105409 h 392018"/>
                <a:gd name="connsiteX4" fmla="*/ 69935 w 301902"/>
                <a:gd name="connsiteY4" fmla="*/ 165955 h 392018"/>
                <a:gd name="connsiteX5" fmla="*/ 101896 w 301902"/>
                <a:gd name="connsiteY5" fmla="*/ 235756 h 392018"/>
                <a:gd name="connsiteX6" fmla="*/ 52786 w 301902"/>
                <a:gd name="connsiteY6" fmla="*/ 205265 h 392018"/>
                <a:gd name="connsiteX7" fmla="*/ 33409 w 301902"/>
                <a:gd name="connsiteY7" fmla="*/ 249476 h 392018"/>
                <a:gd name="connsiteX8" fmla="*/ 80849 w 301902"/>
                <a:gd name="connsiteY8" fmla="*/ 278878 h 392018"/>
                <a:gd name="connsiteX9" fmla="*/ 20491 w 301902"/>
                <a:gd name="connsiteY9" fmla="*/ 278878 h 392018"/>
                <a:gd name="connsiteX10" fmla="*/ 0 w 301902"/>
                <a:gd name="connsiteY10" fmla="*/ 325811 h 392018"/>
                <a:gd name="connsiteX11" fmla="*/ 126062 w 301902"/>
                <a:gd name="connsiteY11" fmla="*/ 325811 h 392018"/>
                <a:gd name="connsiteX12" fmla="*/ 126062 w 301902"/>
                <a:gd name="connsiteY12" fmla="*/ 392019 h 392018"/>
                <a:gd name="connsiteX13" fmla="*/ 175729 w 301902"/>
                <a:gd name="connsiteY13" fmla="*/ 392019 h 392018"/>
                <a:gd name="connsiteX14" fmla="*/ 175729 w 301902"/>
                <a:gd name="connsiteY14" fmla="*/ 325811 h 392018"/>
                <a:gd name="connsiteX15" fmla="*/ 301902 w 301902"/>
                <a:gd name="connsiteY15" fmla="*/ 325811 h 392018"/>
                <a:gd name="connsiteX16" fmla="*/ 281300 w 301902"/>
                <a:gd name="connsiteY16" fmla="*/ 278878 h 392018"/>
                <a:gd name="connsiteX17" fmla="*/ 221054 w 301902"/>
                <a:gd name="connsiteY17" fmla="*/ 278878 h 392018"/>
                <a:gd name="connsiteX18" fmla="*/ 268494 w 301902"/>
                <a:gd name="connsiteY18" fmla="*/ 249476 h 392018"/>
                <a:gd name="connsiteX19" fmla="*/ 249117 w 301902"/>
                <a:gd name="connsiteY19" fmla="*/ 205265 h 392018"/>
                <a:gd name="connsiteX20" fmla="*/ 199895 w 301902"/>
                <a:gd name="connsiteY20" fmla="*/ 235756 h 392018"/>
                <a:gd name="connsiteX21" fmla="*/ 231967 w 301902"/>
                <a:gd name="connsiteY21" fmla="*/ 165955 h 392018"/>
                <a:gd name="connsiteX22" fmla="*/ 205463 w 301902"/>
                <a:gd name="connsiteY22" fmla="*/ 105409 h 392018"/>
                <a:gd name="connsiteX23" fmla="*/ 175729 w 301902"/>
                <a:gd name="connsiteY23" fmla="*/ 170419 h 392018"/>
                <a:gd name="connsiteX24" fmla="*/ 175729 w 301902"/>
                <a:gd name="connsiteY24" fmla="*/ 55318 h 392018"/>
                <a:gd name="connsiteX25" fmla="*/ 151675 w 301902"/>
                <a:gd name="connsiteY25" fmla="*/ 0 h 39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902" h="392018">
                  <a:moveTo>
                    <a:pt x="150227" y="0"/>
                  </a:moveTo>
                  <a:lnTo>
                    <a:pt x="126062" y="55318"/>
                  </a:lnTo>
                  <a:lnTo>
                    <a:pt x="126062" y="170419"/>
                  </a:lnTo>
                  <a:lnTo>
                    <a:pt x="96439" y="105409"/>
                  </a:lnTo>
                  <a:lnTo>
                    <a:pt x="69935" y="165955"/>
                  </a:lnTo>
                  <a:lnTo>
                    <a:pt x="101896" y="235756"/>
                  </a:lnTo>
                  <a:lnTo>
                    <a:pt x="52786" y="205265"/>
                  </a:lnTo>
                  <a:lnTo>
                    <a:pt x="33409" y="249476"/>
                  </a:lnTo>
                  <a:lnTo>
                    <a:pt x="80849" y="278878"/>
                  </a:lnTo>
                  <a:lnTo>
                    <a:pt x="20491" y="278878"/>
                  </a:lnTo>
                  <a:lnTo>
                    <a:pt x="0" y="325811"/>
                  </a:lnTo>
                  <a:lnTo>
                    <a:pt x="126062" y="325811"/>
                  </a:lnTo>
                  <a:lnTo>
                    <a:pt x="126062" y="392019"/>
                  </a:lnTo>
                  <a:lnTo>
                    <a:pt x="175729" y="392019"/>
                  </a:lnTo>
                  <a:lnTo>
                    <a:pt x="175729" y="325811"/>
                  </a:lnTo>
                  <a:lnTo>
                    <a:pt x="301902" y="325811"/>
                  </a:lnTo>
                  <a:lnTo>
                    <a:pt x="281300" y="278878"/>
                  </a:lnTo>
                  <a:lnTo>
                    <a:pt x="221054" y="278878"/>
                  </a:lnTo>
                  <a:lnTo>
                    <a:pt x="268494" y="249476"/>
                  </a:lnTo>
                  <a:lnTo>
                    <a:pt x="249117" y="205265"/>
                  </a:lnTo>
                  <a:lnTo>
                    <a:pt x="199895" y="235756"/>
                  </a:lnTo>
                  <a:lnTo>
                    <a:pt x="231967" y="165955"/>
                  </a:lnTo>
                  <a:lnTo>
                    <a:pt x="205463" y="105409"/>
                  </a:lnTo>
                  <a:lnTo>
                    <a:pt x="175729" y="170419"/>
                  </a:lnTo>
                  <a:lnTo>
                    <a:pt x="175729" y="55318"/>
                  </a:lnTo>
                  <a:lnTo>
                    <a:pt x="151675" y="0"/>
                  </a:lnTo>
                  <a:close/>
                </a:path>
              </a:pathLst>
            </a:custGeom>
            <a:grpFill/>
            <a:ln w="11089" cap="flat">
              <a:noFill/>
              <a:prstDash val="solid"/>
              <a:miter/>
            </a:ln>
          </p:spPr>
          <p:txBody>
            <a:bodyPr rtlCol="0" anchor="ctr"/>
            <a:lstStyle/>
            <a:p>
              <a:endParaRPr lang="fi-FI"/>
            </a:p>
          </p:txBody>
        </p:sp>
        <p:grpSp>
          <p:nvGrpSpPr>
            <p:cNvPr id="14" name="Kuva 10">
              <a:extLst>
                <a:ext uri="{FF2B5EF4-FFF2-40B4-BE49-F238E27FC236}">
                  <a16:creationId xmlns:a16="http://schemas.microsoft.com/office/drawing/2014/main" id="{651BDE23-7876-40B9-B1BB-EC6D60F60096}"/>
                </a:ext>
              </a:extLst>
            </p:cNvPr>
            <p:cNvGrpSpPr/>
            <p:nvPr/>
          </p:nvGrpSpPr>
          <p:grpSpPr bwMode="black">
            <a:xfrm>
              <a:off x="10278854" y="6317762"/>
              <a:ext cx="1072638" cy="291633"/>
              <a:chOff x="10278854" y="6317762"/>
              <a:chExt cx="1072638" cy="291633"/>
            </a:xfrm>
            <a:grpFill/>
          </p:grpSpPr>
          <p:sp>
            <p:nvSpPr>
              <p:cNvPr id="15" name="Vapaamuotoinen: Muoto 14">
                <a:extLst>
                  <a:ext uri="{FF2B5EF4-FFF2-40B4-BE49-F238E27FC236}">
                    <a16:creationId xmlns:a16="http://schemas.microsoft.com/office/drawing/2014/main" id="{661D8A0C-38FA-4871-A231-AC252264CE8B}"/>
                  </a:ext>
                </a:extLst>
              </p:cNvPr>
              <p:cNvSpPr/>
              <p:nvPr/>
            </p:nvSpPr>
            <p:spPr bwMode="black">
              <a:xfrm>
                <a:off x="11056272" y="6317762"/>
                <a:ext cx="295220" cy="291633"/>
              </a:xfrm>
              <a:custGeom>
                <a:avLst/>
                <a:gdLst>
                  <a:gd name="connsiteX0" fmla="*/ 295221 w 295220"/>
                  <a:gd name="connsiteY0" fmla="*/ 145634 h 291633"/>
                  <a:gd name="connsiteX1" fmla="*/ 293884 w 295220"/>
                  <a:gd name="connsiteY1" fmla="*/ 123093 h 291633"/>
                  <a:gd name="connsiteX2" fmla="*/ 292214 w 295220"/>
                  <a:gd name="connsiteY2" fmla="*/ 112312 h 291633"/>
                  <a:gd name="connsiteX3" fmla="*/ 289764 w 295220"/>
                  <a:gd name="connsiteY3" fmla="*/ 101859 h 291633"/>
                  <a:gd name="connsiteX4" fmla="*/ 282748 w 295220"/>
                  <a:gd name="connsiteY4" fmla="*/ 82149 h 291633"/>
                  <a:gd name="connsiteX5" fmla="*/ 276178 w 295220"/>
                  <a:gd name="connsiteY5" fmla="*/ 69190 h 291633"/>
                  <a:gd name="connsiteX6" fmla="*/ 270610 w 295220"/>
                  <a:gd name="connsiteY6" fmla="*/ 60479 h 291633"/>
                  <a:gd name="connsiteX7" fmla="*/ 264373 w 295220"/>
                  <a:gd name="connsiteY7" fmla="*/ 52094 h 291633"/>
                  <a:gd name="connsiteX8" fmla="*/ 255353 w 295220"/>
                  <a:gd name="connsiteY8" fmla="*/ 42076 h 291633"/>
                  <a:gd name="connsiteX9" fmla="*/ 254239 w 295220"/>
                  <a:gd name="connsiteY9" fmla="*/ 40987 h 291633"/>
                  <a:gd name="connsiteX10" fmla="*/ 253237 w 295220"/>
                  <a:gd name="connsiteY10" fmla="*/ 40116 h 291633"/>
                  <a:gd name="connsiteX11" fmla="*/ 252680 w 295220"/>
                  <a:gd name="connsiteY11" fmla="*/ 39571 h 291633"/>
                  <a:gd name="connsiteX12" fmla="*/ 252235 w 295220"/>
                  <a:gd name="connsiteY12" fmla="*/ 39027 h 291633"/>
                  <a:gd name="connsiteX13" fmla="*/ 250230 w 295220"/>
                  <a:gd name="connsiteY13" fmla="*/ 37284 h 291633"/>
                  <a:gd name="connsiteX14" fmla="*/ 247112 w 295220"/>
                  <a:gd name="connsiteY14" fmla="*/ 34562 h 291633"/>
                  <a:gd name="connsiteX15" fmla="*/ 243994 w 295220"/>
                  <a:gd name="connsiteY15" fmla="*/ 31949 h 291633"/>
                  <a:gd name="connsiteX16" fmla="*/ 239874 w 295220"/>
                  <a:gd name="connsiteY16" fmla="*/ 28682 h 291633"/>
                  <a:gd name="connsiteX17" fmla="*/ 235642 w 295220"/>
                  <a:gd name="connsiteY17" fmla="*/ 25633 h 291633"/>
                  <a:gd name="connsiteX18" fmla="*/ 231299 w 295220"/>
                  <a:gd name="connsiteY18" fmla="*/ 22802 h 291633"/>
                  <a:gd name="connsiteX19" fmla="*/ 226844 w 295220"/>
                  <a:gd name="connsiteY19" fmla="*/ 20079 h 291633"/>
                  <a:gd name="connsiteX20" fmla="*/ 219494 w 295220"/>
                  <a:gd name="connsiteY20" fmla="*/ 16050 h 291633"/>
                  <a:gd name="connsiteX21" fmla="*/ 210697 w 295220"/>
                  <a:gd name="connsiteY21" fmla="*/ 11912 h 291633"/>
                  <a:gd name="connsiteX22" fmla="*/ 200786 w 295220"/>
                  <a:gd name="connsiteY22" fmla="*/ 8210 h 291633"/>
                  <a:gd name="connsiteX23" fmla="*/ 180072 w 295220"/>
                  <a:gd name="connsiteY23" fmla="*/ 2874 h 291633"/>
                  <a:gd name="connsiteX24" fmla="*/ 158023 w 295220"/>
                  <a:gd name="connsiteY24" fmla="*/ 261 h 291633"/>
                  <a:gd name="connsiteX25" fmla="*/ 146552 w 295220"/>
                  <a:gd name="connsiteY25" fmla="*/ 43 h 291633"/>
                  <a:gd name="connsiteX26" fmla="*/ 134971 w 295220"/>
                  <a:gd name="connsiteY26" fmla="*/ 478 h 291633"/>
                  <a:gd name="connsiteX27" fmla="*/ 112921 w 295220"/>
                  <a:gd name="connsiteY27" fmla="*/ 3310 h 291633"/>
                  <a:gd name="connsiteX28" fmla="*/ 92208 w 295220"/>
                  <a:gd name="connsiteY28" fmla="*/ 8972 h 291633"/>
                  <a:gd name="connsiteX29" fmla="*/ 82408 w 295220"/>
                  <a:gd name="connsiteY29" fmla="*/ 12783 h 291633"/>
                  <a:gd name="connsiteX30" fmla="*/ 73053 w 295220"/>
                  <a:gd name="connsiteY30" fmla="*/ 17357 h 291633"/>
                  <a:gd name="connsiteX31" fmla="*/ 64033 w 295220"/>
                  <a:gd name="connsiteY31" fmla="*/ 22584 h 291633"/>
                  <a:gd name="connsiteX32" fmla="*/ 55458 w 295220"/>
                  <a:gd name="connsiteY32" fmla="*/ 28573 h 291633"/>
                  <a:gd name="connsiteX33" fmla="*/ 39645 w 295220"/>
                  <a:gd name="connsiteY33" fmla="*/ 42403 h 291633"/>
                  <a:gd name="connsiteX34" fmla="*/ 32629 w 295220"/>
                  <a:gd name="connsiteY34" fmla="*/ 50025 h 291633"/>
                  <a:gd name="connsiteX35" fmla="*/ 26170 w 295220"/>
                  <a:gd name="connsiteY35" fmla="*/ 58192 h 291633"/>
                  <a:gd name="connsiteX36" fmla="*/ 23275 w 295220"/>
                  <a:gd name="connsiteY36" fmla="*/ 62439 h 291633"/>
                  <a:gd name="connsiteX37" fmla="*/ 20491 w 295220"/>
                  <a:gd name="connsiteY37" fmla="*/ 66795 h 291633"/>
                  <a:gd name="connsiteX38" fmla="*/ 15479 w 295220"/>
                  <a:gd name="connsiteY38" fmla="*/ 75724 h 291633"/>
                  <a:gd name="connsiteX39" fmla="*/ 7573 w 295220"/>
                  <a:gd name="connsiteY39" fmla="*/ 94889 h 291633"/>
                  <a:gd name="connsiteX40" fmla="*/ 6014 w 295220"/>
                  <a:gd name="connsiteY40" fmla="*/ 99899 h 291633"/>
                  <a:gd name="connsiteX41" fmla="*/ 4677 w 295220"/>
                  <a:gd name="connsiteY41" fmla="*/ 105017 h 291633"/>
                  <a:gd name="connsiteX42" fmla="*/ 2450 w 295220"/>
                  <a:gd name="connsiteY42" fmla="*/ 115470 h 291633"/>
                  <a:gd name="connsiteX43" fmla="*/ 891 w 295220"/>
                  <a:gd name="connsiteY43" fmla="*/ 126469 h 291633"/>
                  <a:gd name="connsiteX44" fmla="*/ 111 w 295220"/>
                  <a:gd name="connsiteY44" fmla="*/ 137576 h 291633"/>
                  <a:gd name="connsiteX45" fmla="*/ 0 w 295220"/>
                  <a:gd name="connsiteY45" fmla="*/ 143238 h 291633"/>
                  <a:gd name="connsiteX46" fmla="*/ 0 w 295220"/>
                  <a:gd name="connsiteY46" fmla="*/ 149010 h 291633"/>
                  <a:gd name="connsiteX47" fmla="*/ 223 w 295220"/>
                  <a:gd name="connsiteY47" fmla="*/ 154672 h 291633"/>
                  <a:gd name="connsiteX48" fmla="*/ 557 w 295220"/>
                  <a:gd name="connsiteY48" fmla="*/ 160335 h 291633"/>
                  <a:gd name="connsiteX49" fmla="*/ 3675 w 295220"/>
                  <a:gd name="connsiteY49" fmla="*/ 182005 h 291633"/>
                  <a:gd name="connsiteX50" fmla="*/ 6348 w 295220"/>
                  <a:gd name="connsiteY50" fmla="*/ 192350 h 291633"/>
                  <a:gd name="connsiteX51" fmla="*/ 9689 w 295220"/>
                  <a:gd name="connsiteY51" fmla="*/ 202259 h 291633"/>
                  <a:gd name="connsiteX52" fmla="*/ 18486 w 295220"/>
                  <a:gd name="connsiteY52" fmla="*/ 220989 h 291633"/>
                  <a:gd name="connsiteX53" fmla="*/ 23943 w 295220"/>
                  <a:gd name="connsiteY53" fmla="*/ 229809 h 291633"/>
                  <a:gd name="connsiteX54" fmla="*/ 30068 w 295220"/>
                  <a:gd name="connsiteY54" fmla="*/ 238194 h 291633"/>
                  <a:gd name="connsiteX55" fmla="*/ 36861 w 295220"/>
                  <a:gd name="connsiteY55" fmla="*/ 246143 h 291633"/>
                  <a:gd name="connsiteX56" fmla="*/ 44322 w 295220"/>
                  <a:gd name="connsiteY56" fmla="*/ 253657 h 291633"/>
                  <a:gd name="connsiteX57" fmla="*/ 52229 w 295220"/>
                  <a:gd name="connsiteY57" fmla="*/ 260517 h 291633"/>
                  <a:gd name="connsiteX58" fmla="*/ 60581 w 295220"/>
                  <a:gd name="connsiteY58" fmla="*/ 266724 h 291633"/>
                  <a:gd name="connsiteX59" fmla="*/ 69379 w 295220"/>
                  <a:gd name="connsiteY59" fmla="*/ 272278 h 291633"/>
                  <a:gd name="connsiteX60" fmla="*/ 78510 w 295220"/>
                  <a:gd name="connsiteY60" fmla="*/ 277069 h 291633"/>
                  <a:gd name="connsiteX61" fmla="*/ 97999 w 295220"/>
                  <a:gd name="connsiteY61" fmla="*/ 284692 h 291633"/>
                  <a:gd name="connsiteX62" fmla="*/ 108355 w 295220"/>
                  <a:gd name="connsiteY62" fmla="*/ 287414 h 291633"/>
                  <a:gd name="connsiteX63" fmla="*/ 119046 w 295220"/>
                  <a:gd name="connsiteY63" fmla="*/ 289483 h 291633"/>
                  <a:gd name="connsiteX64" fmla="*/ 141541 w 295220"/>
                  <a:gd name="connsiteY64" fmla="*/ 291552 h 291633"/>
                  <a:gd name="connsiteX65" fmla="*/ 153011 w 295220"/>
                  <a:gd name="connsiteY65" fmla="*/ 291552 h 291633"/>
                  <a:gd name="connsiteX66" fmla="*/ 164482 w 295220"/>
                  <a:gd name="connsiteY66" fmla="*/ 290899 h 291633"/>
                  <a:gd name="connsiteX67" fmla="*/ 186197 w 295220"/>
                  <a:gd name="connsiteY67" fmla="*/ 287523 h 291633"/>
                  <a:gd name="connsiteX68" fmla="*/ 196554 w 295220"/>
                  <a:gd name="connsiteY68" fmla="*/ 284801 h 291633"/>
                  <a:gd name="connsiteX69" fmla="*/ 206576 w 295220"/>
                  <a:gd name="connsiteY69" fmla="*/ 281316 h 291633"/>
                  <a:gd name="connsiteX70" fmla="*/ 225397 w 295220"/>
                  <a:gd name="connsiteY70" fmla="*/ 272278 h 291633"/>
                  <a:gd name="connsiteX71" fmla="*/ 234194 w 295220"/>
                  <a:gd name="connsiteY71" fmla="*/ 266724 h 291633"/>
                  <a:gd name="connsiteX72" fmla="*/ 242658 w 295220"/>
                  <a:gd name="connsiteY72" fmla="*/ 260300 h 291633"/>
                  <a:gd name="connsiteX73" fmla="*/ 249673 w 295220"/>
                  <a:gd name="connsiteY73" fmla="*/ 254310 h 291633"/>
                  <a:gd name="connsiteX74" fmla="*/ 252346 w 295220"/>
                  <a:gd name="connsiteY74" fmla="*/ 251806 h 291633"/>
                  <a:gd name="connsiteX75" fmla="*/ 254239 w 295220"/>
                  <a:gd name="connsiteY75" fmla="*/ 249955 h 291633"/>
                  <a:gd name="connsiteX76" fmla="*/ 256132 w 295220"/>
                  <a:gd name="connsiteY76" fmla="*/ 248103 h 291633"/>
                  <a:gd name="connsiteX77" fmla="*/ 259585 w 295220"/>
                  <a:gd name="connsiteY77" fmla="*/ 244510 h 291633"/>
                  <a:gd name="connsiteX78" fmla="*/ 268939 w 295220"/>
                  <a:gd name="connsiteY78" fmla="*/ 233076 h 291633"/>
                  <a:gd name="connsiteX79" fmla="*/ 274730 w 295220"/>
                  <a:gd name="connsiteY79" fmla="*/ 224473 h 291633"/>
                  <a:gd name="connsiteX80" fmla="*/ 279741 w 295220"/>
                  <a:gd name="connsiteY80" fmla="*/ 215435 h 291633"/>
                  <a:gd name="connsiteX81" fmla="*/ 284084 w 295220"/>
                  <a:gd name="connsiteY81" fmla="*/ 206070 h 291633"/>
                  <a:gd name="connsiteX82" fmla="*/ 287648 w 295220"/>
                  <a:gd name="connsiteY82" fmla="*/ 196270 h 291633"/>
                  <a:gd name="connsiteX83" fmla="*/ 291546 w 295220"/>
                  <a:gd name="connsiteY83" fmla="*/ 181896 h 291633"/>
                  <a:gd name="connsiteX84" fmla="*/ 293884 w 295220"/>
                  <a:gd name="connsiteY84" fmla="*/ 168284 h 291633"/>
                  <a:gd name="connsiteX85" fmla="*/ 294886 w 295220"/>
                  <a:gd name="connsiteY85" fmla="*/ 157177 h 291633"/>
                  <a:gd name="connsiteX86" fmla="*/ 295221 w 295220"/>
                  <a:gd name="connsiteY86" fmla="*/ 145634 h 291633"/>
                  <a:gd name="connsiteX87" fmla="*/ 262591 w 295220"/>
                  <a:gd name="connsiteY87" fmla="*/ 160661 h 291633"/>
                  <a:gd name="connsiteX88" fmla="*/ 260921 w 295220"/>
                  <a:gd name="connsiteY88" fmla="*/ 172422 h 291633"/>
                  <a:gd name="connsiteX89" fmla="*/ 257469 w 295220"/>
                  <a:gd name="connsiteY89" fmla="*/ 185816 h 291633"/>
                  <a:gd name="connsiteX90" fmla="*/ 255130 w 295220"/>
                  <a:gd name="connsiteY90" fmla="*/ 192241 h 291633"/>
                  <a:gd name="connsiteX91" fmla="*/ 250119 w 295220"/>
                  <a:gd name="connsiteY91" fmla="*/ 203130 h 291633"/>
                  <a:gd name="connsiteX92" fmla="*/ 244217 w 295220"/>
                  <a:gd name="connsiteY92" fmla="*/ 212822 h 291633"/>
                  <a:gd name="connsiteX93" fmla="*/ 240319 w 295220"/>
                  <a:gd name="connsiteY93" fmla="*/ 218158 h 291633"/>
                  <a:gd name="connsiteX94" fmla="*/ 237869 w 295220"/>
                  <a:gd name="connsiteY94" fmla="*/ 221207 h 291633"/>
                  <a:gd name="connsiteX95" fmla="*/ 234194 w 295220"/>
                  <a:gd name="connsiteY95" fmla="*/ 225236 h 291633"/>
                  <a:gd name="connsiteX96" fmla="*/ 232524 w 295220"/>
                  <a:gd name="connsiteY96" fmla="*/ 226978 h 291633"/>
                  <a:gd name="connsiteX97" fmla="*/ 231410 w 295220"/>
                  <a:gd name="connsiteY97" fmla="*/ 228176 h 291633"/>
                  <a:gd name="connsiteX98" fmla="*/ 230185 w 295220"/>
                  <a:gd name="connsiteY98" fmla="*/ 229374 h 291633"/>
                  <a:gd name="connsiteX99" fmla="*/ 228626 w 295220"/>
                  <a:gd name="connsiteY99" fmla="*/ 230789 h 291633"/>
                  <a:gd name="connsiteX100" fmla="*/ 225174 w 295220"/>
                  <a:gd name="connsiteY100" fmla="*/ 233838 h 291633"/>
                  <a:gd name="connsiteX101" fmla="*/ 219940 w 295220"/>
                  <a:gd name="connsiteY101" fmla="*/ 237976 h 291633"/>
                  <a:gd name="connsiteX102" fmla="*/ 214483 w 295220"/>
                  <a:gd name="connsiteY102" fmla="*/ 241788 h 291633"/>
                  <a:gd name="connsiteX103" fmla="*/ 203681 w 295220"/>
                  <a:gd name="connsiteY103" fmla="*/ 247886 h 291633"/>
                  <a:gd name="connsiteX104" fmla="*/ 191320 w 295220"/>
                  <a:gd name="connsiteY104" fmla="*/ 253004 h 291633"/>
                  <a:gd name="connsiteX105" fmla="*/ 178068 w 295220"/>
                  <a:gd name="connsiteY105" fmla="*/ 256706 h 291633"/>
                  <a:gd name="connsiteX106" fmla="*/ 163925 w 295220"/>
                  <a:gd name="connsiteY106" fmla="*/ 258993 h 291633"/>
                  <a:gd name="connsiteX107" fmla="*/ 148891 w 295220"/>
                  <a:gd name="connsiteY107" fmla="*/ 259864 h 291633"/>
                  <a:gd name="connsiteX108" fmla="*/ 133746 w 295220"/>
                  <a:gd name="connsiteY108" fmla="*/ 259319 h 291633"/>
                  <a:gd name="connsiteX109" fmla="*/ 119491 w 295220"/>
                  <a:gd name="connsiteY109" fmla="*/ 257250 h 291633"/>
                  <a:gd name="connsiteX110" fmla="*/ 106239 w 295220"/>
                  <a:gd name="connsiteY110" fmla="*/ 253766 h 291633"/>
                  <a:gd name="connsiteX111" fmla="*/ 93767 w 295220"/>
                  <a:gd name="connsiteY111" fmla="*/ 248866 h 291633"/>
                  <a:gd name="connsiteX112" fmla="*/ 82185 w 295220"/>
                  <a:gd name="connsiteY112" fmla="*/ 242441 h 291633"/>
                  <a:gd name="connsiteX113" fmla="*/ 71383 w 295220"/>
                  <a:gd name="connsiteY113" fmla="*/ 234601 h 291633"/>
                  <a:gd name="connsiteX114" fmla="*/ 61472 w 295220"/>
                  <a:gd name="connsiteY114" fmla="*/ 225345 h 291633"/>
                  <a:gd name="connsiteX115" fmla="*/ 57017 w 295220"/>
                  <a:gd name="connsiteY115" fmla="*/ 220444 h 291633"/>
                  <a:gd name="connsiteX116" fmla="*/ 52897 w 295220"/>
                  <a:gd name="connsiteY116" fmla="*/ 215217 h 291633"/>
                  <a:gd name="connsiteX117" fmla="*/ 45770 w 295220"/>
                  <a:gd name="connsiteY117" fmla="*/ 204219 h 291633"/>
                  <a:gd name="connsiteX118" fmla="*/ 40090 w 295220"/>
                  <a:gd name="connsiteY118" fmla="*/ 192459 h 291633"/>
                  <a:gd name="connsiteX119" fmla="*/ 35859 w 295220"/>
                  <a:gd name="connsiteY119" fmla="*/ 179827 h 291633"/>
                  <a:gd name="connsiteX120" fmla="*/ 33075 w 295220"/>
                  <a:gd name="connsiteY120" fmla="*/ 166215 h 291633"/>
                  <a:gd name="connsiteX121" fmla="*/ 31738 w 295220"/>
                  <a:gd name="connsiteY121" fmla="*/ 151732 h 291633"/>
                  <a:gd name="connsiteX122" fmla="*/ 31627 w 295220"/>
                  <a:gd name="connsiteY122" fmla="*/ 144218 h 291633"/>
                  <a:gd name="connsiteX123" fmla="*/ 31850 w 295220"/>
                  <a:gd name="connsiteY123" fmla="*/ 136705 h 291633"/>
                  <a:gd name="connsiteX124" fmla="*/ 33520 w 295220"/>
                  <a:gd name="connsiteY124" fmla="*/ 122331 h 291633"/>
                  <a:gd name="connsiteX125" fmla="*/ 36638 w 295220"/>
                  <a:gd name="connsiteY125" fmla="*/ 108937 h 291633"/>
                  <a:gd name="connsiteX126" fmla="*/ 41204 w 295220"/>
                  <a:gd name="connsiteY126" fmla="*/ 96414 h 291633"/>
                  <a:gd name="connsiteX127" fmla="*/ 47217 w 295220"/>
                  <a:gd name="connsiteY127" fmla="*/ 84653 h 291633"/>
                  <a:gd name="connsiteX128" fmla="*/ 54679 w 295220"/>
                  <a:gd name="connsiteY128" fmla="*/ 73764 h 291633"/>
                  <a:gd name="connsiteX129" fmla="*/ 63699 w 295220"/>
                  <a:gd name="connsiteY129" fmla="*/ 63637 h 291633"/>
                  <a:gd name="connsiteX130" fmla="*/ 73833 w 295220"/>
                  <a:gd name="connsiteY130" fmla="*/ 54599 h 291633"/>
                  <a:gd name="connsiteX131" fmla="*/ 84746 w 295220"/>
                  <a:gd name="connsiteY131" fmla="*/ 47085 h 291633"/>
                  <a:gd name="connsiteX132" fmla="*/ 96439 w 295220"/>
                  <a:gd name="connsiteY132" fmla="*/ 40987 h 291633"/>
                  <a:gd name="connsiteX133" fmla="*/ 108912 w 295220"/>
                  <a:gd name="connsiteY133" fmla="*/ 36304 h 291633"/>
                  <a:gd name="connsiteX134" fmla="*/ 122275 w 295220"/>
                  <a:gd name="connsiteY134" fmla="*/ 33038 h 291633"/>
                  <a:gd name="connsiteX135" fmla="*/ 136641 w 295220"/>
                  <a:gd name="connsiteY135" fmla="*/ 31295 h 291633"/>
                  <a:gd name="connsiteX136" fmla="*/ 144214 w 295220"/>
                  <a:gd name="connsiteY136" fmla="*/ 30969 h 291633"/>
                  <a:gd name="connsiteX137" fmla="*/ 151786 w 295220"/>
                  <a:gd name="connsiteY137" fmla="*/ 30969 h 291633"/>
                  <a:gd name="connsiteX138" fmla="*/ 166597 w 295220"/>
                  <a:gd name="connsiteY138" fmla="*/ 32166 h 291633"/>
                  <a:gd name="connsiteX139" fmla="*/ 180518 w 295220"/>
                  <a:gd name="connsiteY139" fmla="*/ 34780 h 291633"/>
                  <a:gd name="connsiteX140" fmla="*/ 193547 w 295220"/>
                  <a:gd name="connsiteY140" fmla="*/ 38809 h 291633"/>
                  <a:gd name="connsiteX141" fmla="*/ 205686 w 295220"/>
                  <a:gd name="connsiteY141" fmla="*/ 44363 h 291633"/>
                  <a:gd name="connsiteX142" fmla="*/ 217044 w 295220"/>
                  <a:gd name="connsiteY142" fmla="*/ 51332 h 291633"/>
                  <a:gd name="connsiteX143" fmla="*/ 227512 w 295220"/>
                  <a:gd name="connsiteY143" fmla="*/ 59717 h 291633"/>
                  <a:gd name="connsiteX144" fmla="*/ 232412 w 295220"/>
                  <a:gd name="connsiteY144" fmla="*/ 64399 h 291633"/>
                  <a:gd name="connsiteX145" fmla="*/ 236978 w 295220"/>
                  <a:gd name="connsiteY145" fmla="*/ 69299 h 291633"/>
                  <a:gd name="connsiteX146" fmla="*/ 244885 w 295220"/>
                  <a:gd name="connsiteY146" fmla="*/ 79862 h 291633"/>
                  <a:gd name="connsiteX147" fmla="*/ 251455 w 295220"/>
                  <a:gd name="connsiteY147" fmla="*/ 91187 h 291633"/>
                  <a:gd name="connsiteX148" fmla="*/ 256578 w 295220"/>
                  <a:gd name="connsiteY148" fmla="*/ 103383 h 291633"/>
                  <a:gd name="connsiteX149" fmla="*/ 260253 w 295220"/>
                  <a:gd name="connsiteY149" fmla="*/ 116450 h 291633"/>
                  <a:gd name="connsiteX150" fmla="*/ 262369 w 295220"/>
                  <a:gd name="connsiteY150" fmla="*/ 130498 h 291633"/>
                  <a:gd name="connsiteX151" fmla="*/ 263148 w 295220"/>
                  <a:gd name="connsiteY151" fmla="*/ 145416 h 291633"/>
                  <a:gd name="connsiteX152" fmla="*/ 262591 w 295220"/>
                  <a:gd name="connsiteY152" fmla="*/ 160661 h 29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95220" h="291633">
                    <a:moveTo>
                      <a:pt x="295221" y="145634"/>
                    </a:moveTo>
                    <a:cubicBezTo>
                      <a:pt x="295221" y="138120"/>
                      <a:pt x="294775" y="130607"/>
                      <a:pt x="293884" y="123093"/>
                    </a:cubicBezTo>
                    <a:cubicBezTo>
                      <a:pt x="293439" y="119500"/>
                      <a:pt x="292882" y="115906"/>
                      <a:pt x="292214" y="112312"/>
                    </a:cubicBezTo>
                    <a:cubicBezTo>
                      <a:pt x="291546" y="108828"/>
                      <a:pt x="290766" y="105343"/>
                      <a:pt x="289764" y="101859"/>
                    </a:cubicBezTo>
                    <a:cubicBezTo>
                      <a:pt x="287871" y="95107"/>
                      <a:pt x="285643" y="88465"/>
                      <a:pt x="282748" y="82149"/>
                    </a:cubicBezTo>
                    <a:cubicBezTo>
                      <a:pt x="280855" y="77684"/>
                      <a:pt x="278628" y="73328"/>
                      <a:pt x="276178" y="69190"/>
                    </a:cubicBezTo>
                    <a:cubicBezTo>
                      <a:pt x="274396" y="66250"/>
                      <a:pt x="272614" y="63310"/>
                      <a:pt x="270610" y="60479"/>
                    </a:cubicBezTo>
                    <a:cubicBezTo>
                      <a:pt x="268605" y="57648"/>
                      <a:pt x="266601" y="54816"/>
                      <a:pt x="264373" y="52094"/>
                    </a:cubicBezTo>
                    <a:cubicBezTo>
                      <a:pt x="261589" y="48609"/>
                      <a:pt x="258471" y="45234"/>
                      <a:pt x="255353" y="42076"/>
                    </a:cubicBezTo>
                    <a:cubicBezTo>
                      <a:pt x="255019" y="41749"/>
                      <a:pt x="254573" y="41314"/>
                      <a:pt x="254239" y="40987"/>
                    </a:cubicBezTo>
                    <a:cubicBezTo>
                      <a:pt x="253905" y="40660"/>
                      <a:pt x="253571" y="40334"/>
                      <a:pt x="253237" y="40116"/>
                    </a:cubicBezTo>
                    <a:cubicBezTo>
                      <a:pt x="253014" y="39898"/>
                      <a:pt x="252903" y="39789"/>
                      <a:pt x="252680" y="39571"/>
                    </a:cubicBezTo>
                    <a:cubicBezTo>
                      <a:pt x="252569" y="39462"/>
                      <a:pt x="252346" y="39245"/>
                      <a:pt x="252235" y="39027"/>
                    </a:cubicBezTo>
                    <a:cubicBezTo>
                      <a:pt x="251567" y="38482"/>
                      <a:pt x="250898" y="37829"/>
                      <a:pt x="250230" y="37284"/>
                    </a:cubicBezTo>
                    <a:cubicBezTo>
                      <a:pt x="249228" y="36413"/>
                      <a:pt x="248226" y="35433"/>
                      <a:pt x="247112" y="34562"/>
                    </a:cubicBezTo>
                    <a:cubicBezTo>
                      <a:pt x="246110" y="33691"/>
                      <a:pt x="245108" y="32820"/>
                      <a:pt x="243994" y="31949"/>
                    </a:cubicBezTo>
                    <a:cubicBezTo>
                      <a:pt x="242658" y="30860"/>
                      <a:pt x="241321" y="29771"/>
                      <a:pt x="239874" y="28682"/>
                    </a:cubicBezTo>
                    <a:cubicBezTo>
                      <a:pt x="238537" y="27593"/>
                      <a:pt x="237090" y="26613"/>
                      <a:pt x="235642" y="25633"/>
                    </a:cubicBezTo>
                    <a:cubicBezTo>
                      <a:pt x="234194" y="24653"/>
                      <a:pt x="232858" y="23673"/>
                      <a:pt x="231299" y="22802"/>
                    </a:cubicBezTo>
                    <a:cubicBezTo>
                      <a:pt x="229851" y="21822"/>
                      <a:pt x="228292" y="20950"/>
                      <a:pt x="226844" y="20079"/>
                    </a:cubicBezTo>
                    <a:cubicBezTo>
                      <a:pt x="224394" y="18664"/>
                      <a:pt x="221944" y="17357"/>
                      <a:pt x="219494" y="16050"/>
                    </a:cubicBezTo>
                    <a:cubicBezTo>
                      <a:pt x="216599" y="14526"/>
                      <a:pt x="213592" y="13219"/>
                      <a:pt x="210697" y="11912"/>
                    </a:cubicBezTo>
                    <a:cubicBezTo>
                      <a:pt x="207467" y="10497"/>
                      <a:pt x="204238" y="9299"/>
                      <a:pt x="200786" y="8210"/>
                    </a:cubicBezTo>
                    <a:cubicBezTo>
                      <a:pt x="194104" y="5923"/>
                      <a:pt x="187199" y="4181"/>
                      <a:pt x="180072" y="2874"/>
                    </a:cubicBezTo>
                    <a:cubicBezTo>
                      <a:pt x="172834" y="1458"/>
                      <a:pt x="165372" y="696"/>
                      <a:pt x="158023" y="261"/>
                    </a:cubicBezTo>
                    <a:cubicBezTo>
                      <a:pt x="154236" y="43"/>
                      <a:pt x="150339" y="-66"/>
                      <a:pt x="146552" y="43"/>
                    </a:cubicBezTo>
                    <a:cubicBezTo>
                      <a:pt x="142655" y="43"/>
                      <a:pt x="138868" y="152"/>
                      <a:pt x="134971" y="478"/>
                    </a:cubicBezTo>
                    <a:cubicBezTo>
                      <a:pt x="127509" y="914"/>
                      <a:pt x="120160" y="1894"/>
                      <a:pt x="112921" y="3310"/>
                    </a:cubicBezTo>
                    <a:cubicBezTo>
                      <a:pt x="105905" y="4725"/>
                      <a:pt x="99001" y="6576"/>
                      <a:pt x="92208" y="8972"/>
                    </a:cubicBezTo>
                    <a:cubicBezTo>
                      <a:pt x="88867" y="10061"/>
                      <a:pt x="85637" y="11368"/>
                      <a:pt x="82408" y="12783"/>
                    </a:cubicBezTo>
                    <a:cubicBezTo>
                      <a:pt x="79290" y="14199"/>
                      <a:pt x="76060" y="15723"/>
                      <a:pt x="73053" y="17357"/>
                    </a:cubicBezTo>
                    <a:cubicBezTo>
                      <a:pt x="69935" y="18990"/>
                      <a:pt x="66929" y="20733"/>
                      <a:pt x="64033" y="22584"/>
                    </a:cubicBezTo>
                    <a:cubicBezTo>
                      <a:pt x="61138" y="24435"/>
                      <a:pt x="58242" y="26395"/>
                      <a:pt x="55458" y="28573"/>
                    </a:cubicBezTo>
                    <a:cubicBezTo>
                      <a:pt x="49890" y="32820"/>
                      <a:pt x="44545" y="37393"/>
                      <a:pt x="39645" y="42403"/>
                    </a:cubicBezTo>
                    <a:cubicBezTo>
                      <a:pt x="37195" y="44907"/>
                      <a:pt x="34856" y="47412"/>
                      <a:pt x="32629" y="50025"/>
                    </a:cubicBezTo>
                    <a:cubicBezTo>
                      <a:pt x="30402" y="52639"/>
                      <a:pt x="28286" y="55361"/>
                      <a:pt x="26170" y="58192"/>
                    </a:cubicBezTo>
                    <a:cubicBezTo>
                      <a:pt x="25168" y="59608"/>
                      <a:pt x="24166" y="61023"/>
                      <a:pt x="23275" y="62439"/>
                    </a:cubicBezTo>
                    <a:cubicBezTo>
                      <a:pt x="22384" y="63855"/>
                      <a:pt x="21381" y="65379"/>
                      <a:pt x="20491" y="66795"/>
                    </a:cubicBezTo>
                    <a:cubicBezTo>
                      <a:pt x="18709" y="69735"/>
                      <a:pt x="17038" y="72675"/>
                      <a:pt x="15479" y="75724"/>
                    </a:cubicBezTo>
                    <a:cubicBezTo>
                      <a:pt x="12361" y="81931"/>
                      <a:pt x="9689" y="88356"/>
                      <a:pt x="7573" y="94889"/>
                    </a:cubicBezTo>
                    <a:cubicBezTo>
                      <a:pt x="7016" y="96523"/>
                      <a:pt x="6459" y="98265"/>
                      <a:pt x="6014" y="99899"/>
                    </a:cubicBezTo>
                    <a:cubicBezTo>
                      <a:pt x="5568" y="101641"/>
                      <a:pt x="5123" y="103274"/>
                      <a:pt x="4677" y="105017"/>
                    </a:cubicBezTo>
                    <a:cubicBezTo>
                      <a:pt x="3786" y="108501"/>
                      <a:pt x="3118" y="111986"/>
                      <a:pt x="2450" y="115470"/>
                    </a:cubicBezTo>
                    <a:cubicBezTo>
                      <a:pt x="1782" y="119173"/>
                      <a:pt x="1336" y="122766"/>
                      <a:pt x="891" y="126469"/>
                    </a:cubicBezTo>
                    <a:cubicBezTo>
                      <a:pt x="557" y="130171"/>
                      <a:pt x="223" y="133874"/>
                      <a:pt x="111" y="137576"/>
                    </a:cubicBezTo>
                    <a:cubicBezTo>
                      <a:pt x="0" y="139536"/>
                      <a:pt x="0" y="141387"/>
                      <a:pt x="0" y="143238"/>
                    </a:cubicBezTo>
                    <a:cubicBezTo>
                      <a:pt x="0" y="145198"/>
                      <a:pt x="0" y="147050"/>
                      <a:pt x="0" y="149010"/>
                    </a:cubicBezTo>
                    <a:cubicBezTo>
                      <a:pt x="0" y="150861"/>
                      <a:pt x="111" y="152821"/>
                      <a:pt x="223" y="154672"/>
                    </a:cubicBezTo>
                    <a:cubicBezTo>
                      <a:pt x="334" y="156632"/>
                      <a:pt x="445" y="158484"/>
                      <a:pt x="557" y="160335"/>
                    </a:cubicBezTo>
                    <a:cubicBezTo>
                      <a:pt x="1114" y="167631"/>
                      <a:pt x="2116" y="174818"/>
                      <a:pt x="3675" y="182005"/>
                    </a:cubicBezTo>
                    <a:cubicBezTo>
                      <a:pt x="4454" y="185489"/>
                      <a:pt x="5345" y="188974"/>
                      <a:pt x="6348" y="192350"/>
                    </a:cubicBezTo>
                    <a:cubicBezTo>
                      <a:pt x="7350" y="195725"/>
                      <a:pt x="8464" y="198992"/>
                      <a:pt x="9689" y="202259"/>
                    </a:cubicBezTo>
                    <a:cubicBezTo>
                      <a:pt x="12138" y="208684"/>
                      <a:pt x="15034" y="215000"/>
                      <a:pt x="18486" y="220989"/>
                    </a:cubicBezTo>
                    <a:cubicBezTo>
                      <a:pt x="20156" y="224038"/>
                      <a:pt x="22050" y="226978"/>
                      <a:pt x="23943" y="229809"/>
                    </a:cubicBezTo>
                    <a:cubicBezTo>
                      <a:pt x="25836" y="232640"/>
                      <a:pt x="27952" y="235472"/>
                      <a:pt x="30068" y="238194"/>
                    </a:cubicBezTo>
                    <a:cubicBezTo>
                      <a:pt x="32295" y="240916"/>
                      <a:pt x="34522" y="243639"/>
                      <a:pt x="36861" y="246143"/>
                    </a:cubicBezTo>
                    <a:cubicBezTo>
                      <a:pt x="39199" y="248757"/>
                      <a:pt x="41761" y="251261"/>
                      <a:pt x="44322" y="253657"/>
                    </a:cubicBezTo>
                    <a:cubicBezTo>
                      <a:pt x="46883" y="256053"/>
                      <a:pt x="49556" y="258339"/>
                      <a:pt x="52229" y="260517"/>
                    </a:cubicBezTo>
                    <a:cubicBezTo>
                      <a:pt x="54901" y="262695"/>
                      <a:pt x="57685" y="264764"/>
                      <a:pt x="60581" y="266724"/>
                    </a:cubicBezTo>
                    <a:cubicBezTo>
                      <a:pt x="63476" y="268684"/>
                      <a:pt x="66372" y="270536"/>
                      <a:pt x="69379" y="272278"/>
                    </a:cubicBezTo>
                    <a:cubicBezTo>
                      <a:pt x="72385" y="274020"/>
                      <a:pt x="75503" y="275654"/>
                      <a:pt x="78510" y="277069"/>
                    </a:cubicBezTo>
                    <a:cubicBezTo>
                      <a:pt x="84746" y="280118"/>
                      <a:pt x="91317" y="282623"/>
                      <a:pt x="97999" y="284692"/>
                    </a:cubicBezTo>
                    <a:cubicBezTo>
                      <a:pt x="101451" y="285672"/>
                      <a:pt x="104903" y="286652"/>
                      <a:pt x="108355" y="287414"/>
                    </a:cubicBezTo>
                    <a:cubicBezTo>
                      <a:pt x="111807" y="288176"/>
                      <a:pt x="115482" y="288939"/>
                      <a:pt x="119046" y="289483"/>
                    </a:cubicBezTo>
                    <a:cubicBezTo>
                      <a:pt x="126507" y="290681"/>
                      <a:pt x="133968" y="291334"/>
                      <a:pt x="141541" y="291552"/>
                    </a:cubicBezTo>
                    <a:cubicBezTo>
                      <a:pt x="145327" y="291661"/>
                      <a:pt x="149225" y="291661"/>
                      <a:pt x="153011" y="291552"/>
                    </a:cubicBezTo>
                    <a:cubicBezTo>
                      <a:pt x="156909" y="291443"/>
                      <a:pt x="160695" y="291225"/>
                      <a:pt x="164482" y="290899"/>
                    </a:cubicBezTo>
                    <a:cubicBezTo>
                      <a:pt x="171831" y="290245"/>
                      <a:pt x="179070" y="289156"/>
                      <a:pt x="186197" y="287523"/>
                    </a:cubicBezTo>
                    <a:cubicBezTo>
                      <a:pt x="189649" y="286761"/>
                      <a:pt x="193102" y="285781"/>
                      <a:pt x="196554" y="284801"/>
                    </a:cubicBezTo>
                    <a:cubicBezTo>
                      <a:pt x="199895" y="283712"/>
                      <a:pt x="203236" y="282623"/>
                      <a:pt x="206576" y="281316"/>
                    </a:cubicBezTo>
                    <a:cubicBezTo>
                      <a:pt x="213035" y="278812"/>
                      <a:pt x="219383" y="275762"/>
                      <a:pt x="225397" y="272278"/>
                    </a:cubicBezTo>
                    <a:cubicBezTo>
                      <a:pt x="228403" y="270536"/>
                      <a:pt x="231410" y="268684"/>
                      <a:pt x="234194" y="266724"/>
                    </a:cubicBezTo>
                    <a:cubicBezTo>
                      <a:pt x="237201" y="264546"/>
                      <a:pt x="239985" y="262477"/>
                      <a:pt x="242658" y="260300"/>
                    </a:cubicBezTo>
                    <a:cubicBezTo>
                      <a:pt x="245108" y="258339"/>
                      <a:pt x="247446" y="256379"/>
                      <a:pt x="249673" y="254310"/>
                    </a:cubicBezTo>
                    <a:cubicBezTo>
                      <a:pt x="250564" y="253439"/>
                      <a:pt x="251455" y="252677"/>
                      <a:pt x="252346" y="251806"/>
                    </a:cubicBezTo>
                    <a:cubicBezTo>
                      <a:pt x="253014" y="251261"/>
                      <a:pt x="253571" y="250608"/>
                      <a:pt x="254239" y="249955"/>
                    </a:cubicBezTo>
                    <a:cubicBezTo>
                      <a:pt x="254907" y="249301"/>
                      <a:pt x="255464" y="248757"/>
                      <a:pt x="256132" y="248103"/>
                    </a:cubicBezTo>
                    <a:cubicBezTo>
                      <a:pt x="257246" y="246906"/>
                      <a:pt x="258471" y="245708"/>
                      <a:pt x="259585" y="244510"/>
                    </a:cubicBezTo>
                    <a:cubicBezTo>
                      <a:pt x="262926" y="240916"/>
                      <a:pt x="266044" y="236996"/>
                      <a:pt x="268939" y="233076"/>
                    </a:cubicBezTo>
                    <a:cubicBezTo>
                      <a:pt x="270944" y="230245"/>
                      <a:pt x="272837" y="227414"/>
                      <a:pt x="274730" y="224473"/>
                    </a:cubicBezTo>
                    <a:cubicBezTo>
                      <a:pt x="276512" y="221533"/>
                      <a:pt x="278182" y="218484"/>
                      <a:pt x="279741" y="215435"/>
                    </a:cubicBezTo>
                    <a:cubicBezTo>
                      <a:pt x="281300" y="212386"/>
                      <a:pt x="282748" y="209228"/>
                      <a:pt x="284084" y="206070"/>
                    </a:cubicBezTo>
                    <a:cubicBezTo>
                      <a:pt x="285421" y="202803"/>
                      <a:pt x="286646" y="199646"/>
                      <a:pt x="287648" y="196270"/>
                    </a:cubicBezTo>
                    <a:cubicBezTo>
                      <a:pt x="289207" y="191478"/>
                      <a:pt x="290543" y="186687"/>
                      <a:pt x="291546" y="181896"/>
                    </a:cubicBezTo>
                    <a:cubicBezTo>
                      <a:pt x="292548" y="177431"/>
                      <a:pt x="293327" y="172858"/>
                      <a:pt x="293884" y="168284"/>
                    </a:cubicBezTo>
                    <a:cubicBezTo>
                      <a:pt x="294330" y="164582"/>
                      <a:pt x="294664" y="160879"/>
                      <a:pt x="294886" y="157177"/>
                    </a:cubicBezTo>
                    <a:cubicBezTo>
                      <a:pt x="295109" y="153257"/>
                      <a:pt x="295221" y="149445"/>
                      <a:pt x="295221" y="145634"/>
                    </a:cubicBezTo>
                    <a:moveTo>
                      <a:pt x="262591" y="160661"/>
                    </a:moveTo>
                    <a:cubicBezTo>
                      <a:pt x="262257" y="164582"/>
                      <a:pt x="261701" y="168611"/>
                      <a:pt x="260921" y="172422"/>
                    </a:cubicBezTo>
                    <a:cubicBezTo>
                      <a:pt x="260030" y="176887"/>
                      <a:pt x="258917" y="181351"/>
                      <a:pt x="257469" y="185816"/>
                    </a:cubicBezTo>
                    <a:cubicBezTo>
                      <a:pt x="256801" y="187994"/>
                      <a:pt x="256021" y="190063"/>
                      <a:pt x="255130" y="192241"/>
                    </a:cubicBezTo>
                    <a:cubicBezTo>
                      <a:pt x="253682" y="195943"/>
                      <a:pt x="252012" y="199537"/>
                      <a:pt x="250119" y="203130"/>
                    </a:cubicBezTo>
                    <a:cubicBezTo>
                      <a:pt x="248337" y="206506"/>
                      <a:pt x="246333" y="209664"/>
                      <a:pt x="244217" y="212822"/>
                    </a:cubicBezTo>
                    <a:cubicBezTo>
                      <a:pt x="242992" y="214673"/>
                      <a:pt x="241655" y="216415"/>
                      <a:pt x="240319" y="218158"/>
                    </a:cubicBezTo>
                    <a:cubicBezTo>
                      <a:pt x="239540" y="219138"/>
                      <a:pt x="238649" y="220227"/>
                      <a:pt x="237869" y="221207"/>
                    </a:cubicBezTo>
                    <a:cubicBezTo>
                      <a:pt x="236644" y="222622"/>
                      <a:pt x="235419" y="224038"/>
                      <a:pt x="234194" y="225236"/>
                    </a:cubicBezTo>
                    <a:cubicBezTo>
                      <a:pt x="233637" y="225780"/>
                      <a:pt x="233081" y="226433"/>
                      <a:pt x="232524" y="226978"/>
                    </a:cubicBezTo>
                    <a:cubicBezTo>
                      <a:pt x="232190" y="227414"/>
                      <a:pt x="231744" y="227740"/>
                      <a:pt x="231410" y="228176"/>
                    </a:cubicBezTo>
                    <a:cubicBezTo>
                      <a:pt x="230965" y="228611"/>
                      <a:pt x="230631" y="228938"/>
                      <a:pt x="230185" y="229374"/>
                    </a:cubicBezTo>
                    <a:cubicBezTo>
                      <a:pt x="229740" y="229809"/>
                      <a:pt x="229183" y="230245"/>
                      <a:pt x="228626" y="230789"/>
                    </a:cubicBezTo>
                    <a:cubicBezTo>
                      <a:pt x="227512" y="231878"/>
                      <a:pt x="226287" y="232858"/>
                      <a:pt x="225174" y="233838"/>
                    </a:cubicBezTo>
                    <a:cubicBezTo>
                      <a:pt x="223503" y="235254"/>
                      <a:pt x="221722" y="236669"/>
                      <a:pt x="219940" y="237976"/>
                    </a:cubicBezTo>
                    <a:cubicBezTo>
                      <a:pt x="218158" y="239283"/>
                      <a:pt x="216376" y="240590"/>
                      <a:pt x="214483" y="241788"/>
                    </a:cubicBezTo>
                    <a:cubicBezTo>
                      <a:pt x="211031" y="243965"/>
                      <a:pt x="207356" y="246034"/>
                      <a:pt x="203681" y="247886"/>
                    </a:cubicBezTo>
                    <a:cubicBezTo>
                      <a:pt x="199672" y="249846"/>
                      <a:pt x="195552" y="251588"/>
                      <a:pt x="191320" y="253004"/>
                    </a:cubicBezTo>
                    <a:cubicBezTo>
                      <a:pt x="186977" y="254528"/>
                      <a:pt x="182634" y="255726"/>
                      <a:pt x="178068" y="256706"/>
                    </a:cubicBezTo>
                    <a:cubicBezTo>
                      <a:pt x="173391" y="257686"/>
                      <a:pt x="168713" y="258448"/>
                      <a:pt x="163925" y="258993"/>
                    </a:cubicBezTo>
                    <a:cubicBezTo>
                      <a:pt x="158914" y="259537"/>
                      <a:pt x="153902" y="259864"/>
                      <a:pt x="148891" y="259864"/>
                    </a:cubicBezTo>
                    <a:cubicBezTo>
                      <a:pt x="143880" y="259864"/>
                      <a:pt x="138757" y="259755"/>
                      <a:pt x="133746" y="259319"/>
                    </a:cubicBezTo>
                    <a:cubicBezTo>
                      <a:pt x="128957" y="258884"/>
                      <a:pt x="124280" y="258231"/>
                      <a:pt x="119491" y="257250"/>
                    </a:cubicBezTo>
                    <a:cubicBezTo>
                      <a:pt x="115037" y="256379"/>
                      <a:pt x="110582" y="255182"/>
                      <a:pt x="106239" y="253766"/>
                    </a:cubicBezTo>
                    <a:cubicBezTo>
                      <a:pt x="102008" y="252350"/>
                      <a:pt x="97887" y="250717"/>
                      <a:pt x="93767" y="248866"/>
                    </a:cubicBezTo>
                    <a:cubicBezTo>
                      <a:pt x="89869" y="246906"/>
                      <a:pt x="85971" y="244837"/>
                      <a:pt x="82185" y="242441"/>
                    </a:cubicBezTo>
                    <a:cubicBezTo>
                      <a:pt x="78399" y="240045"/>
                      <a:pt x="74835" y="237432"/>
                      <a:pt x="71383" y="234601"/>
                    </a:cubicBezTo>
                    <a:cubicBezTo>
                      <a:pt x="67931" y="231660"/>
                      <a:pt x="64590" y="228611"/>
                      <a:pt x="61472" y="225345"/>
                    </a:cubicBezTo>
                    <a:cubicBezTo>
                      <a:pt x="59913" y="223711"/>
                      <a:pt x="58465" y="222078"/>
                      <a:pt x="57017" y="220444"/>
                    </a:cubicBezTo>
                    <a:cubicBezTo>
                      <a:pt x="55570" y="218811"/>
                      <a:pt x="54233" y="217069"/>
                      <a:pt x="52897" y="215217"/>
                    </a:cubicBezTo>
                    <a:cubicBezTo>
                      <a:pt x="50336" y="211733"/>
                      <a:pt x="47886" y="208030"/>
                      <a:pt x="45770" y="204219"/>
                    </a:cubicBezTo>
                    <a:cubicBezTo>
                      <a:pt x="43654" y="200408"/>
                      <a:pt x="41761" y="196488"/>
                      <a:pt x="40090" y="192459"/>
                    </a:cubicBezTo>
                    <a:cubicBezTo>
                      <a:pt x="38420" y="188321"/>
                      <a:pt x="37084" y="184074"/>
                      <a:pt x="35859" y="179827"/>
                    </a:cubicBezTo>
                    <a:cubicBezTo>
                      <a:pt x="34634" y="175362"/>
                      <a:pt x="33743" y="170789"/>
                      <a:pt x="33075" y="166215"/>
                    </a:cubicBezTo>
                    <a:cubicBezTo>
                      <a:pt x="32406" y="161424"/>
                      <a:pt x="31961" y="156523"/>
                      <a:pt x="31738" y="151732"/>
                    </a:cubicBezTo>
                    <a:cubicBezTo>
                      <a:pt x="31627" y="149228"/>
                      <a:pt x="31627" y="146723"/>
                      <a:pt x="31627" y="144218"/>
                    </a:cubicBezTo>
                    <a:cubicBezTo>
                      <a:pt x="31627" y="141714"/>
                      <a:pt x="31738" y="139209"/>
                      <a:pt x="31850" y="136705"/>
                    </a:cubicBezTo>
                    <a:cubicBezTo>
                      <a:pt x="32184" y="131913"/>
                      <a:pt x="32629" y="127122"/>
                      <a:pt x="33520" y="122331"/>
                    </a:cubicBezTo>
                    <a:cubicBezTo>
                      <a:pt x="34299" y="117866"/>
                      <a:pt x="35302" y="113401"/>
                      <a:pt x="36638" y="108937"/>
                    </a:cubicBezTo>
                    <a:cubicBezTo>
                      <a:pt x="37863" y="104690"/>
                      <a:pt x="39422" y="100443"/>
                      <a:pt x="41204" y="96414"/>
                    </a:cubicBezTo>
                    <a:cubicBezTo>
                      <a:pt x="42986" y="92385"/>
                      <a:pt x="44990" y="88465"/>
                      <a:pt x="47217" y="84653"/>
                    </a:cubicBezTo>
                    <a:cubicBezTo>
                      <a:pt x="49445" y="80842"/>
                      <a:pt x="52006" y="77249"/>
                      <a:pt x="54679" y="73764"/>
                    </a:cubicBezTo>
                    <a:cubicBezTo>
                      <a:pt x="57463" y="70170"/>
                      <a:pt x="60470" y="66795"/>
                      <a:pt x="63699" y="63637"/>
                    </a:cubicBezTo>
                    <a:cubicBezTo>
                      <a:pt x="66817" y="60479"/>
                      <a:pt x="70269" y="57430"/>
                      <a:pt x="73833" y="54599"/>
                    </a:cubicBezTo>
                    <a:cubicBezTo>
                      <a:pt x="77285" y="51876"/>
                      <a:pt x="80960" y="49372"/>
                      <a:pt x="84746" y="47085"/>
                    </a:cubicBezTo>
                    <a:cubicBezTo>
                      <a:pt x="88533" y="44798"/>
                      <a:pt x="92430" y="42729"/>
                      <a:pt x="96439" y="40987"/>
                    </a:cubicBezTo>
                    <a:cubicBezTo>
                      <a:pt x="100560" y="39136"/>
                      <a:pt x="104680" y="37611"/>
                      <a:pt x="108912" y="36304"/>
                    </a:cubicBezTo>
                    <a:cubicBezTo>
                      <a:pt x="113366" y="34998"/>
                      <a:pt x="117821" y="33909"/>
                      <a:pt x="122275" y="33038"/>
                    </a:cubicBezTo>
                    <a:cubicBezTo>
                      <a:pt x="127064" y="32166"/>
                      <a:pt x="131853" y="31622"/>
                      <a:pt x="136641" y="31295"/>
                    </a:cubicBezTo>
                    <a:cubicBezTo>
                      <a:pt x="139091" y="31186"/>
                      <a:pt x="141652" y="31078"/>
                      <a:pt x="144214" y="30969"/>
                    </a:cubicBezTo>
                    <a:cubicBezTo>
                      <a:pt x="146775" y="30969"/>
                      <a:pt x="149336" y="30969"/>
                      <a:pt x="151786" y="30969"/>
                    </a:cubicBezTo>
                    <a:cubicBezTo>
                      <a:pt x="156798" y="31078"/>
                      <a:pt x="161698" y="31513"/>
                      <a:pt x="166597" y="32166"/>
                    </a:cubicBezTo>
                    <a:cubicBezTo>
                      <a:pt x="171275" y="32820"/>
                      <a:pt x="175952" y="33691"/>
                      <a:pt x="180518" y="34780"/>
                    </a:cubicBezTo>
                    <a:cubicBezTo>
                      <a:pt x="184972" y="35869"/>
                      <a:pt x="189315" y="37284"/>
                      <a:pt x="193547" y="38809"/>
                    </a:cubicBezTo>
                    <a:cubicBezTo>
                      <a:pt x="197667" y="40442"/>
                      <a:pt x="201788" y="42294"/>
                      <a:pt x="205686" y="44363"/>
                    </a:cubicBezTo>
                    <a:cubicBezTo>
                      <a:pt x="209583" y="46432"/>
                      <a:pt x="213370" y="48718"/>
                      <a:pt x="217044" y="51332"/>
                    </a:cubicBezTo>
                    <a:cubicBezTo>
                      <a:pt x="220719" y="53945"/>
                      <a:pt x="224172" y="56777"/>
                      <a:pt x="227512" y="59717"/>
                    </a:cubicBezTo>
                    <a:cubicBezTo>
                      <a:pt x="229183" y="61241"/>
                      <a:pt x="230853" y="62766"/>
                      <a:pt x="232412" y="64399"/>
                    </a:cubicBezTo>
                    <a:cubicBezTo>
                      <a:pt x="233971" y="66033"/>
                      <a:pt x="235531" y="67666"/>
                      <a:pt x="236978" y="69299"/>
                    </a:cubicBezTo>
                    <a:cubicBezTo>
                      <a:pt x="239874" y="72675"/>
                      <a:pt x="242546" y="76160"/>
                      <a:pt x="244885" y="79862"/>
                    </a:cubicBezTo>
                    <a:cubicBezTo>
                      <a:pt x="247335" y="83456"/>
                      <a:pt x="249562" y="87267"/>
                      <a:pt x="251455" y="91187"/>
                    </a:cubicBezTo>
                    <a:cubicBezTo>
                      <a:pt x="253348" y="95107"/>
                      <a:pt x="255130" y="99245"/>
                      <a:pt x="256578" y="103383"/>
                    </a:cubicBezTo>
                    <a:cubicBezTo>
                      <a:pt x="258026" y="107630"/>
                      <a:pt x="259251" y="112095"/>
                      <a:pt x="260253" y="116450"/>
                    </a:cubicBezTo>
                    <a:cubicBezTo>
                      <a:pt x="261255" y="121024"/>
                      <a:pt x="261923" y="125706"/>
                      <a:pt x="262369" y="130498"/>
                    </a:cubicBezTo>
                    <a:cubicBezTo>
                      <a:pt x="262926" y="135507"/>
                      <a:pt x="263148" y="140407"/>
                      <a:pt x="263148" y="145416"/>
                    </a:cubicBezTo>
                    <a:cubicBezTo>
                      <a:pt x="263371" y="150643"/>
                      <a:pt x="263148" y="155652"/>
                      <a:pt x="262591" y="160661"/>
                    </a:cubicBezTo>
                  </a:path>
                </a:pathLst>
              </a:custGeom>
              <a:grpFill/>
              <a:ln w="11089" cap="flat">
                <a:noFill/>
                <a:prstDash val="solid"/>
                <a:miter/>
              </a:ln>
            </p:spPr>
            <p:txBody>
              <a:bodyPr rtlCol="0" anchor="ctr"/>
              <a:lstStyle/>
              <a:p>
                <a:endParaRPr lang="fi-FI"/>
              </a:p>
            </p:txBody>
          </p:sp>
          <p:sp>
            <p:nvSpPr>
              <p:cNvPr id="16" name="Vapaamuotoinen: Muoto 15">
                <a:extLst>
                  <a:ext uri="{FF2B5EF4-FFF2-40B4-BE49-F238E27FC236}">
                    <a16:creationId xmlns:a16="http://schemas.microsoft.com/office/drawing/2014/main" id="{8BFDF7F8-CE89-408B-AC52-6D95B4CE64B7}"/>
                  </a:ext>
                </a:extLst>
              </p:cNvPr>
              <p:cNvSpPr/>
              <p:nvPr/>
            </p:nvSpPr>
            <p:spPr bwMode="black">
              <a:xfrm>
                <a:off x="10972862" y="6318240"/>
                <a:ext cx="32851" cy="290311"/>
              </a:xfrm>
              <a:custGeom>
                <a:avLst/>
                <a:gdLst>
                  <a:gd name="connsiteX0" fmla="*/ 334 w 32851"/>
                  <a:gd name="connsiteY0" fmla="*/ 290312 h 290311"/>
                  <a:gd name="connsiteX1" fmla="*/ 32518 w 32851"/>
                  <a:gd name="connsiteY1" fmla="*/ 290312 h 290311"/>
                  <a:gd name="connsiteX2" fmla="*/ 32852 w 32851"/>
                  <a:gd name="connsiteY2" fmla="*/ 145156 h 290311"/>
                  <a:gd name="connsiteX3" fmla="*/ 32518 w 32851"/>
                  <a:gd name="connsiteY3" fmla="*/ 0 h 290311"/>
                  <a:gd name="connsiteX4" fmla="*/ 334 w 32851"/>
                  <a:gd name="connsiteY4" fmla="*/ 0 h 290311"/>
                  <a:gd name="connsiteX5" fmla="*/ 0 w 32851"/>
                  <a:gd name="connsiteY5" fmla="*/ 145156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1" h="290311">
                    <a:moveTo>
                      <a:pt x="334" y="290312"/>
                    </a:moveTo>
                    <a:lnTo>
                      <a:pt x="32518" y="290312"/>
                    </a:lnTo>
                    <a:lnTo>
                      <a:pt x="32852" y="145156"/>
                    </a:lnTo>
                    <a:lnTo>
                      <a:pt x="32518" y="0"/>
                    </a:lnTo>
                    <a:lnTo>
                      <a:pt x="334" y="0"/>
                    </a:lnTo>
                    <a:lnTo>
                      <a:pt x="0" y="145156"/>
                    </a:lnTo>
                    <a:close/>
                  </a:path>
                </a:pathLst>
              </a:custGeom>
              <a:grpFill/>
              <a:ln w="11089" cap="flat">
                <a:noFill/>
                <a:prstDash val="solid"/>
                <a:miter/>
              </a:ln>
            </p:spPr>
            <p:txBody>
              <a:bodyPr rtlCol="0" anchor="ctr"/>
              <a:lstStyle/>
              <a:p>
                <a:endParaRPr lang="fi-FI"/>
              </a:p>
            </p:txBody>
          </p:sp>
          <p:sp>
            <p:nvSpPr>
              <p:cNvPr id="17" name="Vapaamuotoinen: Muoto 16">
                <a:extLst>
                  <a:ext uri="{FF2B5EF4-FFF2-40B4-BE49-F238E27FC236}">
                    <a16:creationId xmlns:a16="http://schemas.microsoft.com/office/drawing/2014/main" id="{87E1F246-482F-4CA9-B52C-236AF55CD1F6}"/>
                  </a:ext>
                </a:extLst>
              </p:cNvPr>
              <p:cNvSpPr/>
              <p:nvPr/>
            </p:nvSpPr>
            <p:spPr bwMode="black">
              <a:xfrm>
                <a:off x="10278854" y="6318240"/>
                <a:ext cx="202567" cy="290311"/>
              </a:xfrm>
              <a:custGeom>
                <a:avLst/>
                <a:gdLst>
                  <a:gd name="connsiteX0" fmla="*/ 0 w 202567"/>
                  <a:gd name="connsiteY0" fmla="*/ 0 h 290311"/>
                  <a:gd name="connsiteX1" fmla="*/ 0 w 202567"/>
                  <a:gd name="connsiteY1" fmla="*/ 32233 h 290311"/>
                  <a:gd name="connsiteX2" fmla="*/ 85081 w 202567"/>
                  <a:gd name="connsiteY2" fmla="*/ 32233 h 290311"/>
                  <a:gd name="connsiteX3" fmla="*/ 84746 w 202567"/>
                  <a:gd name="connsiteY3" fmla="*/ 161163 h 290311"/>
                  <a:gd name="connsiteX4" fmla="*/ 85081 w 202567"/>
                  <a:gd name="connsiteY4" fmla="*/ 290312 h 290311"/>
                  <a:gd name="connsiteX5" fmla="*/ 117710 w 202567"/>
                  <a:gd name="connsiteY5" fmla="*/ 290312 h 290311"/>
                  <a:gd name="connsiteX6" fmla="*/ 117932 w 202567"/>
                  <a:gd name="connsiteY6" fmla="*/ 161163 h 290311"/>
                  <a:gd name="connsiteX7" fmla="*/ 117710 w 202567"/>
                  <a:gd name="connsiteY7" fmla="*/ 32233 h 290311"/>
                  <a:gd name="connsiteX8" fmla="*/ 202567 w 202567"/>
                  <a:gd name="connsiteY8" fmla="*/ 32233 h 290311"/>
                  <a:gd name="connsiteX9" fmla="*/ 202567 w 202567"/>
                  <a:gd name="connsiteY9" fmla="*/ 0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567" h="290311">
                    <a:moveTo>
                      <a:pt x="0" y="0"/>
                    </a:moveTo>
                    <a:lnTo>
                      <a:pt x="0" y="32233"/>
                    </a:lnTo>
                    <a:lnTo>
                      <a:pt x="85081" y="32233"/>
                    </a:lnTo>
                    <a:lnTo>
                      <a:pt x="84746" y="161163"/>
                    </a:lnTo>
                    <a:lnTo>
                      <a:pt x="85081" y="290312"/>
                    </a:lnTo>
                    <a:lnTo>
                      <a:pt x="117710" y="290312"/>
                    </a:lnTo>
                    <a:lnTo>
                      <a:pt x="117932" y="161163"/>
                    </a:lnTo>
                    <a:lnTo>
                      <a:pt x="117710" y="32233"/>
                    </a:lnTo>
                    <a:lnTo>
                      <a:pt x="202567" y="32233"/>
                    </a:lnTo>
                    <a:lnTo>
                      <a:pt x="202567" y="0"/>
                    </a:lnTo>
                    <a:close/>
                  </a:path>
                </a:pathLst>
              </a:custGeom>
              <a:grpFill/>
              <a:ln w="11089" cap="flat">
                <a:noFill/>
                <a:prstDash val="solid"/>
                <a:miter/>
              </a:ln>
            </p:spPr>
            <p:txBody>
              <a:bodyPr rtlCol="0" anchor="ctr"/>
              <a:lstStyle/>
              <a:p>
                <a:endParaRPr lang="fi-FI"/>
              </a:p>
            </p:txBody>
          </p:sp>
          <p:sp>
            <p:nvSpPr>
              <p:cNvPr id="18" name="Vapaamuotoinen: Muoto 17">
                <a:extLst>
                  <a:ext uri="{FF2B5EF4-FFF2-40B4-BE49-F238E27FC236}">
                    <a16:creationId xmlns:a16="http://schemas.microsoft.com/office/drawing/2014/main" id="{38CF3B7E-405C-4AF3-B04B-D67CCD8D9C9B}"/>
                  </a:ext>
                </a:extLst>
              </p:cNvPr>
              <p:cNvSpPr/>
              <p:nvPr/>
            </p:nvSpPr>
            <p:spPr bwMode="black">
              <a:xfrm>
                <a:off x="10763359" y="6317810"/>
                <a:ext cx="159501" cy="291546"/>
              </a:xfrm>
              <a:custGeom>
                <a:avLst/>
                <a:gdLst>
                  <a:gd name="connsiteX0" fmla="*/ 126872 w 159501"/>
                  <a:gd name="connsiteY0" fmla="*/ 76547 h 291546"/>
                  <a:gd name="connsiteX1" fmla="*/ 126427 w 159501"/>
                  <a:gd name="connsiteY1" fmla="*/ 69251 h 291546"/>
                  <a:gd name="connsiteX2" fmla="*/ 125536 w 159501"/>
                  <a:gd name="connsiteY2" fmla="*/ 64460 h 291546"/>
                  <a:gd name="connsiteX3" fmla="*/ 124645 w 159501"/>
                  <a:gd name="connsiteY3" fmla="*/ 61302 h 291546"/>
                  <a:gd name="connsiteX4" fmla="*/ 123532 w 159501"/>
                  <a:gd name="connsiteY4" fmla="*/ 58362 h 291546"/>
                  <a:gd name="connsiteX5" fmla="*/ 120525 w 159501"/>
                  <a:gd name="connsiteY5" fmla="*/ 52917 h 291546"/>
                  <a:gd name="connsiteX6" fmla="*/ 116516 w 159501"/>
                  <a:gd name="connsiteY6" fmla="*/ 47908 h 291546"/>
                  <a:gd name="connsiteX7" fmla="*/ 113843 w 159501"/>
                  <a:gd name="connsiteY7" fmla="*/ 45404 h 291546"/>
                  <a:gd name="connsiteX8" fmla="*/ 112507 w 159501"/>
                  <a:gd name="connsiteY8" fmla="*/ 44315 h 291546"/>
                  <a:gd name="connsiteX9" fmla="*/ 111839 w 159501"/>
                  <a:gd name="connsiteY9" fmla="*/ 43770 h 291546"/>
                  <a:gd name="connsiteX10" fmla="*/ 111282 w 159501"/>
                  <a:gd name="connsiteY10" fmla="*/ 43226 h 291546"/>
                  <a:gd name="connsiteX11" fmla="*/ 109611 w 159501"/>
                  <a:gd name="connsiteY11" fmla="*/ 42028 h 291546"/>
                  <a:gd name="connsiteX12" fmla="*/ 106493 w 159501"/>
                  <a:gd name="connsiteY12" fmla="*/ 40068 h 291546"/>
                  <a:gd name="connsiteX13" fmla="*/ 105157 w 159501"/>
                  <a:gd name="connsiteY13" fmla="*/ 39305 h 291546"/>
                  <a:gd name="connsiteX14" fmla="*/ 100591 w 159501"/>
                  <a:gd name="connsiteY14" fmla="*/ 37128 h 291546"/>
                  <a:gd name="connsiteX15" fmla="*/ 95914 w 159501"/>
                  <a:gd name="connsiteY15" fmla="*/ 35494 h 291546"/>
                  <a:gd name="connsiteX16" fmla="*/ 92462 w 159501"/>
                  <a:gd name="connsiteY16" fmla="*/ 34623 h 291546"/>
                  <a:gd name="connsiteX17" fmla="*/ 88898 w 159501"/>
                  <a:gd name="connsiteY17" fmla="*/ 33861 h 291546"/>
                  <a:gd name="connsiteX18" fmla="*/ 83553 w 159501"/>
                  <a:gd name="connsiteY18" fmla="*/ 33098 h 291546"/>
                  <a:gd name="connsiteX19" fmla="*/ 79544 w 159501"/>
                  <a:gd name="connsiteY19" fmla="*/ 32881 h 291546"/>
                  <a:gd name="connsiteX20" fmla="*/ 75535 w 159501"/>
                  <a:gd name="connsiteY20" fmla="*/ 32772 h 291546"/>
                  <a:gd name="connsiteX21" fmla="*/ 32215 w 159501"/>
                  <a:gd name="connsiteY21" fmla="*/ 32772 h 291546"/>
                  <a:gd name="connsiteX22" fmla="*/ 32215 w 159501"/>
                  <a:gd name="connsiteY22" fmla="*/ 121738 h 291546"/>
                  <a:gd name="connsiteX23" fmla="*/ 75423 w 159501"/>
                  <a:gd name="connsiteY23" fmla="*/ 121738 h 291546"/>
                  <a:gd name="connsiteX24" fmla="*/ 86448 w 159501"/>
                  <a:gd name="connsiteY24" fmla="*/ 120976 h 291546"/>
                  <a:gd name="connsiteX25" fmla="*/ 96248 w 159501"/>
                  <a:gd name="connsiteY25" fmla="*/ 118689 h 291546"/>
                  <a:gd name="connsiteX26" fmla="*/ 104934 w 159501"/>
                  <a:gd name="connsiteY26" fmla="*/ 114987 h 291546"/>
                  <a:gd name="connsiteX27" fmla="*/ 112618 w 159501"/>
                  <a:gd name="connsiteY27" fmla="*/ 109869 h 291546"/>
                  <a:gd name="connsiteX28" fmla="*/ 115514 w 159501"/>
                  <a:gd name="connsiteY28" fmla="*/ 107146 h 291546"/>
                  <a:gd name="connsiteX29" fmla="*/ 118075 w 159501"/>
                  <a:gd name="connsiteY29" fmla="*/ 104206 h 291546"/>
                  <a:gd name="connsiteX30" fmla="*/ 120302 w 159501"/>
                  <a:gd name="connsiteY30" fmla="*/ 101157 h 291546"/>
                  <a:gd name="connsiteX31" fmla="*/ 122195 w 159501"/>
                  <a:gd name="connsiteY31" fmla="*/ 97782 h 291546"/>
                  <a:gd name="connsiteX32" fmla="*/ 124979 w 159501"/>
                  <a:gd name="connsiteY32" fmla="*/ 90377 h 291546"/>
                  <a:gd name="connsiteX33" fmla="*/ 125982 w 159501"/>
                  <a:gd name="connsiteY33" fmla="*/ 85694 h 291546"/>
                  <a:gd name="connsiteX34" fmla="*/ 126872 w 159501"/>
                  <a:gd name="connsiteY34" fmla="*/ 76547 h 291546"/>
                  <a:gd name="connsiteX35" fmla="*/ 98809 w 159501"/>
                  <a:gd name="connsiteY35" fmla="*/ 151249 h 291546"/>
                  <a:gd name="connsiteX36" fmla="*/ 42126 w 159501"/>
                  <a:gd name="connsiteY36" fmla="*/ 153862 h 291546"/>
                  <a:gd name="connsiteX37" fmla="*/ 32215 w 159501"/>
                  <a:gd name="connsiteY37" fmla="*/ 156040 h 291546"/>
                  <a:gd name="connsiteX38" fmla="*/ 32215 w 159501"/>
                  <a:gd name="connsiteY38" fmla="*/ 168018 h 291546"/>
                  <a:gd name="connsiteX39" fmla="*/ 32215 w 159501"/>
                  <a:gd name="connsiteY39" fmla="*/ 191866 h 291546"/>
                  <a:gd name="connsiteX40" fmla="*/ 32215 w 159501"/>
                  <a:gd name="connsiteY40" fmla="*/ 243591 h 291546"/>
                  <a:gd name="connsiteX41" fmla="*/ 32215 w 159501"/>
                  <a:gd name="connsiteY41" fmla="*/ 269508 h 291546"/>
                  <a:gd name="connsiteX42" fmla="*/ 32215 w 159501"/>
                  <a:gd name="connsiteY42" fmla="*/ 282466 h 291546"/>
                  <a:gd name="connsiteX43" fmla="*/ 32215 w 159501"/>
                  <a:gd name="connsiteY43" fmla="*/ 289000 h 291546"/>
                  <a:gd name="connsiteX44" fmla="*/ 27538 w 159501"/>
                  <a:gd name="connsiteY44" fmla="*/ 290851 h 291546"/>
                  <a:gd name="connsiteX45" fmla="*/ 7604 w 159501"/>
                  <a:gd name="connsiteY45" fmla="*/ 290851 h 291546"/>
                  <a:gd name="connsiteX46" fmla="*/ 31 w 159501"/>
                  <a:gd name="connsiteY46" fmla="*/ 288564 h 291546"/>
                  <a:gd name="connsiteX47" fmla="*/ 31 w 159501"/>
                  <a:gd name="connsiteY47" fmla="*/ 285079 h 291546"/>
                  <a:gd name="connsiteX48" fmla="*/ 31 w 159501"/>
                  <a:gd name="connsiteY48" fmla="*/ 274626 h 291546"/>
                  <a:gd name="connsiteX49" fmla="*/ 31 w 159501"/>
                  <a:gd name="connsiteY49" fmla="*/ 214516 h 291546"/>
                  <a:gd name="connsiteX50" fmla="*/ 143 w 159501"/>
                  <a:gd name="connsiteY50" fmla="*/ 7944 h 291546"/>
                  <a:gd name="connsiteX51" fmla="*/ 143 w 159501"/>
                  <a:gd name="connsiteY51" fmla="*/ 1846 h 291546"/>
                  <a:gd name="connsiteX52" fmla="*/ 5042 w 159501"/>
                  <a:gd name="connsiteY52" fmla="*/ 539 h 291546"/>
                  <a:gd name="connsiteX53" fmla="*/ 17404 w 159501"/>
                  <a:gd name="connsiteY53" fmla="*/ 539 h 291546"/>
                  <a:gd name="connsiteX54" fmla="*/ 42126 w 159501"/>
                  <a:gd name="connsiteY54" fmla="*/ 539 h 291546"/>
                  <a:gd name="connsiteX55" fmla="*/ 98141 w 159501"/>
                  <a:gd name="connsiteY55" fmla="*/ 2826 h 291546"/>
                  <a:gd name="connsiteX56" fmla="*/ 159501 w 159501"/>
                  <a:gd name="connsiteY56" fmla="*/ 76656 h 291546"/>
                  <a:gd name="connsiteX57" fmla="*/ 98809 w 159501"/>
                  <a:gd name="connsiteY57" fmla="*/ 151249 h 29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9501" h="291546">
                    <a:moveTo>
                      <a:pt x="126872" y="76547"/>
                    </a:moveTo>
                    <a:cubicBezTo>
                      <a:pt x="126872" y="74043"/>
                      <a:pt x="126761" y="71647"/>
                      <a:pt x="126427" y="69251"/>
                    </a:cubicBezTo>
                    <a:cubicBezTo>
                      <a:pt x="126204" y="67618"/>
                      <a:pt x="125870" y="65985"/>
                      <a:pt x="125536" y="64460"/>
                    </a:cubicBezTo>
                    <a:cubicBezTo>
                      <a:pt x="125313" y="63371"/>
                      <a:pt x="124979" y="62282"/>
                      <a:pt x="124645" y="61302"/>
                    </a:cubicBezTo>
                    <a:cubicBezTo>
                      <a:pt x="124311" y="60322"/>
                      <a:pt x="123866" y="59342"/>
                      <a:pt x="123532" y="58362"/>
                    </a:cubicBezTo>
                    <a:cubicBezTo>
                      <a:pt x="122752" y="56402"/>
                      <a:pt x="121638" y="54551"/>
                      <a:pt x="120525" y="52917"/>
                    </a:cubicBezTo>
                    <a:cubicBezTo>
                      <a:pt x="119300" y="51175"/>
                      <a:pt x="117963" y="49433"/>
                      <a:pt x="116516" y="47908"/>
                    </a:cubicBezTo>
                    <a:cubicBezTo>
                      <a:pt x="115625" y="47037"/>
                      <a:pt x="114734" y="46166"/>
                      <a:pt x="113843" y="45404"/>
                    </a:cubicBezTo>
                    <a:cubicBezTo>
                      <a:pt x="113398" y="44968"/>
                      <a:pt x="112952" y="44641"/>
                      <a:pt x="112507" y="44315"/>
                    </a:cubicBezTo>
                    <a:cubicBezTo>
                      <a:pt x="112284" y="44097"/>
                      <a:pt x="112061" y="43988"/>
                      <a:pt x="111839" y="43770"/>
                    </a:cubicBezTo>
                    <a:cubicBezTo>
                      <a:pt x="111616" y="43661"/>
                      <a:pt x="111504" y="43443"/>
                      <a:pt x="111282" y="43226"/>
                    </a:cubicBezTo>
                    <a:cubicBezTo>
                      <a:pt x="110725" y="42790"/>
                      <a:pt x="110168" y="42354"/>
                      <a:pt x="109611" y="42028"/>
                    </a:cubicBezTo>
                    <a:cubicBezTo>
                      <a:pt x="108609" y="41266"/>
                      <a:pt x="107607" y="40612"/>
                      <a:pt x="106493" y="40068"/>
                    </a:cubicBezTo>
                    <a:cubicBezTo>
                      <a:pt x="106048" y="39850"/>
                      <a:pt x="105602" y="39523"/>
                      <a:pt x="105157" y="39305"/>
                    </a:cubicBezTo>
                    <a:cubicBezTo>
                      <a:pt x="103709" y="38543"/>
                      <a:pt x="102150" y="37781"/>
                      <a:pt x="100591" y="37128"/>
                    </a:cubicBezTo>
                    <a:cubicBezTo>
                      <a:pt x="99032" y="36474"/>
                      <a:pt x="97584" y="36039"/>
                      <a:pt x="95914" y="35494"/>
                    </a:cubicBezTo>
                    <a:cubicBezTo>
                      <a:pt x="94800" y="35167"/>
                      <a:pt x="93575" y="34841"/>
                      <a:pt x="92462" y="34623"/>
                    </a:cubicBezTo>
                    <a:cubicBezTo>
                      <a:pt x="91237" y="34405"/>
                      <a:pt x="90123" y="34079"/>
                      <a:pt x="88898" y="33861"/>
                    </a:cubicBezTo>
                    <a:cubicBezTo>
                      <a:pt x="87116" y="33534"/>
                      <a:pt x="85334" y="33316"/>
                      <a:pt x="83553" y="33098"/>
                    </a:cubicBezTo>
                    <a:cubicBezTo>
                      <a:pt x="82216" y="32990"/>
                      <a:pt x="80880" y="32881"/>
                      <a:pt x="79544" y="32881"/>
                    </a:cubicBezTo>
                    <a:cubicBezTo>
                      <a:pt x="78207" y="32881"/>
                      <a:pt x="76871" y="32772"/>
                      <a:pt x="75535" y="32772"/>
                    </a:cubicBezTo>
                    <a:lnTo>
                      <a:pt x="32215" y="32772"/>
                    </a:lnTo>
                    <a:lnTo>
                      <a:pt x="32215" y="121738"/>
                    </a:lnTo>
                    <a:lnTo>
                      <a:pt x="75423" y="121738"/>
                    </a:lnTo>
                    <a:cubicBezTo>
                      <a:pt x="79098" y="121738"/>
                      <a:pt x="82773" y="121520"/>
                      <a:pt x="86448" y="120976"/>
                    </a:cubicBezTo>
                    <a:cubicBezTo>
                      <a:pt x="89789" y="120432"/>
                      <a:pt x="93018" y="119778"/>
                      <a:pt x="96248" y="118689"/>
                    </a:cubicBezTo>
                    <a:cubicBezTo>
                      <a:pt x="99255" y="117709"/>
                      <a:pt x="102150" y="116511"/>
                      <a:pt x="104934" y="114987"/>
                    </a:cubicBezTo>
                    <a:cubicBezTo>
                      <a:pt x="107607" y="113571"/>
                      <a:pt x="110168" y="111829"/>
                      <a:pt x="112618" y="109869"/>
                    </a:cubicBezTo>
                    <a:cubicBezTo>
                      <a:pt x="113620" y="108998"/>
                      <a:pt x="114623" y="108127"/>
                      <a:pt x="115514" y="107146"/>
                    </a:cubicBezTo>
                    <a:cubicBezTo>
                      <a:pt x="116404" y="106275"/>
                      <a:pt x="117295" y="105295"/>
                      <a:pt x="118075" y="104206"/>
                    </a:cubicBezTo>
                    <a:cubicBezTo>
                      <a:pt x="118854" y="103226"/>
                      <a:pt x="119634" y="102246"/>
                      <a:pt x="120302" y="101157"/>
                    </a:cubicBezTo>
                    <a:cubicBezTo>
                      <a:pt x="120970" y="100068"/>
                      <a:pt x="121638" y="98979"/>
                      <a:pt x="122195" y="97782"/>
                    </a:cubicBezTo>
                    <a:cubicBezTo>
                      <a:pt x="123309" y="95386"/>
                      <a:pt x="124311" y="92990"/>
                      <a:pt x="124979" y="90377"/>
                    </a:cubicBezTo>
                    <a:cubicBezTo>
                      <a:pt x="125425" y="88852"/>
                      <a:pt x="125759" y="87219"/>
                      <a:pt x="125982" y="85694"/>
                    </a:cubicBezTo>
                    <a:cubicBezTo>
                      <a:pt x="126650" y="82536"/>
                      <a:pt x="126872" y="79487"/>
                      <a:pt x="126872" y="76547"/>
                    </a:cubicBezTo>
                    <a:moveTo>
                      <a:pt x="98809" y="151249"/>
                    </a:moveTo>
                    <a:cubicBezTo>
                      <a:pt x="79766" y="155822"/>
                      <a:pt x="61058" y="153862"/>
                      <a:pt x="42126" y="153862"/>
                    </a:cubicBezTo>
                    <a:cubicBezTo>
                      <a:pt x="39899" y="153862"/>
                      <a:pt x="32215" y="151902"/>
                      <a:pt x="32215" y="156040"/>
                    </a:cubicBezTo>
                    <a:lnTo>
                      <a:pt x="32215" y="168018"/>
                    </a:lnTo>
                    <a:lnTo>
                      <a:pt x="32215" y="191866"/>
                    </a:lnTo>
                    <a:lnTo>
                      <a:pt x="32215" y="243591"/>
                    </a:lnTo>
                    <a:lnTo>
                      <a:pt x="32215" y="269508"/>
                    </a:lnTo>
                    <a:lnTo>
                      <a:pt x="32215" y="282466"/>
                    </a:lnTo>
                    <a:lnTo>
                      <a:pt x="32215" y="289000"/>
                    </a:lnTo>
                    <a:cubicBezTo>
                      <a:pt x="32215" y="292049"/>
                      <a:pt x="29431" y="290851"/>
                      <a:pt x="27538" y="290851"/>
                    </a:cubicBezTo>
                    <a:lnTo>
                      <a:pt x="7604" y="290851"/>
                    </a:lnTo>
                    <a:cubicBezTo>
                      <a:pt x="4708" y="290851"/>
                      <a:pt x="31" y="293464"/>
                      <a:pt x="31" y="288564"/>
                    </a:cubicBezTo>
                    <a:lnTo>
                      <a:pt x="31" y="285079"/>
                    </a:lnTo>
                    <a:cubicBezTo>
                      <a:pt x="31" y="281595"/>
                      <a:pt x="31" y="278110"/>
                      <a:pt x="31" y="274626"/>
                    </a:cubicBezTo>
                    <a:cubicBezTo>
                      <a:pt x="31" y="254589"/>
                      <a:pt x="31" y="234553"/>
                      <a:pt x="31" y="214516"/>
                    </a:cubicBezTo>
                    <a:cubicBezTo>
                      <a:pt x="-80" y="145695"/>
                      <a:pt x="143" y="76874"/>
                      <a:pt x="143" y="7944"/>
                    </a:cubicBezTo>
                    <a:lnTo>
                      <a:pt x="143" y="1846"/>
                    </a:lnTo>
                    <a:cubicBezTo>
                      <a:pt x="143" y="-1312"/>
                      <a:pt x="3261" y="539"/>
                      <a:pt x="5042" y="539"/>
                    </a:cubicBezTo>
                    <a:lnTo>
                      <a:pt x="17404" y="539"/>
                    </a:lnTo>
                    <a:lnTo>
                      <a:pt x="42126" y="539"/>
                    </a:lnTo>
                    <a:cubicBezTo>
                      <a:pt x="60835" y="539"/>
                      <a:pt x="79321" y="-1312"/>
                      <a:pt x="98141" y="2826"/>
                    </a:cubicBezTo>
                    <a:cubicBezTo>
                      <a:pt x="136561" y="11320"/>
                      <a:pt x="159501" y="37672"/>
                      <a:pt x="159501" y="76656"/>
                    </a:cubicBezTo>
                    <a:cubicBezTo>
                      <a:pt x="159390" y="113789"/>
                      <a:pt x="135559" y="142428"/>
                      <a:pt x="98809" y="151249"/>
                    </a:cubicBezTo>
                  </a:path>
                </a:pathLst>
              </a:custGeom>
              <a:grpFill/>
              <a:ln w="11089" cap="flat">
                <a:noFill/>
                <a:prstDash val="solid"/>
                <a:miter/>
              </a:ln>
            </p:spPr>
            <p:txBody>
              <a:bodyPr rtlCol="0" anchor="ctr"/>
              <a:lstStyle/>
              <a:p>
                <a:endParaRPr lang="fi-FI"/>
              </a:p>
            </p:txBody>
          </p:sp>
          <p:sp>
            <p:nvSpPr>
              <p:cNvPr id="19" name="Vapaamuotoinen: Muoto 18">
                <a:extLst>
                  <a:ext uri="{FF2B5EF4-FFF2-40B4-BE49-F238E27FC236}">
                    <a16:creationId xmlns:a16="http://schemas.microsoft.com/office/drawing/2014/main" id="{5A06AC93-9716-40D2-833D-8E6D70548E41}"/>
                  </a:ext>
                </a:extLst>
              </p:cNvPr>
              <p:cNvSpPr/>
              <p:nvPr/>
            </p:nvSpPr>
            <p:spPr bwMode="black">
              <a:xfrm>
                <a:off x="10472624" y="6318240"/>
                <a:ext cx="245775" cy="290311"/>
              </a:xfrm>
              <a:custGeom>
                <a:avLst/>
                <a:gdLst>
                  <a:gd name="connsiteX0" fmla="*/ 172054 w 245775"/>
                  <a:gd name="connsiteY0" fmla="*/ 204176 h 290311"/>
                  <a:gd name="connsiteX1" fmla="*/ 122610 w 245775"/>
                  <a:gd name="connsiteY1" fmla="*/ 77750 h 290311"/>
                  <a:gd name="connsiteX2" fmla="*/ 73165 w 245775"/>
                  <a:gd name="connsiteY2" fmla="*/ 204176 h 290311"/>
                  <a:gd name="connsiteX3" fmla="*/ 172054 w 245775"/>
                  <a:gd name="connsiteY3" fmla="*/ 204176 h 290311"/>
                  <a:gd name="connsiteX4" fmla="*/ 206131 w 245775"/>
                  <a:gd name="connsiteY4" fmla="*/ 290312 h 290311"/>
                  <a:gd name="connsiteX5" fmla="*/ 183190 w 245775"/>
                  <a:gd name="connsiteY5" fmla="*/ 231618 h 290311"/>
                  <a:gd name="connsiteX6" fmla="*/ 62474 w 245775"/>
                  <a:gd name="connsiteY6" fmla="*/ 231618 h 290311"/>
                  <a:gd name="connsiteX7" fmla="*/ 39534 w 245775"/>
                  <a:gd name="connsiteY7" fmla="*/ 290312 h 290311"/>
                  <a:gd name="connsiteX8" fmla="*/ 0 w 245775"/>
                  <a:gd name="connsiteY8" fmla="*/ 290312 h 290311"/>
                  <a:gd name="connsiteX9" fmla="*/ 122721 w 245775"/>
                  <a:gd name="connsiteY9" fmla="*/ 0 h 290311"/>
                  <a:gd name="connsiteX10" fmla="*/ 245776 w 245775"/>
                  <a:gd name="connsiteY10" fmla="*/ 290312 h 290311"/>
                  <a:gd name="connsiteX11" fmla="*/ 206131 w 245775"/>
                  <a:gd name="connsiteY11" fmla="*/ 290312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75" h="290311">
                    <a:moveTo>
                      <a:pt x="172054" y="204176"/>
                    </a:moveTo>
                    <a:lnTo>
                      <a:pt x="122610" y="77750"/>
                    </a:lnTo>
                    <a:lnTo>
                      <a:pt x="73165" y="204176"/>
                    </a:lnTo>
                    <a:lnTo>
                      <a:pt x="172054" y="204176"/>
                    </a:lnTo>
                    <a:close/>
                    <a:moveTo>
                      <a:pt x="206131" y="290312"/>
                    </a:moveTo>
                    <a:lnTo>
                      <a:pt x="183190" y="231618"/>
                    </a:lnTo>
                    <a:lnTo>
                      <a:pt x="62474" y="231618"/>
                    </a:lnTo>
                    <a:lnTo>
                      <a:pt x="39534" y="290312"/>
                    </a:lnTo>
                    <a:lnTo>
                      <a:pt x="0" y="290312"/>
                    </a:lnTo>
                    <a:lnTo>
                      <a:pt x="122721" y="0"/>
                    </a:lnTo>
                    <a:lnTo>
                      <a:pt x="245776" y="290312"/>
                    </a:lnTo>
                    <a:lnTo>
                      <a:pt x="206131" y="290312"/>
                    </a:lnTo>
                    <a:close/>
                  </a:path>
                </a:pathLst>
              </a:custGeom>
              <a:grpFill/>
              <a:ln w="11089" cap="flat">
                <a:noFill/>
                <a:prstDash val="solid"/>
                <a:miter/>
              </a:ln>
            </p:spPr>
            <p:txBody>
              <a:bodyPr rtlCol="0" anchor="ctr"/>
              <a:lstStyle/>
              <a:p>
                <a:endParaRPr lang="fi-FI"/>
              </a:p>
            </p:txBody>
          </p:sp>
        </p:grpSp>
      </p:grpSp>
    </p:spTree>
    <p:extLst>
      <p:ext uri="{BB962C8B-B14F-4D97-AF65-F5344CB8AC3E}">
        <p14:creationId xmlns:p14="http://schemas.microsoft.com/office/powerpoint/2010/main" val="1620939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Osan ylätunnist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kstin paikkamerkki 2">
            <a:extLst>
              <a:ext uri="{FF2B5EF4-FFF2-40B4-BE49-F238E27FC236}">
                <a16:creationId xmlns:a16="http://schemas.microsoft.com/office/drawing/2014/main" id="{094127B6-E750-4A8F-8440-D43E9CBCD2DE}"/>
              </a:ext>
            </a:extLst>
          </p:cNvPr>
          <p:cNvSpPr>
            <a:spLocks noGrp="1"/>
          </p:cNvSpPr>
          <p:nvPr>
            <p:ph type="body" idx="1"/>
          </p:nvPr>
        </p:nvSpPr>
        <p:spPr>
          <a:xfrm>
            <a:off x="576000" y="1679746"/>
            <a:ext cx="3886255" cy="3189254"/>
          </a:xfrm>
        </p:spPr>
        <p:txBody>
          <a:bodyPr/>
          <a:lstStyle>
            <a:lvl1pPr marL="0" indent="0">
              <a:buNone/>
              <a:defRPr sz="26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2" name="Otsikko 1">
            <a:extLst>
              <a:ext uri="{FF2B5EF4-FFF2-40B4-BE49-F238E27FC236}">
                <a16:creationId xmlns:a16="http://schemas.microsoft.com/office/drawing/2014/main" id="{EBE1AEEB-19B8-42D8-9E01-6E6ADE4DA243}"/>
              </a:ext>
            </a:extLst>
          </p:cNvPr>
          <p:cNvSpPr>
            <a:spLocks noGrp="1"/>
          </p:cNvSpPr>
          <p:nvPr>
            <p:ph type="title"/>
          </p:nvPr>
        </p:nvSpPr>
        <p:spPr>
          <a:xfrm>
            <a:off x="576000" y="517525"/>
            <a:ext cx="3888000" cy="1224000"/>
          </a:xfrm>
        </p:spPr>
        <p:txBody>
          <a:bodyPr/>
          <a:lstStyle>
            <a:lvl1pPr>
              <a:defRPr sz="3000">
                <a:solidFill>
                  <a:schemeClr val="bg1"/>
                </a:solidFill>
              </a:defRPr>
            </a:lvl1pPr>
          </a:lstStyle>
          <a:p>
            <a:r>
              <a:rPr lang="fi-FI"/>
              <a:t>Muokkaa ots. perustyyl. napsautt.</a:t>
            </a:r>
            <a:endParaRPr lang="fi-FI" dirty="0"/>
          </a:p>
        </p:txBody>
      </p:sp>
      <p:sp>
        <p:nvSpPr>
          <p:cNvPr id="6" name="Dian numeron paikkamerkki 5">
            <a:extLst>
              <a:ext uri="{FF2B5EF4-FFF2-40B4-BE49-F238E27FC236}">
                <a16:creationId xmlns:a16="http://schemas.microsoft.com/office/drawing/2014/main" id="{5DA63EC5-D6E9-421C-AE09-097548F240AA}"/>
              </a:ext>
            </a:extLst>
          </p:cNvPr>
          <p:cNvSpPr>
            <a:spLocks noGrp="1"/>
          </p:cNvSpPr>
          <p:nvPr>
            <p:ph type="sldNum" sz="quarter" idx="12"/>
          </p:nvPr>
        </p:nvSpPr>
        <p:spPr/>
        <p:txBody>
          <a:bodyPr/>
          <a:lstStyle>
            <a:lvl1pPr>
              <a:defRPr>
                <a:noFill/>
              </a:defRPr>
            </a:lvl1pPr>
          </a:lstStyle>
          <a:p>
            <a:fld id="{2020BB7A-7565-440A-AF71-226D618FE89D}" type="slidenum">
              <a:rPr lang="fi-FI" smtClean="0"/>
              <a:t>‹#›</a:t>
            </a:fld>
            <a:endParaRPr lang="fi-FI"/>
          </a:p>
        </p:txBody>
      </p:sp>
      <p:sp>
        <p:nvSpPr>
          <p:cNvPr id="4" name="Päivämäärän paikkamerkki 3">
            <a:extLst>
              <a:ext uri="{FF2B5EF4-FFF2-40B4-BE49-F238E27FC236}">
                <a16:creationId xmlns:a16="http://schemas.microsoft.com/office/drawing/2014/main" id="{53E57E64-5A65-4399-8290-C5D9428B7803}"/>
              </a:ext>
            </a:extLst>
          </p:cNvPr>
          <p:cNvSpPr>
            <a:spLocks noGrp="1"/>
          </p:cNvSpPr>
          <p:nvPr>
            <p:ph type="dt" sz="half" idx="10"/>
          </p:nvPr>
        </p:nvSpPr>
        <p:spPr/>
        <p:txBody>
          <a:bodyPr/>
          <a:lstStyle>
            <a:lvl1pPr>
              <a:defRPr>
                <a:noFill/>
              </a:defRPr>
            </a:lvl1pPr>
          </a:lstStyle>
          <a:p>
            <a:fld id="{2708FF6F-95C3-44F9-A6C4-153CF44BBC2A}" type="datetime1">
              <a:rPr lang="fi-FI" smtClean="0"/>
              <a:t>30.5.2024</a:t>
            </a:fld>
            <a:endParaRPr lang="fi-FI"/>
          </a:p>
        </p:txBody>
      </p:sp>
      <p:sp>
        <p:nvSpPr>
          <p:cNvPr id="5" name="Alatunnisteen paikkamerkki 4">
            <a:extLst>
              <a:ext uri="{FF2B5EF4-FFF2-40B4-BE49-F238E27FC236}">
                <a16:creationId xmlns:a16="http://schemas.microsoft.com/office/drawing/2014/main" id="{0EE8986A-8C30-47DA-B65F-2B0FDF01E09F}"/>
              </a:ext>
            </a:extLst>
          </p:cNvPr>
          <p:cNvSpPr>
            <a:spLocks noGrp="1"/>
          </p:cNvSpPr>
          <p:nvPr>
            <p:ph type="ftr" sz="quarter" idx="11"/>
          </p:nvPr>
        </p:nvSpPr>
        <p:spPr/>
        <p:txBody>
          <a:bodyPr/>
          <a:lstStyle>
            <a:lvl1pPr>
              <a:defRPr>
                <a:noFill/>
              </a:defRPr>
            </a:lvl1pPr>
          </a:lstStyle>
          <a:p>
            <a:r>
              <a:rPr lang="en-US"/>
              <a:t>This work © 2024 by Tapio Palvelut Oy is licensed under CC BY-SA 4.0 </a:t>
            </a:r>
            <a:endParaRPr lang="fi-FI"/>
          </a:p>
        </p:txBody>
      </p:sp>
      <p:grpSp>
        <p:nvGrpSpPr>
          <p:cNvPr id="12" name="Logo">
            <a:extLst>
              <a:ext uri="{FF2B5EF4-FFF2-40B4-BE49-F238E27FC236}">
                <a16:creationId xmlns:a16="http://schemas.microsoft.com/office/drawing/2014/main" id="{C0A25FE7-D55A-47B3-86F8-1A2D9FB043F3}"/>
              </a:ext>
              <a:ext uri="{C183D7F6-B498-43B3-948B-1728B52AA6E4}">
                <adec:decorative xmlns:adec="http://schemas.microsoft.com/office/drawing/2017/decorative" val="1"/>
              </a:ext>
            </a:extLst>
          </p:cNvPr>
          <p:cNvGrpSpPr>
            <a:grpSpLocks noChangeAspect="1"/>
          </p:cNvGrpSpPr>
          <p:nvPr/>
        </p:nvGrpSpPr>
        <p:grpSpPr bwMode="black">
          <a:xfrm>
            <a:off x="726961" y="5668710"/>
            <a:ext cx="1494000" cy="403380"/>
            <a:chOff x="10274400" y="6210000"/>
            <a:chExt cx="1492250" cy="402908"/>
          </a:xfrm>
          <a:solidFill>
            <a:srgbClr val="FFFFFF"/>
          </a:solidFill>
        </p:grpSpPr>
        <p:sp>
          <p:nvSpPr>
            <p:cNvPr id="13" name="Vapaamuotoinen: Muoto 12">
              <a:extLst>
                <a:ext uri="{FF2B5EF4-FFF2-40B4-BE49-F238E27FC236}">
                  <a16:creationId xmlns:a16="http://schemas.microsoft.com/office/drawing/2014/main" id="{71141F11-8826-4A00-9971-BA34D90976E4}"/>
                </a:ext>
              </a:extLst>
            </p:cNvPr>
            <p:cNvSpPr/>
            <p:nvPr/>
          </p:nvSpPr>
          <p:spPr bwMode="black">
            <a:xfrm>
              <a:off x="11466195" y="6216751"/>
              <a:ext cx="301902" cy="392018"/>
            </a:xfrm>
            <a:custGeom>
              <a:avLst/>
              <a:gdLst>
                <a:gd name="connsiteX0" fmla="*/ 150227 w 301902"/>
                <a:gd name="connsiteY0" fmla="*/ 0 h 392018"/>
                <a:gd name="connsiteX1" fmla="*/ 126062 w 301902"/>
                <a:gd name="connsiteY1" fmla="*/ 55318 h 392018"/>
                <a:gd name="connsiteX2" fmla="*/ 126062 w 301902"/>
                <a:gd name="connsiteY2" fmla="*/ 170419 h 392018"/>
                <a:gd name="connsiteX3" fmla="*/ 96439 w 301902"/>
                <a:gd name="connsiteY3" fmla="*/ 105409 h 392018"/>
                <a:gd name="connsiteX4" fmla="*/ 69935 w 301902"/>
                <a:gd name="connsiteY4" fmla="*/ 165955 h 392018"/>
                <a:gd name="connsiteX5" fmla="*/ 101896 w 301902"/>
                <a:gd name="connsiteY5" fmla="*/ 235756 h 392018"/>
                <a:gd name="connsiteX6" fmla="*/ 52786 w 301902"/>
                <a:gd name="connsiteY6" fmla="*/ 205265 h 392018"/>
                <a:gd name="connsiteX7" fmla="*/ 33409 w 301902"/>
                <a:gd name="connsiteY7" fmla="*/ 249476 h 392018"/>
                <a:gd name="connsiteX8" fmla="*/ 80849 w 301902"/>
                <a:gd name="connsiteY8" fmla="*/ 278878 h 392018"/>
                <a:gd name="connsiteX9" fmla="*/ 20491 w 301902"/>
                <a:gd name="connsiteY9" fmla="*/ 278878 h 392018"/>
                <a:gd name="connsiteX10" fmla="*/ 0 w 301902"/>
                <a:gd name="connsiteY10" fmla="*/ 325811 h 392018"/>
                <a:gd name="connsiteX11" fmla="*/ 126062 w 301902"/>
                <a:gd name="connsiteY11" fmla="*/ 325811 h 392018"/>
                <a:gd name="connsiteX12" fmla="*/ 126062 w 301902"/>
                <a:gd name="connsiteY12" fmla="*/ 392019 h 392018"/>
                <a:gd name="connsiteX13" fmla="*/ 175729 w 301902"/>
                <a:gd name="connsiteY13" fmla="*/ 392019 h 392018"/>
                <a:gd name="connsiteX14" fmla="*/ 175729 w 301902"/>
                <a:gd name="connsiteY14" fmla="*/ 325811 h 392018"/>
                <a:gd name="connsiteX15" fmla="*/ 301902 w 301902"/>
                <a:gd name="connsiteY15" fmla="*/ 325811 h 392018"/>
                <a:gd name="connsiteX16" fmla="*/ 281300 w 301902"/>
                <a:gd name="connsiteY16" fmla="*/ 278878 h 392018"/>
                <a:gd name="connsiteX17" fmla="*/ 221054 w 301902"/>
                <a:gd name="connsiteY17" fmla="*/ 278878 h 392018"/>
                <a:gd name="connsiteX18" fmla="*/ 268494 w 301902"/>
                <a:gd name="connsiteY18" fmla="*/ 249476 h 392018"/>
                <a:gd name="connsiteX19" fmla="*/ 249117 w 301902"/>
                <a:gd name="connsiteY19" fmla="*/ 205265 h 392018"/>
                <a:gd name="connsiteX20" fmla="*/ 199895 w 301902"/>
                <a:gd name="connsiteY20" fmla="*/ 235756 h 392018"/>
                <a:gd name="connsiteX21" fmla="*/ 231967 w 301902"/>
                <a:gd name="connsiteY21" fmla="*/ 165955 h 392018"/>
                <a:gd name="connsiteX22" fmla="*/ 205463 w 301902"/>
                <a:gd name="connsiteY22" fmla="*/ 105409 h 392018"/>
                <a:gd name="connsiteX23" fmla="*/ 175729 w 301902"/>
                <a:gd name="connsiteY23" fmla="*/ 170419 h 392018"/>
                <a:gd name="connsiteX24" fmla="*/ 175729 w 301902"/>
                <a:gd name="connsiteY24" fmla="*/ 55318 h 392018"/>
                <a:gd name="connsiteX25" fmla="*/ 151675 w 301902"/>
                <a:gd name="connsiteY25" fmla="*/ 0 h 39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902" h="392018">
                  <a:moveTo>
                    <a:pt x="150227" y="0"/>
                  </a:moveTo>
                  <a:lnTo>
                    <a:pt x="126062" y="55318"/>
                  </a:lnTo>
                  <a:lnTo>
                    <a:pt x="126062" y="170419"/>
                  </a:lnTo>
                  <a:lnTo>
                    <a:pt x="96439" y="105409"/>
                  </a:lnTo>
                  <a:lnTo>
                    <a:pt x="69935" y="165955"/>
                  </a:lnTo>
                  <a:lnTo>
                    <a:pt x="101896" y="235756"/>
                  </a:lnTo>
                  <a:lnTo>
                    <a:pt x="52786" y="205265"/>
                  </a:lnTo>
                  <a:lnTo>
                    <a:pt x="33409" y="249476"/>
                  </a:lnTo>
                  <a:lnTo>
                    <a:pt x="80849" y="278878"/>
                  </a:lnTo>
                  <a:lnTo>
                    <a:pt x="20491" y="278878"/>
                  </a:lnTo>
                  <a:lnTo>
                    <a:pt x="0" y="325811"/>
                  </a:lnTo>
                  <a:lnTo>
                    <a:pt x="126062" y="325811"/>
                  </a:lnTo>
                  <a:lnTo>
                    <a:pt x="126062" y="392019"/>
                  </a:lnTo>
                  <a:lnTo>
                    <a:pt x="175729" y="392019"/>
                  </a:lnTo>
                  <a:lnTo>
                    <a:pt x="175729" y="325811"/>
                  </a:lnTo>
                  <a:lnTo>
                    <a:pt x="301902" y="325811"/>
                  </a:lnTo>
                  <a:lnTo>
                    <a:pt x="281300" y="278878"/>
                  </a:lnTo>
                  <a:lnTo>
                    <a:pt x="221054" y="278878"/>
                  </a:lnTo>
                  <a:lnTo>
                    <a:pt x="268494" y="249476"/>
                  </a:lnTo>
                  <a:lnTo>
                    <a:pt x="249117" y="205265"/>
                  </a:lnTo>
                  <a:lnTo>
                    <a:pt x="199895" y="235756"/>
                  </a:lnTo>
                  <a:lnTo>
                    <a:pt x="231967" y="165955"/>
                  </a:lnTo>
                  <a:lnTo>
                    <a:pt x="205463" y="105409"/>
                  </a:lnTo>
                  <a:lnTo>
                    <a:pt x="175729" y="170419"/>
                  </a:lnTo>
                  <a:lnTo>
                    <a:pt x="175729" y="55318"/>
                  </a:lnTo>
                  <a:lnTo>
                    <a:pt x="151675" y="0"/>
                  </a:lnTo>
                  <a:close/>
                </a:path>
              </a:pathLst>
            </a:custGeom>
            <a:grpFill/>
            <a:ln w="11089" cap="flat">
              <a:noFill/>
              <a:prstDash val="solid"/>
              <a:miter/>
            </a:ln>
          </p:spPr>
          <p:txBody>
            <a:bodyPr rtlCol="0" anchor="ctr"/>
            <a:lstStyle/>
            <a:p>
              <a:endParaRPr lang="fi-FI"/>
            </a:p>
          </p:txBody>
        </p:sp>
        <p:grpSp>
          <p:nvGrpSpPr>
            <p:cNvPr id="14" name="Kuva 10">
              <a:extLst>
                <a:ext uri="{FF2B5EF4-FFF2-40B4-BE49-F238E27FC236}">
                  <a16:creationId xmlns:a16="http://schemas.microsoft.com/office/drawing/2014/main" id="{651BDE23-7876-40B9-B1BB-EC6D60F60096}"/>
                </a:ext>
              </a:extLst>
            </p:cNvPr>
            <p:cNvGrpSpPr/>
            <p:nvPr/>
          </p:nvGrpSpPr>
          <p:grpSpPr bwMode="black">
            <a:xfrm>
              <a:off x="10278854" y="6317762"/>
              <a:ext cx="1072638" cy="291633"/>
              <a:chOff x="10278854" y="6317762"/>
              <a:chExt cx="1072638" cy="291633"/>
            </a:xfrm>
            <a:grpFill/>
          </p:grpSpPr>
          <p:sp>
            <p:nvSpPr>
              <p:cNvPr id="15" name="Vapaamuotoinen: Muoto 14">
                <a:extLst>
                  <a:ext uri="{FF2B5EF4-FFF2-40B4-BE49-F238E27FC236}">
                    <a16:creationId xmlns:a16="http://schemas.microsoft.com/office/drawing/2014/main" id="{661D8A0C-38FA-4871-A231-AC252264CE8B}"/>
                  </a:ext>
                </a:extLst>
              </p:cNvPr>
              <p:cNvSpPr/>
              <p:nvPr/>
            </p:nvSpPr>
            <p:spPr bwMode="black">
              <a:xfrm>
                <a:off x="11056272" y="6317762"/>
                <a:ext cx="295220" cy="291633"/>
              </a:xfrm>
              <a:custGeom>
                <a:avLst/>
                <a:gdLst>
                  <a:gd name="connsiteX0" fmla="*/ 295221 w 295220"/>
                  <a:gd name="connsiteY0" fmla="*/ 145634 h 291633"/>
                  <a:gd name="connsiteX1" fmla="*/ 293884 w 295220"/>
                  <a:gd name="connsiteY1" fmla="*/ 123093 h 291633"/>
                  <a:gd name="connsiteX2" fmla="*/ 292214 w 295220"/>
                  <a:gd name="connsiteY2" fmla="*/ 112312 h 291633"/>
                  <a:gd name="connsiteX3" fmla="*/ 289764 w 295220"/>
                  <a:gd name="connsiteY3" fmla="*/ 101859 h 291633"/>
                  <a:gd name="connsiteX4" fmla="*/ 282748 w 295220"/>
                  <a:gd name="connsiteY4" fmla="*/ 82149 h 291633"/>
                  <a:gd name="connsiteX5" fmla="*/ 276178 w 295220"/>
                  <a:gd name="connsiteY5" fmla="*/ 69190 h 291633"/>
                  <a:gd name="connsiteX6" fmla="*/ 270610 w 295220"/>
                  <a:gd name="connsiteY6" fmla="*/ 60479 h 291633"/>
                  <a:gd name="connsiteX7" fmla="*/ 264373 w 295220"/>
                  <a:gd name="connsiteY7" fmla="*/ 52094 h 291633"/>
                  <a:gd name="connsiteX8" fmla="*/ 255353 w 295220"/>
                  <a:gd name="connsiteY8" fmla="*/ 42076 h 291633"/>
                  <a:gd name="connsiteX9" fmla="*/ 254239 w 295220"/>
                  <a:gd name="connsiteY9" fmla="*/ 40987 h 291633"/>
                  <a:gd name="connsiteX10" fmla="*/ 253237 w 295220"/>
                  <a:gd name="connsiteY10" fmla="*/ 40116 h 291633"/>
                  <a:gd name="connsiteX11" fmla="*/ 252680 w 295220"/>
                  <a:gd name="connsiteY11" fmla="*/ 39571 h 291633"/>
                  <a:gd name="connsiteX12" fmla="*/ 252235 w 295220"/>
                  <a:gd name="connsiteY12" fmla="*/ 39027 h 291633"/>
                  <a:gd name="connsiteX13" fmla="*/ 250230 w 295220"/>
                  <a:gd name="connsiteY13" fmla="*/ 37284 h 291633"/>
                  <a:gd name="connsiteX14" fmla="*/ 247112 w 295220"/>
                  <a:gd name="connsiteY14" fmla="*/ 34562 h 291633"/>
                  <a:gd name="connsiteX15" fmla="*/ 243994 w 295220"/>
                  <a:gd name="connsiteY15" fmla="*/ 31949 h 291633"/>
                  <a:gd name="connsiteX16" fmla="*/ 239874 w 295220"/>
                  <a:gd name="connsiteY16" fmla="*/ 28682 h 291633"/>
                  <a:gd name="connsiteX17" fmla="*/ 235642 w 295220"/>
                  <a:gd name="connsiteY17" fmla="*/ 25633 h 291633"/>
                  <a:gd name="connsiteX18" fmla="*/ 231299 w 295220"/>
                  <a:gd name="connsiteY18" fmla="*/ 22802 h 291633"/>
                  <a:gd name="connsiteX19" fmla="*/ 226844 w 295220"/>
                  <a:gd name="connsiteY19" fmla="*/ 20079 h 291633"/>
                  <a:gd name="connsiteX20" fmla="*/ 219494 w 295220"/>
                  <a:gd name="connsiteY20" fmla="*/ 16050 h 291633"/>
                  <a:gd name="connsiteX21" fmla="*/ 210697 w 295220"/>
                  <a:gd name="connsiteY21" fmla="*/ 11912 h 291633"/>
                  <a:gd name="connsiteX22" fmla="*/ 200786 w 295220"/>
                  <a:gd name="connsiteY22" fmla="*/ 8210 h 291633"/>
                  <a:gd name="connsiteX23" fmla="*/ 180072 w 295220"/>
                  <a:gd name="connsiteY23" fmla="*/ 2874 h 291633"/>
                  <a:gd name="connsiteX24" fmla="*/ 158023 w 295220"/>
                  <a:gd name="connsiteY24" fmla="*/ 261 h 291633"/>
                  <a:gd name="connsiteX25" fmla="*/ 146552 w 295220"/>
                  <a:gd name="connsiteY25" fmla="*/ 43 h 291633"/>
                  <a:gd name="connsiteX26" fmla="*/ 134971 w 295220"/>
                  <a:gd name="connsiteY26" fmla="*/ 478 h 291633"/>
                  <a:gd name="connsiteX27" fmla="*/ 112921 w 295220"/>
                  <a:gd name="connsiteY27" fmla="*/ 3310 h 291633"/>
                  <a:gd name="connsiteX28" fmla="*/ 92208 w 295220"/>
                  <a:gd name="connsiteY28" fmla="*/ 8972 h 291633"/>
                  <a:gd name="connsiteX29" fmla="*/ 82408 w 295220"/>
                  <a:gd name="connsiteY29" fmla="*/ 12783 h 291633"/>
                  <a:gd name="connsiteX30" fmla="*/ 73053 w 295220"/>
                  <a:gd name="connsiteY30" fmla="*/ 17357 h 291633"/>
                  <a:gd name="connsiteX31" fmla="*/ 64033 w 295220"/>
                  <a:gd name="connsiteY31" fmla="*/ 22584 h 291633"/>
                  <a:gd name="connsiteX32" fmla="*/ 55458 w 295220"/>
                  <a:gd name="connsiteY32" fmla="*/ 28573 h 291633"/>
                  <a:gd name="connsiteX33" fmla="*/ 39645 w 295220"/>
                  <a:gd name="connsiteY33" fmla="*/ 42403 h 291633"/>
                  <a:gd name="connsiteX34" fmla="*/ 32629 w 295220"/>
                  <a:gd name="connsiteY34" fmla="*/ 50025 h 291633"/>
                  <a:gd name="connsiteX35" fmla="*/ 26170 w 295220"/>
                  <a:gd name="connsiteY35" fmla="*/ 58192 h 291633"/>
                  <a:gd name="connsiteX36" fmla="*/ 23275 w 295220"/>
                  <a:gd name="connsiteY36" fmla="*/ 62439 h 291633"/>
                  <a:gd name="connsiteX37" fmla="*/ 20491 w 295220"/>
                  <a:gd name="connsiteY37" fmla="*/ 66795 h 291633"/>
                  <a:gd name="connsiteX38" fmla="*/ 15479 w 295220"/>
                  <a:gd name="connsiteY38" fmla="*/ 75724 h 291633"/>
                  <a:gd name="connsiteX39" fmla="*/ 7573 w 295220"/>
                  <a:gd name="connsiteY39" fmla="*/ 94889 h 291633"/>
                  <a:gd name="connsiteX40" fmla="*/ 6014 w 295220"/>
                  <a:gd name="connsiteY40" fmla="*/ 99899 h 291633"/>
                  <a:gd name="connsiteX41" fmla="*/ 4677 w 295220"/>
                  <a:gd name="connsiteY41" fmla="*/ 105017 h 291633"/>
                  <a:gd name="connsiteX42" fmla="*/ 2450 w 295220"/>
                  <a:gd name="connsiteY42" fmla="*/ 115470 h 291633"/>
                  <a:gd name="connsiteX43" fmla="*/ 891 w 295220"/>
                  <a:gd name="connsiteY43" fmla="*/ 126469 h 291633"/>
                  <a:gd name="connsiteX44" fmla="*/ 111 w 295220"/>
                  <a:gd name="connsiteY44" fmla="*/ 137576 h 291633"/>
                  <a:gd name="connsiteX45" fmla="*/ 0 w 295220"/>
                  <a:gd name="connsiteY45" fmla="*/ 143238 h 291633"/>
                  <a:gd name="connsiteX46" fmla="*/ 0 w 295220"/>
                  <a:gd name="connsiteY46" fmla="*/ 149010 h 291633"/>
                  <a:gd name="connsiteX47" fmla="*/ 223 w 295220"/>
                  <a:gd name="connsiteY47" fmla="*/ 154672 h 291633"/>
                  <a:gd name="connsiteX48" fmla="*/ 557 w 295220"/>
                  <a:gd name="connsiteY48" fmla="*/ 160335 h 291633"/>
                  <a:gd name="connsiteX49" fmla="*/ 3675 w 295220"/>
                  <a:gd name="connsiteY49" fmla="*/ 182005 h 291633"/>
                  <a:gd name="connsiteX50" fmla="*/ 6348 w 295220"/>
                  <a:gd name="connsiteY50" fmla="*/ 192350 h 291633"/>
                  <a:gd name="connsiteX51" fmla="*/ 9689 w 295220"/>
                  <a:gd name="connsiteY51" fmla="*/ 202259 h 291633"/>
                  <a:gd name="connsiteX52" fmla="*/ 18486 w 295220"/>
                  <a:gd name="connsiteY52" fmla="*/ 220989 h 291633"/>
                  <a:gd name="connsiteX53" fmla="*/ 23943 w 295220"/>
                  <a:gd name="connsiteY53" fmla="*/ 229809 h 291633"/>
                  <a:gd name="connsiteX54" fmla="*/ 30068 w 295220"/>
                  <a:gd name="connsiteY54" fmla="*/ 238194 h 291633"/>
                  <a:gd name="connsiteX55" fmla="*/ 36861 w 295220"/>
                  <a:gd name="connsiteY55" fmla="*/ 246143 h 291633"/>
                  <a:gd name="connsiteX56" fmla="*/ 44322 w 295220"/>
                  <a:gd name="connsiteY56" fmla="*/ 253657 h 291633"/>
                  <a:gd name="connsiteX57" fmla="*/ 52229 w 295220"/>
                  <a:gd name="connsiteY57" fmla="*/ 260517 h 291633"/>
                  <a:gd name="connsiteX58" fmla="*/ 60581 w 295220"/>
                  <a:gd name="connsiteY58" fmla="*/ 266724 h 291633"/>
                  <a:gd name="connsiteX59" fmla="*/ 69379 w 295220"/>
                  <a:gd name="connsiteY59" fmla="*/ 272278 h 291633"/>
                  <a:gd name="connsiteX60" fmla="*/ 78510 w 295220"/>
                  <a:gd name="connsiteY60" fmla="*/ 277069 h 291633"/>
                  <a:gd name="connsiteX61" fmla="*/ 97999 w 295220"/>
                  <a:gd name="connsiteY61" fmla="*/ 284692 h 291633"/>
                  <a:gd name="connsiteX62" fmla="*/ 108355 w 295220"/>
                  <a:gd name="connsiteY62" fmla="*/ 287414 h 291633"/>
                  <a:gd name="connsiteX63" fmla="*/ 119046 w 295220"/>
                  <a:gd name="connsiteY63" fmla="*/ 289483 h 291633"/>
                  <a:gd name="connsiteX64" fmla="*/ 141541 w 295220"/>
                  <a:gd name="connsiteY64" fmla="*/ 291552 h 291633"/>
                  <a:gd name="connsiteX65" fmla="*/ 153011 w 295220"/>
                  <a:gd name="connsiteY65" fmla="*/ 291552 h 291633"/>
                  <a:gd name="connsiteX66" fmla="*/ 164482 w 295220"/>
                  <a:gd name="connsiteY66" fmla="*/ 290899 h 291633"/>
                  <a:gd name="connsiteX67" fmla="*/ 186197 w 295220"/>
                  <a:gd name="connsiteY67" fmla="*/ 287523 h 291633"/>
                  <a:gd name="connsiteX68" fmla="*/ 196554 w 295220"/>
                  <a:gd name="connsiteY68" fmla="*/ 284801 h 291633"/>
                  <a:gd name="connsiteX69" fmla="*/ 206576 w 295220"/>
                  <a:gd name="connsiteY69" fmla="*/ 281316 h 291633"/>
                  <a:gd name="connsiteX70" fmla="*/ 225397 w 295220"/>
                  <a:gd name="connsiteY70" fmla="*/ 272278 h 291633"/>
                  <a:gd name="connsiteX71" fmla="*/ 234194 w 295220"/>
                  <a:gd name="connsiteY71" fmla="*/ 266724 h 291633"/>
                  <a:gd name="connsiteX72" fmla="*/ 242658 w 295220"/>
                  <a:gd name="connsiteY72" fmla="*/ 260300 h 291633"/>
                  <a:gd name="connsiteX73" fmla="*/ 249673 w 295220"/>
                  <a:gd name="connsiteY73" fmla="*/ 254310 h 291633"/>
                  <a:gd name="connsiteX74" fmla="*/ 252346 w 295220"/>
                  <a:gd name="connsiteY74" fmla="*/ 251806 h 291633"/>
                  <a:gd name="connsiteX75" fmla="*/ 254239 w 295220"/>
                  <a:gd name="connsiteY75" fmla="*/ 249955 h 291633"/>
                  <a:gd name="connsiteX76" fmla="*/ 256132 w 295220"/>
                  <a:gd name="connsiteY76" fmla="*/ 248103 h 291633"/>
                  <a:gd name="connsiteX77" fmla="*/ 259585 w 295220"/>
                  <a:gd name="connsiteY77" fmla="*/ 244510 h 291633"/>
                  <a:gd name="connsiteX78" fmla="*/ 268939 w 295220"/>
                  <a:gd name="connsiteY78" fmla="*/ 233076 h 291633"/>
                  <a:gd name="connsiteX79" fmla="*/ 274730 w 295220"/>
                  <a:gd name="connsiteY79" fmla="*/ 224473 h 291633"/>
                  <a:gd name="connsiteX80" fmla="*/ 279741 w 295220"/>
                  <a:gd name="connsiteY80" fmla="*/ 215435 h 291633"/>
                  <a:gd name="connsiteX81" fmla="*/ 284084 w 295220"/>
                  <a:gd name="connsiteY81" fmla="*/ 206070 h 291633"/>
                  <a:gd name="connsiteX82" fmla="*/ 287648 w 295220"/>
                  <a:gd name="connsiteY82" fmla="*/ 196270 h 291633"/>
                  <a:gd name="connsiteX83" fmla="*/ 291546 w 295220"/>
                  <a:gd name="connsiteY83" fmla="*/ 181896 h 291633"/>
                  <a:gd name="connsiteX84" fmla="*/ 293884 w 295220"/>
                  <a:gd name="connsiteY84" fmla="*/ 168284 h 291633"/>
                  <a:gd name="connsiteX85" fmla="*/ 294886 w 295220"/>
                  <a:gd name="connsiteY85" fmla="*/ 157177 h 291633"/>
                  <a:gd name="connsiteX86" fmla="*/ 295221 w 295220"/>
                  <a:gd name="connsiteY86" fmla="*/ 145634 h 291633"/>
                  <a:gd name="connsiteX87" fmla="*/ 262591 w 295220"/>
                  <a:gd name="connsiteY87" fmla="*/ 160661 h 291633"/>
                  <a:gd name="connsiteX88" fmla="*/ 260921 w 295220"/>
                  <a:gd name="connsiteY88" fmla="*/ 172422 h 291633"/>
                  <a:gd name="connsiteX89" fmla="*/ 257469 w 295220"/>
                  <a:gd name="connsiteY89" fmla="*/ 185816 h 291633"/>
                  <a:gd name="connsiteX90" fmla="*/ 255130 w 295220"/>
                  <a:gd name="connsiteY90" fmla="*/ 192241 h 291633"/>
                  <a:gd name="connsiteX91" fmla="*/ 250119 w 295220"/>
                  <a:gd name="connsiteY91" fmla="*/ 203130 h 291633"/>
                  <a:gd name="connsiteX92" fmla="*/ 244217 w 295220"/>
                  <a:gd name="connsiteY92" fmla="*/ 212822 h 291633"/>
                  <a:gd name="connsiteX93" fmla="*/ 240319 w 295220"/>
                  <a:gd name="connsiteY93" fmla="*/ 218158 h 291633"/>
                  <a:gd name="connsiteX94" fmla="*/ 237869 w 295220"/>
                  <a:gd name="connsiteY94" fmla="*/ 221207 h 291633"/>
                  <a:gd name="connsiteX95" fmla="*/ 234194 w 295220"/>
                  <a:gd name="connsiteY95" fmla="*/ 225236 h 291633"/>
                  <a:gd name="connsiteX96" fmla="*/ 232524 w 295220"/>
                  <a:gd name="connsiteY96" fmla="*/ 226978 h 291633"/>
                  <a:gd name="connsiteX97" fmla="*/ 231410 w 295220"/>
                  <a:gd name="connsiteY97" fmla="*/ 228176 h 291633"/>
                  <a:gd name="connsiteX98" fmla="*/ 230185 w 295220"/>
                  <a:gd name="connsiteY98" fmla="*/ 229374 h 291633"/>
                  <a:gd name="connsiteX99" fmla="*/ 228626 w 295220"/>
                  <a:gd name="connsiteY99" fmla="*/ 230789 h 291633"/>
                  <a:gd name="connsiteX100" fmla="*/ 225174 w 295220"/>
                  <a:gd name="connsiteY100" fmla="*/ 233838 h 291633"/>
                  <a:gd name="connsiteX101" fmla="*/ 219940 w 295220"/>
                  <a:gd name="connsiteY101" fmla="*/ 237976 h 291633"/>
                  <a:gd name="connsiteX102" fmla="*/ 214483 w 295220"/>
                  <a:gd name="connsiteY102" fmla="*/ 241788 h 291633"/>
                  <a:gd name="connsiteX103" fmla="*/ 203681 w 295220"/>
                  <a:gd name="connsiteY103" fmla="*/ 247886 h 291633"/>
                  <a:gd name="connsiteX104" fmla="*/ 191320 w 295220"/>
                  <a:gd name="connsiteY104" fmla="*/ 253004 h 291633"/>
                  <a:gd name="connsiteX105" fmla="*/ 178068 w 295220"/>
                  <a:gd name="connsiteY105" fmla="*/ 256706 h 291633"/>
                  <a:gd name="connsiteX106" fmla="*/ 163925 w 295220"/>
                  <a:gd name="connsiteY106" fmla="*/ 258993 h 291633"/>
                  <a:gd name="connsiteX107" fmla="*/ 148891 w 295220"/>
                  <a:gd name="connsiteY107" fmla="*/ 259864 h 291633"/>
                  <a:gd name="connsiteX108" fmla="*/ 133746 w 295220"/>
                  <a:gd name="connsiteY108" fmla="*/ 259319 h 291633"/>
                  <a:gd name="connsiteX109" fmla="*/ 119491 w 295220"/>
                  <a:gd name="connsiteY109" fmla="*/ 257250 h 291633"/>
                  <a:gd name="connsiteX110" fmla="*/ 106239 w 295220"/>
                  <a:gd name="connsiteY110" fmla="*/ 253766 h 291633"/>
                  <a:gd name="connsiteX111" fmla="*/ 93767 w 295220"/>
                  <a:gd name="connsiteY111" fmla="*/ 248866 h 291633"/>
                  <a:gd name="connsiteX112" fmla="*/ 82185 w 295220"/>
                  <a:gd name="connsiteY112" fmla="*/ 242441 h 291633"/>
                  <a:gd name="connsiteX113" fmla="*/ 71383 w 295220"/>
                  <a:gd name="connsiteY113" fmla="*/ 234601 h 291633"/>
                  <a:gd name="connsiteX114" fmla="*/ 61472 w 295220"/>
                  <a:gd name="connsiteY114" fmla="*/ 225345 h 291633"/>
                  <a:gd name="connsiteX115" fmla="*/ 57017 w 295220"/>
                  <a:gd name="connsiteY115" fmla="*/ 220444 h 291633"/>
                  <a:gd name="connsiteX116" fmla="*/ 52897 w 295220"/>
                  <a:gd name="connsiteY116" fmla="*/ 215217 h 291633"/>
                  <a:gd name="connsiteX117" fmla="*/ 45770 w 295220"/>
                  <a:gd name="connsiteY117" fmla="*/ 204219 h 291633"/>
                  <a:gd name="connsiteX118" fmla="*/ 40090 w 295220"/>
                  <a:gd name="connsiteY118" fmla="*/ 192459 h 291633"/>
                  <a:gd name="connsiteX119" fmla="*/ 35859 w 295220"/>
                  <a:gd name="connsiteY119" fmla="*/ 179827 h 291633"/>
                  <a:gd name="connsiteX120" fmla="*/ 33075 w 295220"/>
                  <a:gd name="connsiteY120" fmla="*/ 166215 h 291633"/>
                  <a:gd name="connsiteX121" fmla="*/ 31738 w 295220"/>
                  <a:gd name="connsiteY121" fmla="*/ 151732 h 291633"/>
                  <a:gd name="connsiteX122" fmla="*/ 31627 w 295220"/>
                  <a:gd name="connsiteY122" fmla="*/ 144218 h 291633"/>
                  <a:gd name="connsiteX123" fmla="*/ 31850 w 295220"/>
                  <a:gd name="connsiteY123" fmla="*/ 136705 h 291633"/>
                  <a:gd name="connsiteX124" fmla="*/ 33520 w 295220"/>
                  <a:gd name="connsiteY124" fmla="*/ 122331 h 291633"/>
                  <a:gd name="connsiteX125" fmla="*/ 36638 w 295220"/>
                  <a:gd name="connsiteY125" fmla="*/ 108937 h 291633"/>
                  <a:gd name="connsiteX126" fmla="*/ 41204 w 295220"/>
                  <a:gd name="connsiteY126" fmla="*/ 96414 h 291633"/>
                  <a:gd name="connsiteX127" fmla="*/ 47217 w 295220"/>
                  <a:gd name="connsiteY127" fmla="*/ 84653 h 291633"/>
                  <a:gd name="connsiteX128" fmla="*/ 54679 w 295220"/>
                  <a:gd name="connsiteY128" fmla="*/ 73764 h 291633"/>
                  <a:gd name="connsiteX129" fmla="*/ 63699 w 295220"/>
                  <a:gd name="connsiteY129" fmla="*/ 63637 h 291633"/>
                  <a:gd name="connsiteX130" fmla="*/ 73833 w 295220"/>
                  <a:gd name="connsiteY130" fmla="*/ 54599 h 291633"/>
                  <a:gd name="connsiteX131" fmla="*/ 84746 w 295220"/>
                  <a:gd name="connsiteY131" fmla="*/ 47085 h 291633"/>
                  <a:gd name="connsiteX132" fmla="*/ 96439 w 295220"/>
                  <a:gd name="connsiteY132" fmla="*/ 40987 h 291633"/>
                  <a:gd name="connsiteX133" fmla="*/ 108912 w 295220"/>
                  <a:gd name="connsiteY133" fmla="*/ 36304 h 291633"/>
                  <a:gd name="connsiteX134" fmla="*/ 122275 w 295220"/>
                  <a:gd name="connsiteY134" fmla="*/ 33038 h 291633"/>
                  <a:gd name="connsiteX135" fmla="*/ 136641 w 295220"/>
                  <a:gd name="connsiteY135" fmla="*/ 31295 h 291633"/>
                  <a:gd name="connsiteX136" fmla="*/ 144214 w 295220"/>
                  <a:gd name="connsiteY136" fmla="*/ 30969 h 291633"/>
                  <a:gd name="connsiteX137" fmla="*/ 151786 w 295220"/>
                  <a:gd name="connsiteY137" fmla="*/ 30969 h 291633"/>
                  <a:gd name="connsiteX138" fmla="*/ 166597 w 295220"/>
                  <a:gd name="connsiteY138" fmla="*/ 32166 h 291633"/>
                  <a:gd name="connsiteX139" fmla="*/ 180518 w 295220"/>
                  <a:gd name="connsiteY139" fmla="*/ 34780 h 291633"/>
                  <a:gd name="connsiteX140" fmla="*/ 193547 w 295220"/>
                  <a:gd name="connsiteY140" fmla="*/ 38809 h 291633"/>
                  <a:gd name="connsiteX141" fmla="*/ 205686 w 295220"/>
                  <a:gd name="connsiteY141" fmla="*/ 44363 h 291633"/>
                  <a:gd name="connsiteX142" fmla="*/ 217044 w 295220"/>
                  <a:gd name="connsiteY142" fmla="*/ 51332 h 291633"/>
                  <a:gd name="connsiteX143" fmla="*/ 227512 w 295220"/>
                  <a:gd name="connsiteY143" fmla="*/ 59717 h 291633"/>
                  <a:gd name="connsiteX144" fmla="*/ 232412 w 295220"/>
                  <a:gd name="connsiteY144" fmla="*/ 64399 h 291633"/>
                  <a:gd name="connsiteX145" fmla="*/ 236978 w 295220"/>
                  <a:gd name="connsiteY145" fmla="*/ 69299 h 291633"/>
                  <a:gd name="connsiteX146" fmla="*/ 244885 w 295220"/>
                  <a:gd name="connsiteY146" fmla="*/ 79862 h 291633"/>
                  <a:gd name="connsiteX147" fmla="*/ 251455 w 295220"/>
                  <a:gd name="connsiteY147" fmla="*/ 91187 h 291633"/>
                  <a:gd name="connsiteX148" fmla="*/ 256578 w 295220"/>
                  <a:gd name="connsiteY148" fmla="*/ 103383 h 291633"/>
                  <a:gd name="connsiteX149" fmla="*/ 260253 w 295220"/>
                  <a:gd name="connsiteY149" fmla="*/ 116450 h 291633"/>
                  <a:gd name="connsiteX150" fmla="*/ 262369 w 295220"/>
                  <a:gd name="connsiteY150" fmla="*/ 130498 h 291633"/>
                  <a:gd name="connsiteX151" fmla="*/ 263148 w 295220"/>
                  <a:gd name="connsiteY151" fmla="*/ 145416 h 291633"/>
                  <a:gd name="connsiteX152" fmla="*/ 262591 w 295220"/>
                  <a:gd name="connsiteY152" fmla="*/ 160661 h 29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95220" h="291633">
                    <a:moveTo>
                      <a:pt x="295221" y="145634"/>
                    </a:moveTo>
                    <a:cubicBezTo>
                      <a:pt x="295221" y="138120"/>
                      <a:pt x="294775" y="130607"/>
                      <a:pt x="293884" y="123093"/>
                    </a:cubicBezTo>
                    <a:cubicBezTo>
                      <a:pt x="293439" y="119500"/>
                      <a:pt x="292882" y="115906"/>
                      <a:pt x="292214" y="112312"/>
                    </a:cubicBezTo>
                    <a:cubicBezTo>
                      <a:pt x="291546" y="108828"/>
                      <a:pt x="290766" y="105343"/>
                      <a:pt x="289764" y="101859"/>
                    </a:cubicBezTo>
                    <a:cubicBezTo>
                      <a:pt x="287871" y="95107"/>
                      <a:pt x="285643" y="88465"/>
                      <a:pt x="282748" y="82149"/>
                    </a:cubicBezTo>
                    <a:cubicBezTo>
                      <a:pt x="280855" y="77684"/>
                      <a:pt x="278628" y="73328"/>
                      <a:pt x="276178" y="69190"/>
                    </a:cubicBezTo>
                    <a:cubicBezTo>
                      <a:pt x="274396" y="66250"/>
                      <a:pt x="272614" y="63310"/>
                      <a:pt x="270610" y="60479"/>
                    </a:cubicBezTo>
                    <a:cubicBezTo>
                      <a:pt x="268605" y="57648"/>
                      <a:pt x="266601" y="54816"/>
                      <a:pt x="264373" y="52094"/>
                    </a:cubicBezTo>
                    <a:cubicBezTo>
                      <a:pt x="261589" y="48609"/>
                      <a:pt x="258471" y="45234"/>
                      <a:pt x="255353" y="42076"/>
                    </a:cubicBezTo>
                    <a:cubicBezTo>
                      <a:pt x="255019" y="41749"/>
                      <a:pt x="254573" y="41314"/>
                      <a:pt x="254239" y="40987"/>
                    </a:cubicBezTo>
                    <a:cubicBezTo>
                      <a:pt x="253905" y="40660"/>
                      <a:pt x="253571" y="40334"/>
                      <a:pt x="253237" y="40116"/>
                    </a:cubicBezTo>
                    <a:cubicBezTo>
                      <a:pt x="253014" y="39898"/>
                      <a:pt x="252903" y="39789"/>
                      <a:pt x="252680" y="39571"/>
                    </a:cubicBezTo>
                    <a:cubicBezTo>
                      <a:pt x="252569" y="39462"/>
                      <a:pt x="252346" y="39245"/>
                      <a:pt x="252235" y="39027"/>
                    </a:cubicBezTo>
                    <a:cubicBezTo>
                      <a:pt x="251567" y="38482"/>
                      <a:pt x="250898" y="37829"/>
                      <a:pt x="250230" y="37284"/>
                    </a:cubicBezTo>
                    <a:cubicBezTo>
                      <a:pt x="249228" y="36413"/>
                      <a:pt x="248226" y="35433"/>
                      <a:pt x="247112" y="34562"/>
                    </a:cubicBezTo>
                    <a:cubicBezTo>
                      <a:pt x="246110" y="33691"/>
                      <a:pt x="245108" y="32820"/>
                      <a:pt x="243994" y="31949"/>
                    </a:cubicBezTo>
                    <a:cubicBezTo>
                      <a:pt x="242658" y="30860"/>
                      <a:pt x="241321" y="29771"/>
                      <a:pt x="239874" y="28682"/>
                    </a:cubicBezTo>
                    <a:cubicBezTo>
                      <a:pt x="238537" y="27593"/>
                      <a:pt x="237090" y="26613"/>
                      <a:pt x="235642" y="25633"/>
                    </a:cubicBezTo>
                    <a:cubicBezTo>
                      <a:pt x="234194" y="24653"/>
                      <a:pt x="232858" y="23673"/>
                      <a:pt x="231299" y="22802"/>
                    </a:cubicBezTo>
                    <a:cubicBezTo>
                      <a:pt x="229851" y="21822"/>
                      <a:pt x="228292" y="20950"/>
                      <a:pt x="226844" y="20079"/>
                    </a:cubicBezTo>
                    <a:cubicBezTo>
                      <a:pt x="224394" y="18664"/>
                      <a:pt x="221944" y="17357"/>
                      <a:pt x="219494" y="16050"/>
                    </a:cubicBezTo>
                    <a:cubicBezTo>
                      <a:pt x="216599" y="14526"/>
                      <a:pt x="213592" y="13219"/>
                      <a:pt x="210697" y="11912"/>
                    </a:cubicBezTo>
                    <a:cubicBezTo>
                      <a:pt x="207467" y="10497"/>
                      <a:pt x="204238" y="9299"/>
                      <a:pt x="200786" y="8210"/>
                    </a:cubicBezTo>
                    <a:cubicBezTo>
                      <a:pt x="194104" y="5923"/>
                      <a:pt x="187199" y="4181"/>
                      <a:pt x="180072" y="2874"/>
                    </a:cubicBezTo>
                    <a:cubicBezTo>
                      <a:pt x="172834" y="1458"/>
                      <a:pt x="165372" y="696"/>
                      <a:pt x="158023" y="261"/>
                    </a:cubicBezTo>
                    <a:cubicBezTo>
                      <a:pt x="154236" y="43"/>
                      <a:pt x="150339" y="-66"/>
                      <a:pt x="146552" y="43"/>
                    </a:cubicBezTo>
                    <a:cubicBezTo>
                      <a:pt x="142655" y="43"/>
                      <a:pt x="138868" y="152"/>
                      <a:pt x="134971" y="478"/>
                    </a:cubicBezTo>
                    <a:cubicBezTo>
                      <a:pt x="127509" y="914"/>
                      <a:pt x="120160" y="1894"/>
                      <a:pt x="112921" y="3310"/>
                    </a:cubicBezTo>
                    <a:cubicBezTo>
                      <a:pt x="105905" y="4725"/>
                      <a:pt x="99001" y="6576"/>
                      <a:pt x="92208" y="8972"/>
                    </a:cubicBezTo>
                    <a:cubicBezTo>
                      <a:pt x="88867" y="10061"/>
                      <a:pt x="85637" y="11368"/>
                      <a:pt x="82408" y="12783"/>
                    </a:cubicBezTo>
                    <a:cubicBezTo>
                      <a:pt x="79290" y="14199"/>
                      <a:pt x="76060" y="15723"/>
                      <a:pt x="73053" y="17357"/>
                    </a:cubicBezTo>
                    <a:cubicBezTo>
                      <a:pt x="69935" y="18990"/>
                      <a:pt x="66929" y="20733"/>
                      <a:pt x="64033" y="22584"/>
                    </a:cubicBezTo>
                    <a:cubicBezTo>
                      <a:pt x="61138" y="24435"/>
                      <a:pt x="58242" y="26395"/>
                      <a:pt x="55458" y="28573"/>
                    </a:cubicBezTo>
                    <a:cubicBezTo>
                      <a:pt x="49890" y="32820"/>
                      <a:pt x="44545" y="37393"/>
                      <a:pt x="39645" y="42403"/>
                    </a:cubicBezTo>
                    <a:cubicBezTo>
                      <a:pt x="37195" y="44907"/>
                      <a:pt x="34856" y="47412"/>
                      <a:pt x="32629" y="50025"/>
                    </a:cubicBezTo>
                    <a:cubicBezTo>
                      <a:pt x="30402" y="52639"/>
                      <a:pt x="28286" y="55361"/>
                      <a:pt x="26170" y="58192"/>
                    </a:cubicBezTo>
                    <a:cubicBezTo>
                      <a:pt x="25168" y="59608"/>
                      <a:pt x="24166" y="61023"/>
                      <a:pt x="23275" y="62439"/>
                    </a:cubicBezTo>
                    <a:cubicBezTo>
                      <a:pt x="22384" y="63855"/>
                      <a:pt x="21381" y="65379"/>
                      <a:pt x="20491" y="66795"/>
                    </a:cubicBezTo>
                    <a:cubicBezTo>
                      <a:pt x="18709" y="69735"/>
                      <a:pt x="17038" y="72675"/>
                      <a:pt x="15479" y="75724"/>
                    </a:cubicBezTo>
                    <a:cubicBezTo>
                      <a:pt x="12361" y="81931"/>
                      <a:pt x="9689" y="88356"/>
                      <a:pt x="7573" y="94889"/>
                    </a:cubicBezTo>
                    <a:cubicBezTo>
                      <a:pt x="7016" y="96523"/>
                      <a:pt x="6459" y="98265"/>
                      <a:pt x="6014" y="99899"/>
                    </a:cubicBezTo>
                    <a:cubicBezTo>
                      <a:pt x="5568" y="101641"/>
                      <a:pt x="5123" y="103274"/>
                      <a:pt x="4677" y="105017"/>
                    </a:cubicBezTo>
                    <a:cubicBezTo>
                      <a:pt x="3786" y="108501"/>
                      <a:pt x="3118" y="111986"/>
                      <a:pt x="2450" y="115470"/>
                    </a:cubicBezTo>
                    <a:cubicBezTo>
                      <a:pt x="1782" y="119173"/>
                      <a:pt x="1336" y="122766"/>
                      <a:pt x="891" y="126469"/>
                    </a:cubicBezTo>
                    <a:cubicBezTo>
                      <a:pt x="557" y="130171"/>
                      <a:pt x="223" y="133874"/>
                      <a:pt x="111" y="137576"/>
                    </a:cubicBezTo>
                    <a:cubicBezTo>
                      <a:pt x="0" y="139536"/>
                      <a:pt x="0" y="141387"/>
                      <a:pt x="0" y="143238"/>
                    </a:cubicBezTo>
                    <a:cubicBezTo>
                      <a:pt x="0" y="145198"/>
                      <a:pt x="0" y="147050"/>
                      <a:pt x="0" y="149010"/>
                    </a:cubicBezTo>
                    <a:cubicBezTo>
                      <a:pt x="0" y="150861"/>
                      <a:pt x="111" y="152821"/>
                      <a:pt x="223" y="154672"/>
                    </a:cubicBezTo>
                    <a:cubicBezTo>
                      <a:pt x="334" y="156632"/>
                      <a:pt x="445" y="158484"/>
                      <a:pt x="557" y="160335"/>
                    </a:cubicBezTo>
                    <a:cubicBezTo>
                      <a:pt x="1114" y="167631"/>
                      <a:pt x="2116" y="174818"/>
                      <a:pt x="3675" y="182005"/>
                    </a:cubicBezTo>
                    <a:cubicBezTo>
                      <a:pt x="4454" y="185489"/>
                      <a:pt x="5345" y="188974"/>
                      <a:pt x="6348" y="192350"/>
                    </a:cubicBezTo>
                    <a:cubicBezTo>
                      <a:pt x="7350" y="195725"/>
                      <a:pt x="8464" y="198992"/>
                      <a:pt x="9689" y="202259"/>
                    </a:cubicBezTo>
                    <a:cubicBezTo>
                      <a:pt x="12138" y="208684"/>
                      <a:pt x="15034" y="215000"/>
                      <a:pt x="18486" y="220989"/>
                    </a:cubicBezTo>
                    <a:cubicBezTo>
                      <a:pt x="20156" y="224038"/>
                      <a:pt x="22050" y="226978"/>
                      <a:pt x="23943" y="229809"/>
                    </a:cubicBezTo>
                    <a:cubicBezTo>
                      <a:pt x="25836" y="232640"/>
                      <a:pt x="27952" y="235472"/>
                      <a:pt x="30068" y="238194"/>
                    </a:cubicBezTo>
                    <a:cubicBezTo>
                      <a:pt x="32295" y="240916"/>
                      <a:pt x="34522" y="243639"/>
                      <a:pt x="36861" y="246143"/>
                    </a:cubicBezTo>
                    <a:cubicBezTo>
                      <a:pt x="39199" y="248757"/>
                      <a:pt x="41761" y="251261"/>
                      <a:pt x="44322" y="253657"/>
                    </a:cubicBezTo>
                    <a:cubicBezTo>
                      <a:pt x="46883" y="256053"/>
                      <a:pt x="49556" y="258339"/>
                      <a:pt x="52229" y="260517"/>
                    </a:cubicBezTo>
                    <a:cubicBezTo>
                      <a:pt x="54901" y="262695"/>
                      <a:pt x="57685" y="264764"/>
                      <a:pt x="60581" y="266724"/>
                    </a:cubicBezTo>
                    <a:cubicBezTo>
                      <a:pt x="63476" y="268684"/>
                      <a:pt x="66372" y="270536"/>
                      <a:pt x="69379" y="272278"/>
                    </a:cubicBezTo>
                    <a:cubicBezTo>
                      <a:pt x="72385" y="274020"/>
                      <a:pt x="75503" y="275654"/>
                      <a:pt x="78510" y="277069"/>
                    </a:cubicBezTo>
                    <a:cubicBezTo>
                      <a:pt x="84746" y="280118"/>
                      <a:pt x="91317" y="282623"/>
                      <a:pt x="97999" y="284692"/>
                    </a:cubicBezTo>
                    <a:cubicBezTo>
                      <a:pt x="101451" y="285672"/>
                      <a:pt x="104903" y="286652"/>
                      <a:pt x="108355" y="287414"/>
                    </a:cubicBezTo>
                    <a:cubicBezTo>
                      <a:pt x="111807" y="288176"/>
                      <a:pt x="115482" y="288939"/>
                      <a:pt x="119046" y="289483"/>
                    </a:cubicBezTo>
                    <a:cubicBezTo>
                      <a:pt x="126507" y="290681"/>
                      <a:pt x="133968" y="291334"/>
                      <a:pt x="141541" y="291552"/>
                    </a:cubicBezTo>
                    <a:cubicBezTo>
                      <a:pt x="145327" y="291661"/>
                      <a:pt x="149225" y="291661"/>
                      <a:pt x="153011" y="291552"/>
                    </a:cubicBezTo>
                    <a:cubicBezTo>
                      <a:pt x="156909" y="291443"/>
                      <a:pt x="160695" y="291225"/>
                      <a:pt x="164482" y="290899"/>
                    </a:cubicBezTo>
                    <a:cubicBezTo>
                      <a:pt x="171831" y="290245"/>
                      <a:pt x="179070" y="289156"/>
                      <a:pt x="186197" y="287523"/>
                    </a:cubicBezTo>
                    <a:cubicBezTo>
                      <a:pt x="189649" y="286761"/>
                      <a:pt x="193102" y="285781"/>
                      <a:pt x="196554" y="284801"/>
                    </a:cubicBezTo>
                    <a:cubicBezTo>
                      <a:pt x="199895" y="283712"/>
                      <a:pt x="203236" y="282623"/>
                      <a:pt x="206576" y="281316"/>
                    </a:cubicBezTo>
                    <a:cubicBezTo>
                      <a:pt x="213035" y="278812"/>
                      <a:pt x="219383" y="275762"/>
                      <a:pt x="225397" y="272278"/>
                    </a:cubicBezTo>
                    <a:cubicBezTo>
                      <a:pt x="228403" y="270536"/>
                      <a:pt x="231410" y="268684"/>
                      <a:pt x="234194" y="266724"/>
                    </a:cubicBezTo>
                    <a:cubicBezTo>
                      <a:pt x="237201" y="264546"/>
                      <a:pt x="239985" y="262477"/>
                      <a:pt x="242658" y="260300"/>
                    </a:cubicBezTo>
                    <a:cubicBezTo>
                      <a:pt x="245108" y="258339"/>
                      <a:pt x="247446" y="256379"/>
                      <a:pt x="249673" y="254310"/>
                    </a:cubicBezTo>
                    <a:cubicBezTo>
                      <a:pt x="250564" y="253439"/>
                      <a:pt x="251455" y="252677"/>
                      <a:pt x="252346" y="251806"/>
                    </a:cubicBezTo>
                    <a:cubicBezTo>
                      <a:pt x="253014" y="251261"/>
                      <a:pt x="253571" y="250608"/>
                      <a:pt x="254239" y="249955"/>
                    </a:cubicBezTo>
                    <a:cubicBezTo>
                      <a:pt x="254907" y="249301"/>
                      <a:pt x="255464" y="248757"/>
                      <a:pt x="256132" y="248103"/>
                    </a:cubicBezTo>
                    <a:cubicBezTo>
                      <a:pt x="257246" y="246906"/>
                      <a:pt x="258471" y="245708"/>
                      <a:pt x="259585" y="244510"/>
                    </a:cubicBezTo>
                    <a:cubicBezTo>
                      <a:pt x="262926" y="240916"/>
                      <a:pt x="266044" y="236996"/>
                      <a:pt x="268939" y="233076"/>
                    </a:cubicBezTo>
                    <a:cubicBezTo>
                      <a:pt x="270944" y="230245"/>
                      <a:pt x="272837" y="227414"/>
                      <a:pt x="274730" y="224473"/>
                    </a:cubicBezTo>
                    <a:cubicBezTo>
                      <a:pt x="276512" y="221533"/>
                      <a:pt x="278182" y="218484"/>
                      <a:pt x="279741" y="215435"/>
                    </a:cubicBezTo>
                    <a:cubicBezTo>
                      <a:pt x="281300" y="212386"/>
                      <a:pt x="282748" y="209228"/>
                      <a:pt x="284084" y="206070"/>
                    </a:cubicBezTo>
                    <a:cubicBezTo>
                      <a:pt x="285421" y="202803"/>
                      <a:pt x="286646" y="199646"/>
                      <a:pt x="287648" y="196270"/>
                    </a:cubicBezTo>
                    <a:cubicBezTo>
                      <a:pt x="289207" y="191478"/>
                      <a:pt x="290543" y="186687"/>
                      <a:pt x="291546" y="181896"/>
                    </a:cubicBezTo>
                    <a:cubicBezTo>
                      <a:pt x="292548" y="177431"/>
                      <a:pt x="293327" y="172858"/>
                      <a:pt x="293884" y="168284"/>
                    </a:cubicBezTo>
                    <a:cubicBezTo>
                      <a:pt x="294330" y="164582"/>
                      <a:pt x="294664" y="160879"/>
                      <a:pt x="294886" y="157177"/>
                    </a:cubicBezTo>
                    <a:cubicBezTo>
                      <a:pt x="295109" y="153257"/>
                      <a:pt x="295221" y="149445"/>
                      <a:pt x="295221" y="145634"/>
                    </a:cubicBezTo>
                    <a:moveTo>
                      <a:pt x="262591" y="160661"/>
                    </a:moveTo>
                    <a:cubicBezTo>
                      <a:pt x="262257" y="164582"/>
                      <a:pt x="261701" y="168611"/>
                      <a:pt x="260921" y="172422"/>
                    </a:cubicBezTo>
                    <a:cubicBezTo>
                      <a:pt x="260030" y="176887"/>
                      <a:pt x="258917" y="181351"/>
                      <a:pt x="257469" y="185816"/>
                    </a:cubicBezTo>
                    <a:cubicBezTo>
                      <a:pt x="256801" y="187994"/>
                      <a:pt x="256021" y="190063"/>
                      <a:pt x="255130" y="192241"/>
                    </a:cubicBezTo>
                    <a:cubicBezTo>
                      <a:pt x="253682" y="195943"/>
                      <a:pt x="252012" y="199537"/>
                      <a:pt x="250119" y="203130"/>
                    </a:cubicBezTo>
                    <a:cubicBezTo>
                      <a:pt x="248337" y="206506"/>
                      <a:pt x="246333" y="209664"/>
                      <a:pt x="244217" y="212822"/>
                    </a:cubicBezTo>
                    <a:cubicBezTo>
                      <a:pt x="242992" y="214673"/>
                      <a:pt x="241655" y="216415"/>
                      <a:pt x="240319" y="218158"/>
                    </a:cubicBezTo>
                    <a:cubicBezTo>
                      <a:pt x="239540" y="219138"/>
                      <a:pt x="238649" y="220227"/>
                      <a:pt x="237869" y="221207"/>
                    </a:cubicBezTo>
                    <a:cubicBezTo>
                      <a:pt x="236644" y="222622"/>
                      <a:pt x="235419" y="224038"/>
                      <a:pt x="234194" y="225236"/>
                    </a:cubicBezTo>
                    <a:cubicBezTo>
                      <a:pt x="233637" y="225780"/>
                      <a:pt x="233081" y="226433"/>
                      <a:pt x="232524" y="226978"/>
                    </a:cubicBezTo>
                    <a:cubicBezTo>
                      <a:pt x="232190" y="227414"/>
                      <a:pt x="231744" y="227740"/>
                      <a:pt x="231410" y="228176"/>
                    </a:cubicBezTo>
                    <a:cubicBezTo>
                      <a:pt x="230965" y="228611"/>
                      <a:pt x="230631" y="228938"/>
                      <a:pt x="230185" y="229374"/>
                    </a:cubicBezTo>
                    <a:cubicBezTo>
                      <a:pt x="229740" y="229809"/>
                      <a:pt x="229183" y="230245"/>
                      <a:pt x="228626" y="230789"/>
                    </a:cubicBezTo>
                    <a:cubicBezTo>
                      <a:pt x="227512" y="231878"/>
                      <a:pt x="226287" y="232858"/>
                      <a:pt x="225174" y="233838"/>
                    </a:cubicBezTo>
                    <a:cubicBezTo>
                      <a:pt x="223503" y="235254"/>
                      <a:pt x="221722" y="236669"/>
                      <a:pt x="219940" y="237976"/>
                    </a:cubicBezTo>
                    <a:cubicBezTo>
                      <a:pt x="218158" y="239283"/>
                      <a:pt x="216376" y="240590"/>
                      <a:pt x="214483" y="241788"/>
                    </a:cubicBezTo>
                    <a:cubicBezTo>
                      <a:pt x="211031" y="243965"/>
                      <a:pt x="207356" y="246034"/>
                      <a:pt x="203681" y="247886"/>
                    </a:cubicBezTo>
                    <a:cubicBezTo>
                      <a:pt x="199672" y="249846"/>
                      <a:pt x="195552" y="251588"/>
                      <a:pt x="191320" y="253004"/>
                    </a:cubicBezTo>
                    <a:cubicBezTo>
                      <a:pt x="186977" y="254528"/>
                      <a:pt x="182634" y="255726"/>
                      <a:pt x="178068" y="256706"/>
                    </a:cubicBezTo>
                    <a:cubicBezTo>
                      <a:pt x="173391" y="257686"/>
                      <a:pt x="168713" y="258448"/>
                      <a:pt x="163925" y="258993"/>
                    </a:cubicBezTo>
                    <a:cubicBezTo>
                      <a:pt x="158914" y="259537"/>
                      <a:pt x="153902" y="259864"/>
                      <a:pt x="148891" y="259864"/>
                    </a:cubicBezTo>
                    <a:cubicBezTo>
                      <a:pt x="143880" y="259864"/>
                      <a:pt x="138757" y="259755"/>
                      <a:pt x="133746" y="259319"/>
                    </a:cubicBezTo>
                    <a:cubicBezTo>
                      <a:pt x="128957" y="258884"/>
                      <a:pt x="124280" y="258231"/>
                      <a:pt x="119491" y="257250"/>
                    </a:cubicBezTo>
                    <a:cubicBezTo>
                      <a:pt x="115037" y="256379"/>
                      <a:pt x="110582" y="255182"/>
                      <a:pt x="106239" y="253766"/>
                    </a:cubicBezTo>
                    <a:cubicBezTo>
                      <a:pt x="102008" y="252350"/>
                      <a:pt x="97887" y="250717"/>
                      <a:pt x="93767" y="248866"/>
                    </a:cubicBezTo>
                    <a:cubicBezTo>
                      <a:pt x="89869" y="246906"/>
                      <a:pt x="85971" y="244837"/>
                      <a:pt x="82185" y="242441"/>
                    </a:cubicBezTo>
                    <a:cubicBezTo>
                      <a:pt x="78399" y="240045"/>
                      <a:pt x="74835" y="237432"/>
                      <a:pt x="71383" y="234601"/>
                    </a:cubicBezTo>
                    <a:cubicBezTo>
                      <a:pt x="67931" y="231660"/>
                      <a:pt x="64590" y="228611"/>
                      <a:pt x="61472" y="225345"/>
                    </a:cubicBezTo>
                    <a:cubicBezTo>
                      <a:pt x="59913" y="223711"/>
                      <a:pt x="58465" y="222078"/>
                      <a:pt x="57017" y="220444"/>
                    </a:cubicBezTo>
                    <a:cubicBezTo>
                      <a:pt x="55570" y="218811"/>
                      <a:pt x="54233" y="217069"/>
                      <a:pt x="52897" y="215217"/>
                    </a:cubicBezTo>
                    <a:cubicBezTo>
                      <a:pt x="50336" y="211733"/>
                      <a:pt x="47886" y="208030"/>
                      <a:pt x="45770" y="204219"/>
                    </a:cubicBezTo>
                    <a:cubicBezTo>
                      <a:pt x="43654" y="200408"/>
                      <a:pt x="41761" y="196488"/>
                      <a:pt x="40090" y="192459"/>
                    </a:cubicBezTo>
                    <a:cubicBezTo>
                      <a:pt x="38420" y="188321"/>
                      <a:pt x="37084" y="184074"/>
                      <a:pt x="35859" y="179827"/>
                    </a:cubicBezTo>
                    <a:cubicBezTo>
                      <a:pt x="34634" y="175362"/>
                      <a:pt x="33743" y="170789"/>
                      <a:pt x="33075" y="166215"/>
                    </a:cubicBezTo>
                    <a:cubicBezTo>
                      <a:pt x="32406" y="161424"/>
                      <a:pt x="31961" y="156523"/>
                      <a:pt x="31738" y="151732"/>
                    </a:cubicBezTo>
                    <a:cubicBezTo>
                      <a:pt x="31627" y="149228"/>
                      <a:pt x="31627" y="146723"/>
                      <a:pt x="31627" y="144218"/>
                    </a:cubicBezTo>
                    <a:cubicBezTo>
                      <a:pt x="31627" y="141714"/>
                      <a:pt x="31738" y="139209"/>
                      <a:pt x="31850" y="136705"/>
                    </a:cubicBezTo>
                    <a:cubicBezTo>
                      <a:pt x="32184" y="131913"/>
                      <a:pt x="32629" y="127122"/>
                      <a:pt x="33520" y="122331"/>
                    </a:cubicBezTo>
                    <a:cubicBezTo>
                      <a:pt x="34299" y="117866"/>
                      <a:pt x="35302" y="113401"/>
                      <a:pt x="36638" y="108937"/>
                    </a:cubicBezTo>
                    <a:cubicBezTo>
                      <a:pt x="37863" y="104690"/>
                      <a:pt x="39422" y="100443"/>
                      <a:pt x="41204" y="96414"/>
                    </a:cubicBezTo>
                    <a:cubicBezTo>
                      <a:pt x="42986" y="92385"/>
                      <a:pt x="44990" y="88465"/>
                      <a:pt x="47217" y="84653"/>
                    </a:cubicBezTo>
                    <a:cubicBezTo>
                      <a:pt x="49445" y="80842"/>
                      <a:pt x="52006" y="77249"/>
                      <a:pt x="54679" y="73764"/>
                    </a:cubicBezTo>
                    <a:cubicBezTo>
                      <a:pt x="57463" y="70170"/>
                      <a:pt x="60470" y="66795"/>
                      <a:pt x="63699" y="63637"/>
                    </a:cubicBezTo>
                    <a:cubicBezTo>
                      <a:pt x="66817" y="60479"/>
                      <a:pt x="70269" y="57430"/>
                      <a:pt x="73833" y="54599"/>
                    </a:cubicBezTo>
                    <a:cubicBezTo>
                      <a:pt x="77285" y="51876"/>
                      <a:pt x="80960" y="49372"/>
                      <a:pt x="84746" y="47085"/>
                    </a:cubicBezTo>
                    <a:cubicBezTo>
                      <a:pt x="88533" y="44798"/>
                      <a:pt x="92430" y="42729"/>
                      <a:pt x="96439" y="40987"/>
                    </a:cubicBezTo>
                    <a:cubicBezTo>
                      <a:pt x="100560" y="39136"/>
                      <a:pt x="104680" y="37611"/>
                      <a:pt x="108912" y="36304"/>
                    </a:cubicBezTo>
                    <a:cubicBezTo>
                      <a:pt x="113366" y="34998"/>
                      <a:pt x="117821" y="33909"/>
                      <a:pt x="122275" y="33038"/>
                    </a:cubicBezTo>
                    <a:cubicBezTo>
                      <a:pt x="127064" y="32166"/>
                      <a:pt x="131853" y="31622"/>
                      <a:pt x="136641" y="31295"/>
                    </a:cubicBezTo>
                    <a:cubicBezTo>
                      <a:pt x="139091" y="31186"/>
                      <a:pt x="141652" y="31078"/>
                      <a:pt x="144214" y="30969"/>
                    </a:cubicBezTo>
                    <a:cubicBezTo>
                      <a:pt x="146775" y="30969"/>
                      <a:pt x="149336" y="30969"/>
                      <a:pt x="151786" y="30969"/>
                    </a:cubicBezTo>
                    <a:cubicBezTo>
                      <a:pt x="156798" y="31078"/>
                      <a:pt x="161698" y="31513"/>
                      <a:pt x="166597" y="32166"/>
                    </a:cubicBezTo>
                    <a:cubicBezTo>
                      <a:pt x="171275" y="32820"/>
                      <a:pt x="175952" y="33691"/>
                      <a:pt x="180518" y="34780"/>
                    </a:cubicBezTo>
                    <a:cubicBezTo>
                      <a:pt x="184972" y="35869"/>
                      <a:pt x="189315" y="37284"/>
                      <a:pt x="193547" y="38809"/>
                    </a:cubicBezTo>
                    <a:cubicBezTo>
                      <a:pt x="197667" y="40442"/>
                      <a:pt x="201788" y="42294"/>
                      <a:pt x="205686" y="44363"/>
                    </a:cubicBezTo>
                    <a:cubicBezTo>
                      <a:pt x="209583" y="46432"/>
                      <a:pt x="213370" y="48718"/>
                      <a:pt x="217044" y="51332"/>
                    </a:cubicBezTo>
                    <a:cubicBezTo>
                      <a:pt x="220719" y="53945"/>
                      <a:pt x="224172" y="56777"/>
                      <a:pt x="227512" y="59717"/>
                    </a:cubicBezTo>
                    <a:cubicBezTo>
                      <a:pt x="229183" y="61241"/>
                      <a:pt x="230853" y="62766"/>
                      <a:pt x="232412" y="64399"/>
                    </a:cubicBezTo>
                    <a:cubicBezTo>
                      <a:pt x="233971" y="66033"/>
                      <a:pt x="235531" y="67666"/>
                      <a:pt x="236978" y="69299"/>
                    </a:cubicBezTo>
                    <a:cubicBezTo>
                      <a:pt x="239874" y="72675"/>
                      <a:pt x="242546" y="76160"/>
                      <a:pt x="244885" y="79862"/>
                    </a:cubicBezTo>
                    <a:cubicBezTo>
                      <a:pt x="247335" y="83456"/>
                      <a:pt x="249562" y="87267"/>
                      <a:pt x="251455" y="91187"/>
                    </a:cubicBezTo>
                    <a:cubicBezTo>
                      <a:pt x="253348" y="95107"/>
                      <a:pt x="255130" y="99245"/>
                      <a:pt x="256578" y="103383"/>
                    </a:cubicBezTo>
                    <a:cubicBezTo>
                      <a:pt x="258026" y="107630"/>
                      <a:pt x="259251" y="112095"/>
                      <a:pt x="260253" y="116450"/>
                    </a:cubicBezTo>
                    <a:cubicBezTo>
                      <a:pt x="261255" y="121024"/>
                      <a:pt x="261923" y="125706"/>
                      <a:pt x="262369" y="130498"/>
                    </a:cubicBezTo>
                    <a:cubicBezTo>
                      <a:pt x="262926" y="135507"/>
                      <a:pt x="263148" y="140407"/>
                      <a:pt x="263148" y="145416"/>
                    </a:cubicBezTo>
                    <a:cubicBezTo>
                      <a:pt x="263371" y="150643"/>
                      <a:pt x="263148" y="155652"/>
                      <a:pt x="262591" y="160661"/>
                    </a:cubicBezTo>
                  </a:path>
                </a:pathLst>
              </a:custGeom>
              <a:grpFill/>
              <a:ln w="11089" cap="flat">
                <a:noFill/>
                <a:prstDash val="solid"/>
                <a:miter/>
              </a:ln>
            </p:spPr>
            <p:txBody>
              <a:bodyPr rtlCol="0" anchor="ctr"/>
              <a:lstStyle/>
              <a:p>
                <a:endParaRPr lang="fi-FI"/>
              </a:p>
            </p:txBody>
          </p:sp>
          <p:sp>
            <p:nvSpPr>
              <p:cNvPr id="16" name="Vapaamuotoinen: Muoto 15">
                <a:extLst>
                  <a:ext uri="{FF2B5EF4-FFF2-40B4-BE49-F238E27FC236}">
                    <a16:creationId xmlns:a16="http://schemas.microsoft.com/office/drawing/2014/main" id="{8BFDF7F8-CE89-408B-AC52-6D95B4CE64B7}"/>
                  </a:ext>
                </a:extLst>
              </p:cNvPr>
              <p:cNvSpPr/>
              <p:nvPr/>
            </p:nvSpPr>
            <p:spPr bwMode="black">
              <a:xfrm>
                <a:off x="10972862" y="6318240"/>
                <a:ext cx="32851" cy="290311"/>
              </a:xfrm>
              <a:custGeom>
                <a:avLst/>
                <a:gdLst>
                  <a:gd name="connsiteX0" fmla="*/ 334 w 32851"/>
                  <a:gd name="connsiteY0" fmla="*/ 290312 h 290311"/>
                  <a:gd name="connsiteX1" fmla="*/ 32518 w 32851"/>
                  <a:gd name="connsiteY1" fmla="*/ 290312 h 290311"/>
                  <a:gd name="connsiteX2" fmla="*/ 32852 w 32851"/>
                  <a:gd name="connsiteY2" fmla="*/ 145156 h 290311"/>
                  <a:gd name="connsiteX3" fmla="*/ 32518 w 32851"/>
                  <a:gd name="connsiteY3" fmla="*/ 0 h 290311"/>
                  <a:gd name="connsiteX4" fmla="*/ 334 w 32851"/>
                  <a:gd name="connsiteY4" fmla="*/ 0 h 290311"/>
                  <a:gd name="connsiteX5" fmla="*/ 0 w 32851"/>
                  <a:gd name="connsiteY5" fmla="*/ 145156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1" h="290311">
                    <a:moveTo>
                      <a:pt x="334" y="290312"/>
                    </a:moveTo>
                    <a:lnTo>
                      <a:pt x="32518" y="290312"/>
                    </a:lnTo>
                    <a:lnTo>
                      <a:pt x="32852" y="145156"/>
                    </a:lnTo>
                    <a:lnTo>
                      <a:pt x="32518" y="0"/>
                    </a:lnTo>
                    <a:lnTo>
                      <a:pt x="334" y="0"/>
                    </a:lnTo>
                    <a:lnTo>
                      <a:pt x="0" y="145156"/>
                    </a:lnTo>
                    <a:close/>
                  </a:path>
                </a:pathLst>
              </a:custGeom>
              <a:grpFill/>
              <a:ln w="11089" cap="flat">
                <a:noFill/>
                <a:prstDash val="solid"/>
                <a:miter/>
              </a:ln>
            </p:spPr>
            <p:txBody>
              <a:bodyPr rtlCol="0" anchor="ctr"/>
              <a:lstStyle/>
              <a:p>
                <a:endParaRPr lang="fi-FI"/>
              </a:p>
            </p:txBody>
          </p:sp>
          <p:sp>
            <p:nvSpPr>
              <p:cNvPr id="17" name="Vapaamuotoinen: Muoto 16">
                <a:extLst>
                  <a:ext uri="{FF2B5EF4-FFF2-40B4-BE49-F238E27FC236}">
                    <a16:creationId xmlns:a16="http://schemas.microsoft.com/office/drawing/2014/main" id="{87E1F246-482F-4CA9-B52C-236AF55CD1F6}"/>
                  </a:ext>
                </a:extLst>
              </p:cNvPr>
              <p:cNvSpPr/>
              <p:nvPr/>
            </p:nvSpPr>
            <p:spPr bwMode="black">
              <a:xfrm>
                <a:off x="10278854" y="6318240"/>
                <a:ext cx="202567" cy="290311"/>
              </a:xfrm>
              <a:custGeom>
                <a:avLst/>
                <a:gdLst>
                  <a:gd name="connsiteX0" fmla="*/ 0 w 202567"/>
                  <a:gd name="connsiteY0" fmla="*/ 0 h 290311"/>
                  <a:gd name="connsiteX1" fmla="*/ 0 w 202567"/>
                  <a:gd name="connsiteY1" fmla="*/ 32233 h 290311"/>
                  <a:gd name="connsiteX2" fmla="*/ 85081 w 202567"/>
                  <a:gd name="connsiteY2" fmla="*/ 32233 h 290311"/>
                  <a:gd name="connsiteX3" fmla="*/ 84746 w 202567"/>
                  <a:gd name="connsiteY3" fmla="*/ 161163 h 290311"/>
                  <a:gd name="connsiteX4" fmla="*/ 85081 w 202567"/>
                  <a:gd name="connsiteY4" fmla="*/ 290312 h 290311"/>
                  <a:gd name="connsiteX5" fmla="*/ 117710 w 202567"/>
                  <a:gd name="connsiteY5" fmla="*/ 290312 h 290311"/>
                  <a:gd name="connsiteX6" fmla="*/ 117932 w 202567"/>
                  <a:gd name="connsiteY6" fmla="*/ 161163 h 290311"/>
                  <a:gd name="connsiteX7" fmla="*/ 117710 w 202567"/>
                  <a:gd name="connsiteY7" fmla="*/ 32233 h 290311"/>
                  <a:gd name="connsiteX8" fmla="*/ 202567 w 202567"/>
                  <a:gd name="connsiteY8" fmla="*/ 32233 h 290311"/>
                  <a:gd name="connsiteX9" fmla="*/ 202567 w 202567"/>
                  <a:gd name="connsiteY9" fmla="*/ 0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567" h="290311">
                    <a:moveTo>
                      <a:pt x="0" y="0"/>
                    </a:moveTo>
                    <a:lnTo>
                      <a:pt x="0" y="32233"/>
                    </a:lnTo>
                    <a:lnTo>
                      <a:pt x="85081" y="32233"/>
                    </a:lnTo>
                    <a:lnTo>
                      <a:pt x="84746" y="161163"/>
                    </a:lnTo>
                    <a:lnTo>
                      <a:pt x="85081" y="290312"/>
                    </a:lnTo>
                    <a:lnTo>
                      <a:pt x="117710" y="290312"/>
                    </a:lnTo>
                    <a:lnTo>
                      <a:pt x="117932" y="161163"/>
                    </a:lnTo>
                    <a:lnTo>
                      <a:pt x="117710" y="32233"/>
                    </a:lnTo>
                    <a:lnTo>
                      <a:pt x="202567" y="32233"/>
                    </a:lnTo>
                    <a:lnTo>
                      <a:pt x="202567" y="0"/>
                    </a:lnTo>
                    <a:close/>
                  </a:path>
                </a:pathLst>
              </a:custGeom>
              <a:grpFill/>
              <a:ln w="11089" cap="flat">
                <a:noFill/>
                <a:prstDash val="solid"/>
                <a:miter/>
              </a:ln>
            </p:spPr>
            <p:txBody>
              <a:bodyPr rtlCol="0" anchor="ctr"/>
              <a:lstStyle/>
              <a:p>
                <a:endParaRPr lang="fi-FI"/>
              </a:p>
            </p:txBody>
          </p:sp>
          <p:sp>
            <p:nvSpPr>
              <p:cNvPr id="18" name="Vapaamuotoinen: Muoto 17">
                <a:extLst>
                  <a:ext uri="{FF2B5EF4-FFF2-40B4-BE49-F238E27FC236}">
                    <a16:creationId xmlns:a16="http://schemas.microsoft.com/office/drawing/2014/main" id="{38CF3B7E-405C-4AF3-B04B-D67CCD8D9C9B}"/>
                  </a:ext>
                </a:extLst>
              </p:cNvPr>
              <p:cNvSpPr/>
              <p:nvPr/>
            </p:nvSpPr>
            <p:spPr bwMode="black">
              <a:xfrm>
                <a:off x="10763359" y="6317810"/>
                <a:ext cx="159501" cy="291546"/>
              </a:xfrm>
              <a:custGeom>
                <a:avLst/>
                <a:gdLst>
                  <a:gd name="connsiteX0" fmla="*/ 126872 w 159501"/>
                  <a:gd name="connsiteY0" fmla="*/ 76547 h 291546"/>
                  <a:gd name="connsiteX1" fmla="*/ 126427 w 159501"/>
                  <a:gd name="connsiteY1" fmla="*/ 69251 h 291546"/>
                  <a:gd name="connsiteX2" fmla="*/ 125536 w 159501"/>
                  <a:gd name="connsiteY2" fmla="*/ 64460 h 291546"/>
                  <a:gd name="connsiteX3" fmla="*/ 124645 w 159501"/>
                  <a:gd name="connsiteY3" fmla="*/ 61302 h 291546"/>
                  <a:gd name="connsiteX4" fmla="*/ 123532 w 159501"/>
                  <a:gd name="connsiteY4" fmla="*/ 58362 h 291546"/>
                  <a:gd name="connsiteX5" fmla="*/ 120525 w 159501"/>
                  <a:gd name="connsiteY5" fmla="*/ 52917 h 291546"/>
                  <a:gd name="connsiteX6" fmla="*/ 116516 w 159501"/>
                  <a:gd name="connsiteY6" fmla="*/ 47908 h 291546"/>
                  <a:gd name="connsiteX7" fmla="*/ 113843 w 159501"/>
                  <a:gd name="connsiteY7" fmla="*/ 45404 h 291546"/>
                  <a:gd name="connsiteX8" fmla="*/ 112507 w 159501"/>
                  <a:gd name="connsiteY8" fmla="*/ 44315 h 291546"/>
                  <a:gd name="connsiteX9" fmla="*/ 111839 w 159501"/>
                  <a:gd name="connsiteY9" fmla="*/ 43770 h 291546"/>
                  <a:gd name="connsiteX10" fmla="*/ 111282 w 159501"/>
                  <a:gd name="connsiteY10" fmla="*/ 43226 h 291546"/>
                  <a:gd name="connsiteX11" fmla="*/ 109611 w 159501"/>
                  <a:gd name="connsiteY11" fmla="*/ 42028 h 291546"/>
                  <a:gd name="connsiteX12" fmla="*/ 106493 w 159501"/>
                  <a:gd name="connsiteY12" fmla="*/ 40068 h 291546"/>
                  <a:gd name="connsiteX13" fmla="*/ 105157 w 159501"/>
                  <a:gd name="connsiteY13" fmla="*/ 39305 h 291546"/>
                  <a:gd name="connsiteX14" fmla="*/ 100591 w 159501"/>
                  <a:gd name="connsiteY14" fmla="*/ 37128 h 291546"/>
                  <a:gd name="connsiteX15" fmla="*/ 95914 w 159501"/>
                  <a:gd name="connsiteY15" fmla="*/ 35494 h 291546"/>
                  <a:gd name="connsiteX16" fmla="*/ 92462 w 159501"/>
                  <a:gd name="connsiteY16" fmla="*/ 34623 h 291546"/>
                  <a:gd name="connsiteX17" fmla="*/ 88898 w 159501"/>
                  <a:gd name="connsiteY17" fmla="*/ 33861 h 291546"/>
                  <a:gd name="connsiteX18" fmla="*/ 83553 w 159501"/>
                  <a:gd name="connsiteY18" fmla="*/ 33098 h 291546"/>
                  <a:gd name="connsiteX19" fmla="*/ 79544 w 159501"/>
                  <a:gd name="connsiteY19" fmla="*/ 32881 h 291546"/>
                  <a:gd name="connsiteX20" fmla="*/ 75535 w 159501"/>
                  <a:gd name="connsiteY20" fmla="*/ 32772 h 291546"/>
                  <a:gd name="connsiteX21" fmla="*/ 32215 w 159501"/>
                  <a:gd name="connsiteY21" fmla="*/ 32772 h 291546"/>
                  <a:gd name="connsiteX22" fmla="*/ 32215 w 159501"/>
                  <a:gd name="connsiteY22" fmla="*/ 121738 h 291546"/>
                  <a:gd name="connsiteX23" fmla="*/ 75423 w 159501"/>
                  <a:gd name="connsiteY23" fmla="*/ 121738 h 291546"/>
                  <a:gd name="connsiteX24" fmla="*/ 86448 w 159501"/>
                  <a:gd name="connsiteY24" fmla="*/ 120976 h 291546"/>
                  <a:gd name="connsiteX25" fmla="*/ 96248 w 159501"/>
                  <a:gd name="connsiteY25" fmla="*/ 118689 h 291546"/>
                  <a:gd name="connsiteX26" fmla="*/ 104934 w 159501"/>
                  <a:gd name="connsiteY26" fmla="*/ 114987 h 291546"/>
                  <a:gd name="connsiteX27" fmla="*/ 112618 w 159501"/>
                  <a:gd name="connsiteY27" fmla="*/ 109869 h 291546"/>
                  <a:gd name="connsiteX28" fmla="*/ 115514 w 159501"/>
                  <a:gd name="connsiteY28" fmla="*/ 107146 h 291546"/>
                  <a:gd name="connsiteX29" fmla="*/ 118075 w 159501"/>
                  <a:gd name="connsiteY29" fmla="*/ 104206 h 291546"/>
                  <a:gd name="connsiteX30" fmla="*/ 120302 w 159501"/>
                  <a:gd name="connsiteY30" fmla="*/ 101157 h 291546"/>
                  <a:gd name="connsiteX31" fmla="*/ 122195 w 159501"/>
                  <a:gd name="connsiteY31" fmla="*/ 97782 h 291546"/>
                  <a:gd name="connsiteX32" fmla="*/ 124979 w 159501"/>
                  <a:gd name="connsiteY32" fmla="*/ 90377 h 291546"/>
                  <a:gd name="connsiteX33" fmla="*/ 125982 w 159501"/>
                  <a:gd name="connsiteY33" fmla="*/ 85694 h 291546"/>
                  <a:gd name="connsiteX34" fmla="*/ 126872 w 159501"/>
                  <a:gd name="connsiteY34" fmla="*/ 76547 h 291546"/>
                  <a:gd name="connsiteX35" fmla="*/ 98809 w 159501"/>
                  <a:gd name="connsiteY35" fmla="*/ 151249 h 291546"/>
                  <a:gd name="connsiteX36" fmla="*/ 42126 w 159501"/>
                  <a:gd name="connsiteY36" fmla="*/ 153862 h 291546"/>
                  <a:gd name="connsiteX37" fmla="*/ 32215 w 159501"/>
                  <a:gd name="connsiteY37" fmla="*/ 156040 h 291546"/>
                  <a:gd name="connsiteX38" fmla="*/ 32215 w 159501"/>
                  <a:gd name="connsiteY38" fmla="*/ 168018 h 291546"/>
                  <a:gd name="connsiteX39" fmla="*/ 32215 w 159501"/>
                  <a:gd name="connsiteY39" fmla="*/ 191866 h 291546"/>
                  <a:gd name="connsiteX40" fmla="*/ 32215 w 159501"/>
                  <a:gd name="connsiteY40" fmla="*/ 243591 h 291546"/>
                  <a:gd name="connsiteX41" fmla="*/ 32215 w 159501"/>
                  <a:gd name="connsiteY41" fmla="*/ 269508 h 291546"/>
                  <a:gd name="connsiteX42" fmla="*/ 32215 w 159501"/>
                  <a:gd name="connsiteY42" fmla="*/ 282466 h 291546"/>
                  <a:gd name="connsiteX43" fmla="*/ 32215 w 159501"/>
                  <a:gd name="connsiteY43" fmla="*/ 289000 h 291546"/>
                  <a:gd name="connsiteX44" fmla="*/ 27538 w 159501"/>
                  <a:gd name="connsiteY44" fmla="*/ 290851 h 291546"/>
                  <a:gd name="connsiteX45" fmla="*/ 7604 w 159501"/>
                  <a:gd name="connsiteY45" fmla="*/ 290851 h 291546"/>
                  <a:gd name="connsiteX46" fmla="*/ 31 w 159501"/>
                  <a:gd name="connsiteY46" fmla="*/ 288564 h 291546"/>
                  <a:gd name="connsiteX47" fmla="*/ 31 w 159501"/>
                  <a:gd name="connsiteY47" fmla="*/ 285079 h 291546"/>
                  <a:gd name="connsiteX48" fmla="*/ 31 w 159501"/>
                  <a:gd name="connsiteY48" fmla="*/ 274626 h 291546"/>
                  <a:gd name="connsiteX49" fmla="*/ 31 w 159501"/>
                  <a:gd name="connsiteY49" fmla="*/ 214516 h 291546"/>
                  <a:gd name="connsiteX50" fmla="*/ 143 w 159501"/>
                  <a:gd name="connsiteY50" fmla="*/ 7944 h 291546"/>
                  <a:gd name="connsiteX51" fmla="*/ 143 w 159501"/>
                  <a:gd name="connsiteY51" fmla="*/ 1846 h 291546"/>
                  <a:gd name="connsiteX52" fmla="*/ 5042 w 159501"/>
                  <a:gd name="connsiteY52" fmla="*/ 539 h 291546"/>
                  <a:gd name="connsiteX53" fmla="*/ 17404 w 159501"/>
                  <a:gd name="connsiteY53" fmla="*/ 539 h 291546"/>
                  <a:gd name="connsiteX54" fmla="*/ 42126 w 159501"/>
                  <a:gd name="connsiteY54" fmla="*/ 539 h 291546"/>
                  <a:gd name="connsiteX55" fmla="*/ 98141 w 159501"/>
                  <a:gd name="connsiteY55" fmla="*/ 2826 h 291546"/>
                  <a:gd name="connsiteX56" fmla="*/ 159501 w 159501"/>
                  <a:gd name="connsiteY56" fmla="*/ 76656 h 291546"/>
                  <a:gd name="connsiteX57" fmla="*/ 98809 w 159501"/>
                  <a:gd name="connsiteY57" fmla="*/ 151249 h 29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9501" h="291546">
                    <a:moveTo>
                      <a:pt x="126872" y="76547"/>
                    </a:moveTo>
                    <a:cubicBezTo>
                      <a:pt x="126872" y="74043"/>
                      <a:pt x="126761" y="71647"/>
                      <a:pt x="126427" y="69251"/>
                    </a:cubicBezTo>
                    <a:cubicBezTo>
                      <a:pt x="126204" y="67618"/>
                      <a:pt x="125870" y="65985"/>
                      <a:pt x="125536" y="64460"/>
                    </a:cubicBezTo>
                    <a:cubicBezTo>
                      <a:pt x="125313" y="63371"/>
                      <a:pt x="124979" y="62282"/>
                      <a:pt x="124645" y="61302"/>
                    </a:cubicBezTo>
                    <a:cubicBezTo>
                      <a:pt x="124311" y="60322"/>
                      <a:pt x="123866" y="59342"/>
                      <a:pt x="123532" y="58362"/>
                    </a:cubicBezTo>
                    <a:cubicBezTo>
                      <a:pt x="122752" y="56402"/>
                      <a:pt x="121638" y="54551"/>
                      <a:pt x="120525" y="52917"/>
                    </a:cubicBezTo>
                    <a:cubicBezTo>
                      <a:pt x="119300" y="51175"/>
                      <a:pt x="117963" y="49433"/>
                      <a:pt x="116516" y="47908"/>
                    </a:cubicBezTo>
                    <a:cubicBezTo>
                      <a:pt x="115625" y="47037"/>
                      <a:pt x="114734" y="46166"/>
                      <a:pt x="113843" y="45404"/>
                    </a:cubicBezTo>
                    <a:cubicBezTo>
                      <a:pt x="113398" y="44968"/>
                      <a:pt x="112952" y="44641"/>
                      <a:pt x="112507" y="44315"/>
                    </a:cubicBezTo>
                    <a:cubicBezTo>
                      <a:pt x="112284" y="44097"/>
                      <a:pt x="112061" y="43988"/>
                      <a:pt x="111839" y="43770"/>
                    </a:cubicBezTo>
                    <a:cubicBezTo>
                      <a:pt x="111616" y="43661"/>
                      <a:pt x="111504" y="43443"/>
                      <a:pt x="111282" y="43226"/>
                    </a:cubicBezTo>
                    <a:cubicBezTo>
                      <a:pt x="110725" y="42790"/>
                      <a:pt x="110168" y="42354"/>
                      <a:pt x="109611" y="42028"/>
                    </a:cubicBezTo>
                    <a:cubicBezTo>
                      <a:pt x="108609" y="41266"/>
                      <a:pt x="107607" y="40612"/>
                      <a:pt x="106493" y="40068"/>
                    </a:cubicBezTo>
                    <a:cubicBezTo>
                      <a:pt x="106048" y="39850"/>
                      <a:pt x="105602" y="39523"/>
                      <a:pt x="105157" y="39305"/>
                    </a:cubicBezTo>
                    <a:cubicBezTo>
                      <a:pt x="103709" y="38543"/>
                      <a:pt x="102150" y="37781"/>
                      <a:pt x="100591" y="37128"/>
                    </a:cubicBezTo>
                    <a:cubicBezTo>
                      <a:pt x="99032" y="36474"/>
                      <a:pt x="97584" y="36039"/>
                      <a:pt x="95914" y="35494"/>
                    </a:cubicBezTo>
                    <a:cubicBezTo>
                      <a:pt x="94800" y="35167"/>
                      <a:pt x="93575" y="34841"/>
                      <a:pt x="92462" y="34623"/>
                    </a:cubicBezTo>
                    <a:cubicBezTo>
                      <a:pt x="91237" y="34405"/>
                      <a:pt x="90123" y="34079"/>
                      <a:pt x="88898" y="33861"/>
                    </a:cubicBezTo>
                    <a:cubicBezTo>
                      <a:pt x="87116" y="33534"/>
                      <a:pt x="85334" y="33316"/>
                      <a:pt x="83553" y="33098"/>
                    </a:cubicBezTo>
                    <a:cubicBezTo>
                      <a:pt x="82216" y="32990"/>
                      <a:pt x="80880" y="32881"/>
                      <a:pt x="79544" y="32881"/>
                    </a:cubicBezTo>
                    <a:cubicBezTo>
                      <a:pt x="78207" y="32881"/>
                      <a:pt x="76871" y="32772"/>
                      <a:pt x="75535" y="32772"/>
                    </a:cubicBezTo>
                    <a:lnTo>
                      <a:pt x="32215" y="32772"/>
                    </a:lnTo>
                    <a:lnTo>
                      <a:pt x="32215" y="121738"/>
                    </a:lnTo>
                    <a:lnTo>
                      <a:pt x="75423" y="121738"/>
                    </a:lnTo>
                    <a:cubicBezTo>
                      <a:pt x="79098" y="121738"/>
                      <a:pt x="82773" y="121520"/>
                      <a:pt x="86448" y="120976"/>
                    </a:cubicBezTo>
                    <a:cubicBezTo>
                      <a:pt x="89789" y="120432"/>
                      <a:pt x="93018" y="119778"/>
                      <a:pt x="96248" y="118689"/>
                    </a:cubicBezTo>
                    <a:cubicBezTo>
                      <a:pt x="99255" y="117709"/>
                      <a:pt x="102150" y="116511"/>
                      <a:pt x="104934" y="114987"/>
                    </a:cubicBezTo>
                    <a:cubicBezTo>
                      <a:pt x="107607" y="113571"/>
                      <a:pt x="110168" y="111829"/>
                      <a:pt x="112618" y="109869"/>
                    </a:cubicBezTo>
                    <a:cubicBezTo>
                      <a:pt x="113620" y="108998"/>
                      <a:pt x="114623" y="108127"/>
                      <a:pt x="115514" y="107146"/>
                    </a:cubicBezTo>
                    <a:cubicBezTo>
                      <a:pt x="116404" y="106275"/>
                      <a:pt x="117295" y="105295"/>
                      <a:pt x="118075" y="104206"/>
                    </a:cubicBezTo>
                    <a:cubicBezTo>
                      <a:pt x="118854" y="103226"/>
                      <a:pt x="119634" y="102246"/>
                      <a:pt x="120302" y="101157"/>
                    </a:cubicBezTo>
                    <a:cubicBezTo>
                      <a:pt x="120970" y="100068"/>
                      <a:pt x="121638" y="98979"/>
                      <a:pt x="122195" y="97782"/>
                    </a:cubicBezTo>
                    <a:cubicBezTo>
                      <a:pt x="123309" y="95386"/>
                      <a:pt x="124311" y="92990"/>
                      <a:pt x="124979" y="90377"/>
                    </a:cubicBezTo>
                    <a:cubicBezTo>
                      <a:pt x="125425" y="88852"/>
                      <a:pt x="125759" y="87219"/>
                      <a:pt x="125982" y="85694"/>
                    </a:cubicBezTo>
                    <a:cubicBezTo>
                      <a:pt x="126650" y="82536"/>
                      <a:pt x="126872" y="79487"/>
                      <a:pt x="126872" y="76547"/>
                    </a:cubicBezTo>
                    <a:moveTo>
                      <a:pt x="98809" y="151249"/>
                    </a:moveTo>
                    <a:cubicBezTo>
                      <a:pt x="79766" y="155822"/>
                      <a:pt x="61058" y="153862"/>
                      <a:pt x="42126" y="153862"/>
                    </a:cubicBezTo>
                    <a:cubicBezTo>
                      <a:pt x="39899" y="153862"/>
                      <a:pt x="32215" y="151902"/>
                      <a:pt x="32215" y="156040"/>
                    </a:cubicBezTo>
                    <a:lnTo>
                      <a:pt x="32215" y="168018"/>
                    </a:lnTo>
                    <a:lnTo>
                      <a:pt x="32215" y="191866"/>
                    </a:lnTo>
                    <a:lnTo>
                      <a:pt x="32215" y="243591"/>
                    </a:lnTo>
                    <a:lnTo>
                      <a:pt x="32215" y="269508"/>
                    </a:lnTo>
                    <a:lnTo>
                      <a:pt x="32215" y="282466"/>
                    </a:lnTo>
                    <a:lnTo>
                      <a:pt x="32215" y="289000"/>
                    </a:lnTo>
                    <a:cubicBezTo>
                      <a:pt x="32215" y="292049"/>
                      <a:pt x="29431" y="290851"/>
                      <a:pt x="27538" y="290851"/>
                    </a:cubicBezTo>
                    <a:lnTo>
                      <a:pt x="7604" y="290851"/>
                    </a:lnTo>
                    <a:cubicBezTo>
                      <a:pt x="4708" y="290851"/>
                      <a:pt x="31" y="293464"/>
                      <a:pt x="31" y="288564"/>
                    </a:cubicBezTo>
                    <a:lnTo>
                      <a:pt x="31" y="285079"/>
                    </a:lnTo>
                    <a:cubicBezTo>
                      <a:pt x="31" y="281595"/>
                      <a:pt x="31" y="278110"/>
                      <a:pt x="31" y="274626"/>
                    </a:cubicBezTo>
                    <a:cubicBezTo>
                      <a:pt x="31" y="254589"/>
                      <a:pt x="31" y="234553"/>
                      <a:pt x="31" y="214516"/>
                    </a:cubicBezTo>
                    <a:cubicBezTo>
                      <a:pt x="-80" y="145695"/>
                      <a:pt x="143" y="76874"/>
                      <a:pt x="143" y="7944"/>
                    </a:cubicBezTo>
                    <a:lnTo>
                      <a:pt x="143" y="1846"/>
                    </a:lnTo>
                    <a:cubicBezTo>
                      <a:pt x="143" y="-1312"/>
                      <a:pt x="3261" y="539"/>
                      <a:pt x="5042" y="539"/>
                    </a:cubicBezTo>
                    <a:lnTo>
                      <a:pt x="17404" y="539"/>
                    </a:lnTo>
                    <a:lnTo>
                      <a:pt x="42126" y="539"/>
                    </a:lnTo>
                    <a:cubicBezTo>
                      <a:pt x="60835" y="539"/>
                      <a:pt x="79321" y="-1312"/>
                      <a:pt x="98141" y="2826"/>
                    </a:cubicBezTo>
                    <a:cubicBezTo>
                      <a:pt x="136561" y="11320"/>
                      <a:pt x="159501" y="37672"/>
                      <a:pt x="159501" y="76656"/>
                    </a:cubicBezTo>
                    <a:cubicBezTo>
                      <a:pt x="159390" y="113789"/>
                      <a:pt x="135559" y="142428"/>
                      <a:pt x="98809" y="151249"/>
                    </a:cubicBezTo>
                  </a:path>
                </a:pathLst>
              </a:custGeom>
              <a:grpFill/>
              <a:ln w="11089" cap="flat">
                <a:noFill/>
                <a:prstDash val="solid"/>
                <a:miter/>
              </a:ln>
            </p:spPr>
            <p:txBody>
              <a:bodyPr rtlCol="0" anchor="ctr"/>
              <a:lstStyle/>
              <a:p>
                <a:endParaRPr lang="fi-FI"/>
              </a:p>
            </p:txBody>
          </p:sp>
          <p:sp>
            <p:nvSpPr>
              <p:cNvPr id="19" name="Vapaamuotoinen: Muoto 18">
                <a:extLst>
                  <a:ext uri="{FF2B5EF4-FFF2-40B4-BE49-F238E27FC236}">
                    <a16:creationId xmlns:a16="http://schemas.microsoft.com/office/drawing/2014/main" id="{5A06AC93-9716-40D2-833D-8E6D70548E41}"/>
                  </a:ext>
                </a:extLst>
              </p:cNvPr>
              <p:cNvSpPr/>
              <p:nvPr/>
            </p:nvSpPr>
            <p:spPr bwMode="black">
              <a:xfrm>
                <a:off x="10472624" y="6318240"/>
                <a:ext cx="245775" cy="290311"/>
              </a:xfrm>
              <a:custGeom>
                <a:avLst/>
                <a:gdLst>
                  <a:gd name="connsiteX0" fmla="*/ 172054 w 245775"/>
                  <a:gd name="connsiteY0" fmla="*/ 204176 h 290311"/>
                  <a:gd name="connsiteX1" fmla="*/ 122610 w 245775"/>
                  <a:gd name="connsiteY1" fmla="*/ 77750 h 290311"/>
                  <a:gd name="connsiteX2" fmla="*/ 73165 w 245775"/>
                  <a:gd name="connsiteY2" fmla="*/ 204176 h 290311"/>
                  <a:gd name="connsiteX3" fmla="*/ 172054 w 245775"/>
                  <a:gd name="connsiteY3" fmla="*/ 204176 h 290311"/>
                  <a:gd name="connsiteX4" fmla="*/ 206131 w 245775"/>
                  <a:gd name="connsiteY4" fmla="*/ 290312 h 290311"/>
                  <a:gd name="connsiteX5" fmla="*/ 183190 w 245775"/>
                  <a:gd name="connsiteY5" fmla="*/ 231618 h 290311"/>
                  <a:gd name="connsiteX6" fmla="*/ 62474 w 245775"/>
                  <a:gd name="connsiteY6" fmla="*/ 231618 h 290311"/>
                  <a:gd name="connsiteX7" fmla="*/ 39534 w 245775"/>
                  <a:gd name="connsiteY7" fmla="*/ 290312 h 290311"/>
                  <a:gd name="connsiteX8" fmla="*/ 0 w 245775"/>
                  <a:gd name="connsiteY8" fmla="*/ 290312 h 290311"/>
                  <a:gd name="connsiteX9" fmla="*/ 122721 w 245775"/>
                  <a:gd name="connsiteY9" fmla="*/ 0 h 290311"/>
                  <a:gd name="connsiteX10" fmla="*/ 245776 w 245775"/>
                  <a:gd name="connsiteY10" fmla="*/ 290312 h 290311"/>
                  <a:gd name="connsiteX11" fmla="*/ 206131 w 245775"/>
                  <a:gd name="connsiteY11" fmla="*/ 290312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75" h="290311">
                    <a:moveTo>
                      <a:pt x="172054" y="204176"/>
                    </a:moveTo>
                    <a:lnTo>
                      <a:pt x="122610" y="77750"/>
                    </a:lnTo>
                    <a:lnTo>
                      <a:pt x="73165" y="204176"/>
                    </a:lnTo>
                    <a:lnTo>
                      <a:pt x="172054" y="204176"/>
                    </a:lnTo>
                    <a:close/>
                    <a:moveTo>
                      <a:pt x="206131" y="290312"/>
                    </a:moveTo>
                    <a:lnTo>
                      <a:pt x="183190" y="231618"/>
                    </a:lnTo>
                    <a:lnTo>
                      <a:pt x="62474" y="231618"/>
                    </a:lnTo>
                    <a:lnTo>
                      <a:pt x="39534" y="290312"/>
                    </a:lnTo>
                    <a:lnTo>
                      <a:pt x="0" y="290312"/>
                    </a:lnTo>
                    <a:lnTo>
                      <a:pt x="122721" y="0"/>
                    </a:lnTo>
                    <a:lnTo>
                      <a:pt x="245776" y="290312"/>
                    </a:lnTo>
                    <a:lnTo>
                      <a:pt x="206131" y="290312"/>
                    </a:lnTo>
                    <a:close/>
                  </a:path>
                </a:pathLst>
              </a:custGeom>
              <a:grpFill/>
              <a:ln w="11089" cap="flat">
                <a:noFill/>
                <a:prstDash val="solid"/>
                <a:miter/>
              </a:ln>
            </p:spPr>
            <p:txBody>
              <a:bodyPr rtlCol="0" anchor="ctr"/>
              <a:lstStyle/>
              <a:p>
                <a:endParaRPr lang="fi-FI"/>
              </a:p>
            </p:txBody>
          </p:sp>
        </p:grpSp>
      </p:grpSp>
    </p:spTree>
    <p:extLst>
      <p:ext uri="{BB962C8B-B14F-4D97-AF65-F5344CB8AC3E}">
        <p14:creationId xmlns:p14="http://schemas.microsoft.com/office/powerpoint/2010/main" val="14556201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Osan ylätunnist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kstin paikkamerkki 2">
            <a:extLst>
              <a:ext uri="{FF2B5EF4-FFF2-40B4-BE49-F238E27FC236}">
                <a16:creationId xmlns:a16="http://schemas.microsoft.com/office/drawing/2014/main" id="{094127B6-E750-4A8F-8440-D43E9CBCD2DE}"/>
              </a:ext>
            </a:extLst>
          </p:cNvPr>
          <p:cNvSpPr>
            <a:spLocks noGrp="1"/>
          </p:cNvSpPr>
          <p:nvPr>
            <p:ph type="body" idx="1"/>
          </p:nvPr>
        </p:nvSpPr>
        <p:spPr>
          <a:xfrm>
            <a:off x="576000" y="1679746"/>
            <a:ext cx="3886255" cy="3189254"/>
          </a:xfrm>
        </p:spPr>
        <p:txBody>
          <a:bodyPr/>
          <a:lstStyle>
            <a:lvl1pPr marL="0" indent="0">
              <a:buNone/>
              <a:defRPr sz="26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2" name="Otsikko 1">
            <a:extLst>
              <a:ext uri="{FF2B5EF4-FFF2-40B4-BE49-F238E27FC236}">
                <a16:creationId xmlns:a16="http://schemas.microsoft.com/office/drawing/2014/main" id="{EBE1AEEB-19B8-42D8-9E01-6E6ADE4DA243}"/>
              </a:ext>
            </a:extLst>
          </p:cNvPr>
          <p:cNvSpPr>
            <a:spLocks noGrp="1"/>
          </p:cNvSpPr>
          <p:nvPr>
            <p:ph type="title"/>
          </p:nvPr>
        </p:nvSpPr>
        <p:spPr>
          <a:xfrm>
            <a:off x="576000" y="517525"/>
            <a:ext cx="3888000" cy="1224000"/>
          </a:xfrm>
        </p:spPr>
        <p:txBody>
          <a:bodyPr/>
          <a:lstStyle>
            <a:lvl1pPr>
              <a:defRPr sz="3000">
                <a:solidFill>
                  <a:schemeClr val="bg1"/>
                </a:solidFill>
              </a:defRPr>
            </a:lvl1pPr>
          </a:lstStyle>
          <a:p>
            <a:r>
              <a:rPr lang="fi-FI"/>
              <a:t>Muokkaa ots. perustyyl. napsautt.</a:t>
            </a:r>
            <a:endParaRPr lang="fi-FI" dirty="0"/>
          </a:p>
        </p:txBody>
      </p:sp>
      <p:sp>
        <p:nvSpPr>
          <p:cNvPr id="6" name="Dian numeron paikkamerkki 5">
            <a:extLst>
              <a:ext uri="{FF2B5EF4-FFF2-40B4-BE49-F238E27FC236}">
                <a16:creationId xmlns:a16="http://schemas.microsoft.com/office/drawing/2014/main" id="{5DA63EC5-D6E9-421C-AE09-097548F240AA}"/>
              </a:ext>
            </a:extLst>
          </p:cNvPr>
          <p:cNvSpPr>
            <a:spLocks noGrp="1"/>
          </p:cNvSpPr>
          <p:nvPr>
            <p:ph type="sldNum" sz="quarter" idx="12"/>
          </p:nvPr>
        </p:nvSpPr>
        <p:spPr/>
        <p:txBody>
          <a:bodyPr/>
          <a:lstStyle>
            <a:lvl1pPr>
              <a:defRPr>
                <a:noFill/>
              </a:defRPr>
            </a:lvl1pPr>
          </a:lstStyle>
          <a:p>
            <a:fld id="{2020BB7A-7565-440A-AF71-226D618FE89D}" type="slidenum">
              <a:rPr lang="fi-FI" smtClean="0"/>
              <a:t>‹#›</a:t>
            </a:fld>
            <a:endParaRPr lang="fi-FI"/>
          </a:p>
        </p:txBody>
      </p:sp>
      <p:sp>
        <p:nvSpPr>
          <p:cNvPr id="4" name="Päivämäärän paikkamerkki 3">
            <a:extLst>
              <a:ext uri="{FF2B5EF4-FFF2-40B4-BE49-F238E27FC236}">
                <a16:creationId xmlns:a16="http://schemas.microsoft.com/office/drawing/2014/main" id="{53E57E64-5A65-4399-8290-C5D9428B7803}"/>
              </a:ext>
            </a:extLst>
          </p:cNvPr>
          <p:cNvSpPr>
            <a:spLocks noGrp="1"/>
          </p:cNvSpPr>
          <p:nvPr>
            <p:ph type="dt" sz="half" idx="10"/>
          </p:nvPr>
        </p:nvSpPr>
        <p:spPr/>
        <p:txBody>
          <a:bodyPr/>
          <a:lstStyle>
            <a:lvl1pPr>
              <a:defRPr>
                <a:noFill/>
              </a:defRPr>
            </a:lvl1pPr>
          </a:lstStyle>
          <a:p>
            <a:fld id="{651B8910-7DFB-4719-B97A-450669E1933E}" type="datetime1">
              <a:rPr lang="fi-FI" smtClean="0"/>
              <a:t>30.5.2024</a:t>
            </a:fld>
            <a:endParaRPr lang="fi-FI"/>
          </a:p>
        </p:txBody>
      </p:sp>
      <p:sp>
        <p:nvSpPr>
          <p:cNvPr id="5" name="Alatunnisteen paikkamerkki 4">
            <a:extLst>
              <a:ext uri="{FF2B5EF4-FFF2-40B4-BE49-F238E27FC236}">
                <a16:creationId xmlns:a16="http://schemas.microsoft.com/office/drawing/2014/main" id="{0EE8986A-8C30-47DA-B65F-2B0FDF01E09F}"/>
              </a:ext>
            </a:extLst>
          </p:cNvPr>
          <p:cNvSpPr>
            <a:spLocks noGrp="1"/>
          </p:cNvSpPr>
          <p:nvPr>
            <p:ph type="ftr" sz="quarter" idx="11"/>
          </p:nvPr>
        </p:nvSpPr>
        <p:spPr/>
        <p:txBody>
          <a:bodyPr/>
          <a:lstStyle>
            <a:lvl1pPr>
              <a:defRPr>
                <a:noFill/>
              </a:defRPr>
            </a:lvl1pPr>
          </a:lstStyle>
          <a:p>
            <a:r>
              <a:rPr lang="en-US"/>
              <a:t>This work © 2024 by Tapio Palvelut Oy is licensed under CC BY-SA 4.0 </a:t>
            </a:r>
            <a:endParaRPr lang="fi-FI"/>
          </a:p>
        </p:txBody>
      </p:sp>
      <p:grpSp>
        <p:nvGrpSpPr>
          <p:cNvPr id="12" name="Logo">
            <a:extLst>
              <a:ext uri="{FF2B5EF4-FFF2-40B4-BE49-F238E27FC236}">
                <a16:creationId xmlns:a16="http://schemas.microsoft.com/office/drawing/2014/main" id="{C0A25FE7-D55A-47B3-86F8-1A2D9FB043F3}"/>
              </a:ext>
              <a:ext uri="{C183D7F6-B498-43B3-948B-1728B52AA6E4}">
                <adec:decorative xmlns:adec="http://schemas.microsoft.com/office/drawing/2017/decorative" val="1"/>
              </a:ext>
            </a:extLst>
          </p:cNvPr>
          <p:cNvGrpSpPr>
            <a:grpSpLocks noChangeAspect="1"/>
          </p:cNvGrpSpPr>
          <p:nvPr/>
        </p:nvGrpSpPr>
        <p:grpSpPr bwMode="black">
          <a:xfrm>
            <a:off x="726961" y="5668710"/>
            <a:ext cx="1494000" cy="403380"/>
            <a:chOff x="10274400" y="6210000"/>
            <a:chExt cx="1492250" cy="402908"/>
          </a:xfrm>
          <a:solidFill>
            <a:srgbClr val="FFFFFF"/>
          </a:solidFill>
        </p:grpSpPr>
        <p:sp>
          <p:nvSpPr>
            <p:cNvPr id="13" name="Vapaamuotoinen: Muoto 12">
              <a:extLst>
                <a:ext uri="{FF2B5EF4-FFF2-40B4-BE49-F238E27FC236}">
                  <a16:creationId xmlns:a16="http://schemas.microsoft.com/office/drawing/2014/main" id="{71141F11-8826-4A00-9971-BA34D90976E4}"/>
                </a:ext>
              </a:extLst>
            </p:cNvPr>
            <p:cNvSpPr/>
            <p:nvPr/>
          </p:nvSpPr>
          <p:spPr bwMode="black">
            <a:xfrm>
              <a:off x="11466195" y="6216751"/>
              <a:ext cx="301902" cy="392018"/>
            </a:xfrm>
            <a:custGeom>
              <a:avLst/>
              <a:gdLst>
                <a:gd name="connsiteX0" fmla="*/ 150227 w 301902"/>
                <a:gd name="connsiteY0" fmla="*/ 0 h 392018"/>
                <a:gd name="connsiteX1" fmla="*/ 126062 w 301902"/>
                <a:gd name="connsiteY1" fmla="*/ 55318 h 392018"/>
                <a:gd name="connsiteX2" fmla="*/ 126062 w 301902"/>
                <a:gd name="connsiteY2" fmla="*/ 170419 h 392018"/>
                <a:gd name="connsiteX3" fmla="*/ 96439 w 301902"/>
                <a:gd name="connsiteY3" fmla="*/ 105409 h 392018"/>
                <a:gd name="connsiteX4" fmla="*/ 69935 w 301902"/>
                <a:gd name="connsiteY4" fmla="*/ 165955 h 392018"/>
                <a:gd name="connsiteX5" fmla="*/ 101896 w 301902"/>
                <a:gd name="connsiteY5" fmla="*/ 235756 h 392018"/>
                <a:gd name="connsiteX6" fmla="*/ 52786 w 301902"/>
                <a:gd name="connsiteY6" fmla="*/ 205265 h 392018"/>
                <a:gd name="connsiteX7" fmla="*/ 33409 w 301902"/>
                <a:gd name="connsiteY7" fmla="*/ 249476 h 392018"/>
                <a:gd name="connsiteX8" fmla="*/ 80849 w 301902"/>
                <a:gd name="connsiteY8" fmla="*/ 278878 h 392018"/>
                <a:gd name="connsiteX9" fmla="*/ 20491 w 301902"/>
                <a:gd name="connsiteY9" fmla="*/ 278878 h 392018"/>
                <a:gd name="connsiteX10" fmla="*/ 0 w 301902"/>
                <a:gd name="connsiteY10" fmla="*/ 325811 h 392018"/>
                <a:gd name="connsiteX11" fmla="*/ 126062 w 301902"/>
                <a:gd name="connsiteY11" fmla="*/ 325811 h 392018"/>
                <a:gd name="connsiteX12" fmla="*/ 126062 w 301902"/>
                <a:gd name="connsiteY12" fmla="*/ 392019 h 392018"/>
                <a:gd name="connsiteX13" fmla="*/ 175729 w 301902"/>
                <a:gd name="connsiteY13" fmla="*/ 392019 h 392018"/>
                <a:gd name="connsiteX14" fmla="*/ 175729 w 301902"/>
                <a:gd name="connsiteY14" fmla="*/ 325811 h 392018"/>
                <a:gd name="connsiteX15" fmla="*/ 301902 w 301902"/>
                <a:gd name="connsiteY15" fmla="*/ 325811 h 392018"/>
                <a:gd name="connsiteX16" fmla="*/ 281300 w 301902"/>
                <a:gd name="connsiteY16" fmla="*/ 278878 h 392018"/>
                <a:gd name="connsiteX17" fmla="*/ 221054 w 301902"/>
                <a:gd name="connsiteY17" fmla="*/ 278878 h 392018"/>
                <a:gd name="connsiteX18" fmla="*/ 268494 w 301902"/>
                <a:gd name="connsiteY18" fmla="*/ 249476 h 392018"/>
                <a:gd name="connsiteX19" fmla="*/ 249117 w 301902"/>
                <a:gd name="connsiteY19" fmla="*/ 205265 h 392018"/>
                <a:gd name="connsiteX20" fmla="*/ 199895 w 301902"/>
                <a:gd name="connsiteY20" fmla="*/ 235756 h 392018"/>
                <a:gd name="connsiteX21" fmla="*/ 231967 w 301902"/>
                <a:gd name="connsiteY21" fmla="*/ 165955 h 392018"/>
                <a:gd name="connsiteX22" fmla="*/ 205463 w 301902"/>
                <a:gd name="connsiteY22" fmla="*/ 105409 h 392018"/>
                <a:gd name="connsiteX23" fmla="*/ 175729 w 301902"/>
                <a:gd name="connsiteY23" fmla="*/ 170419 h 392018"/>
                <a:gd name="connsiteX24" fmla="*/ 175729 w 301902"/>
                <a:gd name="connsiteY24" fmla="*/ 55318 h 392018"/>
                <a:gd name="connsiteX25" fmla="*/ 151675 w 301902"/>
                <a:gd name="connsiteY25" fmla="*/ 0 h 39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902" h="392018">
                  <a:moveTo>
                    <a:pt x="150227" y="0"/>
                  </a:moveTo>
                  <a:lnTo>
                    <a:pt x="126062" y="55318"/>
                  </a:lnTo>
                  <a:lnTo>
                    <a:pt x="126062" y="170419"/>
                  </a:lnTo>
                  <a:lnTo>
                    <a:pt x="96439" y="105409"/>
                  </a:lnTo>
                  <a:lnTo>
                    <a:pt x="69935" y="165955"/>
                  </a:lnTo>
                  <a:lnTo>
                    <a:pt x="101896" y="235756"/>
                  </a:lnTo>
                  <a:lnTo>
                    <a:pt x="52786" y="205265"/>
                  </a:lnTo>
                  <a:lnTo>
                    <a:pt x="33409" y="249476"/>
                  </a:lnTo>
                  <a:lnTo>
                    <a:pt x="80849" y="278878"/>
                  </a:lnTo>
                  <a:lnTo>
                    <a:pt x="20491" y="278878"/>
                  </a:lnTo>
                  <a:lnTo>
                    <a:pt x="0" y="325811"/>
                  </a:lnTo>
                  <a:lnTo>
                    <a:pt x="126062" y="325811"/>
                  </a:lnTo>
                  <a:lnTo>
                    <a:pt x="126062" y="392019"/>
                  </a:lnTo>
                  <a:lnTo>
                    <a:pt x="175729" y="392019"/>
                  </a:lnTo>
                  <a:lnTo>
                    <a:pt x="175729" y="325811"/>
                  </a:lnTo>
                  <a:lnTo>
                    <a:pt x="301902" y="325811"/>
                  </a:lnTo>
                  <a:lnTo>
                    <a:pt x="281300" y="278878"/>
                  </a:lnTo>
                  <a:lnTo>
                    <a:pt x="221054" y="278878"/>
                  </a:lnTo>
                  <a:lnTo>
                    <a:pt x="268494" y="249476"/>
                  </a:lnTo>
                  <a:lnTo>
                    <a:pt x="249117" y="205265"/>
                  </a:lnTo>
                  <a:lnTo>
                    <a:pt x="199895" y="235756"/>
                  </a:lnTo>
                  <a:lnTo>
                    <a:pt x="231967" y="165955"/>
                  </a:lnTo>
                  <a:lnTo>
                    <a:pt x="205463" y="105409"/>
                  </a:lnTo>
                  <a:lnTo>
                    <a:pt x="175729" y="170419"/>
                  </a:lnTo>
                  <a:lnTo>
                    <a:pt x="175729" y="55318"/>
                  </a:lnTo>
                  <a:lnTo>
                    <a:pt x="151675" y="0"/>
                  </a:lnTo>
                  <a:close/>
                </a:path>
              </a:pathLst>
            </a:custGeom>
            <a:grpFill/>
            <a:ln w="11089" cap="flat">
              <a:noFill/>
              <a:prstDash val="solid"/>
              <a:miter/>
            </a:ln>
          </p:spPr>
          <p:txBody>
            <a:bodyPr rtlCol="0" anchor="ctr"/>
            <a:lstStyle/>
            <a:p>
              <a:endParaRPr lang="fi-FI"/>
            </a:p>
          </p:txBody>
        </p:sp>
        <p:grpSp>
          <p:nvGrpSpPr>
            <p:cNvPr id="14" name="Kuva 10">
              <a:extLst>
                <a:ext uri="{FF2B5EF4-FFF2-40B4-BE49-F238E27FC236}">
                  <a16:creationId xmlns:a16="http://schemas.microsoft.com/office/drawing/2014/main" id="{651BDE23-7876-40B9-B1BB-EC6D60F60096}"/>
                </a:ext>
              </a:extLst>
            </p:cNvPr>
            <p:cNvGrpSpPr/>
            <p:nvPr/>
          </p:nvGrpSpPr>
          <p:grpSpPr bwMode="black">
            <a:xfrm>
              <a:off x="10278854" y="6317762"/>
              <a:ext cx="1072638" cy="291633"/>
              <a:chOff x="10278854" y="6317762"/>
              <a:chExt cx="1072638" cy="291633"/>
            </a:xfrm>
            <a:grpFill/>
          </p:grpSpPr>
          <p:sp>
            <p:nvSpPr>
              <p:cNvPr id="15" name="Vapaamuotoinen: Muoto 14">
                <a:extLst>
                  <a:ext uri="{FF2B5EF4-FFF2-40B4-BE49-F238E27FC236}">
                    <a16:creationId xmlns:a16="http://schemas.microsoft.com/office/drawing/2014/main" id="{661D8A0C-38FA-4871-A231-AC252264CE8B}"/>
                  </a:ext>
                </a:extLst>
              </p:cNvPr>
              <p:cNvSpPr/>
              <p:nvPr/>
            </p:nvSpPr>
            <p:spPr bwMode="black">
              <a:xfrm>
                <a:off x="11056272" y="6317762"/>
                <a:ext cx="295220" cy="291633"/>
              </a:xfrm>
              <a:custGeom>
                <a:avLst/>
                <a:gdLst>
                  <a:gd name="connsiteX0" fmla="*/ 295221 w 295220"/>
                  <a:gd name="connsiteY0" fmla="*/ 145634 h 291633"/>
                  <a:gd name="connsiteX1" fmla="*/ 293884 w 295220"/>
                  <a:gd name="connsiteY1" fmla="*/ 123093 h 291633"/>
                  <a:gd name="connsiteX2" fmla="*/ 292214 w 295220"/>
                  <a:gd name="connsiteY2" fmla="*/ 112312 h 291633"/>
                  <a:gd name="connsiteX3" fmla="*/ 289764 w 295220"/>
                  <a:gd name="connsiteY3" fmla="*/ 101859 h 291633"/>
                  <a:gd name="connsiteX4" fmla="*/ 282748 w 295220"/>
                  <a:gd name="connsiteY4" fmla="*/ 82149 h 291633"/>
                  <a:gd name="connsiteX5" fmla="*/ 276178 w 295220"/>
                  <a:gd name="connsiteY5" fmla="*/ 69190 h 291633"/>
                  <a:gd name="connsiteX6" fmla="*/ 270610 w 295220"/>
                  <a:gd name="connsiteY6" fmla="*/ 60479 h 291633"/>
                  <a:gd name="connsiteX7" fmla="*/ 264373 w 295220"/>
                  <a:gd name="connsiteY7" fmla="*/ 52094 h 291633"/>
                  <a:gd name="connsiteX8" fmla="*/ 255353 w 295220"/>
                  <a:gd name="connsiteY8" fmla="*/ 42076 h 291633"/>
                  <a:gd name="connsiteX9" fmla="*/ 254239 w 295220"/>
                  <a:gd name="connsiteY9" fmla="*/ 40987 h 291633"/>
                  <a:gd name="connsiteX10" fmla="*/ 253237 w 295220"/>
                  <a:gd name="connsiteY10" fmla="*/ 40116 h 291633"/>
                  <a:gd name="connsiteX11" fmla="*/ 252680 w 295220"/>
                  <a:gd name="connsiteY11" fmla="*/ 39571 h 291633"/>
                  <a:gd name="connsiteX12" fmla="*/ 252235 w 295220"/>
                  <a:gd name="connsiteY12" fmla="*/ 39027 h 291633"/>
                  <a:gd name="connsiteX13" fmla="*/ 250230 w 295220"/>
                  <a:gd name="connsiteY13" fmla="*/ 37284 h 291633"/>
                  <a:gd name="connsiteX14" fmla="*/ 247112 w 295220"/>
                  <a:gd name="connsiteY14" fmla="*/ 34562 h 291633"/>
                  <a:gd name="connsiteX15" fmla="*/ 243994 w 295220"/>
                  <a:gd name="connsiteY15" fmla="*/ 31949 h 291633"/>
                  <a:gd name="connsiteX16" fmla="*/ 239874 w 295220"/>
                  <a:gd name="connsiteY16" fmla="*/ 28682 h 291633"/>
                  <a:gd name="connsiteX17" fmla="*/ 235642 w 295220"/>
                  <a:gd name="connsiteY17" fmla="*/ 25633 h 291633"/>
                  <a:gd name="connsiteX18" fmla="*/ 231299 w 295220"/>
                  <a:gd name="connsiteY18" fmla="*/ 22802 h 291633"/>
                  <a:gd name="connsiteX19" fmla="*/ 226844 w 295220"/>
                  <a:gd name="connsiteY19" fmla="*/ 20079 h 291633"/>
                  <a:gd name="connsiteX20" fmla="*/ 219494 w 295220"/>
                  <a:gd name="connsiteY20" fmla="*/ 16050 h 291633"/>
                  <a:gd name="connsiteX21" fmla="*/ 210697 w 295220"/>
                  <a:gd name="connsiteY21" fmla="*/ 11912 h 291633"/>
                  <a:gd name="connsiteX22" fmla="*/ 200786 w 295220"/>
                  <a:gd name="connsiteY22" fmla="*/ 8210 h 291633"/>
                  <a:gd name="connsiteX23" fmla="*/ 180072 w 295220"/>
                  <a:gd name="connsiteY23" fmla="*/ 2874 h 291633"/>
                  <a:gd name="connsiteX24" fmla="*/ 158023 w 295220"/>
                  <a:gd name="connsiteY24" fmla="*/ 261 h 291633"/>
                  <a:gd name="connsiteX25" fmla="*/ 146552 w 295220"/>
                  <a:gd name="connsiteY25" fmla="*/ 43 h 291633"/>
                  <a:gd name="connsiteX26" fmla="*/ 134971 w 295220"/>
                  <a:gd name="connsiteY26" fmla="*/ 478 h 291633"/>
                  <a:gd name="connsiteX27" fmla="*/ 112921 w 295220"/>
                  <a:gd name="connsiteY27" fmla="*/ 3310 h 291633"/>
                  <a:gd name="connsiteX28" fmla="*/ 92208 w 295220"/>
                  <a:gd name="connsiteY28" fmla="*/ 8972 h 291633"/>
                  <a:gd name="connsiteX29" fmla="*/ 82408 w 295220"/>
                  <a:gd name="connsiteY29" fmla="*/ 12783 h 291633"/>
                  <a:gd name="connsiteX30" fmla="*/ 73053 w 295220"/>
                  <a:gd name="connsiteY30" fmla="*/ 17357 h 291633"/>
                  <a:gd name="connsiteX31" fmla="*/ 64033 w 295220"/>
                  <a:gd name="connsiteY31" fmla="*/ 22584 h 291633"/>
                  <a:gd name="connsiteX32" fmla="*/ 55458 w 295220"/>
                  <a:gd name="connsiteY32" fmla="*/ 28573 h 291633"/>
                  <a:gd name="connsiteX33" fmla="*/ 39645 w 295220"/>
                  <a:gd name="connsiteY33" fmla="*/ 42403 h 291633"/>
                  <a:gd name="connsiteX34" fmla="*/ 32629 w 295220"/>
                  <a:gd name="connsiteY34" fmla="*/ 50025 h 291633"/>
                  <a:gd name="connsiteX35" fmla="*/ 26170 w 295220"/>
                  <a:gd name="connsiteY35" fmla="*/ 58192 h 291633"/>
                  <a:gd name="connsiteX36" fmla="*/ 23275 w 295220"/>
                  <a:gd name="connsiteY36" fmla="*/ 62439 h 291633"/>
                  <a:gd name="connsiteX37" fmla="*/ 20491 w 295220"/>
                  <a:gd name="connsiteY37" fmla="*/ 66795 h 291633"/>
                  <a:gd name="connsiteX38" fmla="*/ 15479 w 295220"/>
                  <a:gd name="connsiteY38" fmla="*/ 75724 h 291633"/>
                  <a:gd name="connsiteX39" fmla="*/ 7573 w 295220"/>
                  <a:gd name="connsiteY39" fmla="*/ 94889 h 291633"/>
                  <a:gd name="connsiteX40" fmla="*/ 6014 w 295220"/>
                  <a:gd name="connsiteY40" fmla="*/ 99899 h 291633"/>
                  <a:gd name="connsiteX41" fmla="*/ 4677 w 295220"/>
                  <a:gd name="connsiteY41" fmla="*/ 105017 h 291633"/>
                  <a:gd name="connsiteX42" fmla="*/ 2450 w 295220"/>
                  <a:gd name="connsiteY42" fmla="*/ 115470 h 291633"/>
                  <a:gd name="connsiteX43" fmla="*/ 891 w 295220"/>
                  <a:gd name="connsiteY43" fmla="*/ 126469 h 291633"/>
                  <a:gd name="connsiteX44" fmla="*/ 111 w 295220"/>
                  <a:gd name="connsiteY44" fmla="*/ 137576 h 291633"/>
                  <a:gd name="connsiteX45" fmla="*/ 0 w 295220"/>
                  <a:gd name="connsiteY45" fmla="*/ 143238 h 291633"/>
                  <a:gd name="connsiteX46" fmla="*/ 0 w 295220"/>
                  <a:gd name="connsiteY46" fmla="*/ 149010 h 291633"/>
                  <a:gd name="connsiteX47" fmla="*/ 223 w 295220"/>
                  <a:gd name="connsiteY47" fmla="*/ 154672 h 291633"/>
                  <a:gd name="connsiteX48" fmla="*/ 557 w 295220"/>
                  <a:gd name="connsiteY48" fmla="*/ 160335 h 291633"/>
                  <a:gd name="connsiteX49" fmla="*/ 3675 w 295220"/>
                  <a:gd name="connsiteY49" fmla="*/ 182005 h 291633"/>
                  <a:gd name="connsiteX50" fmla="*/ 6348 w 295220"/>
                  <a:gd name="connsiteY50" fmla="*/ 192350 h 291633"/>
                  <a:gd name="connsiteX51" fmla="*/ 9689 w 295220"/>
                  <a:gd name="connsiteY51" fmla="*/ 202259 h 291633"/>
                  <a:gd name="connsiteX52" fmla="*/ 18486 w 295220"/>
                  <a:gd name="connsiteY52" fmla="*/ 220989 h 291633"/>
                  <a:gd name="connsiteX53" fmla="*/ 23943 w 295220"/>
                  <a:gd name="connsiteY53" fmla="*/ 229809 h 291633"/>
                  <a:gd name="connsiteX54" fmla="*/ 30068 w 295220"/>
                  <a:gd name="connsiteY54" fmla="*/ 238194 h 291633"/>
                  <a:gd name="connsiteX55" fmla="*/ 36861 w 295220"/>
                  <a:gd name="connsiteY55" fmla="*/ 246143 h 291633"/>
                  <a:gd name="connsiteX56" fmla="*/ 44322 w 295220"/>
                  <a:gd name="connsiteY56" fmla="*/ 253657 h 291633"/>
                  <a:gd name="connsiteX57" fmla="*/ 52229 w 295220"/>
                  <a:gd name="connsiteY57" fmla="*/ 260517 h 291633"/>
                  <a:gd name="connsiteX58" fmla="*/ 60581 w 295220"/>
                  <a:gd name="connsiteY58" fmla="*/ 266724 h 291633"/>
                  <a:gd name="connsiteX59" fmla="*/ 69379 w 295220"/>
                  <a:gd name="connsiteY59" fmla="*/ 272278 h 291633"/>
                  <a:gd name="connsiteX60" fmla="*/ 78510 w 295220"/>
                  <a:gd name="connsiteY60" fmla="*/ 277069 h 291633"/>
                  <a:gd name="connsiteX61" fmla="*/ 97999 w 295220"/>
                  <a:gd name="connsiteY61" fmla="*/ 284692 h 291633"/>
                  <a:gd name="connsiteX62" fmla="*/ 108355 w 295220"/>
                  <a:gd name="connsiteY62" fmla="*/ 287414 h 291633"/>
                  <a:gd name="connsiteX63" fmla="*/ 119046 w 295220"/>
                  <a:gd name="connsiteY63" fmla="*/ 289483 h 291633"/>
                  <a:gd name="connsiteX64" fmla="*/ 141541 w 295220"/>
                  <a:gd name="connsiteY64" fmla="*/ 291552 h 291633"/>
                  <a:gd name="connsiteX65" fmla="*/ 153011 w 295220"/>
                  <a:gd name="connsiteY65" fmla="*/ 291552 h 291633"/>
                  <a:gd name="connsiteX66" fmla="*/ 164482 w 295220"/>
                  <a:gd name="connsiteY66" fmla="*/ 290899 h 291633"/>
                  <a:gd name="connsiteX67" fmla="*/ 186197 w 295220"/>
                  <a:gd name="connsiteY67" fmla="*/ 287523 h 291633"/>
                  <a:gd name="connsiteX68" fmla="*/ 196554 w 295220"/>
                  <a:gd name="connsiteY68" fmla="*/ 284801 h 291633"/>
                  <a:gd name="connsiteX69" fmla="*/ 206576 w 295220"/>
                  <a:gd name="connsiteY69" fmla="*/ 281316 h 291633"/>
                  <a:gd name="connsiteX70" fmla="*/ 225397 w 295220"/>
                  <a:gd name="connsiteY70" fmla="*/ 272278 h 291633"/>
                  <a:gd name="connsiteX71" fmla="*/ 234194 w 295220"/>
                  <a:gd name="connsiteY71" fmla="*/ 266724 h 291633"/>
                  <a:gd name="connsiteX72" fmla="*/ 242658 w 295220"/>
                  <a:gd name="connsiteY72" fmla="*/ 260300 h 291633"/>
                  <a:gd name="connsiteX73" fmla="*/ 249673 w 295220"/>
                  <a:gd name="connsiteY73" fmla="*/ 254310 h 291633"/>
                  <a:gd name="connsiteX74" fmla="*/ 252346 w 295220"/>
                  <a:gd name="connsiteY74" fmla="*/ 251806 h 291633"/>
                  <a:gd name="connsiteX75" fmla="*/ 254239 w 295220"/>
                  <a:gd name="connsiteY75" fmla="*/ 249955 h 291633"/>
                  <a:gd name="connsiteX76" fmla="*/ 256132 w 295220"/>
                  <a:gd name="connsiteY76" fmla="*/ 248103 h 291633"/>
                  <a:gd name="connsiteX77" fmla="*/ 259585 w 295220"/>
                  <a:gd name="connsiteY77" fmla="*/ 244510 h 291633"/>
                  <a:gd name="connsiteX78" fmla="*/ 268939 w 295220"/>
                  <a:gd name="connsiteY78" fmla="*/ 233076 h 291633"/>
                  <a:gd name="connsiteX79" fmla="*/ 274730 w 295220"/>
                  <a:gd name="connsiteY79" fmla="*/ 224473 h 291633"/>
                  <a:gd name="connsiteX80" fmla="*/ 279741 w 295220"/>
                  <a:gd name="connsiteY80" fmla="*/ 215435 h 291633"/>
                  <a:gd name="connsiteX81" fmla="*/ 284084 w 295220"/>
                  <a:gd name="connsiteY81" fmla="*/ 206070 h 291633"/>
                  <a:gd name="connsiteX82" fmla="*/ 287648 w 295220"/>
                  <a:gd name="connsiteY82" fmla="*/ 196270 h 291633"/>
                  <a:gd name="connsiteX83" fmla="*/ 291546 w 295220"/>
                  <a:gd name="connsiteY83" fmla="*/ 181896 h 291633"/>
                  <a:gd name="connsiteX84" fmla="*/ 293884 w 295220"/>
                  <a:gd name="connsiteY84" fmla="*/ 168284 h 291633"/>
                  <a:gd name="connsiteX85" fmla="*/ 294886 w 295220"/>
                  <a:gd name="connsiteY85" fmla="*/ 157177 h 291633"/>
                  <a:gd name="connsiteX86" fmla="*/ 295221 w 295220"/>
                  <a:gd name="connsiteY86" fmla="*/ 145634 h 291633"/>
                  <a:gd name="connsiteX87" fmla="*/ 262591 w 295220"/>
                  <a:gd name="connsiteY87" fmla="*/ 160661 h 291633"/>
                  <a:gd name="connsiteX88" fmla="*/ 260921 w 295220"/>
                  <a:gd name="connsiteY88" fmla="*/ 172422 h 291633"/>
                  <a:gd name="connsiteX89" fmla="*/ 257469 w 295220"/>
                  <a:gd name="connsiteY89" fmla="*/ 185816 h 291633"/>
                  <a:gd name="connsiteX90" fmla="*/ 255130 w 295220"/>
                  <a:gd name="connsiteY90" fmla="*/ 192241 h 291633"/>
                  <a:gd name="connsiteX91" fmla="*/ 250119 w 295220"/>
                  <a:gd name="connsiteY91" fmla="*/ 203130 h 291633"/>
                  <a:gd name="connsiteX92" fmla="*/ 244217 w 295220"/>
                  <a:gd name="connsiteY92" fmla="*/ 212822 h 291633"/>
                  <a:gd name="connsiteX93" fmla="*/ 240319 w 295220"/>
                  <a:gd name="connsiteY93" fmla="*/ 218158 h 291633"/>
                  <a:gd name="connsiteX94" fmla="*/ 237869 w 295220"/>
                  <a:gd name="connsiteY94" fmla="*/ 221207 h 291633"/>
                  <a:gd name="connsiteX95" fmla="*/ 234194 w 295220"/>
                  <a:gd name="connsiteY95" fmla="*/ 225236 h 291633"/>
                  <a:gd name="connsiteX96" fmla="*/ 232524 w 295220"/>
                  <a:gd name="connsiteY96" fmla="*/ 226978 h 291633"/>
                  <a:gd name="connsiteX97" fmla="*/ 231410 w 295220"/>
                  <a:gd name="connsiteY97" fmla="*/ 228176 h 291633"/>
                  <a:gd name="connsiteX98" fmla="*/ 230185 w 295220"/>
                  <a:gd name="connsiteY98" fmla="*/ 229374 h 291633"/>
                  <a:gd name="connsiteX99" fmla="*/ 228626 w 295220"/>
                  <a:gd name="connsiteY99" fmla="*/ 230789 h 291633"/>
                  <a:gd name="connsiteX100" fmla="*/ 225174 w 295220"/>
                  <a:gd name="connsiteY100" fmla="*/ 233838 h 291633"/>
                  <a:gd name="connsiteX101" fmla="*/ 219940 w 295220"/>
                  <a:gd name="connsiteY101" fmla="*/ 237976 h 291633"/>
                  <a:gd name="connsiteX102" fmla="*/ 214483 w 295220"/>
                  <a:gd name="connsiteY102" fmla="*/ 241788 h 291633"/>
                  <a:gd name="connsiteX103" fmla="*/ 203681 w 295220"/>
                  <a:gd name="connsiteY103" fmla="*/ 247886 h 291633"/>
                  <a:gd name="connsiteX104" fmla="*/ 191320 w 295220"/>
                  <a:gd name="connsiteY104" fmla="*/ 253004 h 291633"/>
                  <a:gd name="connsiteX105" fmla="*/ 178068 w 295220"/>
                  <a:gd name="connsiteY105" fmla="*/ 256706 h 291633"/>
                  <a:gd name="connsiteX106" fmla="*/ 163925 w 295220"/>
                  <a:gd name="connsiteY106" fmla="*/ 258993 h 291633"/>
                  <a:gd name="connsiteX107" fmla="*/ 148891 w 295220"/>
                  <a:gd name="connsiteY107" fmla="*/ 259864 h 291633"/>
                  <a:gd name="connsiteX108" fmla="*/ 133746 w 295220"/>
                  <a:gd name="connsiteY108" fmla="*/ 259319 h 291633"/>
                  <a:gd name="connsiteX109" fmla="*/ 119491 w 295220"/>
                  <a:gd name="connsiteY109" fmla="*/ 257250 h 291633"/>
                  <a:gd name="connsiteX110" fmla="*/ 106239 w 295220"/>
                  <a:gd name="connsiteY110" fmla="*/ 253766 h 291633"/>
                  <a:gd name="connsiteX111" fmla="*/ 93767 w 295220"/>
                  <a:gd name="connsiteY111" fmla="*/ 248866 h 291633"/>
                  <a:gd name="connsiteX112" fmla="*/ 82185 w 295220"/>
                  <a:gd name="connsiteY112" fmla="*/ 242441 h 291633"/>
                  <a:gd name="connsiteX113" fmla="*/ 71383 w 295220"/>
                  <a:gd name="connsiteY113" fmla="*/ 234601 h 291633"/>
                  <a:gd name="connsiteX114" fmla="*/ 61472 w 295220"/>
                  <a:gd name="connsiteY114" fmla="*/ 225345 h 291633"/>
                  <a:gd name="connsiteX115" fmla="*/ 57017 w 295220"/>
                  <a:gd name="connsiteY115" fmla="*/ 220444 h 291633"/>
                  <a:gd name="connsiteX116" fmla="*/ 52897 w 295220"/>
                  <a:gd name="connsiteY116" fmla="*/ 215217 h 291633"/>
                  <a:gd name="connsiteX117" fmla="*/ 45770 w 295220"/>
                  <a:gd name="connsiteY117" fmla="*/ 204219 h 291633"/>
                  <a:gd name="connsiteX118" fmla="*/ 40090 w 295220"/>
                  <a:gd name="connsiteY118" fmla="*/ 192459 h 291633"/>
                  <a:gd name="connsiteX119" fmla="*/ 35859 w 295220"/>
                  <a:gd name="connsiteY119" fmla="*/ 179827 h 291633"/>
                  <a:gd name="connsiteX120" fmla="*/ 33075 w 295220"/>
                  <a:gd name="connsiteY120" fmla="*/ 166215 h 291633"/>
                  <a:gd name="connsiteX121" fmla="*/ 31738 w 295220"/>
                  <a:gd name="connsiteY121" fmla="*/ 151732 h 291633"/>
                  <a:gd name="connsiteX122" fmla="*/ 31627 w 295220"/>
                  <a:gd name="connsiteY122" fmla="*/ 144218 h 291633"/>
                  <a:gd name="connsiteX123" fmla="*/ 31850 w 295220"/>
                  <a:gd name="connsiteY123" fmla="*/ 136705 h 291633"/>
                  <a:gd name="connsiteX124" fmla="*/ 33520 w 295220"/>
                  <a:gd name="connsiteY124" fmla="*/ 122331 h 291633"/>
                  <a:gd name="connsiteX125" fmla="*/ 36638 w 295220"/>
                  <a:gd name="connsiteY125" fmla="*/ 108937 h 291633"/>
                  <a:gd name="connsiteX126" fmla="*/ 41204 w 295220"/>
                  <a:gd name="connsiteY126" fmla="*/ 96414 h 291633"/>
                  <a:gd name="connsiteX127" fmla="*/ 47217 w 295220"/>
                  <a:gd name="connsiteY127" fmla="*/ 84653 h 291633"/>
                  <a:gd name="connsiteX128" fmla="*/ 54679 w 295220"/>
                  <a:gd name="connsiteY128" fmla="*/ 73764 h 291633"/>
                  <a:gd name="connsiteX129" fmla="*/ 63699 w 295220"/>
                  <a:gd name="connsiteY129" fmla="*/ 63637 h 291633"/>
                  <a:gd name="connsiteX130" fmla="*/ 73833 w 295220"/>
                  <a:gd name="connsiteY130" fmla="*/ 54599 h 291633"/>
                  <a:gd name="connsiteX131" fmla="*/ 84746 w 295220"/>
                  <a:gd name="connsiteY131" fmla="*/ 47085 h 291633"/>
                  <a:gd name="connsiteX132" fmla="*/ 96439 w 295220"/>
                  <a:gd name="connsiteY132" fmla="*/ 40987 h 291633"/>
                  <a:gd name="connsiteX133" fmla="*/ 108912 w 295220"/>
                  <a:gd name="connsiteY133" fmla="*/ 36304 h 291633"/>
                  <a:gd name="connsiteX134" fmla="*/ 122275 w 295220"/>
                  <a:gd name="connsiteY134" fmla="*/ 33038 h 291633"/>
                  <a:gd name="connsiteX135" fmla="*/ 136641 w 295220"/>
                  <a:gd name="connsiteY135" fmla="*/ 31295 h 291633"/>
                  <a:gd name="connsiteX136" fmla="*/ 144214 w 295220"/>
                  <a:gd name="connsiteY136" fmla="*/ 30969 h 291633"/>
                  <a:gd name="connsiteX137" fmla="*/ 151786 w 295220"/>
                  <a:gd name="connsiteY137" fmla="*/ 30969 h 291633"/>
                  <a:gd name="connsiteX138" fmla="*/ 166597 w 295220"/>
                  <a:gd name="connsiteY138" fmla="*/ 32166 h 291633"/>
                  <a:gd name="connsiteX139" fmla="*/ 180518 w 295220"/>
                  <a:gd name="connsiteY139" fmla="*/ 34780 h 291633"/>
                  <a:gd name="connsiteX140" fmla="*/ 193547 w 295220"/>
                  <a:gd name="connsiteY140" fmla="*/ 38809 h 291633"/>
                  <a:gd name="connsiteX141" fmla="*/ 205686 w 295220"/>
                  <a:gd name="connsiteY141" fmla="*/ 44363 h 291633"/>
                  <a:gd name="connsiteX142" fmla="*/ 217044 w 295220"/>
                  <a:gd name="connsiteY142" fmla="*/ 51332 h 291633"/>
                  <a:gd name="connsiteX143" fmla="*/ 227512 w 295220"/>
                  <a:gd name="connsiteY143" fmla="*/ 59717 h 291633"/>
                  <a:gd name="connsiteX144" fmla="*/ 232412 w 295220"/>
                  <a:gd name="connsiteY144" fmla="*/ 64399 h 291633"/>
                  <a:gd name="connsiteX145" fmla="*/ 236978 w 295220"/>
                  <a:gd name="connsiteY145" fmla="*/ 69299 h 291633"/>
                  <a:gd name="connsiteX146" fmla="*/ 244885 w 295220"/>
                  <a:gd name="connsiteY146" fmla="*/ 79862 h 291633"/>
                  <a:gd name="connsiteX147" fmla="*/ 251455 w 295220"/>
                  <a:gd name="connsiteY147" fmla="*/ 91187 h 291633"/>
                  <a:gd name="connsiteX148" fmla="*/ 256578 w 295220"/>
                  <a:gd name="connsiteY148" fmla="*/ 103383 h 291633"/>
                  <a:gd name="connsiteX149" fmla="*/ 260253 w 295220"/>
                  <a:gd name="connsiteY149" fmla="*/ 116450 h 291633"/>
                  <a:gd name="connsiteX150" fmla="*/ 262369 w 295220"/>
                  <a:gd name="connsiteY150" fmla="*/ 130498 h 291633"/>
                  <a:gd name="connsiteX151" fmla="*/ 263148 w 295220"/>
                  <a:gd name="connsiteY151" fmla="*/ 145416 h 291633"/>
                  <a:gd name="connsiteX152" fmla="*/ 262591 w 295220"/>
                  <a:gd name="connsiteY152" fmla="*/ 160661 h 29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95220" h="291633">
                    <a:moveTo>
                      <a:pt x="295221" y="145634"/>
                    </a:moveTo>
                    <a:cubicBezTo>
                      <a:pt x="295221" y="138120"/>
                      <a:pt x="294775" y="130607"/>
                      <a:pt x="293884" y="123093"/>
                    </a:cubicBezTo>
                    <a:cubicBezTo>
                      <a:pt x="293439" y="119500"/>
                      <a:pt x="292882" y="115906"/>
                      <a:pt x="292214" y="112312"/>
                    </a:cubicBezTo>
                    <a:cubicBezTo>
                      <a:pt x="291546" y="108828"/>
                      <a:pt x="290766" y="105343"/>
                      <a:pt x="289764" y="101859"/>
                    </a:cubicBezTo>
                    <a:cubicBezTo>
                      <a:pt x="287871" y="95107"/>
                      <a:pt x="285643" y="88465"/>
                      <a:pt x="282748" y="82149"/>
                    </a:cubicBezTo>
                    <a:cubicBezTo>
                      <a:pt x="280855" y="77684"/>
                      <a:pt x="278628" y="73328"/>
                      <a:pt x="276178" y="69190"/>
                    </a:cubicBezTo>
                    <a:cubicBezTo>
                      <a:pt x="274396" y="66250"/>
                      <a:pt x="272614" y="63310"/>
                      <a:pt x="270610" y="60479"/>
                    </a:cubicBezTo>
                    <a:cubicBezTo>
                      <a:pt x="268605" y="57648"/>
                      <a:pt x="266601" y="54816"/>
                      <a:pt x="264373" y="52094"/>
                    </a:cubicBezTo>
                    <a:cubicBezTo>
                      <a:pt x="261589" y="48609"/>
                      <a:pt x="258471" y="45234"/>
                      <a:pt x="255353" y="42076"/>
                    </a:cubicBezTo>
                    <a:cubicBezTo>
                      <a:pt x="255019" y="41749"/>
                      <a:pt x="254573" y="41314"/>
                      <a:pt x="254239" y="40987"/>
                    </a:cubicBezTo>
                    <a:cubicBezTo>
                      <a:pt x="253905" y="40660"/>
                      <a:pt x="253571" y="40334"/>
                      <a:pt x="253237" y="40116"/>
                    </a:cubicBezTo>
                    <a:cubicBezTo>
                      <a:pt x="253014" y="39898"/>
                      <a:pt x="252903" y="39789"/>
                      <a:pt x="252680" y="39571"/>
                    </a:cubicBezTo>
                    <a:cubicBezTo>
                      <a:pt x="252569" y="39462"/>
                      <a:pt x="252346" y="39245"/>
                      <a:pt x="252235" y="39027"/>
                    </a:cubicBezTo>
                    <a:cubicBezTo>
                      <a:pt x="251567" y="38482"/>
                      <a:pt x="250898" y="37829"/>
                      <a:pt x="250230" y="37284"/>
                    </a:cubicBezTo>
                    <a:cubicBezTo>
                      <a:pt x="249228" y="36413"/>
                      <a:pt x="248226" y="35433"/>
                      <a:pt x="247112" y="34562"/>
                    </a:cubicBezTo>
                    <a:cubicBezTo>
                      <a:pt x="246110" y="33691"/>
                      <a:pt x="245108" y="32820"/>
                      <a:pt x="243994" y="31949"/>
                    </a:cubicBezTo>
                    <a:cubicBezTo>
                      <a:pt x="242658" y="30860"/>
                      <a:pt x="241321" y="29771"/>
                      <a:pt x="239874" y="28682"/>
                    </a:cubicBezTo>
                    <a:cubicBezTo>
                      <a:pt x="238537" y="27593"/>
                      <a:pt x="237090" y="26613"/>
                      <a:pt x="235642" y="25633"/>
                    </a:cubicBezTo>
                    <a:cubicBezTo>
                      <a:pt x="234194" y="24653"/>
                      <a:pt x="232858" y="23673"/>
                      <a:pt x="231299" y="22802"/>
                    </a:cubicBezTo>
                    <a:cubicBezTo>
                      <a:pt x="229851" y="21822"/>
                      <a:pt x="228292" y="20950"/>
                      <a:pt x="226844" y="20079"/>
                    </a:cubicBezTo>
                    <a:cubicBezTo>
                      <a:pt x="224394" y="18664"/>
                      <a:pt x="221944" y="17357"/>
                      <a:pt x="219494" y="16050"/>
                    </a:cubicBezTo>
                    <a:cubicBezTo>
                      <a:pt x="216599" y="14526"/>
                      <a:pt x="213592" y="13219"/>
                      <a:pt x="210697" y="11912"/>
                    </a:cubicBezTo>
                    <a:cubicBezTo>
                      <a:pt x="207467" y="10497"/>
                      <a:pt x="204238" y="9299"/>
                      <a:pt x="200786" y="8210"/>
                    </a:cubicBezTo>
                    <a:cubicBezTo>
                      <a:pt x="194104" y="5923"/>
                      <a:pt x="187199" y="4181"/>
                      <a:pt x="180072" y="2874"/>
                    </a:cubicBezTo>
                    <a:cubicBezTo>
                      <a:pt x="172834" y="1458"/>
                      <a:pt x="165372" y="696"/>
                      <a:pt x="158023" y="261"/>
                    </a:cubicBezTo>
                    <a:cubicBezTo>
                      <a:pt x="154236" y="43"/>
                      <a:pt x="150339" y="-66"/>
                      <a:pt x="146552" y="43"/>
                    </a:cubicBezTo>
                    <a:cubicBezTo>
                      <a:pt x="142655" y="43"/>
                      <a:pt x="138868" y="152"/>
                      <a:pt x="134971" y="478"/>
                    </a:cubicBezTo>
                    <a:cubicBezTo>
                      <a:pt x="127509" y="914"/>
                      <a:pt x="120160" y="1894"/>
                      <a:pt x="112921" y="3310"/>
                    </a:cubicBezTo>
                    <a:cubicBezTo>
                      <a:pt x="105905" y="4725"/>
                      <a:pt x="99001" y="6576"/>
                      <a:pt x="92208" y="8972"/>
                    </a:cubicBezTo>
                    <a:cubicBezTo>
                      <a:pt x="88867" y="10061"/>
                      <a:pt x="85637" y="11368"/>
                      <a:pt x="82408" y="12783"/>
                    </a:cubicBezTo>
                    <a:cubicBezTo>
                      <a:pt x="79290" y="14199"/>
                      <a:pt x="76060" y="15723"/>
                      <a:pt x="73053" y="17357"/>
                    </a:cubicBezTo>
                    <a:cubicBezTo>
                      <a:pt x="69935" y="18990"/>
                      <a:pt x="66929" y="20733"/>
                      <a:pt x="64033" y="22584"/>
                    </a:cubicBezTo>
                    <a:cubicBezTo>
                      <a:pt x="61138" y="24435"/>
                      <a:pt x="58242" y="26395"/>
                      <a:pt x="55458" y="28573"/>
                    </a:cubicBezTo>
                    <a:cubicBezTo>
                      <a:pt x="49890" y="32820"/>
                      <a:pt x="44545" y="37393"/>
                      <a:pt x="39645" y="42403"/>
                    </a:cubicBezTo>
                    <a:cubicBezTo>
                      <a:pt x="37195" y="44907"/>
                      <a:pt x="34856" y="47412"/>
                      <a:pt x="32629" y="50025"/>
                    </a:cubicBezTo>
                    <a:cubicBezTo>
                      <a:pt x="30402" y="52639"/>
                      <a:pt x="28286" y="55361"/>
                      <a:pt x="26170" y="58192"/>
                    </a:cubicBezTo>
                    <a:cubicBezTo>
                      <a:pt x="25168" y="59608"/>
                      <a:pt x="24166" y="61023"/>
                      <a:pt x="23275" y="62439"/>
                    </a:cubicBezTo>
                    <a:cubicBezTo>
                      <a:pt x="22384" y="63855"/>
                      <a:pt x="21381" y="65379"/>
                      <a:pt x="20491" y="66795"/>
                    </a:cubicBezTo>
                    <a:cubicBezTo>
                      <a:pt x="18709" y="69735"/>
                      <a:pt x="17038" y="72675"/>
                      <a:pt x="15479" y="75724"/>
                    </a:cubicBezTo>
                    <a:cubicBezTo>
                      <a:pt x="12361" y="81931"/>
                      <a:pt x="9689" y="88356"/>
                      <a:pt x="7573" y="94889"/>
                    </a:cubicBezTo>
                    <a:cubicBezTo>
                      <a:pt x="7016" y="96523"/>
                      <a:pt x="6459" y="98265"/>
                      <a:pt x="6014" y="99899"/>
                    </a:cubicBezTo>
                    <a:cubicBezTo>
                      <a:pt x="5568" y="101641"/>
                      <a:pt x="5123" y="103274"/>
                      <a:pt x="4677" y="105017"/>
                    </a:cubicBezTo>
                    <a:cubicBezTo>
                      <a:pt x="3786" y="108501"/>
                      <a:pt x="3118" y="111986"/>
                      <a:pt x="2450" y="115470"/>
                    </a:cubicBezTo>
                    <a:cubicBezTo>
                      <a:pt x="1782" y="119173"/>
                      <a:pt x="1336" y="122766"/>
                      <a:pt x="891" y="126469"/>
                    </a:cubicBezTo>
                    <a:cubicBezTo>
                      <a:pt x="557" y="130171"/>
                      <a:pt x="223" y="133874"/>
                      <a:pt x="111" y="137576"/>
                    </a:cubicBezTo>
                    <a:cubicBezTo>
                      <a:pt x="0" y="139536"/>
                      <a:pt x="0" y="141387"/>
                      <a:pt x="0" y="143238"/>
                    </a:cubicBezTo>
                    <a:cubicBezTo>
                      <a:pt x="0" y="145198"/>
                      <a:pt x="0" y="147050"/>
                      <a:pt x="0" y="149010"/>
                    </a:cubicBezTo>
                    <a:cubicBezTo>
                      <a:pt x="0" y="150861"/>
                      <a:pt x="111" y="152821"/>
                      <a:pt x="223" y="154672"/>
                    </a:cubicBezTo>
                    <a:cubicBezTo>
                      <a:pt x="334" y="156632"/>
                      <a:pt x="445" y="158484"/>
                      <a:pt x="557" y="160335"/>
                    </a:cubicBezTo>
                    <a:cubicBezTo>
                      <a:pt x="1114" y="167631"/>
                      <a:pt x="2116" y="174818"/>
                      <a:pt x="3675" y="182005"/>
                    </a:cubicBezTo>
                    <a:cubicBezTo>
                      <a:pt x="4454" y="185489"/>
                      <a:pt x="5345" y="188974"/>
                      <a:pt x="6348" y="192350"/>
                    </a:cubicBezTo>
                    <a:cubicBezTo>
                      <a:pt x="7350" y="195725"/>
                      <a:pt x="8464" y="198992"/>
                      <a:pt x="9689" y="202259"/>
                    </a:cubicBezTo>
                    <a:cubicBezTo>
                      <a:pt x="12138" y="208684"/>
                      <a:pt x="15034" y="215000"/>
                      <a:pt x="18486" y="220989"/>
                    </a:cubicBezTo>
                    <a:cubicBezTo>
                      <a:pt x="20156" y="224038"/>
                      <a:pt x="22050" y="226978"/>
                      <a:pt x="23943" y="229809"/>
                    </a:cubicBezTo>
                    <a:cubicBezTo>
                      <a:pt x="25836" y="232640"/>
                      <a:pt x="27952" y="235472"/>
                      <a:pt x="30068" y="238194"/>
                    </a:cubicBezTo>
                    <a:cubicBezTo>
                      <a:pt x="32295" y="240916"/>
                      <a:pt x="34522" y="243639"/>
                      <a:pt x="36861" y="246143"/>
                    </a:cubicBezTo>
                    <a:cubicBezTo>
                      <a:pt x="39199" y="248757"/>
                      <a:pt x="41761" y="251261"/>
                      <a:pt x="44322" y="253657"/>
                    </a:cubicBezTo>
                    <a:cubicBezTo>
                      <a:pt x="46883" y="256053"/>
                      <a:pt x="49556" y="258339"/>
                      <a:pt x="52229" y="260517"/>
                    </a:cubicBezTo>
                    <a:cubicBezTo>
                      <a:pt x="54901" y="262695"/>
                      <a:pt x="57685" y="264764"/>
                      <a:pt x="60581" y="266724"/>
                    </a:cubicBezTo>
                    <a:cubicBezTo>
                      <a:pt x="63476" y="268684"/>
                      <a:pt x="66372" y="270536"/>
                      <a:pt x="69379" y="272278"/>
                    </a:cubicBezTo>
                    <a:cubicBezTo>
                      <a:pt x="72385" y="274020"/>
                      <a:pt x="75503" y="275654"/>
                      <a:pt x="78510" y="277069"/>
                    </a:cubicBezTo>
                    <a:cubicBezTo>
                      <a:pt x="84746" y="280118"/>
                      <a:pt x="91317" y="282623"/>
                      <a:pt x="97999" y="284692"/>
                    </a:cubicBezTo>
                    <a:cubicBezTo>
                      <a:pt x="101451" y="285672"/>
                      <a:pt x="104903" y="286652"/>
                      <a:pt x="108355" y="287414"/>
                    </a:cubicBezTo>
                    <a:cubicBezTo>
                      <a:pt x="111807" y="288176"/>
                      <a:pt x="115482" y="288939"/>
                      <a:pt x="119046" y="289483"/>
                    </a:cubicBezTo>
                    <a:cubicBezTo>
                      <a:pt x="126507" y="290681"/>
                      <a:pt x="133968" y="291334"/>
                      <a:pt x="141541" y="291552"/>
                    </a:cubicBezTo>
                    <a:cubicBezTo>
                      <a:pt x="145327" y="291661"/>
                      <a:pt x="149225" y="291661"/>
                      <a:pt x="153011" y="291552"/>
                    </a:cubicBezTo>
                    <a:cubicBezTo>
                      <a:pt x="156909" y="291443"/>
                      <a:pt x="160695" y="291225"/>
                      <a:pt x="164482" y="290899"/>
                    </a:cubicBezTo>
                    <a:cubicBezTo>
                      <a:pt x="171831" y="290245"/>
                      <a:pt x="179070" y="289156"/>
                      <a:pt x="186197" y="287523"/>
                    </a:cubicBezTo>
                    <a:cubicBezTo>
                      <a:pt x="189649" y="286761"/>
                      <a:pt x="193102" y="285781"/>
                      <a:pt x="196554" y="284801"/>
                    </a:cubicBezTo>
                    <a:cubicBezTo>
                      <a:pt x="199895" y="283712"/>
                      <a:pt x="203236" y="282623"/>
                      <a:pt x="206576" y="281316"/>
                    </a:cubicBezTo>
                    <a:cubicBezTo>
                      <a:pt x="213035" y="278812"/>
                      <a:pt x="219383" y="275762"/>
                      <a:pt x="225397" y="272278"/>
                    </a:cubicBezTo>
                    <a:cubicBezTo>
                      <a:pt x="228403" y="270536"/>
                      <a:pt x="231410" y="268684"/>
                      <a:pt x="234194" y="266724"/>
                    </a:cubicBezTo>
                    <a:cubicBezTo>
                      <a:pt x="237201" y="264546"/>
                      <a:pt x="239985" y="262477"/>
                      <a:pt x="242658" y="260300"/>
                    </a:cubicBezTo>
                    <a:cubicBezTo>
                      <a:pt x="245108" y="258339"/>
                      <a:pt x="247446" y="256379"/>
                      <a:pt x="249673" y="254310"/>
                    </a:cubicBezTo>
                    <a:cubicBezTo>
                      <a:pt x="250564" y="253439"/>
                      <a:pt x="251455" y="252677"/>
                      <a:pt x="252346" y="251806"/>
                    </a:cubicBezTo>
                    <a:cubicBezTo>
                      <a:pt x="253014" y="251261"/>
                      <a:pt x="253571" y="250608"/>
                      <a:pt x="254239" y="249955"/>
                    </a:cubicBezTo>
                    <a:cubicBezTo>
                      <a:pt x="254907" y="249301"/>
                      <a:pt x="255464" y="248757"/>
                      <a:pt x="256132" y="248103"/>
                    </a:cubicBezTo>
                    <a:cubicBezTo>
                      <a:pt x="257246" y="246906"/>
                      <a:pt x="258471" y="245708"/>
                      <a:pt x="259585" y="244510"/>
                    </a:cubicBezTo>
                    <a:cubicBezTo>
                      <a:pt x="262926" y="240916"/>
                      <a:pt x="266044" y="236996"/>
                      <a:pt x="268939" y="233076"/>
                    </a:cubicBezTo>
                    <a:cubicBezTo>
                      <a:pt x="270944" y="230245"/>
                      <a:pt x="272837" y="227414"/>
                      <a:pt x="274730" y="224473"/>
                    </a:cubicBezTo>
                    <a:cubicBezTo>
                      <a:pt x="276512" y="221533"/>
                      <a:pt x="278182" y="218484"/>
                      <a:pt x="279741" y="215435"/>
                    </a:cubicBezTo>
                    <a:cubicBezTo>
                      <a:pt x="281300" y="212386"/>
                      <a:pt x="282748" y="209228"/>
                      <a:pt x="284084" y="206070"/>
                    </a:cubicBezTo>
                    <a:cubicBezTo>
                      <a:pt x="285421" y="202803"/>
                      <a:pt x="286646" y="199646"/>
                      <a:pt x="287648" y="196270"/>
                    </a:cubicBezTo>
                    <a:cubicBezTo>
                      <a:pt x="289207" y="191478"/>
                      <a:pt x="290543" y="186687"/>
                      <a:pt x="291546" y="181896"/>
                    </a:cubicBezTo>
                    <a:cubicBezTo>
                      <a:pt x="292548" y="177431"/>
                      <a:pt x="293327" y="172858"/>
                      <a:pt x="293884" y="168284"/>
                    </a:cubicBezTo>
                    <a:cubicBezTo>
                      <a:pt x="294330" y="164582"/>
                      <a:pt x="294664" y="160879"/>
                      <a:pt x="294886" y="157177"/>
                    </a:cubicBezTo>
                    <a:cubicBezTo>
                      <a:pt x="295109" y="153257"/>
                      <a:pt x="295221" y="149445"/>
                      <a:pt x="295221" y="145634"/>
                    </a:cubicBezTo>
                    <a:moveTo>
                      <a:pt x="262591" y="160661"/>
                    </a:moveTo>
                    <a:cubicBezTo>
                      <a:pt x="262257" y="164582"/>
                      <a:pt x="261701" y="168611"/>
                      <a:pt x="260921" y="172422"/>
                    </a:cubicBezTo>
                    <a:cubicBezTo>
                      <a:pt x="260030" y="176887"/>
                      <a:pt x="258917" y="181351"/>
                      <a:pt x="257469" y="185816"/>
                    </a:cubicBezTo>
                    <a:cubicBezTo>
                      <a:pt x="256801" y="187994"/>
                      <a:pt x="256021" y="190063"/>
                      <a:pt x="255130" y="192241"/>
                    </a:cubicBezTo>
                    <a:cubicBezTo>
                      <a:pt x="253682" y="195943"/>
                      <a:pt x="252012" y="199537"/>
                      <a:pt x="250119" y="203130"/>
                    </a:cubicBezTo>
                    <a:cubicBezTo>
                      <a:pt x="248337" y="206506"/>
                      <a:pt x="246333" y="209664"/>
                      <a:pt x="244217" y="212822"/>
                    </a:cubicBezTo>
                    <a:cubicBezTo>
                      <a:pt x="242992" y="214673"/>
                      <a:pt x="241655" y="216415"/>
                      <a:pt x="240319" y="218158"/>
                    </a:cubicBezTo>
                    <a:cubicBezTo>
                      <a:pt x="239540" y="219138"/>
                      <a:pt x="238649" y="220227"/>
                      <a:pt x="237869" y="221207"/>
                    </a:cubicBezTo>
                    <a:cubicBezTo>
                      <a:pt x="236644" y="222622"/>
                      <a:pt x="235419" y="224038"/>
                      <a:pt x="234194" y="225236"/>
                    </a:cubicBezTo>
                    <a:cubicBezTo>
                      <a:pt x="233637" y="225780"/>
                      <a:pt x="233081" y="226433"/>
                      <a:pt x="232524" y="226978"/>
                    </a:cubicBezTo>
                    <a:cubicBezTo>
                      <a:pt x="232190" y="227414"/>
                      <a:pt x="231744" y="227740"/>
                      <a:pt x="231410" y="228176"/>
                    </a:cubicBezTo>
                    <a:cubicBezTo>
                      <a:pt x="230965" y="228611"/>
                      <a:pt x="230631" y="228938"/>
                      <a:pt x="230185" y="229374"/>
                    </a:cubicBezTo>
                    <a:cubicBezTo>
                      <a:pt x="229740" y="229809"/>
                      <a:pt x="229183" y="230245"/>
                      <a:pt x="228626" y="230789"/>
                    </a:cubicBezTo>
                    <a:cubicBezTo>
                      <a:pt x="227512" y="231878"/>
                      <a:pt x="226287" y="232858"/>
                      <a:pt x="225174" y="233838"/>
                    </a:cubicBezTo>
                    <a:cubicBezTo>
                      <a:pt x="223503" y="235254"/>
                      <a:pt x="221722" y="236669"/>
                      <a:pt x="219940" y="237976"/>
                    </a:cubicBezTo>
                    <a:cubicBezTo>
                      <a:pt x="218158" y="239283"/>
                      <a:pt x="216376" y="240590"/>
                      <a:pt x="214483" y="241788"/>
                    </a:cubicBezTo>
                    <a:cubicBezTo>
                      <a:pt x="211031" y="243965"/>
                      <a:pt x="207356" y="246034"/>
                      <a:pt x="203681" y="247886"/>
                    </a:cubicBezTo>
                    <a:cubicBezTo>
                      <a:pt x="199672" y="249846"/>
                      <a:pt x="195552" y="251588"/>
                      <a:pt x="191320" y="253004"/>
                    </a:cubicBezTo>
                    <a:cubicBezTo>
                      <a:pt x="186977" y="254528"/>
                      <a:pt x="182634" y="255726"/>
                      <a:pt x="178068" y="256706"/>
                    </a:cubicBezTo>
                    <a:cubicBezTo>
                      <a:pt x="173391" y="257686"/>
                      <a:pt x="168713" y="258448"/>
                      <a:pt x="163925" y="258993"/>
                    </a:cubicBezTo>
                    <a:cubicBezTo>
                      <a:pt x="158914" y="259537"/>
                      <a:pt x="153902" y="259864"/>
                      <a:pt x="148891" y="259864"/>
                    </a:cubicBezTo>
                    <a:cubicBezTo>
                      <a:pt x="143880" y="259864"/>
                      <a:pt x="138757" y="259755"/>
                      <a:pt x="133746" y="259319"/>
                    </a:cubicBezTo>
                    <a:cubicBezTo>
                      <a:pt x="128957" y="258884"/>
                      <a:pt x="124280" y="258231"/>
                      <a:pt x="119491" y="257250"/>
                    </a:cubicBezTo>
                    <a:cubicBezTo>
                      <a:pt x="115037" y="256379"/>
                      <a:pt x="110582" y="255182"/>
                      <a:pt x="106239" y="253766"/>
                    </a:cubicBezTo>
                    <a:cubicBezTo>
                      <a:pt x="102008" y="252350"/>
                      <a:pt x="97887" y="250717"/>
                      <a:pt x="93767" y="248866"/>
                    </a:cubicBezTo>
                    <a:cubicBezTo>
                      <a:pt x="89869" y="246906"/>
                      <a:pt x="85971" y="244837"/>
                      <a:pt x="82185" y="242441"/>
                    </a:cubicBezTo>
                    <a:cubicBezTo>
                      <a:pt x="78399" y="240045"/>
                      <a:pt x="74835" y="237432"/>
                      <a:pt x="71383" y="234601"/>
                    </a:cubicBezTo>
                    <a:cubicBezTo>
                      <a:pt x="67931" y="231660"/>
                      <a:pt x="64590" y="228611"/>
                      <a:pt x="61472" y="225345"/>
                    </a:cubicBezTo>
                    <a:cubicBezTo>
                      <a:pt x="59913" y="223711"/>
                      <a:pt x="58465" y="222078"/>
                      <a:pt x="57017" y="220444"/>
                    </a:cubicBezTo>
                    <a:cubicBezTo>
                      <a:pt x="55570" y="218811"/>
                      <a:pt x="54233" y="217069"/>
                      <a:pt x="52897" y="215217"/>
                    </a:cubicBezTo>
                    <a:cubicBezTo>
                      <a:pt x="50336" y="211733"/>
                      <a:pt x="47886" y="208030"/>
                      <a:pt x="45770" y="204219"/>
                    </a:cubicBezTo>
                    <a:cubicBezTo>
                      <a:pt x="43654" y="200408"/>
                      <a:pt x="41761" y="196488"/>
                      <a:pt x="40090" y="192459"/>
                    </a:cubicBezTo>
                    <a:cubicBezTo>
                      <a:pt x="38420" y="188321"/>
                      <a:pt x="37084" y="184074"/>
                      <a:pt x="35859" y="179827"/>
                    </a:cubicBezTo>
                    <a:cubicBezTo>
                      <a:pt x="34634" y="175362"/>
                      <a:pt x="33743" y="170789"/>
                      <a:pt x="33075" y="166215"/>
                    </a:cubicBezTo>
                    <a:cubicBezTo>
                      <a:pt x="32406" y="161424"/>
                      <a:pt x="31961" y="156523"/>
                      <a:pt x="31738" y="151732"/>
                    </a:cubicBezTo>
                    <a:cubicBezTo>
                      <a:pt x="31627" y="149228"/>
                      <a:pt x="31627" y="146723"/>
                      <a:pt x="31627" y="144218"/>
                    </a:cubicBezTo>
                    <a:cubicBezTo>
                      <a:pt x="31627" y="141714"/>
                      <a:pt x="31738" y="139209"/>
                      <a:pt x="31850" y="136705"/>
                    </a:cubicBezTo>
                    <a:cubicBezTo>
                      <a:pt x="32184" y="131913"/>
                      <a:pt x="32629" y="127122"/>
                      <a:pt x="33520" y="122331"/>
                    </a:cubicBezTo>
                    <a:cubicBezTo>
                      <a:pt x="34299" y="117866"/>
                      <a:pt x="35302" y="113401"/>
                      <a:pt x="36638" y="108937"/>
                    </a:cubicBezTo>
                    <a:cubicBezTo>
                      <a:pt x="37863" y="104690"/>
                      <a:pt x="39422" y="100443"/>
                      <a:pt x="41204" y="96414"/>
                    </a:cubicBezTo>
                    <a:cubicBezTo>
                      <a:pt x="42986" y="92385"/>
                      <a:pt x="44990" y="88465"/>
                      <a:pt x="47217" y="84653"/>
                    </a:cubicBezTo>
                    <a:cubicBezTo>
                      <a:pt x="49445" y="80842"/>
                      <a:pt x="52006" y="77249"/>
                      <a:pt x="54679" y="73764"/>
                    </a:cubicBezTo>
                    <a:cubicBezTo>
                      <a:pt x="57463" y="70170"/>
                      <a:pt x="60470" y="66795"/>
                      <a:pt x="63699" y="63637"/>
                    </a:cubicBezTo>
                    <a:cubicBezTo>
                      <a:pt x="66817" y="60479"/>
                      <a:pt x="70269" y="57430"/>
                      <a:pt x="73833" y="54599"/>
                    </a:cubicBezTo>
                    <a:cubicBezTo>
                      <a:pt x="77285" y="51876"/>
                      <a:pt x="80960" y="49372"/>
                      <a:pt x="84746" y="47085"/>
                    </a:cubicBezTo>
                    <a:cubicBezTo>
                      <a:pt x="88533" y="44798"/>
                      <a:pt x="92430" y="42729"/>
                      <a:pt x="96439" y="40987"/>
                    </a:cubicBezTo>
                    <a:cubicBezTo>
                      <a:pt x="100560" y="39136"/>
                      <a:pt x="104680" y="37611"/>
                      <a:pt x="108912" y="36304"/>
                    </a:cubicBezTo>
                    <a:cubicBezTo>
                      <a:pt x="113366" y="34998"/>
                      <a:pt x="117821" y="33909"/>
                      <a:pt x="122275" y="33038"/>
                    </a:cubicBezTo>
                    <a:cubicBezTo>
                      <a:pt x="127064" y="32166"/>
                      <a:pt x="131853" y="31622"/>
                      <a:pt x="136641" y="31295"/>
                    </a:cubicBezTo>
                    <a:cubicBezTo>
                      <a:pt x="139091" y="31186"/>
                      <a:pt x="141652" y="31078"/>
                      <a:pt x="144214" y="30969"/>
                    </a:cubicBezTo>
                    <a:cubicBezTo>
                      <a:pt x="146775" y="30969"/>
                      <a:pt x="149336" y="30969"/>
                      <a:pt x="151786" y="30969"/>
                    </a:cubicBezTo>
                    <a:cubicBezTo>
                      <a:pt x="156798" y="31078"/>
                      <a:pt x="161698" y="31513"/>
                      <a:pt x="166597" y="32166"/>
                    </a:cubicBezTo>
                    <a:cubicBezTo>
                      <a:pt x="171275" y="32820"/>
                      <a:pt x="175952" y="33691"/>
                      <a:pt x="180518" y="34780"/>
                    </a:cubicBezTo>
                    <a:cubicBezTo>
                      <a:pt x="184972" y="35869"/>
                      <a:pt x="189315" y="37284"/>
                      <a:pt x="193547" y="38809"/>
                    </a:cubicBezTo>
                    <a:cubicBezTo>
                      <a:pt x="197667" y="40442"/>
                      <a:pt x="201788" y="42294"/>
                      <a:pt x="205686" y="44363"/>
                    </a:cubicBezTo>
                    <a:cubicBezTo>
                      <a:pt x="209583" y="46432"/>
                      <a:pt x="213370" y="48718"/>
                      <a:pt x="217044" y="51332"/>
                    </a:cubicBezTo>
                    <a:cubicBezTo>
                      <a:pt x="220719" y="53945"/>
                      <a:pt x="224172" y="56777"/>
                      <a:pt x="227512" y="59717"/>
                    </a:cubicBezTo>
                    <a:cubicBezTo>
                      <a:pt x="229183" y="61241"/>
                      <a:pt x="230853" y="62766"/>
                      <a:pt x="232412" y="64399"/>
                    </a:cubicBezTo>
                    <a:cubicBezTo>
                      <a:pt x="233971" y="66033"/>
                      <a:pt x="235531" y="67666"/>
                      <a:pt x="236978" y="69299"/>
                    </a:cubicBezTo>
                    <a:cubicBezTo>
                      <a:pt x="239874" y="72675"/>
                      <a:pt x="242546" y="76160"/>
                      <a:pt x="244885" y="79862"/>
                    </a:cubicBezTo>
                    <a:cubicBezTo>
                      <a:pt x="247335" y="83456"/>
                      <a:pt x="249562" y="87267"/>
                      <a:pt x="251455" y="91187"/>
                    </a:cubicBezTo>
                    <a:cubicBezTo>
                      <a:pt x="253348" y="95107"/>
                      <a:pt x="255130" y="99245"/>
                      <a:pt x="256578" y="103383"/>
                    </a:cubicBezTo>
                    <a:cubicBezTo>
                      <a:pt x="258026" y="107630"/>
                      <a:pt x="259251" y="112095"/>
                      <a:pt x="260253" y="116450"/>
                    </a:cubicBezTo>
                    <a:cubicBezTo>
                      <a:pt x="261255" y="121024"/>
                      <a:pt x="261923" y="125706"/>
                      <a:pt x="262369" y="130498"/>
                    </a:cubicBezTo>
                    <a:cubicBezTo>
                      <a:pt x="262926" y="135507"/>
                      <a:pt x="263148" y="140407"/>
                      <a:pt x="263148" y="145416"/>
                    </a:cubicBezTo>
                    <a:cubicBezTo>
                      <a:pt x="263371" y="150643"/>
                      <a:pt x="263148" y="155652"/>
                      <a:pt x="262591" y="160661"/>
                    </a:cubicBezTo>
                  </a:path>
                </a:pathLst>
              </a:custGeom>
              <a:grpFill/>
              <a:ln w="11089" cap="flat">
                <a:noFill/>
                <a:prstDash val="solid"/>
                <a:miter/>
              </a:ln>
            </p:spPr>
            <p:txBody>
              <a:bodyPr rtlCol="0" anchor="ctr"/>
              <a:lstStyle/>
              <a:p>
                <a:endParaRPr lang="fi-FI"/>
              </a:p>
            </p:txBody>
          </p:sp>
          <p:sp>
            <p:nvSpPr>
              <p:cNvPr id="16" name="Vapaamuotoinen: Muoto 15">
                <a:extLst>
                  <a:ext uri="{FF2B5EF4-FFF2-40B4-BE49-F238E27FC236}">
                    <a16:creationId xmlns:a16="http://schemas.microsoft.com/office/drawing/2014/main" id="{8BFDF7F8-CE89-408B-AC52-6D95B4CE64B7}"/>
                  </a:ext>
                </a:extLst>
              </p:cNvPr>
              <p:cNvSpPr/>
              <p:nvPr/>
            </p:nvSpPr>
            <p:spPr bwMode="black">
              <a:xfrm>
                <a:off x="10972862" y="6318240"/>
                <a:ext cx="32851" cy="290311"/>
              </a:xfrm>
              <a:custGeom>
                <a:avLst/>
                <a:gdLst>
                  <a:gd name="connsiteX0" fmla="*/ 334 w 32851"/>
                  <a:gd name="connsiteY0" fmla="*/ 290312 h 290311"/>
                  <a:gd name="connsiteX1" fmla="*/ 32518 w 32851"/>
                  <a:gd name="connsiteY1" fmla="*/ 290312 h 290311"/>
                  <a:gd name="connsiteX2" fmla="*/ 32852 w 32851"/>
                  <a:gd name="connsiteY2" fmla="*/ 145156 h 290311"/>
                  <a:gd name="connsiteX3" fmla="*/ 32518 w 32851"/>
                  <a:gd name="connsiteY3" fmla="*/ 0 h 290311"/>
                  <a:gd name="connsiteX4" fmla="*/ 334 w 32851"/>
                  <a:gd name="connsiteY4" fmla="*/ 0 h 290311"/>
                  <a:gd name="connsiteX5" fmla="*/ 0 w 32851"/>
                  <a:gd name="connsiteY5" fmla="*/ 145156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1" h="290311">
                    <a:moveTo>
                      <a:pt x="334" y="290312"/>
                    </a:moveTo>
                    <a:lnTo>
                      <a:pt x="32518" y="290312"/>
                    </a:lnTo>
                    <a:lnTo>
                      <a:pt x="32852" y="145156"/>
                    </a:lnTo>
                    <a:lnTo>
                      <a:pt x="32518" y="0"/>
                    </a:lnTo>
                    <a:lnTo>
                      <a:pt x="334" y="0"/>
                    </a:lnTo>
                    <a:lnTo>
                      <a:pt x="0" y="145156"/>
                    </a:lnTo>
                    <a:close/>
                  </a:path>
                </a:pathLst>
              </a:custGeom>
              <a:grpFill/>
              <a:ln w="11089" cap="flat">
                <a:noFill/>
                <a:prstDash val="solid"/>
                <a:miter/>
              </a:ln>
            </p:spPr>
            <p:txBody>
              <a:bodyPr rtlCol="0" anchor="ctr"/>
              <a:lstStyle/>
              <a:p>
                <a:endParaRPr lang="fi-FI"/>
              </a:p>
            </p:txBody>
          </p:sp>
          <p:sp>
            <p:nvSpPr>
              <p:cNvPr id="17" name="Vapaamuotoinen: Muoto 16">
                <a:extLst>
                  <a:ext uri="{FF2B5EF4-FFF2-40B4-BE49-F238E27FC236}">
                    <a16:creationId xmlns:a16="http://schemas.microsoft.com/office/drawing/2014/main" id="{87E1F246-482F-4CA9-B52C-236AF55CD1F6}"/>
                  </a:ext>
                </a:extLst>
              </p:cNvPr>
              <p:cNvSpPr/>
              <p:nvPr/>
            </p:nvSpPr>
            <p:spPr bwMode="black">
              <a:xfrm>
                <a:off x="10278854" y="6318240"/>
                <a:ext cx="202567" cy="290311"/>
              </a:xfrm>
              <a:custGeom>
                <a:avLst/>
                <a:gdLst>
                  <a:gd name="connsiteX0" fmla="*/ 0 w 202567"/>
                  <a:gd name="connsiteY0" fmla="*/ 0 h 290311"/>
                  <a:gd name="connsiteX1" fmla="*/ 0 w 202567"/>
                  <a:gd name="connsiteY1" fmla="*/ 32233 h 290311"/>
                  <a:gd name="connsiteX2" fmla="*/ 85081 w 202567"/>
                  <a:gd name="connsiteY2" fmla="*/ 32233 h 290311"/>
                  <a:gd name="connsiteX3" fmla="*/ 84746 w 202567"/>
                  <a:gd name="connsiteY3" fmla="*/ 161163 h 290311"/>
                  <a:gd name="connsiteX4" fmla="*/ 85081 w 202567"/>
                  <a:gd name="connsiteY4" fmla="*/ 290312 h 290311"/>
                  <a:gd name="connsiteX5" fmla="*/ 117710 w 202567"/>
                  <a:gd name="connsiteY5" fmla="*/ 290312 h 290311"/>
                  <a:gd name="connsiteX6" fmla="*/ 117932 w 202567"/>
                  <a:gd name="connsiteY6" fmla="*/ 161163 h 290311"/>
                  <a:gd name="connsiteX7" fmla="*/ 117710 w 202567"/>
                  <a:gd name="connsiteY7" fmla="*/ 32233 h 290311"/>
                  <a:gd name="connsiteX8" fmla="*/ 202567 w 202567"/>
                  <a:gd name="connsiteY8" fmla="*/ 32233 h 290311"/>
                  <a:gd name="connsiteX9" fmla="*/ 202567 w 202567"/>
                  <a:gd name="connsiteY9" fmla="*/ 0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567" h="290311">
                    <a:moveTo>
                      <a:pt x="0" y="0"/>
                    </a:moveTo>
                    <a:lnTo>
                      <a:pt x="0" y="32233"/>
                    </a:lnTo>
                    <a:lnTo>
                      <a:pt x="85081" y="32233"/>
                    </a:lnTo>
                    <a:lnTo>
                      <a:pt x="84746" y="161163"/>
                    </a:lnTo>
                    <a:lnTo>
                      <a:pt x="85081" y="290312"/>
                    </a:lnTo>
                    <a:lnTo>
                      <a:pt x="117710" y="290312"/>
                    </a:lnTo>
                    <a:lnTo>
                      <a:pt x="117932" y="161163"/>
                    </a:lnTo>
                    <a:lnTo>
                      <a:pt x="117710" y="32233"/>
                    </a:lnTo>
                    <a:lnTo>
                      <a:pt x="202567" y="32233"/>
                    </a:lnTo>
                    <a:lnTo>
                      <a:pt x="202567" y="0"/>
                    </a:lnTo>
                    <a:close/>
                  </a:path>
                </a:pathLst>
              </a:custGeom>
              <a:grpFill/>
              <a:ln w="11089" cap="flat">
                <a:noFill/>
                <a:prstDash val="solid"/>
                <a:miter/>
              </a:ln>
            </p:spPr>
            <p:txBody>
              <a:bodyPr rtlCol="0" anchor="ctr"/>
              <a:lstStyle/>
              <a:p>
                <a:endParaRPr lang="fi-FI"/>
              </a:p>
            </p:txBody>
          </p:sp>
          <p:sp>
            <p:nvSpPr>
              <p:cNvPr id="18" name="Vapaamuotoinen: Muoto 17">
                <a:extLst>
                  <a:ext uri="{FF2B5EF4-FFF2-40B4-BE49-F238E27FC236}">
                    <a16:creationId xmlns:a16="http://schemas.microsoft.com/office/drawing/2014/main" id="{38CF3B7E-405C-4AF3-B04B-D67CCD8D9C9B}"/>
                  </a:ext>
                </a:extLst>
              </p:cNvPr>
              <p:cNvSpPr/>
              <p:nvPr/>
            </p:nvSpPr>
            <p:spPr bwMode="black">
              <a:xfrm>
                <a:off x="10763359" y="6317810"/>
                <a:ext cx="159501" cy="291546"/>
              </a:xfrm>
              <a:custGeom>
                <a:avLst/>
                <a:gdLst>
                  <a:gd name="connsiteX0" fmla="*/ 126872 w 159501"/>
                  <a:gd name="connsiteY0" fmla="*/ 76547 h 291546"/>
                  <a:gd name="connsiteX1" fmla="*/ 126427 w 159501"/>
                  <a:gd name="connsiteY1" fmla="*/ 69251 h 291546"/>
                  <a:gd name="connsiteX2" fmla="*/ 125536 w 159501"/>
                  <a:gd name="connsiteY2" fmla="*/ 64460 h 291546"/>
                  <a:gd name="connsiteX3" fmla="*/ 124645 w 159501"/>
                  <a:gd name="connsiteY3" fmla="*/ 61302 h 291546"/>
                  <a:gd name="connsiteX4" fmla="*/ 123532 w 159501"/>
                  <a:gd name="connsiteY4" fmla="*/ 58362 h 291546"/>
                  <a:gd name="connsiteX5" fmla="*/ 120525 w 159501"/>
                  <a:gd name="connsiteY5" fmla="*/ 52917 h 291546"/>
                  <a:gd name="connsiteX6" fmla="*/ 116516 w 159501"/>
                  <a:gd name="connsiteY6" fmla="*/ 47908 h 291546"/>
                  <a:gd name="connsiteX7" fmla="*/ 113843 w 159501"/>
                  <a:gd name="connsiteY7" fmla="*/ 45404 h 291546"/>
                  <a:gd name="connsiteX8" fmla="*/ 112507 w 159501"/>
                  <a:gd name="connsiteY8" fmla="*/ 44315 h 291546"/>
                  <a:gd name="connsiteX9" fmla="*/ 111839 w 159501"/>
                  <a:gd name="connsiteY9" fmla="*/ 43770 h 291546"/>
                  <a:gd name="connsiteX10" fmla="*/ 111282 w 159501"/>
                  <a:gd name="connsiteY10" fmla="*/ 43226 h 291546"/>
                  <a:gd name="connsiteX11" fmla="*/ 109611 w 159501"/>
                  <a:gd name="connsiteY11" fmla="*/ 42028 h 291546"/>
                  <a:gd name="connsiteX12" fmla="*/ 106493 w 159501"/>
                  <a:gd name="connsiteY12" fmla="*/ 40068 h 291546"/>
                  <a:gd name="connsiteX13" fmla="*/ 105157 w 159501"/>
                  <a:gd name="connsiteY13" fmla="*/ 39305 h 291546"/>
                  <a:gd name="connsiteX14" fmla="*/ 100591 w 159501"/>
                  <a:gd name="connsiteY14" fmla="*/ 37128 h 291546"/>
                  <a:gd name="connsiteX15" fmla="*/ 95914 w 159501"/>
                  <a:gd name="connsiteY15" fmla="*/ 35494 h 291546"/>
                  <a:gd name="connsiteX16" fmla="*/ 92462 w 159501"/>
                  <a:gd name="connsiteY16" fmla="*/ 34623 h 291546"/>
                  <a:gd name="connsiteX17" fmla="*/ 88898 w 159501"/>
                  <a:gd name="connsiteY17" fmla="*/ 33861 h 291546"/>
                  <a:gd name="connsiteX18" fmla="*/ 83553 w 159501"/>
                  <a:gd name="connsiteY18" fmla="*/ 33098 h 291546"/>
                  <a:gd name="connsiteX19" fmla="*/ 79544 w 159501"/>
                  <a:gd name="connsiteY19" fmla="*/ 32881 h 291546"/>
                  <a:gd name="connsiteX20" fmla="*/ 75535 w 159501"/>
                  <a:gd name="connsiteY20" fmla="*/ 32772 h 291546"/>
                  <a:gd name="connsiteX21" fmla="*/ 32215 w 159501"/>
                  <a:gd name="connsiteY21" fmla="*/ 32772 h 291546"/>
                  <a:gd name="connsiteX22" fmla="*/ 32215 w 159501"/>
                  <a:gd name="connsiteY22" fmla="*/ 121738 h 291546"/>
                  <a:gd name="connsiteX23" fmla="*/ 75423 w 159501"/>
                  <a:gd name="connsiteY23" fmla="*/ 121738 h 291546"/>
                  <a:gd name="connsiteX24" fmla="*/ 86448 w 159501"/>
                  <a:gd name="connsiteY24" fmla="*/ 120976 h 291546"/>
                  <a:gd name="connsiteX25" fmla="*/ 96248 w 159501"/>
                  <a:gd name="connsiteY25" fmla="*/ 118689 h 291546"/>
                  <a:gd name="connsiteX26" fmla="*/ 104934 w 159501"/>
                  <a:gd name="connsiteY26" fmla="*/ 114987 h 291546"/>
                  <a:gd name="connsiteX27" fmla="*/ 112618 w 159501"/>
                  <a:gd name="connsiteY27" fmla="*/ 109869 h 291546"/>
                  <a:gd name="connsiteX28" fmla="*/ 115514 w 159501"/>
                  <a:gd name="connsiteY28" fmla="*/ 107146 h 291546"/>
                  <a:gd name="connsiteX29" fmla="*/ 118075 w 159501"/>
                  <a:gd name="connsiteY29" fmla="*/ 104206 h 291546"/>
                  <a:gd name="connsiteX30" fmla="*/ 120302 w 159501"/>
                  <a:gd name="connsiteY30" fmla="*/ 101157 h 291546"/>
                  <a:gd name="connsiteX31" fmla="*/ 122195 w 159501"/>
                  <a:gd name="connsiteY31" fmla="*/ 97782 h 291546"/>
                  <a:gd name="connsiteX32" fmla="*/ 124979 w 159501"/>
                  <a:gd name="connsiteY32" fmla="*/ 90377 h 291546"/>
                  <a:gd name="connsiteX33" fmla="*/ 125982 w 159501"/>
                  <a:gd name="connsiteY33" fmla="*/ 85694 h 291546"/>
                  <a:gd name="connsiteX34" fmla="*/ 126872 w 159501"/>
                  <a:gd name="connsiteY34" fmla="*/ 76547 h 291546"/>
                  <a:gd name="connsiteX35" fmla="*/ 98809 w 159501"/>
                  <a:gd name="connsiteY35" fmla="*/ 151249 h 291546"/>
                  <a:gd name="connsiteX36" fmla="*/ 42126 w 159501"/>
                  <a:gd name="connsiteY36" fmla="*/ 153862 h 291546"/>
                  <a:gd name="connsiteX37" fmla="*/ 32215 w 159501"/>
                  <a:gd name="connsiteY37" fmla="*/ 156040 h 291546"/>
                  <a:gd name="connsiteX38" fmla="*/ 32215 w 159501"/>
                  <a:gd name="connsiteY38" fmla="*/ 168018 h 291546"/>
                  <a:gd name="connsiteX39" fmla="*/ 32215 w 159501"/>
                  <a:gd name="connsiteY39" fmla="*/ 191866 h 291546"/>
                  <a:gd name="connsiteX40" fmla="*/ 32215 w 159501"/>
                  <a:gd name="connsiteY40" fmla="*/ 243591 h 291546"/>
                  <a:gd name="connsiteX41" fmla="*/ 32215 w 159501"/>
                  <a:gd name="connsiteY41" fmla="*/ 269508 h 291546"/>
                  <a:gd name="connsiteX42" fmla="*/ 32215 w 159501"/>
                  <a:gd name="connsiteY42" fmla="*/ 282466 h 291546"/>
                  <a:gd name="connsiteX43" fmla="*/ 32215 w 159501"/>
                  <a:gd name="connsiteY43" fmla="*/ 289000 h 291546"/>
                  <a:gd name="connsiteX44" fmla="*/ 27538 w 159501"/>
                  <a:gd name="connsiteY44" fmla="*/ 290851 h 291546"/>
                  <a:gd name="connsiteX45" fmla="*/ 7604 w 159501"/>
                  <a:gd name="connsiteY45" fmla="*/ 290851 h 291546"/>
                  <a:gd name="connsiteX46" fmla="*/ 31 w 159501"/>
                  <a:gd name="connsiteY46" fmla="*/ 288564 h 291546"/>
                  <a:gd name="connsiteX47" fmla="*/ 31 w 159501"/>
                  <a:gd name="connsiteY47" fmla="*/ 285079 h 291546"/>
                  <a:gd name="connsiteX48" fmla="*/ 31 w 159501"/>
                  <a:gd name="connsiteY48" fmla="*/ 274626 h 291546"/>
                  <a:gd name="connsiteX49" fmla="*/ 31 w 159501"/>
                  <a:gd name="connsiteY49" fmla="*/ 214516 h 291546"/>
                  <a:gd name="connsiteX50" fmla="*/ 143 w 159501"/>
                  <a:gd name="connsiteY50" fmla="*/ 7944 h 291546"/>
                  <a:gd name="connsiteX51" fmla="*/ 143 w 159501"/>
                  <a:gd name="connsiteY51" fmla="*/ 1846 h 291546"/>
                  <a:gd name="connsiteX52" fmla="*/ 5042 w 159501"/>
                  <a:gd name="connsiteY52" fmla="*/ 539 h 291546"/>
                  <a:gd name="connsiteX53" fmla="*/ 17404 w 159501"/>
                  <a:gd name="connsiteY53" fmla="*/ 539 h 291546"/>
                  <a:gd name="connsiteX54" fmla="*/ 42126 w 159501"/>
                  <a:gd name="connsiteY54" fmla="*/ 539 h 291546"/>
                  <a:gd name="connsiteX55" fmla="*/ 98141 w 159501"/>
                  <a:gd name="connsiteY55" fmla="*/ 2826 h 291546"/>
                  <a:gd name="connsiteX56" fmla="*/ 159501 w 159501"/>
                  <a:gd name="connsiteY56" fmla="*/ 76656 h 291546"/>
                  <a:gd name="connsiteX57" fmla="*/ 98809 w 159501"/>
                  <a:gd name="connsiteY57" fmla="*/ 151249 h 29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9501" h="291546">
                    <a:moveTo>
                      <a:pt x="126872" y="76547"/>
                    </a:moveTo>
                    <a:cubicBezTo>
                      <a:pt x="126872" y="74043"/>
                      <a:pt x="126761" y="71647"/>
                      <a:pt x="126427" y="69251"/>
                    </a:cubicBezTo>
                    <a:cubicBezTo>
                      <a:pt x="126204" y="67618"/>
                      <a:pt x="125870" y="65985"/>
                      <a:pt x="125536" y="64460"/>
                    </a:cubicBezTo>
                    <a:cubicBezTo>
                      <a:pt x="125313" y="63371"/>
                      <a:pt x="124979" y="62282"/>
                      <a:pt x="124645" y="61302"/>
                    </a:cubicBezTo>
                    <a:cubicBezTo>
                      <a:pt x="124311" y="60322"/>
                      <a:pt x="123866" y="59342"/>
                      <a:pt x="123532" y="58362"/>
                    </a:cubicBezTo>
                    <a:cubicBezTo>
                      <a:pt x="122752" y="56402"/>
                      <a:pt x="121638" y="54551"/>
                      <a:pt x="120525" y="52917"/>
                    </a:cubicBezTo>
                    <a:cubicBezTo>
                      <a:pt x="119300" y="51175"/>
                      <a:pt x="117963" y="49433"/>
                      <a:pt x="116516" y="47908"/>
                    </a:cubicBezTo>
                    <a:cubicBezTo>
                      <a:pt x="115625" y="47037"/>
                      <a:pt x="114734" y="46166"/>
                      <a:pt x="113843" y="45404"/>
                    </a:cubicBezTo>
                    <a:cubicBezTo>
                      <a:pt x="113398" y="44968"/>
                      <a:pt x="112952" y="44641"/>
                      <a:pt x="112507" y="44315"/>
                    </a:cubicBezTo>
                    <a:cubicBezTo>
                      <a:pt x="112284" y="44097"/>
                      <a:pt x="112061" y="43988"/>
                      <a:pt x="111839" y="43770"/>
                    </a:cubicBezTo>
                    <a:cubicBezTo>
                      <a:pt x="111616" y="43661"/>
                      <a:pt x="111504" y="43443"/>
                      <a:pt x="111282" y="43226"/>
                    </a:cubicBezTo>
                    <a:cubicBezTo>
                      <a:pt x="110725" y="42790"/>
                      <a:pt x="110168" y="42354"/>
                      <a:pt x="109611" y="42028"/>
                    </a:cubicBezTo>
                    <a:cubicBezTo>
                      <a:pt x="108609" y="41266"/>
                      <a:pt x="107607" y="40612"/>
                      <a:pt x="106493" y="40068"/>
                    </a:cubicBezTo>
                    <a:cubicBezTo>
                      <a:pt x="106048" y="39850"/>
                      <a:pt x="105602" y="39523"/>
                      <a:pt x="105157" y="39305"/>
                    </a:cubicBezTo>
                    <a:cubicBezTo>
                      <a:pt x="103709" y="38543"/>
                      <a:pt x="102150" y="37781"/>
                      <a:pt x="100591" y="37128"/>
                    </a:cubicBezTo>
                    <a:cubicBezTo>
                      <a:pt x="99032" y="36474"/>
                      <a:pt x="97584" y="36039"/>
                      <a:pt x="95914" y="35494"/>
                    </a:cubicBezTo>
                    <a:cubicBezTo>
                      <a:pt x="94800" y="35167"/>
                      <a:pt x="93575" y="34841"/>
                      <a:pt x="92462" y="34623"/>
                    </a:cubicBezTo>
                    <a:cubicBezTo>
                      <a:pt x="91237" y="34405"/>
                      <a:pt x="90123" y="34079"/>
                      <a:pt x="88898" y="33861"/>
                    </a:cubicBezTo>
                    <a:cubicBezTo>
                      <a:pt x="87116" y="33534"/>
                      <a:pt x="85334" y="33316"/>
                      <a:pt x="83553" y="33098"/>
                    </a:cubicBezTo>
                    <a:cubicBezTo>
                      <a:pt x="82216" y="32990"/>
                      <a:pt x="80880" y="32881"/>
                      <a:pt x="79544" y="32881"/>
                    </a:cubicBezTo>
                    <a:cubicBezTo>
                      <a:pt x="78207" y="32881"/>
                      <a:pt x="76871" y="32772"/>
                      <a:pt x="75535" y="32772"/>
                    </a:cubicBezTo>
                    <a:lnTo>
                      <a:pt x="32215" y="32772"/>
                    </a:lnTo>
                    <a:lnTo>
                      <a:pt x="32215" y="121738"/>
                    </a:lnTo>
                    <a:lnTo>
                      <a:pt x="75423" y="121738"/>
                    </a:lnTo>
                    <a:cubicBezTo>
                      <a:pt x="79098" y="121738"/>
                      <a:pt x="82773" y="121520"/>
                      <a:pt x="86448" y="120976"/>
                    </a:cubicBezTo>
                    <a:cubicBezTo>
                      <a:pt x="89789" y="120432"/>
                      <a:pt x="93018" y="119778"/>
                      <a:pt x="96248" y="118689"/>
                    </a:cubicBezTo>
                    <a:cubicBezTo>
                      <a:pt x="99255" y="117709"/>
                      <a:pt x="102150" y="116511"/>
                      <a:pt x="104934" y="114987"/>
                    </a:cubicBezTo>
                    <a:cubicBezTo>
                      <a:pt x="107607" y="113571"/>
                      <a:pt x="110168" y="111829"/>
                      <a:pt x="112618" y="109869"/>
                    </a:cubicBezTo>
                    <a:cubicBezTo>
                      <a:pt x="113620" y="108998"/>
                      <a:pt x="114623" y="108127"/>
                      <a:pt x="115514" y="107146"/>
                    </a:cubicBezTo>
                    <a:cubicBezTo>
                      <a:pt x="116404" y="106275"/>
                      <a:pt x="117295" y="105295"/>
                      <a:pt x="118075" y="104206"/>
                    </a:cubicBezTo>
                    <a:cubicBezTo>
                      <a:pt x="118854" y="103226"/>
                      <a:pt x="119634" y="102246"/>
                      <a:pt x="120302" y="101157"/>
                    </a:cubicBezTo>
                    <a:cubicBezTo>
                      <a:pt x="120970" y="100068"/>
                      <a:pt x="121638" y="98979"/>
                      <a:pt x="122195" y="97782"/>
                    </a:cubicBezTo>
                    <a:cubicBezTo>
                      <a:pt x="123309" y="95386"/>
                      <a:pt x="124311" y="92990"/>
                      <a:pt x="124979" y="90377"/>
                    </a:cubicBezTo>
                    <a:cubicBezTo>
                      <a:pt x="125425" y="88852"/>
                      <a:pt x="125759" y="87219"/>
                      <a:pt x="125982" y="85694"/>
                    </a:cubicBezTo>
                    <a:cubicBezTo>
                      <a:pt x="126650" y="82536"/>
                      <a:pt x="126872" y="79487"/>
                      <a:pt x="126872" y="76547"/>
                    </a:cubicBezTo>
                    <a:moveTo>
                      <a:pt x="98809" y="151249"/>
                    </a:moveTo>
                    <a:cubicBezTo>
                      <a:pt x="79766" y="155822"/>
                      <a:pt x="61058" y="153862"/>
                      <a:pt x="42126" y="153862"/>
                    </a:cubicBezTo>
                    <a:cubicBezTo>
                      <a:pt x="39899" y="153862"/>
                      <a:pt x="32215" y="151902"/>
                      <a:pt x="32215" y="156040"/>
                    </a:cubicBezTo>
                    <a:lnTo>
                      <a:pt x="32215" y="168018"/>
                    </a:lnTo>
                    <a:lnTo>
                      <a:pt x="32215" y="191866"/>
                    </a:lnTo>
                    <a:lnTo>
                      <a:pt x="32215" y="243591"/>
                    </a:lnTo>
                    <a:lnTo>
                      <a:pt x="32215" y="269508"/>
                    </a:lnTo>
                    <a:lnTo>
                      <a:pt x="32215" y="282466"/>
                    </a:lnTo>
                    <a:lnTo>
                      <a:pt x="32215" y="289000"/>
                    </a:lnTo>
                    <a:cubicBezTo>
                      <a:pt x="32215" y="292049"/>
                      <a:pt x="29431" y="290851"/>
                      <a:pt x="27538" y="290851"/>
                    </a:cubicBezTo>
                    <a:lnTo>
                      <a:pt x="7604" y="290851"/>
                    </a:lnTo>
                    <a:cubicBezTo>
                      <a:pt x="4708" y="290851"/>
                      <a:pt x="31" y="293464"/>
                      <a:pt x="31" y="288564"/>
                    </a:cubicBezTo>
                    <a:lnTo>
                      <a:pt x="31" y="285079"/>
                    </a:lnTo>
                    <a:cubicBezTo>
                      <a:pt x="31" y="281595"/>
                      <a:pt x="31" y="278110"/>
                      <a:pt x="31" y="274626"/>
                    </a:cubicBezTo>
                    <a:cubicBezTo>
                      <a:pt x="31" y="254589"/>
                      <a:pt x="31" y="234553"/>
                      <a:pt x="31" y="214516"/>
                    </a:cubicBezTo>
                    <a:cubicBezTo>
                      <a:pt x="-80" y="145695"/>
                      <a:pt x="143" y="76874"/>
                      <a:pt x="143" y="7944"/>
                    </a:cubicBezTo>
                    <a:lnTo>
                      <a:pt x="143" y="1846"/>
                    </a:lnTo>
                    <a:cubicBezTo>
                      <a:pt x="143" y="-1312"/>
                      <a:pt x="3261" y="539"/>
                      <a:pt x="5042" y="539"/>
                    </a:cubicBezTo>
                    <a:lnTo>
                      <a:pt x="17404" y="539"/>
                    </a:lnTo>
                    <a:lnTo>
                      <a:pt x="42126" y="539"/>
                    </a:lnTo>
                    <a:cubicBezTo>
                      <a:pt x="60835" y="539"/>
                      <a:pt x="79321" y="-1312"/>
                      <a:pt x="98141" y="2826"/>
                    </a:cubicBezTo>
                    <a:cubicBezTo>
                      <a:pt x="136561" y="11320"/>
                      <a:pt x="159501" y="37672"/>
                      <a:pt x="159501" y="76656"/>
                    </a:cubicBezTo>
                    <a:cubicBezTo>
                      <a:pt x="159390" y="113789"/>
                      <a:pt x="135559" y="142428"/>
                      <a:pt x="98809" y="151249"/>
                    </a:cubicBezTo>
                  </a:path>
                </a:pathLst>
              </a:custGeom>
              <a:grpFill/>
              <a:ln w="11089" cap="flat">
                <a:noFill/>
                <a:prstDash val="solid"/>
                <a:miter/>
              </a:ln>
            </p:spPr>
            <p:txBody>
              <a:bodyPr rtlCol="0" anchor="ctr"/>
              <a:lstStyle/>
              <a:p>
                <a:endParaRPr lang="fi-FI"/>
              </a:p>
            </p:txBody>
          </p:sp>
          <p:sp>
            <p:nvSpPr>
              <p:cNvPr id="19" name="Vapaamuotoinen: Muoto 18">
                <a:extLst>
                  <a:ext uri="{FF2B5EF4-FFF2-40B4-BE49-F238E27FC236}">
                    <a16:creationId xmlns:a16="http://schemas.microsoft.com/office/drawing/2014/main" id="{5A06AC93-9716-40D2-833D-8E6D70548E41}"/>
                  </a:ext>
                </a:extLst>
              </p:cNvPr>
              <p:cNvSpPr/>
              <p:nvPr/>
            </p:nvSpPr>
            <p:spPr bwMode="black">
              <a:xfrm>
                <a:off x="10472624" y="6318240"/>
                <a:ext cx="245775" cy="290311"/>
              </a:xfrm>
              <a:custGeom>
                <a:avLst/>
                <a:gdLst>
                  <a:gd name="connsiteX0" fmla="*/ 172054 w 245775"/>
                  <a:gd name="connsiteY0" fmla="*/ 204176 h 290311"/>
                  <a:gd name="connsiteX1" fmla="*/ 122610 w 245775"/>
                  <a:gd name="connsiteY1" fmla="*/ 77750 h 290311"/>
                  <a:gd name="connsiteX2" fmla="*/ 73165 w 245775"/>
                  <a:gd name="connsiteY2" fmla="*/ 204176 h 290311"/>
                  <a:gd name="connsiteX3" fmla="*/ 172054 w 245775"/>
                  <a:gd name="connsiteY3" fmla="*/ 204176 h 290311"/>
                  <a:gd name="connsiteX4" fmla="*/ 206131 w 245775"/>
                  <a:gd name="connsiteY4" fmla="*/ 290312 h 290311"/>
                  <a:gd name="connsiteX5" fmla="*/ 183190 w 245775"/>
                  <a:gd name="connsiteY5" fmla="*/ 231618 h 290311"/>
                  <a:gd name="connsiteX6" fmla="*/ 62474 w 245775"/>
                  <a:gd name="connsiteY6" fmla="*/ 231618 h 290311"/>
                  <a:gd name="connsiteX7" fmla="*/ 39534 w 245775"/>
                  <a:gd name="connsiteY7" fmla="*/ 290312 h 290311"/>
                  <a:gd name="connsiteX8" fmla="*/ 0 w 245775"/>
                  <a:gd name="connsiteY8" fmla="*/ 290312 h 290311"/>
                  <a:gd name="connsiteX9" fmla="*/ 122721 w 245775"/>
                  <a:gd name="connsiteY9" fmla="*/ 0 h 290311"/>
                  <a:gd name="connsiteX10" fmla="*/ 245776 w 245775"/>
                  <a:gd name="connsiteY10" fmla="*/ 290312 h 290311"/>
                  <a:gd name="connsiteX11" fmla="*/ 206131 w 245775"/>
                  <a:gd name="connsiteY11" fmla="*/ 290312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75" h="290311">
                    <a:moveTo>
                      <a:pt x="172054" y="204176"/>
                    </a:moveTo>
                    <a:lnTo>
                      <a:pt x="122610" y="77750"/>
                    </a:lnTo>
                    <a:lnTo>
                      <a:pt x="73165" y="204176"/>
                    </a:lnTo>
                    <a:lnTo>
                      <a:pt x="172054" y="204176"/>
                    </a:lnTo>
                    <a:close/>
                    <a:moveTo>
                      <a:pt x="206131" y="290312"/>
                    </a:moveTo>
                    <a:lnTo>
                      <a:pt x="183190" y="231618"/>
                    </a:lnTo>
                    <a:lnTo>
                      <a:pt x="62474" y="231618"/>
                    </a:lnTo>
                    <a:lnTo>
                      <a:pt x="39534" y="290312"/>
                    </a:lnTo>
                    <a:lnTo>
                      <a:pt x="0" y="290312"/>
                    </a:lnTo>
                    <a:lnTo>
                      <a:pt x="122721" y="0"/>
                    </a:lnTo>
                    <a:lnTo>
                      <a:pt x="245776" y="290312"/>
                    </a:lnTo>
                    <a:lnTo>
                      <a:pt x="206131" y="290312"/>
                    </a:lnTo>
                    <a:close/>
                  </a:path>
                </a:pathLst>
              </a:custGeom>
              <a:grpFill/>
              <a:ln w="11089" cap="flat">
                <a:noFill/>
                <a:prstDash val="solid"/>
                <a:miter/>
              </a:ln>
            </p:spPr>
            <p:txBody>
              <a:bodyPr rtlCol="0" anchor="ctr"/>
              <a:lstStyle/>
              <a:p>
                <a:endParaRPr lang="fi-FI"/>
              </a:p>
            </p:txBody>
          </p:sp>
        </p:grpSp>
      </p:grpSp>
    </p:spTree>
    <p:extLst>
      <p:ext uri="{BB962C8B-B14F-4D97-AF65-F5344CB8AC3E}">
        <p14:creationId xmlns:p14="http://schemas.microsoft.com/office/powerpoint/2010/main" val="27822515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Kaksi sisältökohdetta 2">
    <p:spTree>
      <p:nvGrpSpPr>
        <p:cNvPr id="1" name=""/>
        <p:cNvGrpSpPr/>
        <p:nvPr/>
      </p:nvGrpSpPr>
      <p:grpSpPr>
        <a:xfrm>
          <a:off x="0" y="0"/>
          <a:ext cx="0" cy="0"/>
          <a:chOff x="0" y="0"/>
          <a:chExt cx="0" cy="0"/>
        </a:xfrm>
      </p:grpSpPr>
      <p:sp>
        <p:nvSpPr>
          <p:cNvPr id="12" name="Otsikko 11">
            <a:extLst>
              <a:ext uri="{FF2B5EF4-FFF2-40B4-BE49-F238E27FC236}">
                <a16:creationId xmlns:a16="http://schemas.microsoft.com/office/drawing/2014/main" id="{6331B118-1927-4C57-8776-8320C7ED1D7D}"/>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F007A367-957A-41C8-87A9-5FD1D8338751}"/>
              </a:ext>
            </a:extLst>
          </p:cNvPr>
          <p:cNvSpPr>
            <a:spLocks noGrp="1"/>
          </p:cNvSpPr>
          <p:nvPr>
            <p:ph sz="half" idx="1"/>
          </p:nvPr>
        </p:nvSpPr>
        <p:spPr>
          <a:xfrm>
            <a:off x="576000" y="1825625"/>
            <a:ext cx="5292000" cy="4176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a:extLst>
              <a:ext uri="{FF2B5EF4-FFF2-40B4-BE49-F238E27FC236}">
                <a16:creationId xmlns:a16="http://schemas.microsoft.com/office/drawing/2014/main" id="{A18DD739-5136-44E0-9852-73E57F458183}"/>
              </a:ext>
            </a:extLst>
          </p:cNvPr>
          <p:cNvSpPr>
            <a:spLocks noGrp="1"/>
          </p:cNvSpPr>
          <p:nvPr>
            <p:ph sz="half" idx="2"/>
          </p:nvPr>
        </p:nvSpPr>
        <p:spPr>
          <a:xfrm>
            <a:off x="6172200" y="1825625"/>
            <a:ext cx="5292000" cy="4176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Dian numeron paikkamerkki 6">
            <a:extLst>
              <a:ext uri="{FF2B5EF4-FFF2-40B4-BE49-F238E27FC236}">
                <a16:creationId xmlns:a16="http://schemas.microsoft.com/office/drawing/2014/main" id="{6522B327-6A0C-4890-A476-572CF4AC1B4D}"/>
              </a:ext>
            </a:extLst>
          </p:cNvPr>
          <p:cNvSpPr>
            <a:spLocks noGrp="1"/>
          </p:cNvSpPr>
          <p:nvPr>
            <p:ph type="sldNum" sz="quarter" idx="12"/>
          </p:nvPr>
        </p:nvSpPr>
        <p:spPr/>
        <p:txBody>
          <a:bodyPr/>
          <a:lstStyle/>
          <a:p>
            <a:fld id="{2020BB7A-7565-440A-AF71-226D618FE89D}" type="slidenum">
              <a:rPr lang="fi-FI" smtClean="0"/>
              <a:t>‹#›</a:t>
            </a:fld>
            <a:endParaRPr lang="fi-FI"/>
          </a:p>
        </p:txBody>
      </p:sp>
      <p:sp>
        <p:nvSpPr>
          <p:cNvPr id="5" name="Päivämäärän paikkamerkki 4">
            <a:extLst>
              <a:ext uri="{FF2B5EF4-FFF2-40B4-BE49-F238E27FC236}">
                <a16:creationId xmlns:a16="http://schemas.microsoft.com/office/drawing/2014/main" id="{0205699C-0800-47BB-85B7-921498F92C21}"/>
              </a:ext>
            </a:extLst>
          </p:cNvPr>
          <p:cNvSpPr>
            <a:spLocks noGrp="1"/>
          </p:cNvSpPr>
          <p:nvPr>
            <p:ph type="dt" sz="half" idx="10"/>
          </p:nvPr>
        </p:nvSpPr>
        <p:spPr/>
        <p:txBody>
          <a:bodyPr/>
          <a:lstStyle/>
          <a:p>
            <a:fld id="{F4EDDA9E-3E7A-4BD7-97D0-055F777CE610}" type="datetime1">
              <a:rPr lang="fi-FI" smtClean="0"/>
              <a:t>30.5.2024</a:t>
            </a:fld>
            <a:endParaRPr lang="fi-FI"/>
          </a:p>
        </p:txBody>
      </p:sp>
      <p:sp>
        <p:nvSpPr>
          <p:cNvPr id="6" name="Alatunnisteen paikkamerkki 5">
            <a:extLst>
              <a:ext uri="{FF2B5EF4-FFF2-40B4-BE49-F238E27FC236}">
                <a16:creationId xmlns:a16="http://schemas.microsoft.com/office/drawing/2014/main" id="{11D6EAED-FDB3-4088-9706-894B65FAD0B9}"/>
              </a:ext>
            </a:extLst>
          </p:cNvPr>
          <p:cNvSpPr>
            <a:spLocks noGrp="1"/>
          </p:cNvSpPr>
          <p:nvPr>
            <p:ph type="ftr" sz="quarter" idx="11"/>
          </p:nvPr>
        </p:nvSpPr>
        <p:spPr/>
        <p:txBody>
          <a:bodyPr/>
          <a:lstStyle/>
          <a:p>
            <a:r>
              <a:rPr lang="en-US"/>
              <a:t>This work © 2024 by Tapio Palvelut Oy is licensed under CC BY-SA 4.0 </a:t>
            </a:r>
            <a:endParaRPr lang="fi-FI"/>
          </a:p>
        </p:txBody>
      </p:sp>
      <p:grpSp>
        <p:nvGrpSpPr>
          <p:cNvPr id="11" name="Ryhmä 10">
            <a:extLst>
              <a:ext uri="{FF2B5EF4-FFF2-40B4-BE49-F238E27FC236}">
                <a16:creationId xmlns:a16="http://schemas.microsoft.com/office/drawing/2014/main" id="{F3633EB6-2FC6-4525-8D4D-CD5AF613A5D3}"/>
              </a:ext>
              <a:ext uri="{C183D7F6-B498-43B3-948B-1728B52AA6E4}">
                <adec:decorative xmlns:adec="http://schemas.microsoft.com/office/drawing/2017/decorative" val="1"/>
              </a:ext>
            </a:extLst>
          </p:cNvPr>
          <p:cNvGrpSpPr/>
          <p:nvPr/>
        </p:nvGrpSpPr>
        <p:grpSpPr>
          <a:xfrm>
            <a:off x="0" y="0"/>
            <a:ext cx="288000" cy="6889450"/>
            <a:chOff x="0" y="0"/>
            <a:chExt cx="288000" cy="6889450"/>
          </a:xfrm>
          <a:solidFill>
            <a:srgbClr val="61BF1A"/>
          </a:solidFill>
        </p:grpSpPr>
        <p:sp>
          <p:nvSpPr>
            <p:cNvPr id="9" name="Suorakulmio 8">
              <a:extLst>
                <a:ext uri="{FF2B5EF4-FFF2-40B4-BE49-F238E27FC236}">
                  <a16:creationId xmlns:a16="http://schemas.microsoft.com/office/drawing/2014/main" id="{A05D240B-170D-4E74-A85C-1DD8A7C9364A}"/>
                </a:ext>
              </a:extLst>
            </p:cNvPr>
            <p:cNvSpPr/>
            <p:nvPr/>
          </p:nvSpPr>
          <p:spPr>
            <a:xfrm>
              <a:off x="0" y="0"/>
              <a:ext cx="288000" cy="9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Suorakulmio 9">
              <a:extLst>
                <a:ext uri="{FF2B5EF4-FFF2-40B4-BE49-F238E27FC236}">
                  <a16:creationId xmlns:a16="http://schemas.microsoft.com/office/drawing/2014/main" id="{79F9E934-5056-4381-930A-F4968423B5A7}"/>
                </a:ext>
              </a:extLst>
            </p:cNvPr>
            <p:cNvSpPr/>
            <p:nvPr/>
          </p:nvSpPr>
          <p:spPr>
            <a:xfrm>
              <a:off x="0" y="1417450"/>
              <a:ext cx="288000" cy="547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21" name="Logo">
            <a:extLst>
              <a:ext uri="{FF2B5EF4-FFF2-40B4-BE49-F238E27FC236}">
                <a16:creationId xmlns:a16="http://schemas.microsoft.com/office/drawing/2014/main" id="{AA3E7FE6-5576-45BF-9508-DDF0D0186BC6}"/>
              </a:ext>
              <a:ext uri="{C183D7F6-B498-43B3-948B-1728B52AA6E4}">
                <adec:decorative xmlns:adec="http://schemas.microsoft.com/office/drawing/2017/decorative" val="1"/>
              </a:ext>
            </a:extLst>
          </p:cNvPr>
          <p:cNvGrpSpPr>
            <a:grpSpLocks noChangeAspect="1"/>
          </p:cNvGrpSpPr>
          <p:nvPr/>
        </p:nvGrpSpPr>
        <p:grpSpPr bwMode="black">
          <a:xfrm>
            <a:off x="10274323" y="6214732"/>
            <a:ext cx="1529284" cy="403200"/>
            <a:chOff x="10278854" y="6216751"/>
            <a:chExt cx="1489243" cy="392643"/>
          </a:xfrm>
          <a:solidFill>
            <a:schemeClr val="tx1"/>
          </a:solidFill>
        </p:grpSpPr>
        <p:sp>
          <p:nvSpPr>
            <p:cNvPr id="22" name="Vapaamuotoinen: Muoto 13">
              <a:extLst>
                <a:ext uri="{FF2B5EF4-FFF2-40B4-BE49-F238E27FC236}">
                  <a16:creationId xmlns:a16="http://schemas.microsoft.com/office/drawing/2014/main" id="{A228A297-21CA-4696-8CE3-A1710DDF6E78}"/>
                </a:ext>
              </a:extLst>
            </p:cNvPr>
            <p:cNvSpPr/>
            <p:nvPr/>
          </p:nvSpPr>
          <p:spPr bwMode="black">
            <a:xfrm>
              <a:off x="11466195" y="6216751"/>
              <a:ext cx="301902" cy="392018"/>
            </a:xfrm>
            <a:custGeom>
              <a:avLst/>
              <a:gdLst>
                <a:gd name="connsiteX0" fmla="*/ 150227 w 301902"/>
                <a:gd name="connsiteY0" fmla="*/ 0 h 392018"/>
                <a:gd name="connsiteX1" fmla="*/ 126062 w 301902"/>
                <a:gd name="connsiteY1" fmla="*/ 55318 h 392018"/>
                <a:gd name="connsiteX2" fmla="*/ 126062 w 301902"/>
                <a:gd name="connsiteY2" fmla="*/ 170419 h 392018"/>
                <a:gd name="connsiteX3" fmla="*/ 96439 w 301902"/>
                <a:gd name="connsiteY3" fmla="*/ 105409 h 392018"/>
                <a:gd name="connsiteX4" fmla="*/ 69935 w 301902"/>
                <a:gd name="connsiteY4" fmla="*/ 165955 h 392018"/>
                <a:gd name="connsiteX5" fmla="*/ 101896 w 301902"/>
                <a:gd name="connsiteY5" fmla="*/ 235756 h 392018"/>
                <a:gd name="connsiteX6" fmla="*/ 52786 w 301902"/>
                <a:gd name="connsiteY6" fmla="*/ 205265 h 392018"/>
                <a:gd name="connsiteX7" fmla="*/ 33409 w 301902"/>
                <a:gd name="connsiteY7" fmla="*/ 249476 h 392018"/>
                <a:gd name="connsiteX8" fmla="*/ 80849 w 301902"/>
                <a:gd name="connsiteY8" fmla="*/ 278878 h 392018"/>
                <a:gd name="connsiteX9" fmla="*/ 20491 w 301902"/>
                <a:gd name="connsiteY9" fmla="*/ 278878 h 392018"/>
                <a:gd name="connsiteX10" fmla="*/ 0 w 301902"/>
                <a:gd name="connsiteY10" fmla="*/ 325811 h 392018"/>
                <a:gd name="connsiteX11" fmla="*/ 126062 w 301902"/>
                <a:gd name="connsiteY11" fmla="*/ 325811 h 392018"/>
                <a:gd name="connsiteX12" fmla="*/ 126062 w 301902"/>
                <a:gd name="connsiteY12" fmla="*/ 392019 h 392018"/>
                <a:gd name="connsiteX13" fmla="*/ 175729 w 301902"/>
                <a:gd name="connsiteY13" fmla="*/ 392019 h 392018"/>
                <a:gd name="connsiteX14" fmla="*/ 175729 w 301902"/>
                <a:gd name="connsiteY14" fmla="*/ 325811 h 392018"/>
                <a:gd name="connsiteX15" fmla="*/ 301902 w 301902"/>
                <a:gd name="connsiteY15" fmla="*/ 325811 h 392018"/>
                <a:gd name="connsiteX16" fmla="*/ 281300 w 301902"/>
                <a:gd name="connsiteY16" fmla="*/ 278878 h 392018"/>
                <a:gd name="connsiteX17" fmla="*/ 221054 w 301902"/>
                <a:gd name="connsiteY17" fmla="*/ 278878 h 392018"/>
                <a:gd name="connsiteX18" fmla="*/ 268494 w 301902"/>
                <a:gd name="connsiteY18" fmla="*/ 249476 h 392018"/>
                <a:gd name="connsiteX19" fmla="*/ 249117 w 301902"/>
                <a:gd name="connsiteY19" fmla="*/ 205265 h 392018"/>
                <a:gd name="connsiteX20" fmla="*/ 199895 w 301902"/>
                <a:gd name="connsiteY20" fmla="*/ 235756 h 392018"/>
                <a:gd name="connsiteX21" fmla="*/ 231967 w 301902"/>
                <a:gd name="connsiteY21" fmla="*/ 165955 h 392018"/>
                <a:gd name="connsiteX22" fmla="*/ 205463 w 301902"/>
                <a:gd name="connsiteY22" fmla="*/ 105409 h 392018"/>
                <a:gd name="connsiteX23" fmla="*/ 175729 w 301902"/>
                <a:gd name="connsiteY23" fmla="*/ 170419 h 392018"/>
                <a:gd name="connsiteX24" fmla="*/ 175729 w 301902"/>
                <a:gd name="connsiteY24" fmla="*/ 55318 h 392018"/>
                <a:gd name="connsiteX25" fmla="*/ 151675 w 301902"/>
                <a:gd name="connsiteY25" fmla="*/ 0 h 39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902" h="392018">
                  <a:moveTo>
                    <a:pt x="150227" y="0"/>
                  </a:moveTo>
                  <a:lnTo>
                    <a:pt x="126062" y="55318"/>
                  </a:lnTo>
                  <a:lnTo>
                    <a:pt x="126062" y="170419"/>
                  </a:lnTo>
                  <a:lnTo>
                    <a:pt x="96439" y="105409"/>
                  </a:lnTo>
                  <a:lnTo>
                    <a:pt x="69935" y="165955"/>
                  </a:lnTo>
                  <a:lnTo>
                    <a:pt x="101896" y="235756"/>
                  </a:lnTo>
                  <a:lnTo>
                    <a:pt x="52786" y="205265"/>
                  </a:lnTo>
                  <a:lnTo>
                    <a:pt x="33409" y="249476"/>
                  </a:lnTo>
                  <a:lnTo>
                    <a:pt x="80849" y="278878"/>
                  </a:lnTo>
                  <a:lnTo>
                    <a:pt x="20491" y="278878"/>
                  </a:lnTo>
                  <a:lnTo>
                    <a:pt x="0" y="325811"/>
                  </a:lnTo>
                  <a:lnTo>
                    <a:pt x="126062" y="325811"/>
                  </a:lnTo>
                  <a:lnTo>
                    <a:pt x="126062" y="392019"/>
                  </a:lnTo>
                  <a:lnTo>
                    <a:pt x="175729" y="392019"/>
                  </a:lnTo>
                  <a:lnTo>
                    <a:pt x="175729" y="325811"/>
                  </a:lnTo>
                  <a:lnTo>
                    <a:pt x="301902" y="325811"/>
                  </a:lnTo>
                  <a:lnTo>
                    <a:pt x="281300" y="278878"/>
                  </a:lnTo>
                  <a:lnTo>
                    <a:pt x="221054" y="278878"/>
                  </a:lnTo>
                  <a:lnTo>
                    <a:pt x="268494" y="249476"/>
                  </a:lnTo>
                  <a:lnTo>
                    <a:pt x="249117" y="205265"/>
                  </a:lnTo>
                  <a:lnTo>
                    <a:pt x="199895" y="235756"/>
                  </a:lnTo>
                  <a:lnTo>
                    <a:pt x="231967" y="165955"/>
                  </a:lnTo>
                  <a:lnTo>
                    <a:pt x="205463" y="105409"/>
                  </a:lnTo>
                  <a:lnTo>
                    <a:pt x="175729" y="170419"/>
                  </a:lnTo>
                  <a:lnTo>
                    <a:pt x="175729" y="55318"/>
                  </a:lnTo>
                  <a:lnTo>
                    <a:pt x="151675" y="0"/>
                  </a:lnTo>
                  <a:close/>
                </a:path>
              </a:pathLst>
            </a:custGeom>
            <a:solidFill>
              <a:schemeClr val="tx2"/>
            </a:solidFill>
            <a:ln w="11089" cap="flat">
              <a:noFill/>
              <a:prstDash val="solid"/>
              <a:miter/>
            </a:ln>
          </p:spPr>
          <p:txBody>
            <a:bodyPr rtlCol="0" anchor="ctr"/>
            <a:lstStyle/>
            <a:p>
              <a:endParaRPr lang="fi-FI"/>
            </a:p>
          </p:txBody>
        </p:sp>
        <p:grpSp>
          <p:nvGrpSpPr>
            <p:cNvPr id="23" name="Kuva 10">
              <a:extLst>
                <a:ext uri="{FF2B5EF4-FFF2-40B4-BE49-F238E27FC236}">
                  <a16:creationId xmlns:a16="http://schemas.microsoft.com/office/drawing/2014/main" id="{9DE68680-66BA-43A9-8CA7-4FD4F9163815}"/>
                </a:ext>
              </a:extLst>
            </p:cNvPr>
            <p:cNvGrpSpPr/>
            <p:nvPr/>
          </p:nvGrpSpPr>
          <p:grpSpPr bwMode="black">
            <a:xfrm>
              <a:off x="10278854" y="6317762"/>
              <a:ext cx="1072638" cy="291632"/>
              <a:chOff x="10278854" y="6317762"/>
              <a:chExt cx="1072638" cy="291632"/>
            </a:xfrm>
            <a:grpFill/>
          </p:grpSpPr>
          <p:sp>
            <p:nvSpPr>
              <p:cNvPr id="24" name="Vapaamuotoinen: Muoto 15">
                <a:extLst>
                  <a:ext uri="{FF2B5EF4-FFF2-40B4-BE49-F238E27FC236}">
                    <a16:creationId xmlns:a16="http://schemas.microsoft.com/office/drawing/2014/main" id="{9A5FD648-695D-4365-9732-A2B8D9FCBC12}"/>
                  </a:ext>
                </a:extLst>
              </p:cNvPr>
              <p:cNvSpPr/>
              <p:nvPr/>
            </p:nvSpPr>
            <p:spPr bwMode="black">
              <a:xfrm>
                <a:off x="11056272" y="6317762"/>
                <a:ext cx="295220" cy="291632"/>
              </a:xfrm>
              <a:custGeom>
                <a:avLst/>
                <a:gdLst>
                  <a:gd name="connsiteX0" fmla="*/ 295221 w 295220"/>
                  <a:gd name="connsiteY0" fmla="*/ 145634 h 291633"/>
                  <a:gd name="connsiteX1" fmla="*/ 293884 w 295220"/>
                  <a:gd name="connsiteY1" fmla="*/ 123093 h 291633"/>
                  <a:gd name="connsiteX2" fmla="*/ 292214 w 295220"/>
                  <a:gd name="connsiteY2" fmla="*/ 112312 h 291633"/>
                  <a:gd name="connsiteX3" fmla="*/ 289764 w 295220"/>
                  <a:gd name="connsiteY3" fmla="*/ 101859 h 291633"/>
                  <a:gd name="connsiteX4" fmla="*/ 282748 w 295220"/>
                  <a:gd name="connsiteY4" fmla="*/ 82149 h 291633"/>
                  <a:gd name="connsiteX5" fmla="*/ 276178 w 295220"/>
                  <a:gd name="connsiteY5" fmla="*/ 69190 h 291633"/>
                  <a:gd name="connsiteX6" fmla="*/ 270610 w 295220"/>
                  <a:gd name="connsiteY6" fmla="*/ 60479 h 291633"/>
                  <a:gd name="connsiteX7" fmla="*/ 264373 w 295220"/>
                  <a:gd name="connsiteY7" fmla="*/ 52094 h 291633"/>
                  <a:gd name="connsiteX8" fmla="*/ 255353 w 295220"/>
                  <a:gd name="connsiteY8" fmla="*/ 42076 h 291633"/>
                  <a:gd name="connsiteX9" fmla="*/ 254239 w 295220"/>
                  <a:gd name="connsiteY9" fmla="*/ 40987 h 291633"/>
                  <a:gd name="connsiteX10" fmla="*/ 253237 w 295220"/>
                  <a:gd name="connsiteY10" fmla="*/ 40116 h 291633"/>
                  <a:gd name="connsiteX11" fmla="*/ 252680 w 295220"/>
                  <a:gd name="connsiteY11" fmla="*/ 39571 h 291633"/>
                  <a:gd name="connsiteX12" fmla="*/ 252235 w 295220"/>
                  <a:gd name="connsiteY12" fmla="*/ 39027 h 291633"/>
                  <a:gd name="connsiteX13" fmla="*/ 250230 w 295220"/>
                  <a:gd name="connsiteY13" fmla="*/ 37284 h 291633"/>
                  <a:gd name="connsiteX14" fmla="*/ 247112 w 295220"/>
                  <a:gd name="connsiteY14" fmla="*/ 34562 h 291633"/>
                  <a:gd name="connsiteX15" fmla="*/ 243994 w 295220"/>
                  <a:gd name="connsiteY15" fmla="*/ 31949 h 291633"/>
                  <a:gd name="connsiteX16" fmla="*/ 239874 w 295220"/>
                  <a:gd name="connsiteY16" fmla="*/ 28682 h 291633"/>
                  <a:gd name="connsiteX17" fmla="*/ 235642 w 295220"/>
                  <a:gd name="connsiteY17" fmla="*/ 25633 h 291633"/>
                  <a:gd name="connsiteX18" fmla="*/ 231299 w 295220"/>
                  <a:gd name="connsiteY18" fmla="*/ 22802 h 291633"/>
                  <a:gd name="connsiteX19" fmla="*/ 226844 w 295220"/>
                  <a:gd name="connsiteY19" fmla="*/ 20079 h 291633"/>
                  <a:gd name="connsiteX20" fmla="*/ 219494 w 295220"/>
                  <a:gd name="connsiteY20" fmla="*/ 16050 h 291633"/>
                  <a:gd name="connsiteX21" fmla="*/ 210697 w 295220"/>
                  <a:gd name="connsiteY21" fmla="*/ 11912 h 291633"/>
                  <a:gd name="connsiteX22" fmla="*/ 200786 w 295220"/>
                  <a:gd name="connsiteY22" fmla="*/ 8210 h 291633"/>
                  <a:gd name="connsiteX23" fmla="*/ 180072 w 295220"/>
                  <a:gd name="connsiteY23" fmla="*/ 2874 h 291633"/>
                  <a:gd name="connsiteX24" fmla="*/ 158023 w 295220"/>
                  <a:gd name="connsiteY24" fmla="*/ 261 h 291633"/>
                  <a:gd name="connsiteX25" fmla="*/ 146552 w 295220"/>
                  <a:gd name="connsiteY25" fmla="*/ 43 h 291633"/>
                  <a:gd name="connsiteX26" fmla="*/ 134971 w 295220"/>
                  <a:gd name="connsiteY26" fmla="*/ 478 h 291633"/>
                  <a:gd name="connsiteX27" fmla="*/ 112921 w 295220"/>
                  <a:gd name="connsiteY27" fmla="*/ 3310 h 291633"/>
                  <a:gd name="connsiteX28" fmla="*/ 92208 w 295220"/>
                  <a:gd name="connsiteY28" fmla="*/ 8972 h 291633"/>
                  <a:gd name="connsiteX29" fmla="*/ 82408 w 295220"/>
                  <a:gd name="connsiteY29" fmla="*/ 12783 h 291633"/>
                  <a:gd name="connsiteX30" fmla="*/ 73053 w 295220"/>
                  <a:gd name="connsiteY30" fmla="*/ 17357 h 291633"/>
                  <a:gd name="connsiteX31" fmla="*/ 64033 w 295220"/>
                  <a:gd name="connsiteY31" fmla="*/ 22584 h 291633"/>
                  <a:gd name="connsiteX32" fmla="*/ 55458 w 295220"/>
                  <a:gd name="connsiteY32" fmla="*/ 28573 h 291633"/>
                  <a:gd name="connsiteX33" fmla="*/ 39645 w 295220"/>
                  <a:gd name="connsiteY33" fmla="*/ 42403 h 291633"/>
                  <a:gd name="connsiteX34" fmla="*/ 32629 w 295220"/>
                  <a:gd name="connsiteY34" fmla="*/ 50025 h 291633"/>
                  <a:gd name="connsiteX35" fmla="*/ 26170 w 295220"/>
                  <a:gd name="connsiteY35" fmla="*/ 58192 h 291633"/>
                  <a:gd name="connsiteX36" fmla="*/ 23275 w 295220"/>
                  <a:gd name="connsiteY36" fmla="*/ 62439 h 291633"/>
                  <a:gd name="connsiteX37" fmla="*/ 20491 w 295220"/>
                  <a:gd name="connsiteY37" fmla="*/ 66795 h 291633"/>
                  <a:gd name="connsiteX38" fmla="*/ 15479 w 295220"/>
                  <a:gd name="connsiteY38" fmla="*/ 75724 h 291633"/>
                  <a:gd name="connsiteX39" fmla="*/ 7573 w 295220"/>
                  <a:gd name="connsiteY39" fmla="*/ 94889 h 291633"/>
                  <a:gd name="connsiteX40" fmla="*/ 6014 w 295220"/>
                  <a:gd name="connsiteY40" fmla="*/ 99899 h 291633"/>
                  <a:gd name="connsiteX41" fmla="*/ 4677 w 295220"/>
                  <a:gd name="connsiteY41" fmla="*/ 105017 h 291633"/>
                  <a:gd name="connsiteX42" fmla="*/ 2450 w 295220"/>
                  <a:gd name="connsiteY42" fmla="*/ 115470 h 291633"/>
                  <a:gd name="connsiteX43" fmla="*/ 891 w 295220"/>
                  <a:gd name="connsiteY43" fmla="*/ 126469 h 291633"/>
                  <a:gd name="connsiteX44" fmla="*/ 111 w 295220"/>
                  <a:gd name="connsiteY44" fmla="*/ 137576 h 291633"/>
                  <a:gd name="connsiteX45" fmla="*/ 0 w 295220"/>
                  <a:gd name="connsiteY45" fmla="*/ 143238 h 291633"/>
                  <a:gd name="connsiteX46" fmla="*/ 0 w 295220"/>
                  <a:gd name="connsiteY46" fmla="*/ 149010 h 291633"/>
                  <a:gd name="connsiteX47" fmla="*/ 223 w 295220"/>
                  <a:gd name="connsiteY47" fmla="*/ 154672 h 291633"/>
                  <a:gd name="connsiteX48" fmla="*/ 557 w 295220"/>
                  <a:gd name="connsiteY48" fmla="*/ 160335 h 291633"/>
                  <a:gd name="connsiteX49" fmla="*/ 3675 w 295220"/>
                  <a:gd name="connsiteY49" fmla="*/ 182005 h 291633"/>
                  <a:gd name="connsiteX50" fmla="*/ 6348 w 295220"/>
                  <a:gd name="connsiteY50" fmla="*/ 192350 h 291633"/>
                  <a:gd name="connsiteX51" fmla="*/ 9689 w 295220"/>
                  <a:gd name="connsiteY51" fmla="*/ 202259 h 291633"/>
                  <a:gd name="connsiteX52" fmla="*/ 18486 w 295220"/>
                  <a:gd name="connsiteY52" fmla="*/ 220989 h 291633"/>
                  <a:gd name="connsiteX53" fmla="*/ 23943 w 295220"/>
                  <a:gd name="connsiteY53" fmla="*/ 229809 h 291633"/>
                  <a:gd name="connsiteX54" fmla="*/ 30068 w 295220"/>
                  <a:gd name="connsiteY54" fmla="*/ 238194 h 291633"/>
                  <a:gd name="connsiteX55" fmla="*/ 36861 w 295220"/>
                  <a:gd name="connsiteY55" fmla="*/ 246143 h 291633"/>
                  <a:gd name="connsiteX56" fmla="*/ 44322 w 295220"/>
                  <a:gd name="connsiteY56" fmla="*/ 253657 h 291633"/>
                  <a:gd name="connsiteX57" fmla="*/ 52229 w 295220"/>
                  <a:gd name="connsiteY57" fmla="*/ 260517 h 291633"/>
                  <a:gd name="connsiteX58" fmla="*/ 60581 w 295220"/>
                  <a:gd name="connsiteY58" fmla="*/ 266724 h 291633"/>
                  <a:gd name="connsiteX59" fmla="*/ 69379 w 295220"/>
                  <a:gd name="connsiteY59" fmla="*/ 272278 h 291633"/>
                  <a:gd name="connsiteX60" fmla="*/ 78510 w 295220"/>
                  <a:gd name="connsiteY60" fmla="*/ 277069 h 291633"/>
                  <a:gd name="connsiteX61" fmla="*/ 97999 w 295220"/>
                  <a:gd name="connsiteY61" fmla="*/ 284692 h 291633"/>
                  <a:gd name="connsiteX62" fmla="*/ 108355 w 295220"/>
                  <a:gd name="connsiteY62" fmla="*/ 287414 h 291633"/>
                  <a:gd name="connsiteX63" fmla="*/ 119046 w 295220"/>
                  <a:gd name="connsiteY63" fmla="*/ 289483 h 291633"/>
                  <a:gd name="connsiteX64" fmla="*/ 141541 w 295220"/>
                  <a:gd name="connsiteY64" fmla="*/ 291552 h 291633"/>
                  <a:gd name="connsiteX65" fmla="*/ 153011 w 295220"/>
                  <a:gd name="connsiteY65" fmla="*/ 291552 h 291633"/>
                  <a:gd name="connsiteX66" fmla="*/ 164482 w 295220"/>
                  <a:gd name="connsiteY66" fmla="*/ 290899 h 291633"/>
                  <a:gd name="connsiteX67" fmla="*/ 186197 w 295220"/>
                  <a:gd name="connsiteY67" fmla="*/ 287523 h 291633"/>
                  <a:gd name="connsiteX68" fmla="*/ 196554 w 295220"/>
                  <a:gd name="connsiteY68" fmla="*/ 284801 h 291633"/>
                  <a:gd name="connsiteX69" fmla="*/ 206576 w 295220"/>
                  <a:gd name="connsiteY69" fmla="*/ 281316 h 291633"/>
                  <a:gd name="connsiteX70" fmla="*/ 225397 w 295220"/>
                  <a:gd name="connsiteY70" fmla="*/ 272278 h 291633"/>
                  <a:gd name="connsiteX71" fmla="*/ 234194 w 295220"/>
                  <a:gd name="connsiteY71" fmla="*/ 266724 h 291633"/>
                  <a:gd name="connsiteX72" fmla="*/ 242658 w 295220"/>
                  <a:gd name="connsiteY72" fmla="*/ 260300 h 291633"/>
                  <a:gd name="connsiteX73" fmla="*/ 249673 w 295220"/>
                  <a:gd name="connsiteY73" fmla="*/ 254310 h 291633"/>
                  <a:gd name="connsiteX74" fmla="*/ 252346 w 295220"/>
                  <a:gd name="connsiteY74" fmla="*/ 251806 h 291633"/>
                  <a:gd name="connsiteX75" fmla="*/ 254239 w 295220"/>
                  <a:gd name="connsiteY75" fmla="*/ 249955 h 291633"/>
                  <a:gd name="connsiteX76" fmla="*/ 256132 w 295220"/>
                  <a:gd name="connsiteY76" fmla="*/ 248103 h 291633"/>
                  <a:gd name="connsiteX77" fmla="*/ 259585 w 295220"/>
                  <a:gd name="connsiteY77" fmla="*/ 244510 h 291633"/>
                  <a:gd name="connsiteX78" fmla="*/ 268939 w 295220"/>
                  <a:gd name="connsiteY78" fmla="*/ 233076 h 291633"/>
                  <a:gd name="connsiteX79" fmla="*/ 274730 w 295220"/>
                  <a:gd name="connsiteY79" fmla="*/ 224473 h 291633"/>
                  <a:gd name="connsiteX80" fmla="*/ 279741 w 295220"/>
                  <a:gd name="connsiteY80" fmla="*/ 215435 h 291633"/>
                  <a:gd name="connsiteX81" fmla="*/ 284084 w 295220"/>
                  <a:gd name="connsiteY81" fmla="*/ 206070 h 291633"/>
                  <a:gd name="connsiteX82" fmla="*/ 287648 w 295220"/>
                  <a:gd name="connsiteY82" fmla="*/ 196270 h 291633"/>
                  <a:gd name="connsiteX83" fmla="*/ 291546 w 295220"/>
                  <a:gd name="connsiteY83" fmla="*/ 181896 h 291633"/>
                  <a:gd name="connsiteX84" fmla="*/ 293884 w 295220"/>
                  <a:gd name="connsiteY84" fmla="*/ 168284 h 291633"/>
                  <a:gd name="connsiteX85" fmla="*/ 294886 w 295220"/>
                  <a:gd name="connsiteY85" fmla="*/ 157177 h 291633"/>
                  <a:gd name="connsiteX86" fmla="*/ 295221 w 295220"/>
                  <a:gd name="connsiteY86" fmla="*/ 145634 h 291633"/>
                  <a:gd name="connsiteX87" fmla="*/ 262591 w 295220"/>
                  <a:gd name="connsiteY87" fmla="*/ 160661 h 291633"/>
                  <a:gd name="connsiteX88" fmla="*/ 260921 w 295220"/>
                  <a:gd name="connsiteY88" fmla="*/ 172422 h 291633"/>
                  <a:gd name="connsiteX89" fmla="*/ 257469 w 295220"/>
                  <a:gd name="connsiteY89" fmla="*/ 185816 h 291633"/>
                  <a:gd name="connsiteX90" fmla="*/ 255130 w 295220"/>
                  <a:gd name="connsiteY90" fmla="*/ 192241 h 291633"/>
                  <a:gd name="connsiteX91" fmla="*/ 250119 w 295220"/>
                  <a:gd name="connsiteY91" fmla="*/ 203130 h 291633"/>
                  <a:gd name="connsiteX92" fmla="*/ 244217 w 295220"/>
                  <a:gd name="connsiteY92" fmla="*/ 212822 h 291633"/>
                  <a:gd name="connsiteX93" fmla="*/ 240319 w 295220"/>
                  <a:gd name="connsiteY93" fmla="*/ 218158 h 291633"/>
                  <a:gd name="connsiteX94" fmla="*/ 237869 w 295220"/>
                  <a:gd name="connsiteY94" fmla="*/ 221207 h 291633"/>
                  <a:gd name="connsiteX95" fmla="*/ 234194 w 295220"/>
                  <a:gd name="connsiteY95" fmla="*/ 225236 h 291633"/>
                  <a:gd name="connsiteX96" fmla="*/ 232524 w 295220"/>
                  <a:gd name="connsiteY96" fmla="*/ 226978 h 291633"/>
                  <a:gd name="connsiteX97" fmla="*/ 231410 w 295220"/>
                  <a:gd name="connsiteY97" fmla="*/ 228176 h 291633"/>
                  <a:gd name="connsiteX98" fmla="*/ 230185 w 295220"/>
                  <a:gd name="connsiteY98" fmla="*/ 229374 h 291633"/>
                  <a:gd name="connsiteX99" fmla="*/ 228626 w 295220"/>
                  <a:gd name="connsiteY99" fmla="*/ 230789 h 291633"/>
                  <a:gd name="connsiteX100" fmla="*/ 225174 w 295220"/>
                  <a:gd name="connsiteY100" fmla="*/ 233838 h 291633"/>
                  <a:gd name="connsiteX101" fmla="*/ 219940 w 295220"/>
                  <a:gd name="connsiteY101" fmla="*/ 237976 h 291633"/>
                  <a:gd name="connsiteX102" fmla="*/ 214483 w 295220"/>
                  <a:gd name="connsiteY102" fmla="*/ 241788 h 291633"/>
                  <a:gd name="connsiteX103" fmla="*/ 203681 w 295220"/>
                  <a:gd name="connsiteY103" fmla="*/ 247886 h 291633"/>
                  <a:gd name="connsiteX104" fmla="*/ 191320 w 295220"/>
                  <a:gd name="connsiteY104" fmla="*/ 253004 h 291633"/>
                  <a:gd name="connsiteX105" fmla="*/ 178068 w 295220"/>
                  <a:gd name="connsiteY105" fmla="*/ 256706 h 291633"/>
                  <a:gd name="connsiteX106" fmla="*/ 163925 w 295220"/>
                  <a:gd name="connsiteY106" fmla="*/ 258993 h 291633"/>
                  <a:gd name="connsiteX107" fmla="*/ 148891 w 295220"/>
                  <a:gd name="connsiteY107" fmla="*/ 259864 h 291633"/>
                  <a:gd name="connsiteX108" fmla="*/ 133746 w 295220"/>
                  <a:gd name="connsiteY108" fmla="*/ 259319 h 291633"/>
                  <a:gd name="connsiteX109" fmla="*/ 119491 w 295220"/>
                  <a:gd name="connsiteY109" fmla="*/ 257250 h 291633"/>
                  <a:gd name="connsiteX110" fmla="*/ 106239 w 295220"/>
                  <a:gd name="connsiteY110" fmla="*/ 253766 h 291633"/>
                  <a:gd name="connsiteX111" fmla="*/ 93767 w 295220"/>
                  <a:gd name="connsiteY111" fmla="*/ 248866 h 291633"/>
                  <a:gd name="connsiteX112" fmla="*/ 82185 w 295220"/>
                  <a:gd name="connsiteY112" fmla="*/ 242441 h 291633"/>
                  <a:gd name="connsiteX113" fmla="*/ 71383 w 295220"/>
                  <a:gd name="connsiteY113" fmla="*/ 234601 h 291633"/>
                  <a:gd name="connsiteX114" fmla="*/ 61472 w 295220"/>
                  <a:gd name="connsiteY114" fmla="*/ 225345 h 291633"/>
                  <a:gd name="connsiteX115" fmla="*/ 57017 w 295220"/>
                  <a:gd name="connsiteY115" fmla="*/ 220444 h 291633"/>
                  <a:gd name="connsiteX116" fmla="*/ 52897 w 295220"/>
                  <a:gd name="connsiteY116" fmla="*/ 215217 h 291633"/>
                  <a:gd name="connsiteX117" fmla="*/ 45770 w 295220"/>
                  <a:gd name="connsiteY117" fmla="*/ 204219 h 291633"/>
                  <a:gd name="connsiteX118" fmla="*/ 40090 w 295220"/>
                  <a:gd name="connsiteY118" fmla="*/ 192459 h 291633"/>
                  <a:gd name="connsiteX119" fmla="*/ 35859 w 295220"/>
                  <a:gd name="connsiteY119" fmla="*/ 179827 h 291633"/>
                  <a:gd name="connsiteX120" fmla="*/ 33075 w 295220"/>
                  <a:gd name="connsiteY120" fmla="*/ 166215 h 291633"/>
                  <a:gd name="connsiteX121" fmla="*/ 31738 w 295220"/>
                  <a:gd name="connsiteY121" fmla="*/ 151732 h 291633"/>
                  <a:gd name="connsiteX122" fmla="*/ 31627 w 295220"/>
                  <a:gd name="connsiteY122" fmla="*/ 144218 h 291633"/>
                  <a:gd name="connsiteX123" fmla="*/ 31850 w 295220"/>
                  <a:gd name="connsiteY123" fmla="*/ 136705 h 291633"/>
                  <a:gd name="connsiteX124" fmla="*/ 33520 w 295220"/>
                  <a:gd name="connsiteY124" fmla="*/ 122331 h 291633"/>
                  <a:gd name="connsiteX125" fmla="*/ 36638 w 295220"/>
                  <a:gd name="connsiteY125" fmla="*/ 108937 h 291633"/>
                  <a:gd name="connsiteX126" fmla="*/ 41204 w 295220"/>
                  <a:gd name="connsiteY126" fmla="*/ 96414 h 291633"/>
                  <a:gd name="connsiteX127" fmla="*/ 47217 w 295220"/>
                  <a:gd name="connsiteY127" fmla="*/ 84653 h 291633"/>
                  <a:gd name="connsiteX128" fmla="*/ 54679 w 295220"/>
                  <a:gd name="connsiteY128" fmla="*/ 73764 h 291633"/>
                  <a:gd name="connsiteX129" fmla="*/ 63699 w 295220"/>
                  <a:gd name="connsiteY129" fmla="*/ 63637 h 291633"/>
                  <a:gd name="connsiteX130" fmla="*/ 73833 w 295220"/>
                  <a:gd name="connsiteY130" fmla="*/ 54599 h 291633"/>
                  <a:gd name="connsiteX131" fmla="*/ 84746 w 295220"/>
                  <a:gd name="connsiteY131" fmla="*/ 47085 h 291633"/>
                  <a:gd name="connsiteX132" fmla="*/ 96439 w 295220"/>
                  <a:gd name="connsiteY132" fmla="*/ 40987 h 291633"/>
                  <a:gd name="connsiteX133" fmla="*/ 108912 w 295220"/>
                  <a:gd name="connsiteY133" fmla="*/ 36304 h 291633"/>
                  <a:gd name="connsiteX134" fmla="*/ 122275 w 295220"/>
                  <a:gd name="connsiteY134" fmla="*/ 33038 h 291633"/>
                  <a:gd name="connsiteX135" fmla="*/ 136641 w 295220"/>
                  <a:gd name="connsiteY135" fmla="*/ 31295 h 291633"/>
                  <a:gd name="connsiteX136" fmla="*/ 144214 w 295220"/>
                  <a:gd name="connsiteY136" fmla="*/ 30969 h 291633"/>
                  <a:gd name="connsiteX137" fmla="*/ 151786 w 295220"/>
                  <a:gd name="connsiteY137" fmla="*/ 30969 h 291633"/>
                  <a:gd name="connsiteX138" fmla="*/ 166597 w 295220"/>
                  <a:gd name="connsiteY138" fmla="*/ 32166 h 291633"/>
                  <a:gd name="connsiteX139" fmla="*/ 180518 w 295220"/>
                  <a:gd name="connsiteY139" fmla="*/ 34780 h 291633"/>
                  <a:gd name="connsiteX140" fmla="*/ 193547 w 295220"/>
                  <a:gd name="connsiteY140" fmla="*/ 38809 h 291633"/>
                  <a:gd name="connsiteX141" fmla="*/ 205686 w 295220"/>
                  <a:gd name="connsiteY141" fmla="*/ 44363 h 291633"/>
                  <a:gd name="connsiteX142" fmla="*/ 217044 w 295220"/>
                  <a:gd name="connsiteY142" fmla="*/ 51332 h 291633"/>
                  <a:gd name="connsiteX143" fmla="*/ 227512 w 295220"/>
                  <a:gd name="connsiteY143" fmla="*/ 59717 h 291633"/>
                  <a:gd name="connsiteX144" fmla="*/ 232412 w 295220"/>
                  <a:gd name="connsiteY144" fmla="*/ 64399 h 291633"/>
                  <a:gd name="connsiteX145" fmla="*/ 236978 w 295220"/>
                  <a:gd name="connsiteY145" fmla="*/ 69299 h 291633"/>
                  <a:gd name="connsiteX146" fmla="*/ 244885 w 295220"/>
                  <a:gd name="connsiteY146" fmla="*/ 79862 h 291633"/>
                  <a:gd name="connsiteX147" fmla="*/ 251455 w 295220"/>
                  <a:gd name="connsiteY147" fmla="*/ 91187 h 291633"/>
                  <a:gd name="connsiteX148" fmla="*/ 256578 w 295220"/>
                  <a:gd name="connsiteY148" fmla="*/ 103383 h 291633"/>
                  <a:gd name="connsiteX149" fmla="*/ 260253 w 295220"/>
                  <a:gd name="connsiteY149" fmla="*/ 116450 h 291633"/>
                  <a:gd name="connsiteX150" fmla="*/ 262369 w 295220"/>
                  <a:gd name="connsiteY150" fmla="*/ 130498 h 291633"/>
                  <a:gd name="connsiteX151" fmla="*/ 263148 w 295220"/>
                  <a:gd name="connsiteY151" fmla="*/ 145416 h 291633"/>
                  <a:gd name="connsiteX152" fmla="*/ 262591 w 295220"/>
                  <a:gd name="connsiteY152" fmla="*/ 160661 h 29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95220" h="291633">
                    <a:moveTo>
                      <a:pt x="295221" y="145634"/>
                    </a:moveTo>
                    <a:cubicBezTo>
                      <a:pt x="295221" y="138120"/>
                      <a:pt x="294775" y="130607"/>
                      <a:pt x="293884" y="123093"/>
                    </a:cubicBezTo>
                    <a:cubicBezTo>
                      <a:pt x="293439" y="119500"/>
                      <a:pt x="292882" y="115906"/>
                      <a:pt x="292214" y="112312"/>
                    </a:cubicBezTo>
                    <a:cubicBezTo>
                      <a:pt x="291546" y="108828"/>
                      <a:pt x="290766" y="105343"/>
                      <a:pt x="289764" y="101859"/>
                    </a:cubicBezTo>
                    <a:cubicBezTo>
                      <a:pt x="287871" y="95107"/>
                      <a:pt x="285643" y="88465"/>
                      <a:pt x="282748" y="82149"/>
                    </a:cubicBezTo>
                    <a:cubicBezTo>
                      <a:pt x="280855" y="77684"/>
                      <a:pt x="278628" y="73328"/>
                      <a:pt x="276178" y="69190"/>
                    </a:cubicBezTo>
                    <a:cubicBezTo>
                      <a:pt x="274396" y="66250"/>
                      <a:pt x="272614" y="63310"/>
                      <a:pt x="270610" y="60479"/>
                    </a:cubicBezTo>
                    <a:cubicBezTo>
                      <a:pt x="268605" y="57648"/>
                      <a:pt x="266601" y="54816"/>
                      <a:pt x="264373" y="52094"/>
                    </a:cubicBezTo>
                    <a:cubicBezTo>
                      <a:pt x="261589" y="48609"/>
                      <a:pt x="258471" y="45234"/>
                      <a:pt x="255353" y="42076"/>
                    </a:cubicBezTo>
                    <a:cubicBezTo>
                      <a:pt x="255019" y="41749"/>
                      <a:pt x="254573" y="41314"/>
                      <a:pt x="254239" y="40987"/>
                    </a:cubicBezTo>
                    <a:cubicBezTo>
                      <a:pt x="253905" y="40660"/>
                      <a:pt x="253571" y="40334"/>
                      <a:pt x="253237" y="40116"/>
                    </a:cubicBezTo>
                    <a:cubicBezTo>
                      <a:pt x="253014" y="39898"/>
                      <a:pt x="252903" y="39789"/>
                      <a:pt x="252680" y="39571"/>
                    </a:cubicBezTo>
                    <a:cubicBezTo>
                      <a:pt x="252569" y="39462"/>
                      <a:pt x="252346" y="39245"/>
                      <a:pt x="252235" y="39027"/>
                    </a:cubicBezTo>
                    <a:cubicBezTo>
                      <a:pt x="251567" y="38482"/>
                      <a:pt x="250898" y="37829"/>
                      <a:pt x="250230" y="37284"/>
                    </a:cubicBezTo>
                    <a:cubicBezTo>
                      <a:pt x="249228" y="36413"/>
                      <a:pt x="248226" y="35433"/>
                      <a:pt x="247112" y="34562"/>
                    </a:cubicBezTo>
                    <a:cubicBezTo>
                      <a:pt x="246110" y="33691"/>
                      <a:pt x="245108" y="32820"/>
                      <a:pt x="243994" y="31949"/>
                    </a:cubicBezTo>
                    <a:cubicBezTo>
                      <a:pt x="242658" y="30860"/>
                      <a:pt x="241321" y="29771"/>
                      <a:pt x="239874" y="28682"/>
                    </a:cubicBezTo>
                    <a:cubicBezTo>
                      <a:pt x="238537" y="27593"/>
                      <a:pt x="237090" y="26613"/>
                      <a:pt x="235642" y="25633"/>
                    </a:cubicBezTo>
                    <a:cubicBezTo>
                      <a:pt x="234194" y="24653"/>
                      <a:pt x="232858" y="23673"/>
                      <a:pt x="231299" y="22802"/>
                    </a:cubicBezTo>
                    <a:cubicBezTo>
                      <a:pt x="229851" y="21822"/>
                      <a:pt x="228292" y="20950"/>
                      <a:pt x="226844" y="20079"/>
                    </a:cubicBezTo>
                    <a:cubicBezTo>
                      <a:pt x="224394" y="18664"/>
                      <a:pt x="221944" y="17357"/>
                      <a:pt x="219494" y="16050"/>
                    </a:cubicBezTo>
                    <a:cubicBezTo>
                      <a:pt x="216599" y="14526"/>
                      <a:pt x="213592" y="13219"/>
                      <a:pt x="210697" y="11912"/>
                    </a:cubicBezTo>
                    <a:cubicBezTo>
                      <a:pt x="207467" y="10497"/>
                      <a:pt x="204238" y="9299"/>
                      <a:pt x="200786" y="8210"/>
                    </a:cubicBezTo>
                    <a:cubicBezTo>
                      <a:pt x="194104" y="5923"/>
                      <a:pt x="187199" y="4181"/>
                      <a:pt x="180072" y="2874"/>
                    </a:cubicBezTo>
                    <a:cubicBezTo>
                      <a:pt x="172834" y="1458"/>
                      <a:pt x="165372" y="696"/>
                      <a:pt x="158023" y="261"/>
                    </a:cubicBezTo>
                    <a:cubicBezTo>
                      <a:pt x="154236" y="43"/>
                      <a:pt x="150339" y="-66"/>
                      <a:pt x="146552" y="43"/>
                    </a:cubicBezTo>
                    <a:cubicBezTo>
                      <a:pt x="142655" y="43"/>
                      <a:pt x="138868" y="152"/>
                      <a:pt x="134971" y="478"/>
                    </a:cubicBezTo>
                    <a:cubicBezTo>
                      <a:pt x="127509" y="914"/>
                      <a:pt x="120160" y="1894"/>
                      <a:pt x="112921" y="3310"/>
                    </a:cubicBezTo>
                    <a:cubicBezTo>
                      <a:pt x="105905" y="4725"/>
                      <a:pt x="99001" y="6576"/>
                      <a:pt x="92208" y="8972"/>
                    </a:cubicBezTo>
                    <a:cubicBezTo>
                      <a:pt x="88867" y="10061"/>
                      <a:pt x="85637" y="11368"/>
                      <a:pt x="82408" y="12783"/>
                    </a:cubicBezTo>
                    <a:cubicBezTo>
                      <a:pt x="79290" y="14199"/>
                      <a:pt x="76060" y="15723"/>
                      <a:pt x="73053" y="17357"/>
                    </a:cubicBezTo>
                    <a:cubicBezTo>
                      <a:pt x="69935" y="18990"/>
                      <a:pt x="66929" y="20733"/>
                      <a:pt x="64033" y="22584"/>
                    </a:cubicBezTo>
                    <a:cubicBezTo>
                      <a:pt x="61138" y="24435"/>
                      <a:pt x="58242" y="26395"/>
                      <a:pt x="55458" y="28573"/>
                    </a:cubicBezTo>
                    <a:cubicBezTo>
                      <a:pt x="49890" y="32820"/>
                      <a:pt x="44545" y="37393"/>
                      <a:pt x="39645" y="42403"/>
                    </a:cubicBezTo>
                    <a:cubicBezTo>
                      <a:pt x="37195" y="44907"/>
                      <a:pt x="34856" y="47412"/>
                      <a:pt x="32629" y="50025"/>
                    </a:cubicBezTo>
                    <a:cubicBezTo>
                      <a:pt x="30402" y="52639"/>
                      <a:pt x="28286" y="55361"/>
                      <a:pt x="26170" y="58192"/>
                    </a:cubicBezTo>
                    <a:cubicBezTo>
                      <a:pt x="25168" y="59608"/>
                      <a:pt x="24166" y="61023"/>
                      <a:pt x="23275" y="62439"/>
                    </a:cubicBezTo>
                    <a:cubicBezTo>
                      <a:pt x="22384" y="63855"/>
                      <a:pt x="21381" y="65379"/>
                      <a:pt x="20491" y="66795"/>
                    </a:cubicBezTo>
                    <a:cubicBezTo>
                      <a:pt x="18709" y="69735"/>
                      <a:pt x="17038" y="72675"/>
                      <a:pt x="15479" y="75724"/>
                    </a:cubicBezTo>
                    <a:cubicBezTo>
                      <a:pt x="12361" y="81931"/>
                      <a:pt x="9689" y="88356"/>
                      <a:pt x="7573" y="94889"/>
                    </a:cubicBezTo>
                    <a:cubicBezTo>
                      <a:pt x="7016" y="96523"/>
                      <a:pt x="6459" y="98265"/>
                      <a:pt x="6014" y="99899"/>
                    </a:cubicBezTo>
                    <a:cubicBezTo>
                      <a:pt x="5568" y="101641"/>
                      <a:pt x="5123" y="103274"/>
                      <a:pt x="4677" y="105017"/>
                    </a:cubicBezTo>
                    <a:cubicBezTo>
                      <a:pt x="3786" y="108501"/>
                      <a:pt x="3118" y="111986"/>
                      <a:pt x="2450" y="115470"/>
                    </a:cubicBezTo>
                    <a:cubicBezTo>
                      <a:pt x="1782" y="119173"/>
                      <a:pt x="1336" y="122766"/>
                      <a:pt x="891" y="126469"/>
                    </a:cubicBezTo>
                    <a:cubicBezTo>
                      <a:pt x="557" y="130171"/>
                      <a:pt x="223" y="133874"/>
                      <a:pt x="111" y="137576"/>
                    </a:cubicBezTo>
                    <a:cubicBezTo>
                      <a:pt x="0" y="139536"/>
                      <a:pt x="0" y="141387"/>
                      <a:pt x="0" y="143238"/>
                    </a:cubicBezTo>
                    <a:cubicBezTo>
                      <a:pt x="0" y="145198"/>
                      <a:pt x="0" y="147050"/>
                      <a:pt x="0" y="149010"/>
                    </a:cubicBezTo>
                    <a:cubicBezTo>
                      <a:pt x="0" y="150861"/>
                      <a:pt x="111" y="152821"/>
                      <a:pt x="223" y="154672"/>
                    </a:cubicBezTo>
                    <a:cubicBezTo>
                      <a:pt x="334" y="156632"/>
                      <a:pt x="445" y="158484"/>
                      <a:pt x="557" y="160335"/>
                    </a:cubicBezTo>
                    <a:cubicBezTo>
                      <a:pt x="1114" y="167631"/>
                      <a:pt x="2116" y="174818"/>
                      <a:pt x="3675" y="182005"/>
                    </a:cubicBezTo>
                    <a:cubicBezTo>
                      <a:pt x="4454" y="185489"/>
                      <a:pt x="5345" y="188974"/>
                      <a:pt x="6348" y="192350"/>
                    </a:cubicBezTo>
                    <a:cubicBezTo>
                      <a:pt x="7350" y="195725"/>
                      <a:pt x="8464" y="198992"/>
                      <a:pt x="9689" y="202259"/>
                    </a:cubicBezTo>
                    <a:cubicBezTo>
                      <a:pt x="12138" y="208684"/>
                      <a:pt x="15034" y="215000"/>
                      <a:pt x="18486" y="220989"/>
                    </a:cubicBezTo>
                    <a:cubicBezTo>
                      <a:pt x="20156" y="224038"/>
                      <a:pt x="22050" y="226978"/>
                      <a:pt x="23943" y="229809"/>
                    </a:cubicBezTo>
                    <a:cubicBezTo>
                      <a:pt x="25836" y="232640"/>
                      <a:pt x="27952" y="235472"/>
                      <a:pt x="30068" y="238194"/>
                    </a:cubicBezTo>
                    <a:cubicBezTo>
                      <a:pt x="32295" y="240916"/>
                      <a:pt x="34522" y="243639"/>
                      <a:pt x="36861" y="246143"/>
                    </a:cubicBezTo>
                    <a:cubicBezTo>
                      <a:pt x="39199" y="248757"/>
                      <a:pt x="41761" y="251261"/>
                      <a:pt x="44322" y="253657"/>
                    </a:cubicBezTo>
                    <a:cubicBezTo>
                      <a:pt x="46883" y="256053"/>
                      <a:pt x="49556" y="258339"/>
                      <a:pt x="52229" y="260517"/>
                    </a:cubicBezTo>
                    <a:cubicBezTo>
                      <a:pt x="54901" y="262695"/>
                      <a:pt x="57685" y="264764"/>
                      <a:pt x="60581" y="266724"/>
                    </a:cubicBezTo>
                    <a:cubicBezTo>
                      <a:pt x="63476" y="268684"/>
                      <a:pt x="66372" y="270536"/>
                      <a:pt x="69379" y="272278"/>
                    </a:cubicBezTo>
                    <a:cubicBezTo>
                      <a:pt x="72385" y="274020"/>
                      <a:pt x="75503" y="275654"/>
                      <a:pt x="78510" y="277069"/>
                    </a:cubicBezTo>
                    <a:cubicBezTo>
                      <a:pt x="84746" y="280118"/>
                      <a:pt x="91317" y="282623"/>
                      <a:pt x="97999" y="284692"/>
                    </a:cubicBezTo>
                    <a:cubicBezTo>
                      <a:pt x="101451" y="285672"/>
                      <a:pt x="104903" y="286652"/>
                      <a:pt x="108355" y="287414"/>
                    </a:cubicBezTo>
                    <a:cubicBezTo>
                      <a:pt x="111807" y="288176"/>
                      <a:pt x="115482" y="288939"/>
                      <a:pt x="119046" y="289483"/>
                    </a:cubicBezTo>
                    <a:cubicBezTo>
                      <a:pt x="126507" y="290681"/>
                      <a:pt x="133968" y="291334"/>
                      <a:pt x="141541" y="291552"/>
                    </a:cubicBezTo>
                    <a:cubicBezTo>
                      <a:pt x="145327" y="291661"/>
                      <a:pt x="149225" y="291661"/>
                      <a:pt x="153011" y="291552"/>
                    </a:cubicBezTo>
                    <a:cubicBezTo>
                      <a:pt x="156909" y="291443"/>
                      <a:pt x="160695" y="291225"/>
                      <a:pt x="164482" y="290899"/>
                    </a:cubicBezTo>
                    <a:cubicBezTo>
                      <a:pt x="171831" y="290245"/>
                      <a:pt x="179070" y="289156"/>
                      <a:pt x="186197" y="287523"/>
                    </a:cubicBezTo>
                    <a:cubicBezTo>
                      <a:pt x="189649" y="286761"/>
                      <a:pt x="193102" y="285781"/>
                      <a:pt x="196554" y="284801"/>
                    </a:cubicBezTo>
                    <a:cubicBezTo>
                      <a:pt x="199895" y="283712"/>
                      <a:pt x="203236" y="282623"/>
                      <a:pt x="206576" y="281316"/>
                    </a:cubicBezTo>
                    <a:cubicBezTo>
                      <a:pt x="213035" y="278812"/>
                      <a:pt x="219383" y="275762"/>
                      <a:pt x="225397" y="272278"/>
                    </a:cubicBezTo>
                    <a:cubicBezTo>
                      <a:pt x="228403" y="270536"/>
                      <a:pt x="231410" y="268684"/>
                      <a:pt x="234194" y="266724"/>
                    </a:cubicBezTo>
                    <a:cubicBezTo>
                      <a:pt x="237201" y="264546"/>
                      <a:pt x="239985" y="262477"/>
                      <a:pt x="242658" y="260300"/>
                    </a:cubicBezTo>
                    <a:cubicBezTo>
                      <a:pt x="245108" y="258339"/>
                      <a:pt x="247446" y="256379"/>
                      <a:pt x="249673" y="254310"/>
                    </a:cubicBezTo>
                    <a:cubicBezTo>
                      <a:pt x="250564" y="253439"/>
                      <a:pt x="251455" y="252677"/>
                      <a:pt x="252346" y="251806"/>
                    </a:cubicBezTo>
                    <a:cubicBezTo>
                      <a:pt x="253014" y="251261"/>
                      <a:pt x="253571" y="250608"/>
                      <a:pt x="254239" y="249955"/>
                    </a:cubicBezTo>
                    <a:cubicBezTo>
                      <a:pt x="254907" y="249301"/>
                      <a:pt x="255464" y="248757"/>
                      <a:pt x="256132" y="248103"/>
                    </a:cubicBezTo>
                    <a:cubicBezTo>
                      <a:pt x="257246" y="246906"/>
                      <a:pt x="258471" y="245708"/>
                      <a:pt x="259585" y="244510"/>
                    </a:cubicBezTo>
                    <a:cubicBezTo>
                      <a:pt x="262926" y="240916"/>
                      <a:pt x="266044" y="236996"/>
                      <a:pt x="268939" y="233076"/>
                    </a:cubicBezTo>
                    <a:cubicBezTo>
                      <a:pt x="270944" y="230245"/>
                      <a:pt x="272837" y="227414"/>
                      <a:pt x="274730" y="224473"/>
                    </a:cubicBezTo>
                    <a:cubicBezTo>
                      <a:pt x="276512" y="221533"/>
                      <a:pt x="278182" y="218484"/>
                      <a:pt x="279741" y="215435"/>
                    </a:cubicBezTo>
                    <a:cubicBezTo>
                      <a:pt x="281300" y="212386"/>
                      <a:pt x="282748" y="209228"/>
                      <a:pt x="284084" y="206070"/>
                    </a:cubicBezTo>
                    <a:cubicBezTo>
                      <a:pt x="285421" y="202803"/>
                      <a:pt x="286646" y="199646"/>
                      <a:pt x="287648" y="196270"/>
                    </a:cubicBezTo>
                    <a:cubicBezTo>
                      <a:pt x="289207" y="191478"/>
                      <a:pt x="290543" y="186687"/>
                      <a:pt x="291546" y="181896"/>
                    </a:cubicBezTo>
                    <a:cubicBezTo>
                      <a:pt x="292548" y="177431"/>
                      <a:pt x="293327" y="172858"/>
                      <a:pt x="293884" y="168284"/>
                    </a:cubicBezTo>
                    <a:cubicBezTo>
                      <a:pt x="294330" y="164582"/>
                      <a:pt x="294664" y="160879"/>
                      <a:pt x="294886" y="157177"/>
                    </a:cubicBezTo>
                    <a:cubicBezTo>
                      <a:pt x="295109" y="153257"/>
                      <a:pt x="295221" y="149445"/>
                      <a:pt x="295221" y="145634"/>
                    </a:cubicBezTo>
                    <a:moveTo>
                      <a:pt x="262591" y="160661"/>
                    </a:moveTo>
                    <a:cubicBezTo>
                      <a:pt x="262257" y="164582"/>
                      <a:pt x="261701" y="168611"/>
                      <a:pt x="260921" y="172422"/>
                    </a:cubicBezTo>
                    <a:cubicBezTo>
                      <a:pt x="260030" y="176887"/>
                      <a:pt x="258917" y="181351"/>
                      <a:pt x="257469" y="185816"/>
                    </a:cubicBezTo>
                    <a:cubicBezTo>
                      <a:pt x="256801" y="187994"/>
                      <a:pt x="256021" y="190063"/>
                      <a:pt x="255130" y="192241"/>
                    </a:cubicBezTo>
                    <a:cubicBezTo>
                      <a:pt x="253682" y="195943"/>
                      <a:pt x="252012" y="199537"/>
                      <a:pt x="250119" y="203130"/>
                    </a:cubicBezTo>
                    <a:cubicBezTo>
                      <a:pt x="248337" y="206506"/>
                      <a:pt x="246333" y="209664"/>
                      <a:pt x="244217" y="212822"/>
                    </a:cubicBezTo>
                    <a:cubicBezTo>
                      <a:pt x="242992" y="214673"/>
                      <a:pt x="241655" y="216415"/>
                      <a:pt x="240319" y="218158"/>
                    </a:cubicBezTo>
                    <a:cubicBezTo>
                      <a:pt x="239540" y="219138"/>
                      <a:pt x="238649" y="220227"/>
                      <a:pt x="237869" y="221207"/>
                    </a:cubicBezTo>
                    <a:cubicBezTo>
                      <a:pt x="236644" y="222622"/>
                      <a:pt x="235419" y="224038"/>
                      <a:pt x="234194" y="225236"/>
                    </a:cubicBezTo>
                    <a:cubicBezTo>
                      <a:pt x="233637" y="225780"/>
                      <a:pt x="233081" y="226433"/>
                      <a:pt x="232524" y="226978"/>
                    </a:cubicBezTo>
                    <a:cubicBezTo>
                      <a:pt x="232190" y="227414"/>
                      <a:pt x="231744" y="227740"/>
                      <a:pt x="231410" y="228176"/>
                    </a:cubicBezTo>
                    <a:cubicBezTo>
                      <a:pt x="230965" y="228611"/>
                      <a:pt x="230631" y="228938"/>
                      <a:pt x="230185" y="229374"/>
                    </a:cubicBezTo>
                    <a:cubicBezTo>
                      <a:pt x="229740" y="229809"/>
                      <a:pt x="229183" y="230245"/>
                      <a:pt x="228626" y="230789"/>
                    </a:cubicBezTo>
                    <a:cubicBezTo>
                      <a:pt x="227512" y="231878"/>
                      <a:pt x="226287" y="232858"/>
                      <a:pt x="225174" y="233838"/>
                    </a:cubicBezTo>
                    <a:cubicBezTo>
                      <a:pt x="223503" y="235254"/>
                      <a:pt x="221722" y="236669"/>
                      <a:pt x="219940" y="237976"/>
                    </a:cubicBezTo>
                    <a:cubicBezTo>
                      <a:pt x="218158" y="239283"/>
                      <a:pt x="216376" y="240590"/>
                      <a:pt x="214483" y="241788"/>
                    </a:cubicBezTo>
                    <a:cubicBezTo>
                      <a:pt x="211031" y="243965"/>
                      <a:pt x="207356" y="246034"/>
                      <a:pt x="203681" y="247886"/>
                    </a:cubicBezTo>
                    <a:cubicBezTo>
                      <a:pt x="199672" y="249846"/>
                      <a:pt x="195552" y="251588"/>
                      <a:pt x="191320" y="253004"/>
                    </a:cubicBezTo>
                    <a:cubicBezTo>
                      <a:pt x="186977" y="254528"/>
                      <a:pt x="182634" y="255726"/>
                      <a:pt x="178068" y="256706"/>
                    </a:cubicBezTo>
                    <a:cubicBezTo>
                      <a:pt x="173391" y="257686"/>
                      <a:pt x="168713" y="258448"/>
                      <a:pt x="163925" y="258993"/>
                    </a:cubicBezTo>
                    <a:cubicBezTo>
                      <a:pt x="158914" y="259537"/>
                      <a:pt x="153902" y="259864"/>
                      <a:pt x="148891" y="259864"/>
                    </a:cubicBezTo>
                    <a:cubicBezTo>
                      <a:pt x="143880" y="259864"/>
                      <a:pt x="138757" y="259755"/>
                      <a:pt x="133746" y="259319"/>
                    </a:cubicBezTo>
                    <a:cubicBezTo>
                      <a:pt x="128957" y="258884"/>
                      <a:pt x="124280" y="258231"/>
                      <a:pt x="119491" y="257250"/>
                    </a:cubicBezTo>
                    <a:cubicBezTo>
                      <a:pt x="115037" y="256379"/>
                      <a:pt x="110582" y="255182"/>
                      <a:pt x="106239" y="253766"/>
                    </a:cubicBezTo>
                    <a:cubicBezTo>
                      <a:pt x="102008" y="252350"/>
                      <a:pt x="97887" y="250717"/>
                      <a:pt x="93767" y="248866"/>
                    </a:cubicBezTo>
                    <a:cubicBezTo>
                      <a:pt x="89869" y="246906"/>
                      <a:pt x="85971" y="244837"/>
                      <a:pt x="82185" y="242441"/>
                    </a:cubicBezTo>
                    <a:cubicBezTo>
                      <a:pt x="78399" y="240045"/>
                      <a:pt x="74835" y="237432"/>
                      <a:pt x="71383" y="234601"/>
                    </a:cubicBezTo>
                    <a:cubicBezTo>
                      <a:pt x="67931" y="231660"/>
                      <a:pt x="64590" y="228611"/>
                      <a:pt x="61472" y="225345"/>
                    </a:cubicBezTo>
                    <a:cubicBezTo>
                      <a:pt x="59913" y="223711"/>
                      <a:pt x="58465" y="222078"/>
                      <a:pt x="57017" y="220444"/>
                    </a:cubicBezTo>
                    <a:cubicBezTo>
                      <a:pt x="55570" y="218811"/>
                      <a:pt x="54233" y="217069"/>
                      <a:pt x="52897" y="215217"/>
                    </a:cubicBezTo>
                    <a:cubicBezTo>
                      <a:pt x="50336" y="211733"/>
                      <a:pt x="47886" y="208030"/>
                      <a:pt x="45770" y="204219"/>
                    </a:cubicBezTo>
                    <a:cubicBezTo>
                      <a:pt x="43654" y="200408"/>
                      <a:pt x="41761" y="196488"/>
                      <a:pt x="40090" y="192459"/>
                    </a:cubicBezTo>
                    <a:cubicBezTo>
                      <a:pt x="38420" y="188321"/>
                      <a:pt x="37084" y="184074"/>
                      <a:pt x="35859" y="179827"/>
                    </a:cubicBezTo>
                    <a:cubicBezTo>
                      <a:pt x="34634" y="175362"/>
                      <a:pt x="33743" y="170789"/>
                      <a:pt x="33075" y="166215"/>
                    </a:cubicBezTo>
                    <a:cubicBezTo>
                      <a:pt x="32406" y="161424"/>
                      <a:pt x="31961" y="156523"/>
                      <a:pt x="31738" y="151732"/>
                    </a:cubicBezTo>
                    <a:cubicBezTo>
                      <a:pt x="31627" y="149228"/>
                      <a:pt x="31627" y="146723"/>
                      <a:pt x="31627" y="144218"/>
                    </a:cubicBezTo>
                    <a:cubicBezTo>
                      <a:pt x="31627" y="141714"/>
                      <a:pt x="31738" y="139209"/>
                      <a:pt x="31850" y="136705"/>
                    </a:cubicBezTo>
                    <a:cubicBezTo>
                      <a:pt x="32184" y="131913"/>
                      <a:pt x="32629" y="127122"/>
                      <a:pt x="33520" y="122331"/>
                    </a:cubicBezTo>
                    <a:cubicBezTo>
                      <a:pt x="34299" y="117866"/>
                      <a:pt x="35302" y="113401"/>
                      <a:pt x="36638" y="108937"/>
                    </a:cubicBezTo>
                    <a:cubicBezTo>
                      <a:pt x="37863" y="104690"/>
                      <a:pt x="39422" y="100443"/>
                      <a:pt x="41204" y="96414"/>
                    </a:cubicBezTo>
                    <a:cubicBezTo>
                      <a:pt x="42986" y="92385"/>
                      <a:pt x="44990" y="88465"/>
                      <a:pt x="47217" y="84653"/>
                    </a:cubicBezTo>
                    <a:cubicBezTo>
                      <a:pt x="49445" y="80842"/>
                      <a:pt x="52006" y="77249"/>
                      <a:pt x="54679" y="73764"/>
                    </a:cubicBezTo>
                    <a:cubicBezTo>
                      <a:pt x="57463" y="70170"/>
                      <a:pt x="60470" y="66795"/>
                      <a:pt x="63699" y="63637"/>
                    </a:cubicBezTo>
                    <a:cubicBezTo>
                      <a:pt x="66817" y="60479"/>
                      <a:pt x="70269" y="57430"/>
                      <a:pt x="73833" y="54599"/>
                    </a:cubicBezTo>
                    <a:cubicBezTo>
                      <a:pt x="77285" y="51876"/>
                      <a:pt x="80960" y="49372"/>
                      <a:pt x="84746" y="47085"/>
                    </a:cubicBezTo>
                    <a:cubicBezTo>
                      <a:pt x="88533" y="44798"/>
                      <a:pt x="92430" y="42729"/>
                      <a:pt x="96439" y="40987"/>
                    </a:cubicBezTo>
                    <a:cubicBezTo>
                      <a:pt x="100560" y="39136"/>
                      <a:pt x="104680" y="37611"/>
                      <a:pt x="108912" y="36304"/>
                    </a:cubicBezTo>
                    <a:cubicBezTo>
                      <a:pt x="113366" y="34998"/>
                      <a:pt x="117821" y="33909"/>
                      <a:pt x="122275" y="33038"/>
                    </a:cubicBezTo>
                    <a:cubicBezTo>
                      <a:pt x="127064" y="32166"/>
                      <a:pt x="131853" y="31622"/>
                      <a:pt x="136641" y="31295"/>
                    </a:cubicBezTo>
                    <a:cubicBezTo>
                      <a:pt x="139091" y="31186"/>
                      <a:pt x="141652" y="31078"/>
                      <a:pt x="144214" y="30969"/>
                    </a:cubicBezTo>
                    <a:cubicBezTo>
                      <a:pt x="146775" y="30969"/>
                      <a:pt x="149336" y="30969"/>
                      <a:pt x="151786" y="30969"/>
                    </a:cubicBezTo>
                    <a:cubicBezTo>
                      <a:pt x="156798" y="31078"/>
                      <a:pt x="161698" y="31513"/>
                      <a:pt x="166597" y="32166"/>
                    </a:cubicBezTo>
                    <a:cubicBezTo>
                      <a:pt x="171275" y="32820"/>
                      <a:pt x="175952" y="33691"/>
                      <a:pt x="180518" y="34780"/>
                    </a:cubicBezTo>
                    <a:cubicBezTo>
                      <a:pt x="184972" y="35869"/>
                      <a:pt x="189315" y="37284"/>
                      <a:pt x="193547" y="38809"/>
                    </a:cubicBezTo>
                    <a:cubicBezTo>
                      <a:pt x="197667" y="40442"/>
                      <a:pt x="201788" y="42294"/>
                      <a:pt x="205686" y="44363"/>
                    </a:cubicBezTo>
                    <a:cubicBezTo>
                      <a:pt x="209583" y="46432"/>
                      <a:pt x="213370" y="48718"/>
                      <a:pt x="217044" y="51332"/>
                    </a:cubicBezTo>
                    <a:cubicBezTo>
                      <a:pt x="220719" y="53945"/>
                      <a:pt x="224172" y="56777"/>
                      <a:pt x="227512" y="59717"/>
                    </a:cubicBezTo>
                    <a:cubicBezTo>
                      <a:pt x="229183" y="61241"/>
                      <a:pt x="230853" y="62766"/>
                      <a:pt x="232412" y="64399"/>
                    </a:cubicBezTo>
                    <a:cubicBezTo>
                      <a:pt x="233971" y="66033"/>
                      <a:pt x="235531" y="67666"/>
                      <a:pt x="236978" y="69299"/>
                    </a:cubicBezTo>
                    <a:cubicBezTo>
                      <a:pt x="239874" y="72675"/>
                      <a:pt x="242546" y="76160"/>
                      <a:pt x="244885" y="79862"/>
                    </a:cubicBezTo>
                    <a:cubicBezTo>
                      <a:pt x="247335" y="83456"/>
                      <a:pt x="249562" y="87267"/>
                      <a:pt x="251455" y="91187"/>
                    </a:cubicBezTo>
                    <a:cubicBezTo>
                      <a:pt x="253348" y="95107"/>
                      <a:pt x="255130" y="99245"/>
                      <a:pt x="256578" y="103383"/>
                    </a:cubicBezTo>
                    <a:cubicBezTo>
                      <a:pt x="258026" y="107630"/>
                      <a:pt x="259251" y="112095"/>
                      <a:pt x="260253" y="116450"/>
                    </a:cubicBezTo>
                    <a:cubicBezTo>
                      <a:pt x="261255" y="121024"/>
                      <a:pt x="261923" y="125706"/>
                      <a:pt x="262369" y="130498"/>
                    </a:cubicBezTo>
                    <a:cubicBezTo>
                      <a:pt x="262926" y="135507"/>
                      <a:pt x="263148" y="140407"/>
                      <a:pt x="263148" y="145416"/>
                    </a:cubicBezTo>
                    <a:cubicBezTo>
                      <a:pt x="263371" y="150643"/>
                      <a:pt x="263148" y="155652"/>
                      <a:pt x="262591" y="160661"/>
                    </a:cubicBezTo>
                  </a:path>
                </a:pathLst>
              </a:custGeom>
              <a:grpFill/>
              <a:ln w="11089" cap="flat">
                <a:noFill/>
                <a:prstDash val="solid"/>
                <a:miter/>
              </a:ln>
            </p:spPr>
            <p:txBody>
              <a:bodyPr rtlCol="0" anchor="ctr"/>
              <a:lstStyle/>
              <a:p>
                <a:endParaRPr lang="fi-FI"/>
              </a:p>
            </p:txBody>
          </p:sp>
          <p:sp>
            <p:nvSpPr>
              <p:cNvPr id="25" name="Vapaamuotoinen: Muoto 16">
                <a:extLst>
                  <a:ext uri="{FF2B5EF4-FFF2-40B4-BE49-F238E27FC236}">
                    <a16:creationId xmlns:a16="http://schemas.microsoft.com/office/drawing/2014/main" id="{2FFCE06C-073D-40D1-A5BA-2C484FD7AAA6}"/>
                  </a:ext>
                </a:extLst>
              </p:cNvPr>
              <p:cNvSpPr/>
              <p:nvPr/>
            </p:nvSpPr>
            <p:spPr bwMode="black">
              <a:xfrm>
                <a:off x="10972862" y="6318240"/>
                <a:ext cx="32851" cy="290311"/>
              </a:xfrm>
              <a:custGeom>
                <a:avLst/>
                <a:gdLst>
                  <a:gd name="connsiteX0" fmla="*/ 334 w 32851"/>
                  <a:gd name="connsiteY0" fmla="*/ 290312 h 290311"/>
                  <a:gd name="connsiteX1" fmla="*/ 32518 w 32851"/>
                  <a:gd name="connsiteY1" fmla="*/ 290312 h 290311"/>
                  <a:gd name="connsiteX2" fmla="*/ 32852 w 32851"/>
                  <a:gd name="connsiteY2" fmla="*/ 145156 h 290311"/>
                  <a:gd name="connsiteX3" fmla="*/ 32518 w 32851"/>
                  <a:gd name="connsiteY3" fmla="*/ 0 h 290311"/>
                  <a:gd name="connsiteX4" fmla="*/ 334 w 32851"/>
                  <a:gd name="connsiteY4" fmla="*/ 0 h 290311"/>
                  <a:gd name="connsiteX5" fmla="*/ 0 w 32851"/>
                  <a:gd name="connsiteY5" fmla="*/ 145156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1" h="290311">
                    <a:moveTo>
                      <a:pt x="334" y="290312"/>
                    </a:moveTo>
                    <a:lnTo>
                      <a:pt x="32518" y="290312"/>
                    </a:lnTo>
                    <a:lnTo>
                      <a:pt x="32852" y="145156"/>
                    </a:lnTo>
                    <a:lnTo>
                      <a:pt x="32518" y="0"/>
                    </a:lnTo>
                    <a:lnTo>
                      <a:pt x="334" y="0"/>
                    </a:lnTo>
                    <a:lnTo>
                      <a:pt x="0" y="145156"/>
                    </a:lnTo>
                    <a:close/>
                  </a:path>
                </a:pathLst>
              </a:custGeom>
              <a:grpFill/>
              <a:ln w="11089" cap="flat">
                <a:noFill/>
                <a:prstDash val="solid"/>
                <a:miter/>
              </a:ln>
            </p:spPr>
            <p:txBody>
              <a:bodyPr rtlCol="0" anchor="ctr"/>
              <a:lstStyle/>
              <a:p>
                <a:endParaRPr lang="fi-FI"/>
              </a:p>
            </p:txBody>
          </p:sp>
          <p:sp>
            <p:nvSpPr>
              <p:cNvPr id="26" name="Vapaamuotoinen: Muoto 17">
                <a:extLst>
                  <a:ext uri="{FF2B5EF4-FFF2-40B4-BE49-F238E27FC236}">
                    <a16:creationId xmlns:a16="http://schemas.microsoft.com/office/drawing/2014/main" id="{776F4AAC-3B48-44C7-BC18-0FB1FB7BC27F}"/>
                  </a:ext>
                </a:extLst>
              </p:cNvPr>
              <p:cNvSpPr/>
              <p:nvPr/>
            </p:nvSpPr>
            <p:spPr bwMode="black">
              <a:xfrm>
                <a:off x="10278854" y="6318240"/>
                <a:ext cx="202567" cy="290311"/>
              </a:xfrm>
              <a:custGeom>
                <a:avLst/>
                <a:gdLst>
                  <a:gd name="connsiteX0" fmla="*/ 0 w 202567"/>
                  <a:gd name="connsiteY0" fmla="*/ 0 h 290311"/>
                  <a:gd name="connsiteX1" fmla="*/ 0 w 202567"/>
                  <a:gd name="connsiteY1" fmla="*/ 32233 h 290311"/>
                  <a:gd name="connsiteX2" fmla="*/ 85081 w 202567"/>
                  <a:gd name="connsiteY2" fmla="*/ 32233 h 290311"/>
                  <a:gd name="connsiteX3" fmla="*/ 84746 w 202567"/>
                  <a:gd name="connsiteY3" fmla="*/ 161163 h 290311"/>
                  <a:gd name="connsiteX4" fmla="*/ 85081 w 202567"/>
                  <a:gd name="connsiteY4" fmla="*/ 290312 h 290311"/>
                  <a:gd name="connsiteX5" fmla="*/ 117710 w 202567"/>
                  <a:gd name="connsiteY5" fmla="*/ 290312 h 290311"/>
                  <a:gd name="connsiteX6" fmla="*/ 117932 w 202567"/>
                  <a:gd name="connsiteY6" fmla="*/ 161163 h 290311"/>
                  <a:gd name="connsiteX7" fmla="*/ 117710 w 202567"/>
                  <a:gd name="connsiteY7" fmla="*/ 32233 h 290311"/>
                  <a:gd name="connsiteX8" fmla="*/ 202567 w 202567"/>
                  <a:gd name="connsiteY8" fmla="*/ 32233 h 290311"/>
                  <a:gd name="connsiteX9" fmla="*/ 202567 w 202567"/>
                  <a:gd name="connsiteY9" fmla="*/ 0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567" h="290311">
                    <a:moveTo>
                      <a:pt x="0" y="0"/>
                    </a:moveTo>
                    <a:lnTo>
                      <a:pt x="0" y="32233"/>
                    </a:lnTo>
                    <a:lnTo>
                      <a:pt x="85081" y="32233"/>
                    </a:lnTo>
                    <a:lnTo>
                      <a:pt x="84746" y="161163"/>
                    </a:lnTo>
                    <a:lnTo>
                      <a:pt x="85081" y="290312"/>
                    </a:lnTo>
                    <a:lnTo>
                      <a:pt x="117710" y="290312"/>
                    </a:lnTo>
                    <a:lnTo>
                      <a:pt x="117932" y="161163"/>
                    </a:lnTo>
                    <a:lnTo>
                      <a:pt x="117710" y="32233"/>
                    </a:lnTo>
                    <a:lnTo>
                      <a:pt x="202567" y="32233"/>
                    </a:lnTo>
                    <a:lnTo>
                      <a:pt x="202567" y="0"/>
                    </a:lnTo>
                    <a:close/>
                  </a:path>
                </a:pathLst>
              </a:custGeom>
              <a:grpFill/>
              <a:ln w="11089" cap="flat">
                <a:noFill/>
                <a:prstDash val="solid"/>
                <a:miter/>
              </a:ln>
            </p:spPr>
            <p:txBody>
              <a:bodyPr rtlCol="0" anchor="ctr"/>
              <a:lstStyle/>
              <a:p>
                <a:endParaRPr lang="fi-FI"/>
              </a:p>
            </p:txBody>
          </p:sp>
          <p:sp>
            <p:nvSpPr>
              <p:cNvPr id="27" name="Vapaamuotoinen: Muoto 18">
                <a:extLst>
                  <a:ext uri="{FF2B5EF4-FFF2-40B4-BE49-F238E27FC236}">
                    <a16:creationId xmlns:a16="http://schemas.microsoft.com/office/drawing/2014/main" id="{2857DAD7-38B8-46B1-A602-9B926D2D5814}"/>
                  </a:ext>
                </a:extLst>
              </p:cNvPr>
              <p:cNvSpPr/>
              <p:nvPr/>
            </p:nvSpPr>
            <p:spPr bwMode="black">
              <a:xfrm>
                <a:off x="10763359" y="6317810"/>
                <a:ext cx="159501" cy="291546"/>
              </a:xfrm>
              <a:custGeom>
                <a:avLst/>
                <a:gdLst>
                  <a:gd name="connsiteX0" fmla="*/ 126872 w 159501"/>
                  <a:gd name="connsiteY0" fmla="*/ 76547 h 291546"/>
                  <a:gd name="connsiteX1" fmla="*/ 126427 w 159501"/>
                  <a:gd name="connsiteY1" fmla="*/ 69251 h 291546"/>
                  <a:gd name="connsiteX2" fmla="*/ 125536 w 159501"/>
                  <a:gd name="connsiteY2" fmla="*/ 64460 h 291546"/>
                  <a:gd name="connsiteX3" fmla="*/ 124645 w 159501"/>
                  <a:gd name="connsiteY3" fmla="*/ 61302 h 291546"/>
                  <a:gd name="connsiteX4" fmla="*/ 123532 w 159501"/>
                  <a:gd name="connsiteY4" fmla="*/ 58362 h 291546"/>
                  <a:gd name="connsiteX5" fmla="*/ 120525 w 159501"/>
                  <a:gd name="connsiteY5" fmla="*/ 52917 h 291546"/>
                  <a:gd name="connsiteX6" fmla="*/ 116516 w 159501"/>
                  <a:gd name="connsiteY6" fmla="*/ 47908 h 291546"/>
                  <a:gd name="connsiteX7" fmla="*/ 113843 w 159501"/>
                  <a:gd name="connsiteY7" fmla="*/ 45404 h 291546"/>
                  <a:gd name="connsiteX8" fmla="*/ 112507 w 159501"/>
                  <a:gd name="connsiteY8" fmla="*/ 44315 h 291546"/>
                  <a:gd name="connsiteX9" fmla="*/ 111839 w 159501"/>
                  <a:gd name="connsiteY9" fmla="*/ 43770 h 291546"/>
                  <a:gd name="connsiteX10" fmla="*/ 111282 w 159501"/>
                  <a:gd name="connsiteY10" fmla="*/ 43226 h 291546"/>
                  <a:gd name="connsiteX11" fmla="*/ 109611 w 159501"/>
                  <a:gd name="connsiteY11" fmla="*/ 42028 h 291546"/>
                  <a:gd name="connsiteX12" fmla="*/ 106493 w 159501"/>
                  <a:gd name="connsiteY12" fmla="*/ 40068 h 291546"/>
                  <a:gd name="connsiteX13" fmla="*/ 105157 w 159501"/>
                  <a:gd name="connsiteY13" fmla="*/ 39305 h 291546"/>
                  <a:gd name="connsiteX14" fmla="*/ 100591 w 159501"/>
                  <a:gd name="connsiteY14" fmla="*/ 37128 h 291546"/>
                  <a:gd name="connsiteX15" fmla="*/ 95914 w 159501"/>
                  <a:gd name="connsiteY15" fmla="*/ 35494 h 291546"/>
                  <a:gd name="connsiteX16" fmla="*/ 92462 w 159501"/>
                  <a:gd name="connsiteY16" fmla="*/ 34623 h 291546"/>
                  <a:gd name="connsiteX17" fmla="*/ 88898 w 159501"/>
                  <a:gd name="connsiteY17" fmla="*/ 33861 h 291546"/>
                  <a:gd name="connsiteX18" fmla="*/ 83553 w 159501"/>
                  <a:gd name="connsiteY18" fmla="*/ 33098 h 291546"/>
                  <a:gd name="connsiteX19" fmla="*/ 79544 w 159501"/>
                  <a:gd name="connsiteY19" fmla="*/ 32881 h 291546"/>
                  <a:gd name="connsiteX20" fmla="*/ 75535 w 159501"/>
                  <a:gd name="connsiteY20" fmla="*/ 32772 h 291546"/>
                  <a:gd name="connsiteX21" fmla="*/ 32215 w 159501"/>
                  <a:gd name="connsiteY21" fmla="*/ 32772 h 291546"/>
                  <a:gd name="connsiteX22" fmla="*/ 32215 w 159501"/>
                  <a:gd name="connsiteY22" fmla="*/ 121738 h 291546"/>
                  <a:gd name="connsiteX23" fmla="*/ 75423 w 159501"/>
                  <a:gd name="connsiteY23" fmla="*/ 121738 h 291546"/>
                  <a:gd name="connsiteX24" fmla="*/ 86448 w 159501"/>
                  <a:gd name="connsiteY24" fmla="*/ 120976 h 291546"/>
                  <a:gd name="connsiteX25" fmla="*/ 96248 w 159501"/>
                  <a:gd name="connsiteY25" fmla="*/ 118689 h 291546"/>
                  <a:gd name="connsiteX26" fmla="*/ 104934 w 159501"/>
                  <a:gd name="connsiteY26" fmla="*/ 114987 h 291546"/>
                  <a:gd name="connsiteX27" fmla="*/ 112618 w 159501"/>
                  <a:gd name="connsiteY27" fmla="*/ 109869 h 291546"/>
                  <a:gd name="connsiteX28" fmla="*/ 115514 w 159501"/>
                  <a:gd name="connsiteY28" fmla="*/ 107146 h 291546"/>
                  <a:gd name="connsiteX29" fmla="*/ 118075 w 159501"/>
                  <a:gd name="connsiteY29" fmla="*/ 104206 h 291546"/>
                  <a:gd name="connsiteX30" fmla="*/ 120302 w 159501"/>
                  <a:gd name="connsiteY30" fmla="*/ 101157 h 291546"/>
                  <a:gd name="connsiteX31" fmla="*/ 122195 w 159501"/>
                  <a:gd name="connsiteY31" fmla="*/ 97782 h 291546"/>
                  <a:gd name="connsiteX32" fmla="*/ 124979 w 159501"/>
                  <a:gd name="connsiteY32" fmla="*/ 90377 h 291546"/>
                  <a:gd name="connsiteX33" fmla="*/ 125982 w 159501"/>
                  <a:gd name="connsiteY33" fmla="*/ 85694 h 291546"/>
                  <a:gd name="connsiteX34" fmla="*/ 126872 w 159501"/>
                  <a:gd name="connsiteY34" fmla="*/ 76547 h 291546"/>
                  <a:gd name="connsiteX35" fmla="*/ 98809 w 159501"/>
                  <a:gd name="connsiteY35" fmla="*/ 151249 h 291546"/>
                  <a:gd name="connsiteX36" fmla="*/ 42126 w 159501"/>
                  <a:gd name="connsiteY36" fmla="*/ 153862 h 291546"/>
                  <a:gd name="connsiteX37" fmla="*/ 32215 w 159501"/>
                  <a:gd name="connsiteY37" fmla="*/ 156040 h 291546"/>
                  <a:gd name="connsiteX38" fmla="*/ 32215 w 159501"/>
                  <a:gd name="connsiteY38" fmla="*/ 168018 h 291546"/>
                  <a:gd name="connsiteX39" fmla="*/ 32215 w 159501"/>
                  <a:gd name="connsiteY39" fmla="*/ 191866 h 291546"/>
                  <a:gd name="connsiteX40" fmla="*/ 32215 w 159501"/>
                  <a:gd name="connsiteY40" fmla="*/ 243591 h 291546"/>
                  <a:gd name="connsiteX41" fmla="*/ 32215 w 159501"/>
                  <a:gd name="connsiteY41" fmla="*/ 269508 h 291546"/>
                  <a:gd name="connsiteX42" fmla="*/ 32215 w 159501"/>
                  <a:gd name="connsiteY42" fmla="*/ 282466 h 291546"/>
                  <a:gd name="connsiteX43" fmla="*/ 32215 w 159501"/>
                  <a:gd name="connsiteY43" fmla="*/ 289000 h 291546"/>
                  <a:gd name="connsiteX44" fmla="*/ 27538 w 159501"/>
                  <a:gd name="connsiteY44" fmla="*/ 290851 h 291546"/>
                  <a:gd name="connsiteX45" fmla="*/ 7604 w 159501"/>
                  <a:gd name="connsiteY45" fmla="*/ 290851 h 291546"/>
                  <a:gd name="connsiteX46" fmla="*/ 31 w 159501"/>
                  <a:gd name="connsiteY46" fmla="*/ 288564 h 291546"/>
                  <a:gd name="connsiteX47" fmla="*/ 31 w 159501"/>
                  <a:gd name="connsiteY47" fmla="*/ 285079 h 291546"/>
                  <a:gd name="connsiteX48" fmla="*/ 31 w 159501"/>
                  <a:gd name="connsiteY48" fmla="*/ 274626 h 291546"/>
                  <a:gd name="connsiteX49" fmla="*/ 31 w 159501"/>
                  <a:gd name="connsiteY49" fmla="*/ 214516 h 291546"/>
                  <a:gd name="connsiteX50" fmla="*/ 143 w 159501"/>
                  <a:gd name="connsiteY50" fmla="*/ 7944 h 291546"/>
                  <a:gd name="connsiteX51" fmla="*/ 143 w 159501"/>
                  <a:gd name="connsiteY51" fmla="*/ 1846 h 291546"/>
                  <a:gd name="connsiteX52" fmla="*/ 5042 w 159501"/>
                  <a:gd name="connsiteY52" fmla="*/ 539 h 291546"/>
                  <a:gd name="connsiteX53" fmla="*/ 17404 w 159501"/>
                  <a:gd name="connsiteY53" fmla="*/ 539 h 291546"/>
                  <a:gd name="connsiteX54" fmla="*/ 42126 w 159501"/>
                  <a:gd name="connsiteY54" fmla="*/ 539 h 291546"/>
                  <a:gd name="connsiteX55" fmla="*/ 98141 w 159501"/>
                  <a:gd name="connsiteY55" fmla="*/ 2826 h 291546"/>
                  <a:gd name="connsiteX56" fmla="*/ 159501 w 159501"/>
                  <a:gd name="connsiteY56" fmla="*/ 76656 h 291546"/>
                  <a:gd name="connsiteX57" fmla="*/ 98809 w 159501"/>
                  <a:gd name="connsiteY57" fmla="*/ 151249 h 29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9501" h="291546">
                    <a:moveTo>
                      <a:pt x="126872" y="76547"/>
                    </a:moveTo>
                    <a:cubicBezTo>
                      <a:pt x="126872" y="74043"/>
                      <a:pt x="126761" y="71647"/>
                      <a:pt x="126427" y="69251"/>
                    </a:cubicBezTo>
                    <a:cubicBezTo>
                      <a:pt x="126204" y="67618"/>
                      <a:pt x="125870" y="65985"/>
                      <a:pt x="125536" y="64460"/>
                    </a:cubicBezTo>
                    <a:cubicBezTo>
                      <a:pt x="125313" y="63371"/>
                      <a:pt x="124979" y="62282"/>
                      <a:pt x="124645" y="61302"/>
                    </a:cubicBezTo>
                    <a:cubicBezTo>
                      <a:pt x="124311" y="60322"/>
                      <a:pt x="123866" y="59342"/>
                      <a:pt x="123532" y="58362"/>
                    </a:cubicBezTo>
                    <a:cubicBezTo>
                      <a:pt x="122752" y="56402"/>
                      <a:pt x="121638" y="54551"/>
                      <a:pt x="120525" y="52917"/>
                    </a:cubicBezTo>
                    <a:cubicBezTo>
                      <a:pt x="119300" y="51175"/>
                      <a:pt x="117963" y="49433"/>
                      <a:pt x="116516" y="47908"/>
                    </a:cubicBezTo>
                    <a:cubicBezTo>
                      <a:pt x="115625" y="47037"/>
                      <a:pt x="114734" y="46166"/>
                      <a:pt x="113843" y="45404"/>
                    </a:cubicBezTo>
                    <a:cubicBezTo>
                      <a:pt x="113398" y="44968"/>
                      <a:pt x="112952" y="44641"/>
                      <a:pt x="112507" y="44315"/>
                    </a:cubicBezTo>
                    <a:cubicBezTo>
                      <a:pt x="112284" y="44097"/>
                      <a:pt x="112061" y="43988"/>
                      <a:pt x="111839" y="43770"/>
                    </a:cubicBezTo>
                    <a:cubicBezTo>
                      <a:pt x="111616" y="43661"/>
                      <a:pt x="111504" y="43443"/>
                      <a:pt x="111282" y="43226"/>
                    </a:cubicBezTo>
                    <a:cubicBezTo>
                      <a:pt x="110725" y="42790"/>
                      <a:pt x="110168" y="42354"/>
                      <a:pt x="109611" y="42028"/>
                    </a:cubicBezTo>
                    <a:cubicBezTo>
                      <a:pt x="108609" y="41266"/>
                      <a:pt x="107607" y="40612"/>
                      <a:pt x="106493" y="40068"/>
                    </a:cubicBezTo>
                    <a:cubicBezTo>
                      <a:pt x="106048" y="39850"/>
                      <a:pt x="105602" y="39523"/>
                      <a:pt x="105157" y="39305"/>
                    </a:cubicBezTo>
                    <a:cubicBezTo>
                      <a:pt x="103709" y="38543"/>
                      <a:pt x="102150" y="37781"/>
                      <a:pt x="100591" y="37128"/>
                    </a:cubicBezTo>
                    <a:cubicBezTo>
                      <a:pt x="99032" y="36474"/>
                      <a:pt x="97584" y="36039"/>
                      <a:pt x="95914" y="35494"/>
                    </a:cubicBezTo>
                    <a:cubicBezTo>
                      <a:pt x="94800" y="35167"/>
                      <a:pt x="93575" y="34841"/>
                      <a:pt x="92462" y="34623"/>
                    </a:cubicBezTo>
                    <a:cubicBezTo>
                      <a:pt x="91237" y="34405"/>
                      <a:pt x="90123" y="34079"/>
                      <a:pt x="88898" y="33861"/>
                    </a:cubicBezTo>
                    <a:cubicBezTo>
                      <a:pt x="87116" y="33534"/>
                      <a:pt x="85334" y="33316"/>
                      <a:pt x="83553" y="33098"/>
                    </a:cubicBezTo>
                    <a:cubicBezTo>
                      <a:pt x="82216" y="32990"/>
                      <a:pt x="80880" y="32881"/>
                      <a:pt x="79544" y="32881"/>
                    </a:cubicBezTo>
                    <a:cubicBezTo>
                      <a:pt x="78207" y="32881"/>
                      <a:pt x="76871" y="32772"/>
                      <a:pt x="75535" y="32772"/>
                    </a:cubicBezTo>
                    <a:lnTo>
                      <a:pt x="32215" y="32772"/>
                    </a:lnTo>
                    <a:lnTo>
                      <a:pt x="32215" y="121738"/>
                    </a:lnTo>
                    <a:lnTo>
                      <a:pt x="75423" y="121738"/>
                    </a:lnTo>
                    <a:cubicBezTo>
                      <a:pt x="79098" y="121738"/>
                      <a:pt x="82773" y="121520"/>
                      <a:pt x="86448" y="120976"/>
                    </a:cubicBezTo>
                    <a:cubicBezTo>
                      <a:pt x="89789" y="120432"/>
                      <a:pt x="93018" y="119778"/>
                      <a:pt x="96248" y="118689"/>
                    </a:cubicBezTo>
                    <a:cubicBezTo>
                      <a:pt x="99255" y="117709"/>
                      <a:pt x="102150" y="116511"/>
                      <a:pt x="104934" y="114987"/>
                    </a:cubicBezTo>
                    <a:cubicBezTo>
                      <a:pt x="107607" y="113571"/>
                      <a:pt x="110168" y="111829"/>
                      <a:pt x="112618" y="109869"/>
                    </a:cubicBezTo>
                    <a:cubicBezTo>
                      <a:pt x="113620" y="108998"/>
                      <a:pt x="114623" y="108127"/>
                      <a:pt x="115514" y="107146"/>
                    </a:cubicBezTo>
                    <a:cubicBezTo>
                      <a:pt x="116404" y="106275"/>
                      <a:pt x="117295" y="105295"/>
                      <a:pt x="118075" y="104206"/>
                    </a:cubicBezTo>
                    <a:cubicBezTo>
                      <a:pt x="118854" y="103226"/>
                      <a:pt x="119634" y="102246"/>
                      <a:pt x="120302" y="101157"/>
                    </a:cubicBezTo>
                    <a:cubicBezTo>
                      <a:pt x="120970" y="100068"/>
                      <a:pt x="121638" y="98979"/>
                      <a:pt x="122195" y="97782"/>
                    </a:cubicBezTo>
                    <a:cubicBezTo>
                      <a:pt x="123309" y="95386"/>
                      <a:pt x="124311" y="92990"/>
                      <a:pt x="124979" y="90377"/>
                    </a:cubicBezTo>
                    <a:cubicBezTo>
                      <a:pt x="125425" y="88852"/>
                      <a:pt x="125759" y="87219"/>
                      <a:pt x="125982" y="85694"/>
                    </a:cubicBezTo>
                    <a:cubicBezTo>
                      <a:pt x="126650" y="82536"/>
                      <a:pt x="126872" y="79487"/>
                      <a:pt x="126872" y="76547"/>
                    </a:cubicBezTo>
                    <a:moveTo>
                      <a:pt x="98809" y="151249"/>
                    </a:moveTo>
                    <a:cubicBezTo>
                      <a:pt x="79766" y="155822"/>
                      <a:pt x="61058" y="153862"/>
                      <a:pt x="42126" y="153862"/>
                    </a:cubicBezTo>
                    <a:cubicBezTo>
                      <a:pt x="39899" y="153862"/>
                      <a:pt x="32215" y="151902"/>
                      <a:pt x="32215" y="156040"/>
                    </a:cubicBezTo>
                    <a:lnTo>
                      <a:pt x="32215" y="168018"/>
                    </a:lnTo>
                    <a:lnTo>
                      <a:pt x="32215" y="191866"/>
                    </a:lnTo>
                    <a:lnTo>
                      <a:pt x="32215" y="243591"/>
                    </a:lnTo>
                    <a:lnTo>
                      <a:pt x="32215" y="269508"/>
                    </a:lnTo>
                    <a:lnTo>
                      <a:pt x="32215" y="282466"/>
                    </a:lnTo>
                    <a:lnTo>
                      <a:pt x="32215" y="289000"/>
                    </a:lnTo>
                    <a:cubicBezTo>
                      <a:pt x="32215" y="292049"/>
                      <a:pt x="29431" y="290851"/>
                      <a:pt x="27538" y="290851"/>
                    </a:cubicBezTo>
                    <a:lnTo>
                      <a:pt x="7604" y="290851"/>
                    </a:lnTo>
                    <a:cubicBezTo>
                      <a:pt x="4708" y="290851"/>
                      <a:pt x="31" y="293464"/>
                      <a:pt x="31" y="288564"/>
                    </a:cubicBezTo>
                    <a:lnTo>
                      <a:pt x="31" y="285079"/>
                    </a:lnTo>
                    <a:cubicBezTo>
                      <a:pt x="31" y="281595"/>
                      <a:pt x="31" y="278110"/>
                      <a:pt x="31" y="274626"/>
                    </a:cubicBezTo>
                    <a:cubicBezTo>
                      <a:pt x="31" y="254589"/>
                      <a:pt x="31" y="234553"/>
                      <a:pt x="31" y="214516"/>
                    </a:cubicBezTo>
                    <a:cubicBezTo>
                      <a:pt x="-80" y="145695"/>
                      <a:pt x="143" y="76874"/>
                      <a:pt x="143" y="7944"/>
                    </a:cubicBezTo>
                    <a:lnTo>
                      <a:pt x="143" y="1846"/>
                    </a:lnTo>
                    <a:cubicBezTo>
                      <a:pt x="143" y="-1312"/>
                      <a:pt x="3261" y="539"/>
                      <a:pt x="5042" y="539"/>
                    </a:cubicBezTo>
                    <a:lnTo>
                      <a:pt x="17404" y="539"/>
                    </a:lnTo>
                    <a:lnTo>
                      <a:pt x="42126" y="539"/>
                    </a:lnTo>
                    <a:cubicBezTo>
                      <a:pt x="60835" y="539"/>
                      <a:pt x="79321" y="-1312"/>
                      <a:pt x="98141" y="2826"/>
                    </a:cubicBezTo>
                    <a:cubicBezTo>
                      <a:pt x="136561" y="11320"/>
                      <a:pt x="159501" y="37672"/>
                      <a:pt x="159501" y="76656"/>
                    </a:cubicBezTo>
                    <a:cubicBezTo>
                      <a:pt x="159390" y="113789"/>
                      <a:pt x="135559" y="142428"/>
                      <a:pt x="98809" y="151249"/>
                    </a:cubicBezTo>
                  </a:path>
                </a:pathLst>
              </a:custGeom>
              <a:grpFill/>
              <a:ln w="11089" cap="flat">
                <a:noFill/>
                <a:prstDash val="solid"/>
                <a:miter/>
              </a:ln>
            </p:spPr>
            <p:txBody>
              <a:bodyPr rtlCol="0" anchor="ctr"/>
              <a:lstStyle/>
              <a:p>
                <a:endParaRPr lang="fi-FI"/>
              </a:p>
            </p:txBody>
          </p:sp>
          <p:sp>
            <p:nvSpPr>
              <p:cNvPr id="28" name="Vapaamuotoinen: Muoto 19">
                <a:extLst>
                  <a:ext uri="{FF2B5EF4-FFF2-40B4-BE49-F238E27FC236}">
                    <a16:creationId xmlns:a16="http://schemas.microsoft.com/office/drawing/2014/main" id="{811865A8-D3CB-477E-891B-4B1099AFF22C}"/>
                  </a:ext>
                </a:extLst>
              </p:cNvPr>
              <p:cNvSpPr/>
              <p:nvPr/>
            </p:nvSpPr>
            <p:spPr bwMode="black">
              <a:xfrm>
                <a:off x="10472624" y="6318240"/>
                <a:ext cx="245775" cy="290311"/>
              </a:xfrm>
              <a:custGeom>
                <a:avLst/>
                <a:gdLst>
                  <a:gd name="connsiteX0" fmla="*/ 172054 w 245775"/>
                  <a:gd name="connsiteY0" fmla="*/ 204176 h 290311"/>
                  <a:gd name="connsiteX1" fmla="*/ 122610 w 245775"/>
                  <a:gd name="connsiteY1" fmla="*/ 77750 h 290311"/>
                  <a:gd name="connsiteX2" fmla="*/ 73165 w 245775"/>
                  <a:gd name="connsiteY2" fmla="*/ 204176 h 290311"/>
                  <a:gd name="connsiteX3" fmla="*/ 172054 w 245775"/>
                  <a:gd name="connsiteY3" fmla="*/ 204176 h 290311"/>
                  <a:gd name="connsiteX4" fmla="*/ 206131 w 245775"/>
                  <a:gd name="connsiteY4" fmla="*/ 290312 h 290311"/>
                  <a:gd name="connsiteX5" fmla="*/ 183190 w 245775"/>
                  <a:gd name="connsiteY5" fmla="*/ 231618 h 290311"/>
                  <a:gd name="connsiteX6" fmla="*/ 62474 w 245775"/>
                  <a:gd name="connsiteY6" fmla="*/ 231618 h 290311"/>
                  <a:gd name="connsiteX7" fmla="*/ 39534 w 245775"/>
                  <a:gd name="connsiteY7" fmla="*/ 290312 h 290311"/>
                  <a:gd name="connsiteX8" fmla="*/ 0 w 245775"/>
                  <a:gd name="connsiteY8" fmla="*/ 290312 h 290311"/>
                  <a:gd name="connsiteX9" fmla="*/ 122721 w 245775"/>
                  <a:gd name="connsiteY9" fmla="*/ 0 h 290311"/>
                  <a:gd name="connsiteX10" fmla="*/ 245776 w 245775"/>
                  <a:gd name="connsiteY10" fmla="*/ 290312 h 290311"/>
                  <a:gd name="connsiteX11" fmla="*/ 206131 w 245775"/>
                  <a:gd name="connsiteY11" fmla="*/ 290312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75" h="290311">
                    <a:moveTo>
                      <a:pt x="172054" y="204176"/>
                    </a:moveTo>
                    <a:lnTo>
                      <a:pt x="122610" y="77750"/>
                    </a:lnTo>
                    <a:lnTo>
                      <a:pt x="73165" y="204176"/>
                    </a:lnTo>
                    <a:lnTo>
                      <a:pt x="172054" y="204176"/>
                    </a:lnTo>
                    <a:close/>
                    <a:moveTo>
                      <a:pt x="206131" y="290312"/>
                    </a:moveTo>
                    <a:lnTo>
                      <a:pt x="183190" y="231618"/>
                    </a:lnTo>
                    <a:lnTo>
                      <a:pt x="62474" y="231618"/>
                    </a:lnTo>
                    <a:lnTo>
                      <a:pt x="39534" y="290312"/>
                    </a:lnTo>
                    <a:lnTo>
                      <a:pt x="0" y="290312"/>
                    </a:lnTo>
                    <a:lnTo>
                      <a:pt x="122721" y="0"/>
                    </a:lnTo>
                    <a:lnTo>
                      <a:pt x="245776" y="290312"/>
                    </a:lnTo>
                    <a:lnTo>
                      <a:pt x="206131" y="290312"/>
                    </a:lnTo>
                    <a:close/>
                  </a:path>
                </a:pathLst>
              </a:custGeom>
              <a:grpFill/>
              <a:ln w="11089" cap="flat">
                <a:noFill/>
                <a:prstDash val="solid"/>
                <a:miter/>
              </a:ln>
            </p:spPr>
            <p:txBody>
              <a:bodyPr rtlCol="0" anchor="ctr"/>
              <a:lstStyle/>
              <a:p>
                <a:endParaRPr lang="fi-FI"/>
              </a:p>
            </p:txBody>
          </p:sp>
        </p:grpSp>
      </p:grpSp>
    </p:spTree>
    <p:extLst>
      <p:ext uri="{BB962C8B-B14F-4D97-AF65-F5344CB8AC3E}">
        <p14:creationId xmlns:p14="http://schemas.microsoft.com/office/powerpoint/2010/main" val="3942994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Otsikko ja sisältö">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1F759DA6-3D22-441E-AB31-8C2BDAACF2BC}"/>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05CB40EC-CE53-43E2-9FD3-CF8DA8DA1D03}"/>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Dian numeron paikkamerkki 5">
            <a:extLst>
              <a:ext uri="{FF2B5EF4-FFF2-40B4-BE49-F238E27FC236}">
                <a16:creationId xmlns:a16="http://schemas.microsoft.com/office/drawing/2014/main" id="{3CD5CBFD-AEEA-42BF-B532-D1F40733AA2B}"/>
              </a:ext>
            </a:extLst>
          </p:cNvPr>
          <p:cNvSpPr>
            <a:spLocks noGrp="1"/>
          </p:cNvSpPr>
          <p:nvPr>
            <p:ph type="sldNum" sz="quarter" idx="12"/>
          </p:nvPr>
        </p:nvSpPr>
        <p:spPr/>
        <p:txBody>
          <a:bodyPr/>
          <a:lstStyle/>
          <a:p>
            <a:fld id="{2020BB7A-7565-440A-AF71-226D618FE89D}" type="slidenum">
              <a:rPr lang="fi-FI" smtClean="0"/>
              <a:t>‹#›</a:t>
            </a:fld>
            <a:endParaRPr lang="fi-FI"/>
          </a:p>
        </p:txBody>
      </p:sp>
      <p:sp>
        <p:nvSpPr>
          <p:cNvPr id="4" name="Päivämäärän paikkamerkki 3">
            <a:extLst>
              <a:ext uri="{FF2B5EF4-FFF2-40B4-BE49-F238E27FC236}">
                <a16:creationId xmlns:a16="http://schemas.microsoft.com/office/drawing/2014/main" id="{1C4406C4-937B-461B-80D9-087E789E7DAA}"/>
              </a:ext>
            </a:extLst>
          </p:cNvPr>
          <p:cNvSpPr>
            <a:spLocks noGrp="1"/>
          </p:cNvSpPr>
          <p:nvPr>
            <p:ph type="dt" sz="half" idx="10"/>
          </p:nvPr>
        </p:nvSpPr>
        <p:spPr/>
        <p:txBody>
          <a:bodyPr/>
          <a:lstStyle/>
          <a:p>
            <a:fld id="{5E49E170-D88B-4CBB-A0DB-BE997AB381B8}" type="datetime1">
              <a:rPr lang="fi-FI" smtClean="0"/>
              <a:t>30.5.2024</a:t>
            </a:fld>
            <a:endParaRPr lang="fi-FI"/>
          </a:p>
        </p:txBody>
      </p:sp>
      <p:sp>
        <p:nvSpPr>
          <p:cNvPr id="5" name="Alatunnisteen paikkamerkki 4">
            <a:extLst>
              <a:ext uri="{FF2B5EF4-FFF2-40B4-BE49-F238E27FC236}">
                <a16:creationId xmlns:a16="http://schemas.microsoft.com/office/drawing/2014/main" id="{DAC201B3-F9CA-496D-AE46-0937141B3EEA}"/>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20100295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Vertailu 2">
    <p:spTree>
      <p:nvGrpSpPr>
        <p:cNvPr id="1" name=""/>
        <p:cNvGrpSpPr/>
        <p:nvPr/>
      </p:nvGrpSpPr>
      <p:grpSpPr>
        <a:xfrm>
          <a:off x="0" y="0"/>
          <a:ext cx="0" cy="0"/>
          <a:chOff x="0" y="0"/>
          <a:chExt cx="0" cy="0"/>
        </a:xfrm>
      </p:grpSpPr>
      <p:sp>
        <p:nvSpPr>
          <p:cNvPr id="10" name="Otsikko 9">
            <a:extLst>
              <a:ext uri="{FF2B5EF4-FFF2-40B4-BE49-F238E27FC236}">
                <a16:creationId xmlns:a16="http://schemas.microsoft.com/office/drawing/2014/main" id="{7CCB1140-D0E1-4408-BC59-137C5002645C}"/>
              </a:ext>
            </a:extLst>
          </p:cNvPr>
          <p:cNvSpPr>
            <a:spLocks noGrp="1"/>
          </p:cNvSpPr>
          <p:nvPr>
            <p:ph type="title"/>
          </p:nvPr>
        </p:nvSpPr>
        <p:spPr/>
        <p:txBody>
          <a:bodyPr/>
          <a:lstStyle/>
          <a:p>
            <a:r>
              <a:rPr lang="fi-FI"/>
              <a:t>Muokkaa ots. perustyyl. napsautt.</a:t>
            </a:r>
          </a:p>
        </p:txBody>
      </p:sp>
      <p:sp>
        <p:nvSpPr>
          <p:cNvPr id="3" name="Tekstin paikkamerkki 2">
            <a:extLst>
              <a:ext uri="{FF2B5EF4-FFF2-40B4-BE49-F238E27FC236}">
                <a16:creationId xmlns:a16="http://schemas.microsoft.com/office/drawing/2014/main" id="{7616C121-0986-481D-8DBD-731B1D55EA53}"/>
              </a:ext>
            </a:extLst>
          </p:cNvPr>
          <p:cNvSpPr>
            <a:spLocks noGrp="1"/>
          </p:cNvSpPr>
          <p:nvPr>
            <p:ph type="body" idx="1"/>
          </p:nvPr>
        </p:nvSpPr>
        <p:spPr>
          <a:xfrm>
            <a:off x="576000" y="1608593"/>
            <a:ext cx="5292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BCD61A09-986C-4ADF-9CF9-F44D4984270B}"/>
              </a:ext>
            </a:extLst>
          </p:cNvPr>
          <p:cNvSpPr>
            <a:spLocks noGrp="1"/>
          </p:cNvSpPr>
          <p:nvPr>
            <p:ph sz="half" idx="2"/>
          </p:nvPr>
        </p:nvSpPr>
        <p:spPr>
          <a:xfrm>
            <a:off x="576000" y="2432505"/>
            <a:ext cx="5292000" cy="3564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Tekstin paikkamerkki 4">
            <a:extLst>
              <a:ext uri="{FF2B5EF4-FFF2-40B4-BE49-F238E27FC236}">
                <a16:creationId xmlns:a16="http://schemas.microsoft.com/office/drawing/2014/main" id="{9FFCDB12-D40E-415E-91F0-46BC1FC2A171}"/>
              </a:ext>
            </a:extLst>
          </p:cNvPr>
          <p:cNvSpPr>
            <a:spLocks noGrp="1"/>
          </p:cNvSpPr>
          <p:nvPr>
            <p:ph type="body" sz="quarter" idx="3"/>
          </p:nvPr>
        </p:nvSpPr>
        <p:spPr>
          <a:xfrm>
            <a:off x="6172200" y="1608593"/>
            <a:ext cx="5292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35365FE3-BF8B-4669-A37D-32D392BE80F2}"/>
              </a:ext>
            </a:extLst>
          </p:cNvPr>
          <p:cNvSpPr>
            <a:spLocks noGrp="1"/>
          </p:cNvSpPr>
          <p:nvPr>
            <p:ph sz="quarter" idx="4"/>
          </p:nvPr>
        </p:nvSpPr>
        <p:spPr>
          <a:xfrm>
            <a:off x="6172200" y="2432505"/>
            <a:ext cx="5292000" cy="3564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Dian numeron paikkamerkki 8">
            <a:extLst>
              <a:ext uri="{FF2B5EF4-FFF2-40B4-BE49-F238E27FC236}">
                <a16:creationId xmlns:a16="http://schemas.microsoft.com/office/drawing/2014/main" id="{76F53D03-2A13-4508-B535-52F330347BBB}"/>
              </a:ext>
            </a:extLst>
          </p:cNvPr>
          <p:cNvSpPr>
            <a:spLocks noGrp="1"/>
          </p:cNvSpPr>
          <p:nvPr>
            <p:ph type="sldNum" sz="quarter" idx="12"/>
          </p:nvPr>
        </p:nvSpPr>
        <p:spPr/>
        <p:txBody>
          <a:bodyPr/>
          <a:lstStyle/>
          <a:p>
            <a:fld id="{2020BB7A-7565-440A-AF71-226D618FE89D}" type="slidenum">
              <a:rPr lang="fi-FI" smtClean="0"/>
              <a:t>‹#›</a:t>
            </a:fld>
            <a:endParaRPr lang="fi-FI"/>
          </a:p>
        </p:txBody>
      </p:sp>
      <p:sp>
        <p:nvSpPr>
          <p:cNvPr id="7" name="Päivämäärän paikkamerkki 6">
            <a:extLst>
              <a:ext uri="{FF2B5EF4-FFF2-40B4-BE49-F238E27FC236}">
                <a16:creationId xmlns:a16="http://schemas.microsoft.com/office/drawing/2014/main" id="{DA349F27-9832-4F64-A02F-EA399046574C}"/>
              </a:ext>
            </a:extLst>
          </p:cNvPr>
          <p:cNvSpPr>
            <a:spLocks noGrp="1"/>
          </p:cNvSpPr>
          <p:nvPr>
            <p:ph type="dt" sz="half" idx="10"/>
          </p:nvPr>
        </p:nvSpPr>
        <p:spPr/>
        <p:txBody>
          <a:bodyPr/>
          <a:lstStyle/>
          <a:p>
            <a:fld id="{CF87E48C-A177-460A-A6C8-CC51F04564D2}" type="datetime1">
              <a:rPr lang="fi-FI" smtClean="0"/>
              <a:t>30.5.2024</a:t>
            </a:fld>
            <a:endParaRPr lang="fi-FI"/>
          </a:p>
        </p:txBody>
      </p:sp>
      <p:sp>
        <p:nvSpPr>
          <p:cNvPr id="8" name="Alatunnisteen paikkamerkki 7">
            <a:extLst>
              <a:ext uri="{FF2B5EF4-FFF2-40B4-BE49-F238E27FC236}">
                <a16:creationId xmlns:a16="http://schemas.microsoft.com/office/drawing/2014/main" id="{C738BAEF-3769-40E6-B74A-2944A83616FD}"/>
              </a:ext>
            </a:extLst>
          </p:cNvPr>
          <p:cNvSpPr>
            <a:spLocks noGrp="1"/>
          </p:cNvSpPr>
          <p:nvPr>
            <p:ph type="ftr" sz="quarter" idx="11"/>
          </p:nvPr>
        </p:nvSpPr>
        <p:spPr/>
        <p:txBody>
          <a:bodyPr/>
          <a:lstStyle/>
          <a:p>
            <a:r>
              <a:rPr lang="en-US"/>
              <a:t>This work © 2024 by Tapio Palvelut Oy is licensed under CC BY-SA 4.0 </a:t>
            </a:r>
            <a:endParaRPr lang="fi-FI"/>
          </a:p>
        </p:txBody>
      </p:sp>
      <p:grpSp>
        <p:nvGrpSpPr>
          <p:cNvPr id="12" name="Ryhmä 11">
            <a:extLst>
              <a:ext uri="{FF2B5EF4-FFF2-40B4-BE49-F238E27FC236}">
                <a16:creationId xmlns:a16="http://schemas.microsoft.com/office/drawing/2014/main" id="{155572DF-80E5-4F45-8402-B98F01D57E45}"/>
              </a:ext>
              <a:ext uri="{C183D7F6-B498-43B3-948B-1728B52AA6E4}">
                <adec:decorative xmlns:adec="http://schemas.microsoft.com/office/drawing/2017/decorative" val="1"/>
              </a:ext>
            </a:extLst>
          </p:cNvPr>
          <p:cNvGrpSpPr/>
          <p:nvPr/>
        </p:nvGrpSpPr>
        <p:grpSpPr>
          <a:xfrm>
            <a:off x="0" y="0"/>
            <a:ext cx="288000" cy="6889450"/>
            <a:chOff x="0" y="0"/>
            <a:chExt cx="288000" cy="6889450"/>
          </a:xfrm>
          <a:solidFill>
            <a:srgbClr val="61BF1A"/>
          </a:solidFill>
        </p:grpSpPr>
        <p:sp>
          <p:nvSpPr>
            <p:cNvPr id="13" name="Suorakulmio 12">
              <a:extLst>
                <a:ext uri="{FF2B5EF4-FFF2-40B4-BE49-F238E27FC236}">
                  <a16:creationId xmlns:a16="http://schemas.microsoft.com/office/drawing/2014/main" id="{5F083C65-D9FC-47E3-8D9F-756ECE0924F3}"/>
                </a:ext>
              </a:extLst>
            </p:cNvPr>
            <p:cNvSpPr/>
            <p:nvPr/>
          </p:nvSpPr>
          <p:spPr>
            <a:xfrm>
              <a:off x="0" y="0"/>
              <a:ext cx="288000" cy="9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Suorakulmio 13">
              <a:extLst>
                <a:ext uri="{FF2B5EF4-FFF2-40B4-BE49-F238E27FC236}">
                  <a16:creationId xmlns:a16="http://schemas.microsoft.com/office/drawing/2014/main" id="{9B64FCC0-4DB6-4F4D-B655-44574BE0718D}"/>
                </a:ext>
              </a:extLst>
            </p:cNvPr>
            <p:cNvSpPr/>
            <p:nvPr/>
          </p:nvSpPr>
          <p:spPr>
            <a:xfrm>
              <a:off x="0" y="1417450"/>
              <a:ext cx="288000" cy="547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23" name="Logo">
            <a:extLst>
              <a:ext uri="{FF2B5EF4-FFF2-40B4-BE49-F238E27FC236}">
                <a16:creationId xmlns:a16="http://schemas.microsoft.com/office/drawing/2014/main" id="{558E3374-A510-4408-8D0F-115D5D0905FE}"/>
              </a:ext>
              <a:ext uri="{C183D7F6-B498-43B3-948B-1728B52AA6E4}">
                <adec:decorative xmlns:adec="http://schemas.microsoft.com/office/drawing/2017/decorative" val="1"/>
              </a:ext>
            </a:extLst>
          </p:cNvPr>
          <p:cNvGrpSpPr>
            <a:grpSpLocks noChangeAspect="1"/>
          </p:cNvGrpSpPr>
          <p:nvPr/>
        </p:nvGrpSpPr>
        <p:grpSpPr bwMode="black">
          <a:xfrm>
            <a:off x="10274323" y="6214732"/>
            <a:ext cx="1529284" cy="403200"/>
            <a:chOff x="10278854" y="6216751"/>
            <a:chExt cx="1489243" cy="392643"/>
          </a:xfrm>
          <a:solidFill>
            <a:schemeClr val="tx1"/>
          </a:solidFill>
        </p:grpSpPr>
        <p:sp>
          <p:nvSpPr>
            <p:cNvPr id="24" name="Vapaamuotoinen: Muoto 13">
              <a:extLst>
                <a:ext uri="{FF2B5EF4-FFF2-40B4-BE49-F238E27FC236}">
                  <a16:creationId xmlns:a16="http://schemas.microsoft.com/office/drawing/2014/main" id="{8DC2035C-1619-4A93-9A60-DD52C7559ACC}"/>
                </a:ext>
              </a:extLst>
            </p:cNvPr>
            <p:cNvSpPr/>
            <p:nvPr/>
          </p:nvSpPr>
          <p:spPr bwMode="black">
            <a:xfrm>
              <a:off x="11466195" y="6216751"/>
              <a:ext cx="301902" cy="392018"/>
            </a:xfrm>
            <a:custGeom>
              <a:avLst/>
              <a:gdLst>
                <a:gd name="connsiteX0" fmla="*/ 150227 w 301902"/>
                <a:gd name="connsiteY0" fmla="*/ 0 h 392018"/>
                <a:gd name="connsiteX1" fmla="*/ 126062 w 301902"/>
                <a:gd name="connsiteY1" fmla="*/ 55318 h 392018"/>
                <a:gd name="connsiteX2" fmla="*/ 126062 w 301902"/>
                <a:gd name="connsiteY2" fmla="*/ 170419 h 392018"/>
                <a:gd name="connsiteX3" fmla="*/ 96439 w 301902"/>
                <a:gd name="connsiteY3" fmla="*/ 105409 h 392018"/>
                <a:gd name="connsiteX4" fmla="*/ 69935 w 301902"/>
                <a:gd name="connsiteY4" fmla="*/ 165955 h 392018"/>
                <a:gd name="connsiteX5" fmla="*/ 101896 w 301902"/>
                <a:gd name="connsiteY5" fmla="*/ 235756 h 392018"/>
                <a:gd name="connsiteX6" fmla="*/ 52786 w 301902"/>
                <a:gd name="connsiteY6" fmla="*/ 205265 h 392018"/>
                <a:gd name="connsiteX7" fmla="*/ 33409 w 301902"/>
                <a:gd name="connsiteY7" fmla="*/ 249476 h 392018"/>
                <a:gd name="connsiteX8" fmla="*/ 80849 w 301902"/>
                <a:gd name="connsiteY8" fmla="*/ 278878 h 392018"/>
                <a:gd name="connsiteX9" fmla="*/ 20491 w 301902"/>
                <a:gd name="connsiteY9" fmla="*/ 278878 h 392018"/>
                <a:gd name="connsiteX10" fmla="*/ 0 w 301902"/>
                <a:gd name="connsiteY10" fmla="*/ 325811 h 392018"/>
                <a:gd name="connsiteX11" fmla="*/ 126062 w 301902"/>
                <a:gd name="connsiteY11" fmla="*/ 325811 h 392018"/>
                <a:gd name="connsiteX12" fmla="*/ 126062 w 301902"/>
                <a:gd name="connsiteY12" fmla="*/ 392019 h 392018"/>
                <a:gd name="connsiteX13" fmla="*/ 175729 w 301902"/>
                <a:gd name="connsiteY13" fmla="*/ 392019 h 392018"/>
                <a:gd name="connsiteX14" fmla="*/ 175729 w 301902"/>
                <a:gd name="connsiteY14" fmla="*/ 325811 h 392018"/>
                <a:gd name="connsiteX15" fmla="*/ 301902 w 301902"/>
                <a:gd name="connsiteY15" fmla="*/ 325811 h 392018"/>
                <a:gd name="connsiteX16" fmla="*/ 281300 w 301902"/>
                <a:gd name="connsiteY16" fmla="*/ 278878 h 392018"/>
                <a:gd name="connsiteX17" fmla="*/ 221054 w 301902"/>
                <a:gd name="connsiteY17" fmla="*/ 278878 h 392018"/>
                <a:gd name="connsiteX18" fmla="*/ 268494 w 301902"/>
                <a:gd name="connsiteY18" fmla="*/ 249476 h 392018"/>
                <a:gd name="connsiteX19" fmla="*/ 249117 w 301902"/>
                <a:gd name="connsiteY19" fmla="*/ 205265 h 392018"/>
                <a:gd name="connsiteX20" fmla="*/ 199895 w 301902"/>
                <a:gd name="connsiteY20" fmla="*/ 235756 h 392018"/>
                <a:gd name="connsiteX21" fmla="*/ 231967 w 301902"/>
                <a:gd name="connsiteY21" fmla="*/ 165955 h 392018"/>
                <a:gd name="connsiteX22" fmla="*/ 205463 w 301902"/>
                <a:gd name="connsiteY22" fmla="*/ 105409 h 392018"/>
                <a:gd name="connsiteX23" fmla="*/ 175729 w 301902"/>
                <a:gd name="connsiteY23" fmla="*/ 170419 h 392018"/>
                <a:gd name="connsiteX24" fmla="*/ 175729 w 301902"/>
                <a:gd name="connsiteY24" fmla="*/ 55318 h 392018"/>
                <a:gd name="connsiteX25" fmla="*/ 151675 w 301902"/>
                <a:gd name="connsiteY25" fmla="*/ 0 h 39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902" h="392018">
                  <a:moveTo>
                    <a:pt x="150227" y="0"/>
                  </a:moveTo>
                  <a:lnTo>
                    <a:pt x="126062" y="55318"/>
                  </a:lnTo>
                  <a:lnTo>
                    <a:pt x="126062" y="170419"/>
                  </a:lnTo>
                  <a:lnTo>
                    <a:pt x="96439" y="105409"/>
                  </a:lnTo>
                  <a:lnTo>
                    <a:pt x="69935" y="165955"/>
                  </a:lnTo>
                  <a:lnTo>
                    <a:pt x="101896" y="235756"/>
                  </a:lnTo>
                  <a:lnTo>
                    <a:pt x="52786" y="205265"/>
                  </a:lnTo>
                  <a:lnTo>
                    <a:pt x="33409" y="249476"/>
                  </a:lnTo>
                  <a:lnTo>
                    <a:pt x="80849" y="278878"/>
                  </a:lnTo>
                  <a:lnTo>
                    <a:pt x="20491" y="278878"/>
                  </a:lnTo>
                  <a:lnTo>
                    <a:pt x="0" y="325811"/>
                  </a:lnTo>
                  <a:lnTo>
                    <a:pt x="126062" y="325811"/>
                  </a:lnTo>
                  <a:lnTo>
                    <a:pt x="126062" y="392019"/>
                  </a:lnTo>
                  <a:lnTo>
                    <a:pt x="175729" y="392019"/>
                  </a:lnTo>
                  <a:lnTo>
                    <a:pt x="175729" y="325811"/>
                  </a:lnTo>
                  <a:lnTo>
                    <a:pt x="301902" y="325811"/>
                  </a:lnTo>
                  <a:lnTo>
                    <a:pt x="281300" y="278878"/>
                  </a:lnTo>
                  <a:lnTo>
                    <a:pt x="221054" y="278878"/>
                  </a:lnTo>
                  <a:lnTo>
                    <a:pt x="268494" y="249476"/>
                  </a:lnTo>
                  <a:lnTo>
                    <a:pt x="249117" y="205265"/>
                  </a:lnTo>
                  <a:lnTo>
                    <a:pt x="199895" y="235756"/>
                  </a:lnTo>
                  <a:lnTo>
                    <a:pt x="231967" y="165955"/>
                  </a:lnTo>
                  <a:lnTo>
                    <a:pt x="205463" y="105409"/>
                  </a:lnTo>
                  <a:lnTo>
                    <a:pt x="175729" y="170419"/>
                  </a:lnTo>
                  <a:lnTo>
                    <a:pt x="175729" y="55318"/>
                  </a:lnTo>
                  <a:lnTo>
                    <a:pt x="151675" y="0"/>
                  </a:lnTo>
                  <a:close/>
                </a:path>
              </a:pathLst>
            </a:custGeom>
            <a:solidFill>
              <a:schemeClr val="tx2"/>
            </a:solidFill>
            <a:ln w="11089" cap="flat">
              <a:noFill/>
              <a:prstDash val="solid"/>
              <a:miter/>
            </a:ln>
          </p:spPr>
          <p:txBody>
            <a:bodyPr rtlCol="0" anchor="ctr"/>
            <a:lstStyle/>
            <a:p>
              <a:endParaRPr lang="fi-FI"/>
            </a:p>
          </p:txBody>
        </p:sp>
        <p:grpSp>
          <p:nvGrpSpPr>
            <p:cNvPr id="25" name="Kuva 10">
              <a:extLst>
                <a:ext uri="{FF2B5EF4-FFF2-40B4-BE49-F238E27FC236}">
                  <a16:creationId xmlns:a16="http://schemas.microsoft.com/office/drawing/2014/main" id="{563C5CB1-395D-4E5A-AA63-7BF3FA5EB2F8}"/>
                </a:ext>
              </a:extLst>
            </p:cNvPr>
            <p:cNvGrpSpPr/>
            <p:nvPr/>
          </p:nvGrpSpPr>
          <p:grpSpPr bwMode="black">
            <a:xfrm>
              <a:off x="10278854" y="6317762"/>
              <a:ext cx="1072638" cy="291632"/>
              <a:chOff x="10278854" y="6317762"/>
              <a:chExt cx="1072638" cy="291632"/>
            </a:xfrm>
            <a:grpFill/>
          </p:grpSpPr>
          <p:sp>
            <p:nvSpPr>
              <p:cNvPr id="26" name="Vapaamuotoinen: Muoto 15">
                <a:extLst>
                  <a:ext uri="{FF2B5EF4-FFF2-40B4-BE49-F238E27FC236}">
                    <a16:creationId xmlns:a16="http://schemas.microsoft.com/office/drawing/2014/main" id="{EEB1E898-56AC-499D-8068-1B0E0BBB16CD}"/>
                  </a:ext>
                </a:extLst>
              </p:cNvPr>
              <p:cNvSpPr/>
              <p:nvPr/>
            </p:nvSpPr>
            <p:spPr bwMode="black">
              <a:xfrm>
                <a:off x="11056272" y="6317762"/>
                <a:ext cx="295220" cy="291632"/>
              </a:xfrm>
              <a:custGeom>
                <a:avLst/>
                <a:gdLst>
                  <a:gd name="connsiteX0" fmla="*/ 295221 w 295220"/>
                  <a:gd name="connsiteY0" fmla="*/ 145634 h 291633"/>
                  <a:gd name="connsiteX1" fmla="*/ 293884 w 295220"/>
                  <a:gd name="connsiteY1" fmla="*/ 123093 h 291633"/>
                  <a:gd name="connsiteX2" fmla="*/ 292214 w 295220"/>
                  <a:gd name="connsiteY2" fmla="*/ 112312 h 291633"/>
                  <a:gd name="connsiteX3" fmla="*/ 289764 w 295220"/>
                  <a:gd name="connsiteY3" fmla="*/ 101859 h 291633"/>
                  <a:gd name="connsiteX4" fmla="*/ 282748 w 295220"/>
                  <a:gd name="connsiteY4" fmla="*/ 82149 h 291633"/>
                  <a:gd name="connsiteX5" fmla="*/ 276178 w 295220"/>
                  <a:gd name="connsiteY5" fmla="*/ 69190 h 291633"/>
                  <a:gd name="connsiteX6" fmla="*/ 270610 w 295220"/>
                  <a:gd name="connsiteY6" fmla="*/ 60479 h 291633"/>
                  <a:gd name="connsiteX7" fmla="*/ 264373 w 295220"/>
                  <a:gd name="connsiteY7" fmla="*/ 52094 h 291633"/>
                  <a:gd name="connsiteX8" fmla="*/ 255353 w 295220"/>
                  <a:gd name="connsiteY8" fmla="*/ 42076 h 291633"/>
                  <a:gd name="connsiteX9" fmla="*/ 254239 w 295220"/>
                  <a:gd name="connsiteY9" fmla="*/ 40987 h 291633"/>
                  <a:gd name="connsiteX10" fmla="*/ 253237 w 295220"/>
                  <a:gd name="connsiteY10" fmla="*/ 40116 h 291633"/>
                  <a:gd name="connsiteX11" fmla="*/ 252680 w 295220"/>
                  <a:gd name="connsiteY11" fmla="*/ 39571 h 291633"/>
                  <a:gd name="connsiteX12" fmla="*/ 252235 w 295220"/>
                  <a:gd name="connsiteY12" fmla="*/ 39027 h 291633"/>
                  <a:gd name="connsiteX13" fmla="*/ 250230 w 295220"/>
                  <a:gd name="connsiteY13" fmla="*/ 37284 h 291633"/>
                  <a:gd name="connsiteX14" fmla="*/ 247112 w 295220"/>
                  <a:gd name="connsiteY14" fmla="*/ 34562 h 291633"/>
                  <a:gd name="connsiteX15" fmla="*/ 243994 w 295220"/>
                  <a:gd name="connsiteY15" fmla="*/ 31949 h 291633"/>
                  <a:gd name="connsiteX16" fmla="*/ 239874 w 295220"/>
                  <a:gd name="connsiteY16" fmla="*/ 28682 h 291633"/>
                  <a:gd name="connsiteX17" fmla="*/ 235642 w 295220"/>
                  <a:gd name="connsiteY17" fmla="*/ 25633 h 291633"/>
                  <a:gd name="connsiteX18" fmla="*/ 231299 w 295220"/>
                  <a:gd name="connsiteY18" fmla="*/ 22802 h 291633"/>
                  <a:gd name="connsiteX19" fmla="*/ 226844 w 295220"/>
                  <a:gd name="connsiteY19" fmla="*/ 20079 h 291633"/>
                  <a:gd name="connsiteX20" fmla="*/ 219494 w 295220"/>
                  <a:gd name="connsiteY20" fmla="*/ 16050 h 291633"/>
                  <a:gd name="connsiteX21" fmla="*/ 210697 w 295220"/>
                  <a:gd name="connsiteY21" fmla="*/ 11912 h 291633"/>
                  <a:gd name="connsiteX22" fmla="*/ 200786 w 295220"/>
                  <a:gd name="connsiteY22" fmla="*/ 8210 h 291633"/>
                  <a:gd name="connsiteX23" fmla="*/ 180072 w 295220"/>
                  <a:gd name="connsiteY23" fmla="*/ 2874 h 291633"/>
                  <a:gd name="connsiteX24" fmla="*/ 158023 w 295220"/>
                  <a:gd name="connsiteY24" fmla="*/ 261 h 291633"/>
                  <a:gd name="connsiteX25" fmla="*/ 146552 w 295220"/>
                  <a:gd name="connsiteY25" fmla="*/ 43 h 291633"/>
                  <a:gd name="connsiteX26" fmla="*/ 134971 w 295220"/>
                  <a:gd name="connsiteY26" fmla="*/ 478 h 291633"/>
                  <a:gd name="connsiteX27" fmla="*/ 112921 w 295220"/>
                  <a:gd name="connsiteY27" fmla="*/ 3310 h 291633"/>
                  <a:gd name="connsiteX28" fmla="*/ 92208 w 295220"/>
                  <a:gd name="connsiteY28" fmla="*/ 8972 h 291633"/>
                  <a:gd name="connsiteX29" fmla="*/ 82408 w 295220"/>
                  <a:gd name="connsiteY29" fmla="*/ 12783 h 291633"/>
                  <a:gd name="connsiteX30" fmla="*/ 73053 w 295220"/>
                  <a:gd name="connsiteY30" fmla="*/ 17357 h 291633"/>
                  <a:gd name="connsiteX31" fmla="*/ 64033 w 295220"/>
                  <a:gd name="connsiteY31" fmla="*/ 22584 h 291633"/>
                  <a:gd name="connsiteX32" fmla="*/ 55458 w 295220"/>
                  <a:gd name="connsiteY32" fmla="*/ 28573 h 291633"/>
                  <a:gd name="connsiteX33" fmla="*/ 39645 w 295220"/>
                  <a:gd name="connsiteY33" fmla="*/ 42403 h 291633"/>
                  <a:gd name="connsiteX34" fmla="*/ 32629 w 295220"/>
                  <a:gd name="connsiteY34" fmla="*/ 50025 h 291633"/>
                  <a:gd name="connsiteX35" fmla="*/ 26170 w 295220"/>
                  <a:gd name="connsiteY35" fmla="*/ 58192 h 291633"/>
                  <a:gd name="connsiteX36" fmla="*/ 23275 w 295220"/>
                  <a:gd name="connsiteY36" fmla="*/ 62439 h 291633"/>
                  <a:gd name="connsiteX37" fmla="*/ 20491 w 295220"/>
                  <a:gd name="connsiteY37" fmla="*/ 66795 h 291633"/>
                  <a:gd name="connsiteX38" fmla="*/ 15479 w 295220"/>
                  <a:gd name="connsiteY38" fmla="*/ 75724 h 291633"/>
                  <a:gd name="connsiteX39" fmla="*/ 7573 w 295220"/>
                  <a:gd name="connsiteY39" fmla="*/ 94889 h 291633"/>
                  <a:gd name="connsiteX40" fmla="*/ 6014 w 295220"/>
                  <a:gd name="connsiteY40" fmla="*/ 99899 h 291633"/>
                  <a:gd name="connsiteX41" fmla="*/ 4677 w 295220"/>
                  <a:gd name="connsiteY41" fmla="*/ 105017 h 291633"/>
                  <a:gd name="connsiteX42" fmla="*/ 2450 w 295220"/>
                  <a:gd name="connsiteY42" fmla="*/ 115470 h 291633"/>
                  <a:gd name="connsiteX43" fmla="*/ 891 w 295220"/>
                  <a:gd name="connsiteY43" fmla="*/ 126469 h 291633"/>
                  <a:gd name="connsiteX44" fmla="*/ 111 w 295220"/>
                  <a:gd name="connsiteY44" fmla="*/ 137576 h 291633"/>
                  <a:gd name="connsiteX45" fmla="*/ 0 w 295220"/>
                  <a:gd name="connsiteY45" fmla="*/ 143238 h 291633"/>
                  <a:gd name="connsiteX46" fmla="*/ 0 w 295220"/>
                  <a:gd name="connsiteY46" fmla="*/ 149010 h 291633"/>
                  <a:gd name="connsiteX47" fmla="*/ 223 w 295220"/>
                  <a:gd name="connsiteY47" fmla="*/ 154672 h 291633"/>
                  <a:gd name="connsiteX48" fmla="*/ 557 w 295220"/>
                  <a:gd name="connsiteY48" fmla="*/ 160335 h 291633"/>
                  <a:gd name="connsiteX49" fmla="*/ 3675 w 295220"/>
                  <a:gd name="connsiteY49" fmla="*/ 182005 h 291633"/>
                  <a:gd name="connsiteX50" fmla="*/ 6348 w 295220"/>
                  <a:gd name="connsiteY50" fmla="*/ 192350 h 291633"/>
                  <a:gd name="connsiteX51" fmla="*/ 9689 w 295220"/>
                  <a:gd name="connsiteY51" fmla="*/ 202259 h 291633"/>
                  <a:gd name="connsiteX52" fmla="*/ 18486 w 295220"/>
                  <a:gd name="connsiteY52" fmla="*/ 220989 h 291633"/>
                  <a:gd name="connsiteX53" fmla="*/ 23943 w 295220"/>
                  <a:gd name="connsiteY53" fmla="*/ 229809 h 291633"/>
                  <a:gd name="connsiteX54" fmla="*/ 30068 w 295220"/>
                  <a:gd name="connsiteY54" fmla="*/ 238194 h 291633"/>
                  <a:gd name="connsiteX55" fmla="*/ 36861 w 295220"/>
                  <a:gd name="connsiteY55" fmla="*/ 246143 h 291633"/>
                  <a:gd name="connsiteX56" fmla="*/ 44322 w 295220"/>
                  <a:gd name="connsiteY56" fmla="*/ 253657 h 291633"/>
                  <a:gd name="connsiteX57" fmla="*/ 52229 w 295220"/>
                  <a:gd name="connsiteY57" fmla="*/ 260517 h 291633"/>
                  <a:gd name="connsiteX58" fmla="*/ 60581 w 295220"/>
                  <a:gd name="connsiteY58" fmla="*/ 266724 h 291633"/>
                  <a:gd name="connsiteX59" fmla="*/ 69379 w 295220"/>
                  <a:gd name="connsiteY59" fmla="*/ 272278 h 291633"/>
                  <a:gd name="connsiteX60" fmla="*/ 78510 w 295220"/>
                  <a:gd name="connsiteY60" fmla="*/ 277069 h 291633"/>
                  <a:gd name="connsiteX61" fmla="*/ 97999 w 295220"/>
                  <a:gd name="connsiteY61" fmla="*/ 284692 h 291633"/>
                  <a:gd name="connsiteX62" fmla="*/ 108355 w 295220"/>
                  <a:gd name="connsiteY62" fmla="*/ 287414 h 291633"/>
                  <a:gd name="connsiteX63" fmla="*/ 119046 w 295220"/>
                  <a:gd name="connsiteY63" fmla="*/ 289483 h 291633"/>
                  <a:gd name="connsiteX64" fmla="*/ 141541 w 295220"/>
                  <a:gd name="connsiteY64" fmla="*/ 291552 h 291633"/>
                  <a:gd name="connsiteX65" fmla="*/ 153011 w 295220"/>
                  <a:gd name="connsiteY65" fmla="*/ 291552 h 291633"/>
                  <a:gd name="connsiteX66" fmla="*/ 164482 w 295220"/>
                  <a:gd name="connsiteY66" fmla="*/ 290899 h 291633"/>
                  <a:gd name="connsiteX67" fmla="*/ 186197 w 295220"/>
                  <a:gd name="connsiteY67" fmla="*/ 287523 h 291633"/>
                  <a:gd name="connsiteX68" fmla="*/ 196554 w 295220"/>
                  <a:gd name="connsiteY68" fmla="*/ 284801 h 291633"/>
                  <a:gd name="connsiteX69" fmla="*/ 206576 w 295220"/>
                  <a:gd name="connsiteY69" fmla="*/ 281316 h 291633"/>
                  <a:gd name="connsiteX70" fmla="*/ 225397 w 295220"/>
                  <a:gd name="connsiteY70" fmla="*/ 272278 h 291633"/>
                  <a:gd name="connsiteX71" fmla="*/ 234194 w 295220"/>
                  <a:gd name="connsiteY71" fmla="*/ 266724 h 291633"/>
                  <a:gd name="connsiteX72" fmla="*/ 242658 w 295220"/>
                  <a:gd name="connsiteY72" fmla="*/ 260300 h 291633"/>
                  <a:gd name="connsiteX73" fmla="*/ 249673 w 295220"/>
                  <a:gd name="connsiteY73" fmla="*/ 254310 h 291633"/>
                  <a:gd name="connsiteX74" fmla="*/ 252346 w 295220"/>
                  <a:gd name="connsiteY74" fmla="*/ 251806 h 291633"/>
                  <a:gd name="connsiteX75" fmla="*/ 254239 w 295220"/>
                  <a:gd name="connsiteY75" fmla="*/ 249955 h 291633"/>
                  <a:gd name="connsiteX76" fmla="*/ 256132 w 295220"/>
                  <a:gd name="connsiteY76" fmla="*/ 248103 h 291633"/>
                  <a:gd name="connsiteX77" fmla="*/ 259585 w 295220"/>
                  <a:gd name="connsiteY77" fmla="*/ 244510 h 291633"/>
                  <a:gd name="connsiteX78" fmla="*/ 268939 w 295220"/>
                  <a:gd name="connsiteY78" fmla="*/ 233076 h 291633"/>
                  <a:gd name="connsiteX79" fmla="*/ 274730 w 295220"/>
                  <a:gd name="connsiteY79" fmla="*/ 224473 h 291633"/>
                  <a:gd name="connsiteX80" fmla="*/ 279741 w 295220"/>
                  <a:gd name="connsiteY80" fmla="*/ 215435 h 291633"/>
                  <a:gd name="connsiteX81" fmla="*/ 284084 w 295220"/>
                  <a:gd name="connsiteY81" fmla="*/ 206070 h 291633"/>
                  <a:gd name="connsiteX82" fmla="*/ 287648 w 295220"/>
                  <a:gd name="connsiteY82" fmla="*/ 196270 h 291633"/>
                  <a:gd name="connsiteX83" fmla="*/ 291546 w 295220"/>
                  <a:gd name="connsiteY83" fmla="*/ 181896 h 291633"/>
                  <a:gd name="connsiteX84" fmla="*/ 293884 w 295220"/>
                  <a:gd name="connsiteY84" fmla="*/ 168284 h 291633"/>
                  <a:gd name="connsiteX85" fmla="*/ 294886 w 295220"/>
                  <a:gd name="connsiteY85" fmla="*/ 157177 h 291633"/>
                  <a:gd name="connsiteX86" fmla="*/ 295221 w 295220"/>
                  <a:gd name="connsiteY86" fmla="*/ 145634 h 291633"/>
                  <a:gd name="connsiteX87" fmla="*/ 262591 w 295220"/>
                  <a:gd name="connsiteY87" fmla="*/ 160661 h 291633"/>
                  <a:gd name="connsiteX88" fmla="*/ 260921 w 295220"/>
                  <a:gd name="connsiteY88" fmla="*/ 172422 h 291633"/>
                  <a:gd name="connsiteX89" fmla="*/ 257469 w 295220"/>
                  <a:gd name="connsiteY89" fmla="*/ 185816 h 291633"/>
                  <a:gd name="connsiteX90" fmla="*/ 255130 w 295220"/>
                  <a:gd name="connsiteY90" fmla="*/ 192241 h 291633"/>
                  <a:gd name="connsiteX91" fmla="*/ 250119 w 295220"/>
                  <a:gd name="connsiteY91" fmla="*/ 203130 h 291633"/>
                  <a:gd name="connsiteX92" fmla="*/ 244217 w 295220"/>
                  <a:gd name="connsiteY92" fmla="*/ 212822 h 291633"/>
                  <a:gd name="connsiteX93" fmla="*/ 240319 w 295220"/>
                  <a:gd name="connsiteY93" fmla="*/ 218158 h 291633"/>
                  <a:gd name="connsiteX94" fmla="*/ 237869 w 295220"/>
                  <a:gd name="connsiteY94" fmla="*/ 221207 h 291633"/>
                  <a:gd name="connsiteX95" fmla="*/ 234194 w 295220"/>
                  <a:gd name="connsiteY95" fmla="*/ 225236 h 291633"/>
                  <a:gd name="connsiteX96" fmla="*/ 232524 w 295220"/>
                  <a:gd name="connsiteY96" fmla="*/ 226978 h 291633"/>
                  <a:gd name="connsiteX97" fmla="*/ 231410 w 295220"/>
                  <a:gd name="connsiteY97" fmla="*/ 228176 h 291633"/>
                  <a:gd name="connsiteX98" fmla="*/ 230185 w 295220"/>
                  <a:gd name="connsiteY98" fmla="*/ 229374 h 291633"/>
                  <a:gd name="connsiteX99" fmla="*/ 228626 w 295220"/>
                  <a:gd name="connsiteY99" fmla="*/ 230789 h 291633"/>
                  <a:gd name="connsiteX100" fmla="*/ 225174 w 295220"/>
                  <a:gd name="connsiteY100" fmla="*/ 233838 h 291633"/>
                  <a:gd name="connsiteX101" fmla="*/ 219940 w 295220"/>
                  <a:gd name="connsiteY101" fmla="*/ 237976 h 291633"/>
                  <a:gd name="connsiteX102" fmla="*/ 214483 w 295220"/>
                  <a:gd name="connsiteY102" fmla="*/ 241788 h 291633"/>
                  <a:gd name="connsiteX103" fmla="*/ 203681 w 295220"/>
                  <a:gd name="connsiteY103" fmla="*/ 247886 h 291633"/>
                  <a:gd name="connsiteX104" fmla="*/ 191320 w 295220"/>
                  <a:gd name="connsiteY104" fmla="*/ 253004 h 291633"/>
                  <a:gd name="connsiteX105" fmla="*/ 178068 w 295220"/>
                  <a:gd name="connsiteY105" fmla="*/ 256706 h 291633"/>
                  <a:gd name="connsiteX106" fmla="*/ 163925 w 295220"/>
                  <a:gd name="connsiteY106" fmla="*/ 258993 h 291633"/>
                  <a:gd name="connsiteX107" fmla="*/ 148891 w 295220"/>
                  <a:gd name="connsiteY107" fmla="*/ 259864 h 291633"/>
                  <a:gd name="connsiteX108" fmla="*/ 133746 w 295220"/>
                  <a:gd name="connsiteY108" fmla="*/ 259319 h 291633"/>
                  <a:gd name="connsiteX109" fmla="*/ 119491 w 295220"/>
                  <a:gd name="connsiteY109" fmla="*/ 257250 h 291633"/>
                  <a:gd name="connsiteX110" fmla="*/ 106239 w 295220"/>
                  <a:gd name="connsiteY110" fmla="*/ 253766 h 291633"/>
                  <a:gd name="connsiteX111" fmla="*/ 93767 w 295220"/>
                  <a:gd name="connsiteY111" fmla="*/ 248866 h 291633"/>
                  <a:gd name="connsiteX112" fmla="*/ 82185 w 295220"/>
                  <a:gd name="connsiteY112" fmla="*/ 242441 h 291633"/>
                  <a:gd name="connsiteX113" fmla="*/ 71383 w 295220"/>
                  <a:gd name="connsiteY113" fmla="*/ 234601 h 291633"/>
                  <a:gd name="connsiteX114" fmla="*/ 61472 w 295220"/>
                  <a:gd name="connsiteY114" fmla="*/ 225345 h 291633"/>
                  <a:gd name="connsiteX115" fmla="*/ 57017 w 295220"/>
                  <a:gd name="connsiteY115" fmla="*/ 220444 h 291633"/>
                  <a:gd name="connsiteX116" fmla="*/ 52897 w 295220"/>
                  <a:gd name="connsiteY116" fmla="*/ 215217 h 291633"/>
                  <a:gd name="connsiteX117" fmla="*/ 45770 w 295220"/>
                  <a:gd name="connsiteY117" fmla="*/ 204219 h 291633"/>
                  <a:gd name="connsiteX118" fmla="*/ 40090 w 295220"/>
                  <a:gd name="connsiteY118" fmla="*/ 192459 h 291633"/>
                  <a:gd name="connsiteX119" fmla="*/ 35859 w 295220"/>
                  <a:gd name="connsiteY119" fmla="*/ 179827 h 291633"/>
                  <a:gd name="connsiteX120" fmla="*/ 33075 w 295220"/>
                  <a:gd name="connsiteY120" fmla="*/ 166215 h 291633"/>
                  <a:gd name="connsiteX121" fmla="*/ 31738 w 295220"/>
                  <a:gd name="connsiteY121" fmla="*/ 151732 h 291633"/>
                  <a:gd name="connsiteX122" fmla="*/ 31627 w 295220"/>
                  <a:gd name="connsiteY122" fmla="*/ 144218 h 291633"/>
                  <a:gd name="connsiteX123" fmla="*/ 31850 w 295220"/>
                  <a:gd name="connsiteY123" fmla="*/ 136705 h 291633"/>
                  <a:gd name="connsiteX124" fmla="*/ 33520 w 295220"/>
                  <a:gd name="connsiteY124" fmla="*/ 122331 h 291633"/>
                  <a:gd name="connsiteX125" fmla="*/ 36638 w 295220"/>
                  <a:gd name="connsiteY125" fmla="*/ 108937 h 291633"/>
                  <a:gd name="connsiteX126" fmla="*/ 41204 w 295220"/>
                  <a:gd name="connsiteY126" fmla="*/ 96414 h 291633"/>
                  <a:gd name="connsiteX127" fmla="*/ 47217 w 295220"/>
                  <a:gd name="connsiteY127" fmla="*/ 84653 h 291633"/>
                  <a:gd name="connsiteX128" fmla="*/ 54679 w 295220"/>
                  <a:gd name="connsiteY128" fmla="*/ 73764 h 291633"/>
                  <a:gd name="connsiteX129" fmla="*/ 63699 w 295220"/>
                  <a:gd name="connsiteY129" fmla="*/ 63637 h 291633"/>
                  <a:gd name="connsiteX130" fmla="*/ 73833 w 295220"/>
                  <a:gd name="connsiteY130" fmla="*/ 54599 h 291633"/>
                  <a:gd name="connsiteX131" fmla="*/ 84746 w 295220"/>
                  <a:gd name="connsiteY131" fmla="*/ 47085 h 291633"/>
                  <a:gd name="connsiteX132" fmla="*/ 96439 w 295220"/>
                  <a:gd name="connsiteY132" fmla="*/ 40987 h 291633"/>
                  <a:gd name="connsiteX133" fmla="*/ 108912 w 295220"/>
                  <a:gd name="connsiteY133" fmla="*/ 36304 h 291633"/>
                  <a:gd name="connsiteX134" fmla="*/ 122275 w 295220"/>
                  <a:gd name="connsiteY134" fmla="*/ 33038 h 291633"/>
                  <a:gd name="connsiteX135" fmla="*/ 136641 w 295220"/>
                  <a:gd name="connsiteY135" fmla="*/ 31295 h 291633"/>
                  <a:gd name="connsiteX136" fmla="*/ 144214 w 295220"/>
                  <a:gd name="connsiteY136" fmla="*/ 30969 h 291633"/>
                  <a:gd name="connsiteX137" fmla="*/ 151786 w 295220"/>
                  <a:gd name="connsiteY137" fmla="*/ 30969 h 291633"/>
                  <a:gd name="connsiteX138" fmla="*/ 166597 w 295220"/>
                  <a:gd name="connsiteY138" fmla="*/ 32166 h 291633"/>
                  <a:gd name="connsiteX139" fmla="*/ 180518 w 295220"/>
                  <a:gd name="connsiteY139" fmla="*/ 34780 h 291633"/>
                  <a:gd name="connsiteX140" fmla="*/ 193547 w 295220"/>
                  <a:gd name="connsiteY140" fmla="*/ 38809 h 291633"/>
                  <a:gd name="connsiteX141" fmla="*/ 205686 w 295220"/>
                  <a:gd name="connsiteY141" fmla="*/ 44363 h 291633"/>
                  <a:gd name="connsiteX142" fmla="*/ 217044 w 295220"/>
                  <a:gd name="connsiteY142" fmla="*/ 51332 h 291633"/>
                  <a:gd name="connsiteX143" fmla="*/ 227512 w 295220"/>
                  <a:gd name="connsiteY143" fmla="*/ 59717 h 291633"/>
                  <a:gd name="connsiteX144" fmla="*/ 232412 w 295220"/>
                  <a:gd name="connsiteY144" fmla="*/ 64399 h 291633"/>
                  <a:gd name="connsiteX145" fmla="*/ 236978 w 295220"/>
                  <a:gd name="connsiteY145" fmla="*/ 69299 h 291633"/>
                  <a:gd name="connsiteX146" fmla="*/ 244885 w 295220"/>
                  <a:gd name="connsiteY146" fmla="*/ 79862 h 291633"/>
                  <a:gd name="connsiteX147" fmla="*/ 251455 w 295220"/>
                  <a:gd name="connsiteY147" fmla="*/ 91187 h 291633"/>
                  <a:gd name="connsiteX148" fmla="*/ 256578 w 295220"/>
                  <a:gd name="connsiteY148" fmla="*/ 103383 h 291633"/>
                  <a:gd name="connsiteX149" fmla="*/ 260253 w 295220"/>
                  <a:gd name="connsiteY149" fmla="*/ 116450 h 291633"/>
                  <a:gd name="connsiteX150" fmla="*/ 262369 w 295220"/>
                  <a:gd name="connsiteY150" fmla="*/ 130498 h 291633"/>
                  <a:gd name="connsiteX151" fmla="*/ 263148 w 295220"/>
                  <a:gd name="connsiteY151" fmla="*/ 145416 h 291633"/>
                  <a:gd name="connsiteX152" fmla="*/ 262591 w 295220"/>
                  <a:gd name="connsiteY152" fmla="*/ 160661 h 29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95220" h="291633">
                    <a:moveTo>
                      <a:pt x="295221" y="145634"/>
                    </a:moveTo>
                    <a:cubicBezTo>
                      <a:pt x="295221" y="138120"/>
                      <a:pt x="294775" y="130607"/>
                      <a:pt x="293884" y="123093"/>
                    </a:cubicBezTo>
                    <a:cubicBezTo>
                      <a:pt x="293439" y="119500"/>
                      <a:pt x="292882" y="115906"/>
                      <a:pt x="292214" y="112312"/>
                    </a:cubicBezTo>
                    <a:cubicBezTo>
                      <a:pt x="291546" y="108828"/>
                      <a:pt x="290766" y="105343"/>
                      <a:pt x="289764" y="101859"/>
                    </a:cubicBezTo>
                    <a:cubicBezTo>
                      <a:pt x="287871" y="95107"/>
                      <a:pt x="285643" y="88465"/>
                      <a:pt x="282748" y="82149"/>
                    </a:cubicBezTo>
                    <a:cubicBezTo>
                      <a:pt x="280855" y="77684"/>
                      <a:pt x="278628" y="73328"/>
                      <a:pt x="276178" y="69190"/>
                    </a:cubicBezTo>
                    <a:cubicBezTo>
                      <a:pt x="274396" y="66250"/>
                      <a:pt x="272614" y="63310"/>
                      <a:pt x="270610" y="60479"/>
                    </a:cubicBezTo>
                    <a:cubicBezTo>
                      <a:pt x="268605" y="57648"/>
                      <a:pt x="266601" y="54816"/>
                      <a:pt x="264373" y="52094"/>
                    </a:cubicBezTo>
                    <a:cubicBezTo>
                      <a:pt x="261589" y="48609"/>
                      <a:pt x="258471" y="45234"/>
                      <a:pt x="255353" y="42076"/>
                    </a:cubicBezTo>
                    <a:cubicBezTo>
                      <a:pt x="255019" y="41749"/>
                      <a:pt x="254573" y="41314"/>
                      <a:pt x="254239" y="40987"/>
                    </a:cubicBezTo>
                    <a:cubicBezTo>
                      <a:pt x="253905" y="40660"/>
                      <a:pt x="253571" y="40334"/>
                      <a:pt x="253237" y="40116"/>
                    </a:cubicBezTo>
                    <a:cubicBezTo>
                      <a:pt x="253014" y="39898"/>
                      <a:pt x="252903" y="39789"/>
                      <a:pt x="252680" y="39571"/>
                    </a:cubicBezTo>
                    <a:cubicBezTo>
                      <a:pt x="252569" y="39462"/>
                      <a:pt x="252346" y="39245"/>
                      <a:pt x="252235" y="39027"/>
                    </a:cubicBezTo>
                    <a:cubicBezTo>
                      <a:pt x="251567" y="38482"/>
                      <a:pt x="250898" y="37829"/>
                      <a:pt x="250230" y="37284"/>
                    </a:cubicBezTo>
                    <a:cubicBezTo>
                      <a:pt x="249228" y="36413"/>
                      <a:pt x="248226" y="35433"/>
                      <a:pt x="247112" y="34562"/>
                    </a:cubicBezTo>
                    <a:cubicBezTo>
                      <a:pt x="246110" y="33691"/>
                      <a:pt x="245108" y="32820"/>
                      <a:pt x="243994" y="31949"/>
                    </a:cubicBezTo>
                    <a:cubicBezTo>
                      <a:pt x="242658" y="30860"/>
                      <a:pt x="241321" y="29771"/>
                      <a:pt x="239874" y="28682"/>
                    </a:cubicBezTo>
                    <a:cubicBezTo>
                      <a:pt x="238537" y="27593"/>
                      <a:pt x="237090" y="26613"/>
                      <a:pt x="235642" y="25633"/>
                    </a:cubicBezTo>
                    <a:cubicBezTo>
                      <a:pt x="234194" y="24653"/>
                      <a:pt x="232858" y="23673"/>
                      <a:pt x="231299" y="22802"/>
                    </a:cubicBezTo>
                    <a:cubicBezTo>
                      <a:pt x="229851" y="21822"/>
                      <a:pt x="228292" y="20950"/>
                      <a:pt x="226844" y="20079"/>
                    </a:cubicBezTo>
                    <a:cubicBezTo>
                      <a:pt x="224394" y="18664"/>
                      <a:pt x="221944" y="17357"/>
                      <a:pt x="219494" y="16050"/>
                    </a:cubicBezTo>
                    <a:cubicBezTo>
                      <a:pt x="216599" y="14526"/>
                      <a:pt x="213592" y="13219"/>
                      <a:pt x="210697" y="11912"/>
                    </a:cubicBezTo>
                    <a:cubicBezTo>
                      <a:pt x="207467" y="10497"/>
                      <a:pt x="204238" y="9299"/>
                      <a:pt x="200786" y="8210"/>
                    </a:cubicBezTo>
                    <a:cubicBezTo>
                      <a:pt x="194104" y="5923"/>
                      <a:pt x="187199" y="4181"/>
                      <a:pt x="180072" y="2874"/>
                    </a:cubicBezTo>
                    <a:cubicBezTo>
                      <a:pt x="172834" y="1458"/>
                      <a:pt x="165372" y="696"/>
                      <a:pt x="158023" y="261"/>
                    </a:cubicBezTo>
                    <a:cubicBezTo>
                      <a:pt x="154236" y="43"/>
                      <a:pt x="150339" y="-66"/>
                      <a:pt x="146552" y="43"/>
                    </a:cubicBezTo>
                    <a:cubicBezTo>
                      <a:pt x="142655" y="43"/>
                      <a:pt x="138868" y="152"/>
                      <a:pt x="134971" y="478"/>
                    </a:cubicBezTo>
                    <a:cubicBezTo>
                      <a:pt x="127509" y="914"/>
                      <a:pt x="120160" y="1894"/>
                      <a:pt x="112921" y="3310"/>
                    </a:cubicBezTo>
                    <a:cubicBezTo>
                      <a:pt x="105905" y="4725"/>
                      <a:pt x="99001" y="6576"/>
                      <a:pt x="92208" y="8972"/>
                    </a:cubicBezTo>
                    <a:cubicBezTo>
                      <a:pt x="88867" y="10061"/>
                      <a:pt x="85637" y="11368"/>
                      <a:pt x="82408" y="12783"/>
                    </a:cubicBezTo>
                    <a:cubicBezTo>
                      <a:pt x="79290" y="14199"/>
                      <a:pt x="76060" y="15723"/>
                      <a:pt x="73053" y="17357"/>
                    </a:cubicBezTo>
                    <a:cubicBezTo>
                      <a:pt x="69935" y="18990"/>
                      <a:pt x="66929" y="20733"/>
                      <a:pt x="64033" y="22584"/>
                    </a:cubicBezTo>
                    <a:cubicBezTo>
                      <a:pt x="61138" y="24435"/>
                      <a:pt x="58242" y="26395"/>
                      <a:pt x="55458" y="28573"/>
                    </a:cubicBezTo>
                    <a:cubicBezTo>
                      <a:pt x="49890" y="32820"/>
                      <a:pt x="44545" y="37393"/>
                      <a:pt x="39645" y="42403"/>
                    </a:cubicBezTo>
                    <a:cubicBezTo>
                      <a:pt x="37195" y="44907"/>
                      <a:pt x="34856" y="47412"/>
                      <a:pt x="32629" y="50025"/>
                    </a:cubicBezTo>
                    <a:cubicBezTo>
                      <a:pt x="30402" y="52639"/>
                      <a:pt x="28286" y="55361"/>
                      <a:pt x="26170" y="58192"/>
                    </a:cubicBezTo>
                    <a:cubicBezTo>
                      <a:pt x="25168" y="59608"/>
                      <a:pt x="24166" y="61023"/>
                      <a:pt x="23275" y="62439"/>
                    </a:cubicBezTo>
                    <a:cubicBezTo>
                      <a:pt x="22384" y="63855"/>
                      <a:pt x="21381" y="65379"/>
                      <a:pt x="20491" y="66795"/>
                    </a:cubicBezTo>
                    <a:cubicBezTo>
                      <a:pt x="18709" y="69735"/>
                      <a:pt x="17038" y="72675"/>
                      <a:pt x="15479" y="75724"/>
                    </a:cubicBezTo>
                    <a:cubicBezTo>
                      <a:pt x="12361" y="81931"/>
                      <a:pt x="9689" y="88356"/>
                      <a:pt x="7573" y="94889"/>
                    </a:cubicBezTo>
                    <a:cubicBezTo>
                      <a:pt x="7016" y="96523"/>
                      <a:pt x="6459" y="98265"/>
                      <a:pt x="6014" y="99899"/>
                    </a:cubicBezTo>
                    <a:cubicBezTo>
                      <a:pt x="5568" y="101641"/>
                      <a:pt x="5123" y="103274"/>
                      <a:pt x="4677" y="105017"/>
                    </a:cubicBezTo>
                    <a:cubicBezTo>
                      <a:pt x="3786" y="108501"/>
                      <a:pt x="3118" y="111986"/>
                      <a:pt x="2450" y="115470"/>
                    </a:cubicBezTo>
                    <a:cubicBezTo>
                      <a:pt x="1782" y="119173"/>
                      <a:pt x="1336" y="122766"/>
                      <a:pt x="891" y="126469"/>
                    </a:cubicBezTo>
                    <a:cubicBezTo>
                      <a:pt x="557" y="130171"/>
                      <a:pt x="223" y="133874"/>
                      <a:pt x="111" y="137576"/>
                    </a:cubicBezTo>
                    <a:cubicBezTo>
                      <a:pt x="0" y="139536"/>
                      <a:pt x="0" y="141387"/>
                      <a:pt x="0" y="143238"/>
                    </a:cubicBezTo>
                    <a:cubicBezTo>
                      <a:pt x="0" y="145198"/>
                      <a:pt x="0" y="147050"/>
                      <a:pt x="0" y="149010"/>
                    </a:cubicBezTo>
                    <a:cubicBezTo>
                      <a:pt x="0" y="150861"/>
                      <a:pt x="111" y="152821"/>
                      <a:pt x="223" y="154672"/>
                    </a:cubicBezTo>
                    <a:cubicBezTo>
                      <a:pt x="334" y="156632"/>
                      <a:pt x="445" y="158484"/>
                      <a:pt x="557" y="160335"/>
                    </a:cubicBezTo>
                    <a:cubicBezTo>
                      <a:pt x="1114" y="167631"/>
                      <a:pt x="2116" y="174818"/>
                      <a:pt x="3675" y="182005"/>
                    </a:cubicBezTo>
                    <a:cubicBezTo>
                      <a:pt x="4454" y="185489"/>
                      <a:pt x="5345" y="188974"/>
                      <a:pt x="6348" y="192350"/>
                    </a:cubicBezTo>
                    <a:cubicBezTo>
                      <a:pt x="7350" y="195725"/>
                      <a:pt x="8464" y="198992"/>
                      <a:pt x="9689" y="202259"/>
                    </a:cubicBezTo>
                    <a:cubicBezTo>
                      <a:pt x="12138" y="208684"/>
                      <a:pt x="15034" y="215000"/>
                      <a:pt x="18486" y="220989"/>
                    </a:cubicBezTo>
                    <a:cubicBezTo>
                      <a:pt x="20156" y="224038"/>
                      <a:pt x="22050" y="226978"/>
                      <a:pt x="23943" y="229809"/>
                    </a:cubicBezTo>
                    <a:cubicBezTo>
                      <a:pt x="25836" y="232640"/>
                      <a:pt x="27952" y="235472"/>
                      <a:pt x="30068" y="238194"/>
                    </a:cubicBezTo>
                    <a:cubicBezTo>
                      <a:pt x="32295" y="240916"/>
                      <a:pt x="34522" y="243639"/>
                      <a:pt x="36861" y="246143"/>
                    </a:cubicBezTo>
                    <a:cubicBezTo>
                      <a:pt x="39199" y="248757"/>
                      <a:pt x="41761" y="251261"/>
                      <a:pt x="44322" y="253657"/>
                    </a:cubicBezTo>
                    <a:cubicBezTo>
                      <a:pt x="46883" y="256053"/>
                      <a:pt x="49556" y="258339"/>
                      <a:pt x="52229" y="260517"/>
                    </a:cubicBezTo>
                    <a:cubicBezTo>
                      <a:pt x="54901" y="262695"/>
                      <a:pt x="57685" y="264764"/>
                      <a:pt x="60581" y="266724"/>
                    </a:cubicBezTo>
                    <a:cubicBezTo>
                      <a:pt x="63476" y="268684"/>
                      <a:pt x="66372" y="270536"/>
                      <a:pt x="69379" y="272278"/>
                    </a:cubicBezTo>
                    <a:cubicBezTo>
                      <a:pt x="72385" y="274020"/>
                      <a:pt x="75503" y="275654"/>
                      <a:pt x="78510" y="277069"/>
                    </a:cubicBezTo>
                    <a:cubicBezTo>
                      <a:pt x="84746" y="280118"/>
                      <a:pt x="91317" y="282623"/>
                      <a:pt x="97999" y="284692"/>
                    </a:cubicBezTo>
                    <a:cubicBezTo>
                      <a:pt x="101451" y="285672"/>
                      <a:pt x="104903" y="286652"/>
                      <a:pt x="108355" y="287414"/>
                    </a:cubicBezTo>
                    <a:cubicBezTo>
                      <a:pt x="111807" y="288176"/>
                      <a:pt x="115482" y="288939"/>
                      <a:pt x="119046" y="289483"/>
                    </a:cubicBezTo>
                    <a:cubicBezTo>
                      <a:pt x="126507" y="290681"/>
                      <a:pt x="133968" y="291334"/>
                      <a:pt x="141541" y="291552"/>
                    </a:cubicBezTo>
                    <a:cubicBezTo>
                      <a:pt x="145327" y="291661"/>
                      <a:pt x="149225" y="291661"/>
                      <a:pt x="153011" y="291552"/>
                    </a:cubicBezTo>
                    <a:cubicBezTo>
                      <a:pt x="156909" y="291443"/>
                      <a:pt x="160695" y="291225"/>
                      <a:pt x="164482" y="290899"/>
                    </a:cubicBezTo>
                    <a:cubicBezTo>
                      <a:pt x="171831" y="290245"/>
                      <a:pt x="179070" y="289156"/>
                      <a:pt x="186197" y="287523"/>
                    </a:cubicBezTo>
                    <a:cubicBezTo>
                      <a:pt x="189649" y="286761"/>
                      <a:pt x="193102" y="285781"/>
                      <a:pt x="196554" y="284801"/>
                    </a:cubicBezTo>
                    <a:cubicBezTo>
                      <a:pt x="199895" y="283712"/>
                      <a:pt x="203236" y="282623"/>
                      <a:pt x="206576" y="281316"/>
                    </a:cubicBezTo>
                    <a:cubicBezTo>
                      <a:pt x="213035" y="278812"/>
                      <a:pt x="219383" y="275762"/>
                      <a:pt x="225397" y="272278"/>
                    </a:cubicBezTo>
                    <a:cubicBezTo>
                      <a:pt x="228403" y="270536"/>
                      <a:pt x="231410" y="268684"/>
                      <a:pt x="234194" y="266724"/>
                    </a:cubicBezTo>
                    <a:cubicBezTo>
                      <a:pt x="237201" y="264546"/>
                      <a:pt x="239985" y="262477"/>
                      <a:pt x="242658" y="260300"/>
                    </a:cubicBezTo>
                    <a:cubicBezTo>
                      <a:pt x="245108" y="258339"/>
                      <a:pt x="247446" y="256379"/>
                      <a:pt x="249673" y="254310"/>
                    </a:cubicBezTo>
                    <a:cubicBezTo>
                      <a:pt x="250564" y="253439"/>
                      <a:pt x="251455" y="252677"/>
                      <a:pt x="252346" y="251806"/>
                    </a:cubicBezTo>
                    <a:cubicBezTo>
                      <a:pt x="253014" y="251261"/>
                      <a:pt x="253571" y="250608"/>
                      <a:pt x="254239" y="249955"/>
                    </a:cubicBezTo>
                    <a:cubicBezTo>
                      <a:pt x="254907" y="249301"/>
                      <a:pt x="255464" y="248757"/>
                      <a:pt x="256132" y="248103"/>
                    </a:cubicBezTo>
                    <a:cubicBezTo>
                      <a:pt x="257246" y="246906"/>
                      <a:pt x="258471" y="245708"/>
                      <a:pt x="259585" y="244510"/>
                    </a:cubicBezTo>
                    <a:cubicBezTo>
                      <a:pt x="262926" y="240916"/>
                      <a:pt x="266044" y="236996"/>
                      <a:pt x="268939" y="233076"/>
                    </a:cubicBezTo>
                    <a:cubicBezTo>
                      <a:pt x="270944" y="230245"/>
                      <a:pt x="272837" y="227414"/>
                      <a:pt x="274730" y="224473"/>
                    </a:cubicBezTo>
                    <a:cubicBezTo>
                      <a:pt x="276512" y="221533"/>
                      <a:pt x="278182" y="218484"/>
                      <a:pt x="279741" y="215435"/>
                    </a:cubicBezTo>
                    <a:cubicBezTo>
                      <a:pt x="281300" y="212386"/>
                      <a:pt x="282748" y="209228"/>
                      <a:pt x="284084" y="206070"/>
                    </a:cubicBezTo>
                    <a:cubicBezTo>
                      <a:pt x="285421" y="202803"/>
                      <a:pt x="286646" y="199646"/>
                      <a:pt x="287648" y="196270"/>
                    </a:cubicBezTo>
                    <a:cubicBezTo>
                      <a:pt x="289207" y="191478"/>
                      <a:pt x="290543" y="186687"/>
                      <a:pt x="291546" y="181896"/>
                    </a:cubicBezTo>
                    <a:cubicBezTo>
                      <a:pt x="292548" y="177431"/>
                      <a:pt x="293327" y="172858"/>
                      <a:pt x="293884" y="168284"/>
                    </a:cubicBezTo>
                    <a:cubicBezTo>
                      <a:pt x="294330" y="164582"/>
                      <a:pt x="294664" y="160879"/>
                      <a:pt x="294886" y="157177"/>
                    </a:cubicBezTo>
                    <a:cubicBezTo>
                      <a:pt x="295109" y="153257"/>
                      <a:pt x="295221" y="149445"/>
                      <a:pt x="295221" y="145634"/>
                    </a:cubicBezTo>
                    <a:moveTo>
                      <a:pt x="262591" y="160661"/>
                    </a:moveTo>
                    <a:cubicBezTo>
                      <a:pt x="262257" y="164582"/>
                      <a:pt x="261701" y="168611"/>
                      <a:pt x="260921" y="172422"/>
                    </a:cubicBezTo>
                    <a:cubicBezTo>
                      <a:pt x="260030" y="176887"/>
                      <a:pt x="258917" y="181351"/>
                      <a:pt x="257469" y="185816"/>
                    </a:cubicBezTo>
                    <a:cubicBezTo>
                      <a:pt x="256801" y="187994"/>
                      <a:pt x="256021" y="190063"/>
                      <a:pt x="255130" y="192241"/>
                    </a:cubicBezTo>
                    <a:cubicBezTo>
                      <a:pt x="253682" y="195943"/>
                      <a:pt x="252012" y="199537"/>
                      <a:pt x="250119" y="203130"/>
                    </a:cubicBezTo>
                    <a:cubicBezTo>
                      <a:pt x="248337" y="206506"/>
                      <a:pt x="246333" y="209664"/>
                      <a:pt x="244217" y="212822"/>
                    </a:cubicBezTo>
                    <a:cubicBezTo>
                      <a:pt x="242992" y="214673"/>
                      <a:pt x="241655" y="216415"/>
                      <a:pt x="240319" y="218158"/>
                    </a:cubicBezTo>
                    <a:cubicBezTo>
                      <a:pt x="239540" y="219138"/>
                      <a:pt x="238649" y="220227"/>
                      <a:pt x="237869" y="221207"/>
                    </a:cubicBezTo>
                    <a:cubicBezTo>
                      <a:pt x="236644" y="222622"/>
                      <a:pt x="235419" y="224038"/>
                      <a:pt x="234194" y="225236"/>
                    </a:cubicBezTo>
                    <a:cubicBezTo>
                      <a:pt x="233637" y="225780"/>
                      <a:pt x="233081" y="226433"/>
                      <a:pt x="232524" y="226978"/>
                    </a:cubicBezTo>
                    <a:cubicBezTo>
                      <a:pt x="232190" y="227414"/>
                      <a:pt x="231744" y="227740"/>
                      <a:pt x="231410" y="228176"/>
                    </a:cubicBezTo>
                    <a:cubicBezTo>
                      <a:pt x="230965" y="228611"/>
                      <a:pt x="230631" y="228938"/>
                      <a:pt x="230185" y="229374"/>
                    </a:cubicBezTo>
                    <a:cubicBezTo>
                      <a:pt x="229740" y="229809"/>
                      <a:pt x="229183" y="230245"/>
                      <a:pt x="228626" y="230789"/>
                    </a:cubicBezTo>
                    <a:cubicBezTo>
                      <a:pt x="227512" y="231878"/>
                      <a:pt x="226287" y="232858"/>
                      <a:pt x="225174" y="233838"/>
                    </a:cubicBezTo>
                    <a:cubicBezTo>
                      <a:pt x="223503" y="235254"/>
                      <a:pt x="221722" y="236669"/>
                      <a:pt x="219940" y="237976"/>
                    </a:cubicBezTo>
                    <a:cubicBezTo>
                      <a:pt x="218158" y="239283"/>
                      <a:pt x="216376" y="240590"/>
                      <a:pt x="214483" y="241788"/>
                    </a:cubicBezTo>
                    <a:cubicBezTo>
                      <a:pt x="211031" y="243965"/>
                      <a:pt x="207356" y="246034"/>
                      <a:pt x="203681" y="247886"/>
                    </a:cubicBezTo>
                    <a:cubicBezTo>
                      <a:pt x="199672" y="249846"/>
                      <a:pt x="195552" y="251588"/>
                      <a:pt x="191320" y="253004"/>
                    </a:cubicBezTo>
                    <a:cubicBezTo>
                      <a:pt x="186977" y="254528"/>
                      <a:pt x="182634" y="255726"/>
                      <a:pt x="178068" y="256706"/>
                    </a:cubicBezTo>
                    <a:cubicBezTo>
                      <a:pt x="173391" y="257686"/>
                      <a:pt x="168713" y="258448"/>
                      <a:pt x="163925" y="258993"/>
                    </a:cubicBezTo>
                    <a:cubicBezTo>
                      <a:pt x="158914" y="259537"/>
                      <a:pt x="153902" y="259864"/>
                      <a:pt x="148891" y="259864"/>
                    </a:cubicBezTo>
                    <a:cubicBezTo>
                      <a:pt x="143880" y="259864"/>
                      <a:pt x="138757" y="259755"/>
                      <a:pt x="133746" y="259319"/>
                    </a:cubicBezTo>
                    <a:cubicBezTo>
                      <a:pt x="128957" y="258884"/>
                      <a:pt x="124280" y="258231"/>
                      <a:pt x="119491" y="257250"/>
                    </a:cubicBezTo>
                    <a:cubicBezTo>
                      <a:pt x="115037" y="256379"/>
                      <a:pt x="110582" y="255182"/>
                      <a:pt x="106239" y="253766"/>
                    </a:cubicBezTo>
                    <a:cubicBezTo>
                      <a:pt x="102008" y="252350"/>
                      <a:pt x="97887" y="250717"/>
                      <a:pt x="93767" y="248866"/>
                    </a:cubicBezTo>
                    <a:cubicBezTo>
                      <a:pt x="89869" y="246906"/>
                      <a:pt x="85971" y="244837"/>
                      <a:pt x="82185" y="242441"/>
                    </a:cubicBezTo>
                    <a:cubicBezTo>
                      <a:pt x="78399" y="240045"/>
                      <a:pt x="74835" y="237432"/>
                      <a:pt x="71383" y="234601"/>
                    </a:cubicBezTo>
                    <a:cubicBezTo>
                      <a:pt x="67931" y="231660"/>
                      <a:pt x="64590" y="228611"/>
                      <a:pt x="61472" y="225345"/>
                    </a:cubicBezTo>
                    <a:cubicBezTo>
                      <a:pt x="59913" y="223711"/>
                      <a:pt x="58465" y="222078"/>
                      <a:pt x="57017" y="220444"/>
                    </a:cubicBezTo>
                    <a:cubicBezTo>
                      <a:pt x="55570" y="218811"/>
                      <a:pt x="54233" y="217069"/>
                      <a:pt x="52897" y="215217"/>
                    </a:cubicBezTo>
                    <a:cubicBezTo>
                      <a:pt x="50336" y="211733"/>
                      <a:pt x="47886" y="208030"/>
                      <a:pt x="45770" y="204219"/>
                    </a:cubicBezTo>
                    <a:cubicBezTo>
                      <a:pt x="43654" y="200408"/>
                      <a:pt x="41761" y="196488"/>
                      <a:pt x="40090" y="192459"/>
                    </a:cubicBezTo>
                    <a:cubicBezTo>
                      <a:pt x="38420" y="188321"/>
                      <a:pt x="37084" y="184074"/>
                      <a:pt x="35859" y="179827"/>
                    </a:cubicBezTo>
                    <a:cubicBezTo>
                      <a:pt x="34634" y="175362"/>
                      <a:pt x="33743" y="170789"/>
                      <a:pt x="33075" y="166215"/>
                    </a:cubicBezTo>
                    <a:cubicBezTo>
                      <a:pt x="32406" y="161424"/>
                      <a:pt x="31961" y="156523"/>
                      <a:pt x="31738" y="151732"/>
                    </a:cubicBezTo>
                    <a:cubicBezTo>
                      <a:pt x="31627" y="149228"/>
                      <a:pt x="31627" y="146723"/>
                      <a:pt x="31627" y="144218"/>
                    </a:cubicBezTo>
                    <a:cubicBezTo>
                      <a:pt x="31627" y="141714"/>
                      <a:pt x="31738" y="139209"/>
                      <a:pt x="31850" y="136705"/>
                    </a:cubicBezTo>
                    <a:cubicBezTo>
                      <a:pt x="32184" y="131913"/>
                      <a:pt x="32629" y="127122"/>
                      <a:pt x="33520" y="122331"/>
                    </a:cubicBezTo>
                    <a:cubicBezTo>
                      <a:pt x="34299" y="117866"/>
                      <a:pt x="35302" y="113401"/>
                      <a:pt x="36638" y="108937"/>
                    </a:cubicBezTo>
                    <a:cubicBezTo>
                      <a:pt x="37863" y="104690"/>
                      <a:pt x="39422" y="100443"/>
                      <a:pt x="41204" y="96414"/>
                    </a:cubicBezTo>
                    <a:cubicBezTo>
                      <a:pt x="42986" y="92385"/>
                      <a:pt x="44990" y="88465"/>
                      <a:pt x="47217" y="84653"/>
                    </a:cubicBezTo>
                    <a:cubicBezTo>
                      <a:pt x="49445" y="80842"/>
                      <a:pt x="52006" y="77249"/>
                      <a:pt x="54679" y="73764"/>
                    </a:cubicBezTo>
                    <a:cubicBezTo>
                      <a:pt x="57463" y="70170"/>
                      <a:pt x="60470" y="66795"/>
                      <a:pt x="63699" y="63637"/>
                    </a:cubicBezTo>
                    <a:cubicBezTo>
                      <a:pt x="66817" y="60479"/>
                      <a:pt x="70269" y="57430"/>
                      <a:pt x="73833" y="54599"/>
                    </a:cubicBezTo>
                    <a:cubicBezTo>
                      <a:pt x="77285" y="51876"/>
                      <a:pt x="80960" y="49372"/>
                      <a:pt x="84746" y="47085"/>
                    </a:cubicBezTo>
                    <a:cubicBezTo>
                      <a:pt x="88533" y="44798"/>
                      <a:pt x="92430" y="42729"/>
                      <a:pt x="96439" y="40987"/>
                    </a:cubicBezTo>
                    <a:cubicBezTo>
                      <a:pt x="100560" y="39136"/>
                      <a:pt x="104680" y="37611"/>
                      <a:pt x="108912" y="36304"/>
                    </a:cubicBezTo>
                    <a:cubicBezTo>
                      <a:pt x="113366" y="34998"/>
                      <a:pt x="117821" y="33909"/>
                      <a:pt x="122275" y="33038"/>
                    </a:cubicBezTo>
                    <a:cubicBezTo>
                      <a:pt x="127064" y="32166"/>
                      <a:pt x="131853" y="31622"/>
                      <a:pt x="136641" y="31295"/>
                    </a:cubicBezTo>
                    <a:cubicBezTo>
                      <a:pt x="139091" y="31186"/>
                      <a:pt x="141652" y="31078"/>
                      <a:pt x="144214" y="30969"/>
                    </a:cubicBezTo>
                    <a:cubicBezTo>
                      <a:pt x="146775" y="30969"/>
                      <a:pt x="149336" y="30969"/>
                      <a:pt x="151786" y="30969"/>
                    </a:cubicBezTo>
                    <a:cubicBezTo>
                      <a:pt x="156798" y="31078"/>
                      <a:pt x="161698" y="31513"/>
                      <a:pt x="166597" y="32166"/>
                    </a:cubicBezTo>
                    <a:cubicBezTo>
                      <a:pt x="171275" y="32820"/>
                      <a:pt x="175952" y="33691"/>
                      <a:pt x="180518" y="34780"/>
                    </a:cubicBezTo>
                    <a:cubicBezTo>
                      <a:pt x="184972" y="35869"/>
                      <a:pt x="189315" y="37284"/>
                      <a:pt x="193547" y="38809"/>
                    </a:cubicBezTo>
                    <a:cubicBezTo>
                      <a:pt x="197667" y="40442"/>
                      <a:pt x="201788" y="42294"/>
                      <a:pt x="205686" y="44363"/>
                    </a:cubicBezTo>
                    <a:cubicBezTo>
                      <a:pt x="209583" y="46432"/>
                      <a:pt x="213370" y="48718"/>
                      <a:pt x="217044" y="51332"/>
                    </a:cubicBezTo>
                    <a:cubicBezTo>
                      <a:pt x="220719" y="53945"/>
                      <a:pt x="224172" y="56777"/>
                      <a:pt x="227512" y="59717"/>
                    </a:cubicBezTo>
                    <a:cubicBezTo>
                      <a:pt x="229183" y="61241"/>
                      <a:pt x="230853" y="62766"/>
                      <a:pt x="232412" y="64399"/>
                    </a:cubicBezTo>
                    <a:cubicBezTo>
                      <a:pt x="233971" y="66033"/>
                      <a:pt x="235531" y="67666"/>
                      <a:pt x="236978" y="69299"/>
                    </a:cubicBezTo>
                    <a:cubicBezTo>
                      <a:pt x="239874" y="72675"/>
                      <a:pt x="242546" y="76160"/>
                      <a:pt x="244885" y="79862"/>
                    </a:cubicBezTo>
                    <a:cubicBezTo>
                      <a:pt x="247335" y="83456"/>
                      <a:pt x="249562" y="87267"/>
                      <a:pt x="251455" y="91187"/>
                    </a:cubicBezTo>
                    <a:cubicBezTo>
                      <a:pt x="253348" y="95107"/>
                      <a:pt x="255130" y="99245"/>
                      <a:pt x="256578" y="103383"/>
                    </a:cubicBezTo>
                    <a:cubicBezTo>
                      <a:pt x="258026" y="107630"/>
                      <a:pt x="259251" y="112095"/>
                      <a:pt x="260253" y="116450"/>
                    </a:cubicBezTo>
                    <a:cubicBezTo>
                      <a:pt x="261255" y="121024"/>
                      <a:pt x="261923" y="125706"/>
                      <a:pt x="262369" y="130498"/>
                    </a:cubicBezTo>
                    <a:cubicBezTo>
                      <a:pt x="262926" y="135507"/>
                      <a:pt x="263148" y="140407"/>
                      <a:pt x="263148" y="145416"/>
                    </a:cubicBezTo>
                    <a:cubicBezTo>
                      <a:pt x="263371" y="150643"/>
                      <a:pt x="263148" y="155652"/>
                      <a:pt x="262591" y="160661"/>
                    </a:cubicBezTo>
                  </a:path>
                </a:pathLst>
              </a:custGeom>
              <a:grpFill/>
              <a:ln w="11089" cap="flat">
                <a:noFill/>
                <a:prstDash val="solid"/>
                <a:miter/>
              </a:ln>
            </p:spPr>
            <p:txBody>
              <a:bodyPr rtlCol="0" anchor="ctr"/>
              <a:lstStyle/>
              <a:p>
                <a:endParaRPr lang="fi-FI"/>
              </a:p>
            </p:txBody>
          </p:sp>
          <p:sp>
            <p:nvSpPr>
              <p:cNvPr id="27" name="Vapaamuotoinen: Muoto 16">
                <a:extLst>
                  <a:ext uri="{FF2B5EF4-FFF2-40B4-BE49-F238E27FC236}">
                    <a16:creationId xmlns:a16="http://schemas.microsoft.com/office/drawing/2014/main" id="{3FF302DE-9576-420E-A24B-7BAFE274D19E}"/>
                  </a:ext>
                </a:extLst>
              </p:cNvPr>
              <p:cNvSpPr/>
              <p:nvPr/>
            </p:nvSpPr>
            <p:spPr bwMode="black">
              <a:xfrm>
                <a:off x="10972862" y="6318240"/>
                <a:ext cx="32851" cy="290311"/>
              </a:xfrm>
              <a:custGeom>
                <a:avLst/>
                <a:gdLst>
                  <a:gd name="connsiteX0" fmla="*/ 334 w 32851"/>
                  <a:gd name="connsiteY0" fmla="*/ 290312 h 290311"/>
                  <a:gd name="connsiteX1" fmla="*/ 32518 w 32851"/>
                  <a:gd name="connsiteY1" fmla="*/ 290312 h 290311"/>
                  <a:gd name="connsiteX2" fmla="*/ 32852 w 32851"/>
                  <a:gd name="connsiteY2" fmla="*/ 145156 h 290311"/>
                  <a:gd name="connsiteX3" fmla="*/ 32518 w 32851"/>
                  <a:gd name="connsiteY3" fmla="*/ 0 h 290311"/>
                  <a:gd name="connsiteX4" fmla="*/ 334 w 32851"/>
                  <a:gd name="connsiteY4" fmla="*/ 0 h 290311"/>
                  <a:gd name="connsiteX5" fmla="*/ 0 w 32851"/>
                  <a:gd name="connsiteY5" fmla="*/ 145156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1" h="290311">
                    <a:moveTo>
                      <a:pt x="334" y="290312"/>
                    </a:moveTo>
                    <a:lnTo>
                      <a:pt x="32518" y="290312"/>
                    </a:lnTo>
                    <a:lnTo>
                      <a:pt x="32852" y="145156"/>
                    </a:lnTo>
                    <a:lnTo>
                      <a:pt x="32518" y="0"/>
                    </a:lnTo>
                    <a:lnTo>
                      <a:pt x="334" y="0"/>
                    </a:lnTo>
                    <a:lnTo>
                      <a:pt x="0" y="145156"/>
                    </a:lnTo>
                    <a:close/>
                  </a:path>
                </a:pathLst>
              </a:custGeom>
              <a:grpFill/>
              <a:ln w="11089" cap="flat">
                <a:noFill/>
                <a:prstDash val="solid"/>
                <a:miter/>
              </a:ln>
            </p:spPr>
            <p:txBody>
              <a:bodyPr rtlCol="0" anchor="ctr"/>
              <a:lstStyle/>
              <a:p>
                <a:endParaRPr lang="fi-FI"/>
              </a:p>
            </p:txBody>
          </p:sp>
          <p:sp>
            <p:nvSpPr>
              <p:cNvPr id="28" name="Vapaamuotoinen: Muoto 17">
                <a:extLst>
                  <a:ext uri="{FF2B5EF4-FFF2-40B4-BE49-F238E27FC236}">
                    <a16:creationId xmlns:a16="http://schemas.microsoft.com/office/drawing/2014/main" id="{E20B0A1F-8639-49D2-94ED-AEC4F9B07462}"/>
                  </a:ext>
                </a:extLst>
              </p:cNvPr>
              <p:cNvSpPr/>
              <p:nvPr/>
            </p:nvSpPr>
            <p:spPr bwMode="black">
              <a:xfrm>
                <a:off x="10278854" y="6318240"/>
                <a:ext cx="202567" cy="290311"/>
              </a:xfrm>
              <a:custGeom>
                <a:avLst/>
                <a:gdLst>
                  <a:gd name="connsiteX0" fmla="*/ 0 w 202567"/>
                  <a:gd name="connsiteY0" fmla="*/ 0 h 290311"/>
                  <a:gd name="connsiteX1" fmla="*/ 0 w 202567"/>
                  <a:gd name="connsiteY1" fmla="*/ 32233 h 290311"/>
                  <a:gd name="connsiteX2" fmla="*/ 85081 w 202567"/>
                  <a:gd name="connsiteY2" fmla="*/ 32233 h 290311"/>
                  <a:gd name="connsiteX3" fmla="*/ 84746 w 202567"/>
                  <a:gd name="connsiteY3" fmla="*/ 161163 h 290311"/>
                  <a:gd name="connsiteX4" fmla="*/ 85081 w 202567"/>
                  <a:gd name="connsiteY4" fmla="*/ 290312 h 290311"/>
                  <a:gd name="connsiteX5" fmla="*/ 117710 w 202567"/>
                  <a:gd name="connsiteY5" fmla="*/ 290312 h 290311"/>
                  <a:gd name="connsiteX6" fmla="*/ 117932 w 202567"/>
                  <a:gd name="connsiteY6" fmla="*/ 161163 h 290311"/>
                  <a:gd name="connsiteX7" fmla="*/ 117710 w 202567"/>
                  <a:gd name="connsiteY7" fmla="*/ 32233 h 290311"/>
                  <a:gd name="connsiteX8" fmla="*/ 202567 w 202567"/>
                  <a:gd name="connsiteY8" fmla="*/ 32233 h 290311"/>
                  <a:gd name="connsiteX9" fmla="*/ 202567 w 202567"/>
                  <a:gd name="connsiteY9" fmla="*/ 0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567" h="290311">
                    <a:moveTo>
                      <a:pt x="0" y="0"/>
                    </a:moveTo>
                    <a:lnTo>
                      <a:pt x="0" y="32233"/>
                    </a:lnTo>
                    <a:lnTo>
                      <a:pt x="85081" y="32233"/>
                    </a:lnTo>
                    <a:lnTo>
                      <a:pt x="84746" y="161163"/>
                    </a:lnTo>
                    <a:lnTo>
                      <a:pt x="85081" y="290312"/>
                    </a:lnTo>
                    <a:lnTo>
                      <a:pt x="117710" y="290312"/>
                    </a:lnTo>
                    <a:lnTo>
                      <a:pt x="117932" y="161163"/>
                    </a:lnTo>
                    <a:lnTo>
                      <a:pt x="117710" y="32233"/>
                    </a:lnTo>
                    <a:lnTo>
                      <a:pt x="202567" y="32233"/>
                    </a:lnTo>
                    <a:lnTo>
                      <a:pt x="202567" y="0"/>
                    </a:lnTo>
                    <a:close/>
                  </a:path>
                </a:pathLst>
              </a:custGeom>
              <a:grpFill/>
              <a:ln w="11089" cap="flat">
                <a:noFill/>
                <a:prstDash val="solid"/>
                <a:miter/>
              </a:ln>
            </p:spPr>
            <p:txBody>
              <a:bodyPr rtlCol="0" anchor="ctr"/>
              <a:lstStyle/>
              <a:p>
                <a:endParaRPr lang="fi-FI"/>
              </a:p>
            </p:txBody>
          </p:sp>
          <p:sp>
            <p:nvSpPr>
              <p:cNvPr id="29" name="Vapaamuotoinen: Muoto 18">
                <a:extLst>
                  <a:ext uri="{FF2B5EF4-FFF2-40B4-BE49-F238E27FC236}">
                    <a16:creationId xmlns:a16="http://schemas.microsoft.com/office/drawing/2014/main" id="{14AA97B4-B0FC-4F09-A5B3-1891E2080ACA}"/>
                  </a:ext>
                </a:extLst>
              </p:cNvPr>
              <p:cNvSpPr/>
              <p:nvPr/>
            </p:nvSpPr>
            <p:spPr bwMode="black">
              <a:xfrm>
                <a:off x="10763359" y="6317810"/>
                <a:ext cx="159501" cy="291546"/>
              </a:xfrm>
              <a:custGeom>
                <a:avLst/>
                <a:gdLst>
                  <a:gd name="connsiteX0" fmla="*/ 126872 w 159501"/>
                  <a:gd name="connsiteY0" fmla="*/ 76547 h 291546"/>
                  <a:gd name="connsiteX1" fmla="*/ 126427 w 159501"/>
                  <a:gd name="connsiteY1" fmla="*/ 69251 h 291546"/>
                  <a:gd name="connsiteX2" fmla="*/ 125536 w 159501"/>
                  <a:gd name="connsiteY2" fmla="*/ 64460 h 291546"/>
                  <a:gd name="connsiteX3" fmla="*/ 124645 w 159501"/>
                  <a:gd name="connsiteY3" fmla="*/ 61302 h 291546"/>
                  <a:gd name="connsiteX4" fmla="*/ 123532 w 159501"/>
                  <a:gd name="connsiteY4" fmla="*/ 58362 h 291546"/>
                  <a:gd name="connsiteX5" fmla="*/ 120525 w 159501"/>
                  <a:gd name="connsiteY5" fmla="*/ 52917 h 291546"/>
                  <a:gd name="connsiteX6" fmla="*/ 116516 w 159501"/>
                  <a:gd name="connsiteY6" fmla="*/ 47908 h 291546"/>
                  <a:gd name="connsiteX7" fmla="*/ 113843 w 159501"/>
                  <a:gd name="connsiteY7" fmla="*/ 45404 h 291546"/>
                  <a:gd name="connsiteX8" fmla="*/ 112507 w 159501"/>
                  <a:gd name="connsiteY8" fmla="*/ 44315 h 291546"/>
                  <a:gd name="connsiteX9" fmla="*/ 111839 w 159501"/>
                  <a:gd name="connsiteY9" fmla="*/ 43770 h 291546"/>
                  <a:gd name="connsiteX10" fmla="*/ 111282 w 159501"/>
                  <a:gd name="connsiteY10" fmla="*/ 43226 h 291546"/>
                  <a:gd name="connsiteX11" fmla="*/ 109611 w 159501"/>
                  <a:gd name="connsiteY11" fmla="*/ 42028 h 291546"/>
                  <a:gd name="connsiteX12" fmla="*/ 106493 w 159501"/>
                  <a:gd name="connsiteY12" fmla="*/ 40068 h 291546"/>
                  <a:gd name="connsiteX13" fmla="*/ 105157 w 159501"/>
                  <a:gd name="connsiteY13" fmla="*/ 39305 h 291546"/>
                  <a:gd name="connsiteX14" fmla="*/ 100591 w 159501"/>
                  <a:gd name="connsiteY14" fmla="*/ 37128 h 291546"/>
                  <a:gd name="connsiteX15" fmla="*/ 95914 w 159501"/>
                  <a:gd name="connsiteY15" fmla="*/ 35494 h 291546"/>
                  <a:gd name="connsiteX16" fmla="*/ 92462 w 159501"/>
                  <a:gd name="connsiteY16" fmla="*/ 34623 h 291546"/>
                  <a:gd name="connsiteX17" fmla="*/ 88898 w 159501"/>
                  <a:gd name="connsiteY17" fmla="*/ 33861 h 291546"/>
                  <a:gd name="connsiteX18" fmla="*/ 83553 w 159501"/>
                  <a:gd name="connsiteY18" fmla="*/ 33098 h 291546"/>
                  <a:gd name="connsiteX19" fmla="*/ 79544 w 159501"/>
                  <a:gd name="connsiteY19" fmla="*/ 32881 h 291546"/>
                  <a:gd name="connsiteX20" fmla="*/ 75535 w 159501"/>
                  <a:gd name="connsiteY20" fmla="*/ 32772 h 291546"/>
                  <a:gd name="connsiteX21" fmla="*/ 32215 w 159501"/>
                  <a:gd name="connsiteY21" fmla="*/ 32772 h 291546"/>
                  <a:gd name="connsiteX22" fmla="*/ 32215 w 159501"/>
                  <a:gd name="connsiteY22" fmla="*/ 121738 h 291546"/>
                  <a:gd name="connsiteX23" fmla="*/ 75423 w 159501"/>
                  <a:gd name="connsiteY23" fmla="*/ 121738 h 291546"/>
                  <a:gd name="connsiteX24" fmla="*/ 86448 w 159501"/>
                  <a:gd name="connsiteY24" fmla="*/ 120976 h 291546"/>
                  <a:gd name="connsiteX25" fmla="*/ 96248 w 159501"/>
                  <a:gd name="connsiteY25" fmla="*/ 118689 h 291546"/>
                  <a:gd name="connsiteX26" fmla="*/ 104934 w 159501"/>
                  <a:gd name="connsiteY26" fmla="*/ 114987 h 291546"/>
                  <a:gd name="connsiteX27" fmla="*/ 112618 w 159501"/>
                  <a:gd name="connsiteY27" fmla="*/ 109869 h 291546"/>
                  <a:gd name="connsiteX28" fmla="*/ 115514 w 159501"/>
                  <a:gd name="connsiteY28" fmla="*/ 107146 h 291546"/>
                  <a:gd name="connsiteX29" fmla="*/ 118075 w 159501"/>
                  <a:gd name="connsiteY29" fmla="*/ 104206 h 291546"/>
                  <a:gd name="connsiteX30" fmla="*/ 120302 w 159501"/>
                  <a:gd name="connsiteY30" fmla="*/ 101157 h 291546"/>
                  <a:gd name="connsiteX31" fmla="*/ 122195 w 159501"/>
                  <a:gd name="connsiteY31" fmla="*/ 97782 h 291546"/>
                  <a:gd name="connsiteX32" fmla="*/ 124979 w 159501"/>
                  <a:gd name="connsiteY32" fmla="*/ 90377 h 291546"/>
                  <a:gd name="connsiteX33" fmla="*/ 125982 w 159501"/>
                  <a:gd name="connsiteY33" fmla="*/ 85694 h 291546"/>
                  <a:gd name="connsiteX34" fmla="*/ 126872 w 159501"/>
                  <a:gd name="connsiteY34" fmla="*/ 76547 h 291546"/>
                  <a:gd name="connsiteX35" fmla="*/ 98809 w 159501"/>
                  <a:gd name="connsiteY35" fmla="*/ 151249 h 291546"/>
                  <a:gd name="connsiteX36" fmla="*/ 42126 w 159501"/>
                  <a:gd name="connsiteY36" fmla="*/ 153862 h 291546"/>
                  <a:gd name="connsiteX37" fmla="*/ 32215 w 159501"/>
                  <a:gd name="connsiteY37" fmla="*/ 156040 h 291546"/>
                  <a:gd name="connsiteX38" fmla="*/ 32215 w 159501"/>
                  <a:gd name="connsiteY38" fmla="*/ 168018 h 291546"/>
                  <a:gd name="connsiteX39" fmla="*/ 32215 w 159501"/>
                  <a:gd name="connsiteY39" fmla="*/ 191866 h 291546"/>
                  <a:gd name="connsiteX40" fmla="*/ 32215 w 159501"/>
                  <a:gd name="connsiteY40" fmla="*/ 243591 h 291546"/>
                  <a:gd name="connsiteX41" fmla="*/ 32215 w 159501"/>
                  <a:gd name="connsiteY41" fmla="*/ 269508 h 291546"/>
                  <a:gd name="connsiteX42" fmla="*/ 32215 w 159501"/>
                  <a:gd name="connsiteY42" fmla="*/ 282466 h 291546"/>
                  <a:gd name="connsiteX43" fmla="*/ 32215 w 159501"/>
                  <a:gd name="connsiteY43" fmla="*/ 289000 h 291546"/>
                  <a:gd name="connsiteX44" fmla="*/ 27538 w 159501"/>
                  <a:gd name="connsiteY44" fmla="*/ 290851 h 291546"/>
                  <a:gd name="connsiteX45" fmla="*/ 7604 w 159501"/>
                  <a:gd name="connsiteY45" fmla="*/ 290851 h 291546"/>
                  <a:gd name="connsiteX46" fmla="*/ 31 w 159501"/>
                  <a:gd name="connsiteY46" fmla="*/ 288564 h 291546"/>
                  <a:gd name="connsiteX47" fmla="*/ 31 w 159501"/>
                  <a:gd name="connsiteY47" fmla="*/ 285079 h 291546"/>
                  <a:gd name="connsiteX48" fmla="*/ 31 w 159501"/>
                  <a:gd name="connsiteY48" fmla="*/ 274626 h 291546"/>
                  <a:gd name="connsiteX49" fmla="*/ 31 w 159501"/>
                  <a:gd name="connsiteY49" fmla="*/ 214516 h 291546"/>
                  <a:gd name="connsiteX50" fmla="*/ 143 w 159501"/>
                  <a:gd name="connsiteY50" fmla="*/ 7944 h 291546"/>
                  <a:gd name="connsiteX51" fmla="*/ 143 w 159501"/>
                  <a:gd name="connsiteY51" fmla="*/ 1846 h 291546"/>
                  <a:gd name="connsiteX52" fmla="*/ 5042 w 159501"/>
                  <a:gd name="connsiteY52" fmla="*/ 539 h 291546"/>
                  <a:gd name="connsiteX53" fmla="*/ 17404 w 159501"/>
                  <a:gd name="connsiteY53" fmla="*/ 539 h 291546"/>
                  <a:gd name="connsiteX54" fmla="*/ 42126 w 159501"/>
                  <a:gd name="connsiteY54" fmla="*/ 539 h 291546"/>
                  <a:gd name="connsiteX55" fmla="*/ 98141 w 159501"/>
                  <a:gd name="connsiteY55" fmla="*/ 2826 h 291546"/>
                  <a:gd name="connsiteX56" fmla="*/ 159501 w 159501"/>
                  <a:gd name="connsiteY56" fmla="*/ 76656 h 291546"/>
                  <a:gd name="connsiteX57" fmla="*/ 98809 w 159501"/>
                  <a:gd name="connsiteY57" fmla="*/ 151249 h 29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9501" h="291546">
                    <a:moveTo>
                      <a:pt x="126872" y="76547"/>
                    </a:moveTo>
                    <a:cubicBezTo>
                      <a:pt x="126872" y="74043"/>
                      <a:pt x="126761" y="71647"/>
                      <a:pt x="126427" y="69251"/>
                    </a:cubicBezTo>
                    <a:cubicBezTo>
                      <a:pt x="126204" y="67618"/>
                      <a:pt x="125870" y="65985"/>
                      <a:pt x="125536" y="64460"/>
                    </a:cubicBezTo>
                    <a:cubicBezTo>
                      <a:pt x="125313" y="63371"/>
                      <a:pt x="124979" y="62282"/>
                      <a:pt x="124645" y="61302"/>
                    </a:cubicBezTo>
                    <a:cubicBezTo>
                      <a:pt x="124311" y="60322"/>
                      <a:pt x="123866" y="59342"/>
                      <a:pt x="123532" y="58362"/>
                    </a:cubicBezTo>
                    <a:cubicBezTo>
                      <a:pt x="122752" y="56402"/>
                      <a:pt x="121638" y="54551"/>
                      <a:pt x="120525" y="52917"/>
                    </a:cubicBezTo>
                    <a:cubicBezTo>
                      <a:pt x="119300" y="51175"/>
                      <a:pt x="117963" y="49433"/>
                      <a:pt x="116516" y="47908"/>
                    </a:cubicBezTo>
                    <a:cubicBezTo>
                      <a:pt x="115625" y="47037"/>
                      <a:pt x="114734" y="46166"/>
                      <a:pt x="113843" y="45404"/>
                    </a:cubicBezTo>
                    <a:cubicBezTo>
                      <a:pt x="113398" y="44968"/>
                      <a:pt x="112952" y="44641"/>
                      <a:pt x="112507" y="44315"/>
                    </a:cubicBezTo>
                    <a:cubicBezTo>
                      <a:pt x="112284" y="44097"/>
                      <a:pt x="112061" y="43988"/>
                      <a:pt x="111839" y="43770"/>
                    </a:cubicBezTo>
                    <a:cubicBezTo>
                      <a:pt x="111616" y="43661"/>
                      <a:pt x="111504" y="43443"/>
                      <a:pt x="111282" y="43226"/>
                    </a:cubicBezTo>
                    <a:cubicBezTo>
                      <a:pt x="110725" y="42790"/>
                      <a:pt x="110168" y="42354"/>
                      <a:pt x="109611" y="42028"/>
                    </a:cubicBezTo>
                    <a:cubicBezTo>
                      <a:pt x="108609" y="41266"/>
                      <a:pt x="107607" y="40612"/>
                      <a:pt x="106493" y="40068"/>
                    </a:cubicBezTo>
                    <a:cubicBezTo>
                      <a:pt x="106048" y="39850"/>
                      <a:pt x="105602" y="39523"/>
                      <a:pt x="105157" y="39305"/>
                    </a:cubicBezTo>
                    <a:cubicBezTo>
                      <a:pt x="103709" y="38543"/>
                      <a:pt x="102150" y="37781"/>
                      <a:pt x="100591" y="37128"/>
                    </a:cubicBezTo>
                    <a:cubicBezTo>
                      <a:pt x="99032" y="36474"/>
                      <a:pt x="97584" y="36039"/>
                      <a:pt x="95914" y="35494"/>
                    </a:cubicBezTo>
                    <a:cubicBezTo>
                      <a:pt x="94800" y="35167"/>
                      <a:pt x="93575" y="34841"/>
                      <a:pt x="92462" y="34623"/>
                    </a:cubicBezTo>
                    <a:cubicBezTo>
                      <a:pt x="91237" y="34405"/>
                      <a:pt x="90123" y="34079"/>
                      <a:pt x="88898" y="33861"/>
                    </a:cubicBezTo>
                    <a:cubicBezTo>
                      <a:pt x="87116" y="33534"/>
                      <a:pt x="85334" y="33316"/>
                      <a:pt x="83553" y="33098"/>
                    </a:cubicBezTo>
                    <a:cubicBezTo>
                      <a:pt x="82216" y="32990"/>
                      <a:pt x="80880" y="32881"/>
                      <a:pt x="79544" y="32881"/>
                    </a:cubicBezTo>
                    <a:cubicBezTo>
                      <a:pt x="78207" y="32881"/>
                      <a:pt x="76871" y="32772"/>
                      <a:pt x="75535" y="32772"/>
                    </a:cubicBezTo>
                    <a:lnTo>
                      <a:pt x="32215" y="32772"/>
                    </a:lnTo>
                    <a:lnTo>
                      <a:pt x="32215" y="121738"/>
                    </a:lnTo>
                    <a:lnTo>
                      <a:pt x="75423" y="121738"/>
                    </a:lnTo>
                    <a:cubicBezTo>
                      <a:pt x="79098" y="121738"/>
                      <a:pt x="82773" y="121520"/>
                      <a:pt x="86448" y="120976"/>
                    </a:cubicBezTo>
                    <a:cubicBezTo>
                      <a:pt x="89789" y="120432"/>
                      <a:pt x="93018" y="119778"/>
                      <a:pt x="96248" y="118689"/>
                    </a:cubicBezTo>
                    <a:cubicBezTo>
                      <a:pt x="99255" y="117709"/>
                      <a:pt x="102150" y="116511"/>
                      <a:pt x="104934" y="114987"/>
                    </a:cubicBezTo>
                    <a:cubicBezTo>
                      <a:pt x="107607" y="113571"/>
                      <a:pt x="110168" y="111829"/>
                      <a:pt x="112618" y="109869"/>
                    </a:cubicBezTo>
                    <a:cubicBezTo>
                      <a:pt x="113620" y="108998"/>
                      <a:pt x="114623" y="108127"/>
                      <a:pt x="115514" y="107146"/>
                    </a:cubicBezTo>
                    <a:cubicBezTo>
                      <a:pt x="116404" y="106275"/>
                      <a:pt x="117295" y="105295"/>
                      <a:pt x="118075" y="104206"/>
                    </a:cubicBezTo>
                    <a:cubicBezTo>
                      <a:pt x="118854" y="103226"/>
                      <a:pt x="119634" y="102246"/>
                      <a:pt x="120302" y="101157"/>
                    </a:cubicBezTo>
                    <a:cubicBezTo>
                      <a:pt x="120970" y="100068"/>
                      <a:pt x="121638" y="98979"/>
                      <a:pt x="122195" y="97782"/>
                    </a:cubicBezTo>
                    <a:cubicBezTo>
                      <a:pt x="123309" y="95386"/>
                      <a:pt x="124311" y="92990"/>
                      <a:pt x="124979" y="90377"/>
                    </a:cubicBezTo>
                    <a:cubicBezTo>
                      <a:pt x="125425" y="88852"/>
                      <a:pt x="125759" y="87219"/>
                      <a:pt x="125982" y="85694"/>
                    </a:cubicBezTo>
                    <a:cubicBezTo>
                      <a:pt x="126650" y="82536"/>
                      <a:pt x="126872" y="79487"/>
                      <a:pt x="126872" y="76547"/>
                    </a:cubicBezTo>
                    <a:moveTo>
                      <a:pt x="98809" y="151249"/>
                    </a:moveTo>
                    <a:cubicBezTo>
                      <a:pt x="79766" y="155822"/>
                      <a:pt x="61058" y="153862"/>
                      <a:pt x="42126" y="153862"/>
                    </a:cubicBezTo>
                    <a:cubicBezTo>
                      <a:pt x="39899" y="153862"/>
                      <a:pt x="32215" y="151902"/>
                      <a:pt x="32215" y="156040"/>
                    </a:cubicBezTo>
                    <a:lnTo>
                      <a:pt x="32215" y="168018"/>
                    </a:lnTo>
                    <a:lnTo>
                      <a:pt x="32215" y="191866"/>
                    </a:lnTo>
                    <a:lnTo>
                      <a:pt x="32215" y="243591"/>
                    </a:lnTo>
                    <a:lnTo>
                      <a:pt x="32215" y="269508"/>
                    </a:lnTo>
                    <a:lnTo>
                      <a:pt x="32215" y="282466"/>
                    </a:lnTo>
                    <a:lnTo>
                      <a:pt x="32215" y="289000"/>
                    </a:lnTo>
                    <a:cubicBezTo>
                      <a:pt x="32215" y="292049"/>
                      <a:pt x="29431" y="290851"/>
                      <a:pt x="27538" y="290851"/>
                    </a:cubicBezTo>
                    <a:lnTo>
                      <a:pt x="7604" y="290851"/>
                    </a:lnTo>
                    <a:cubicBezTo>
                      <a:pt x="4708" y="290851"/>
                      <a:pt x="31" y="293464"/>
                      <a:pt x="31" y="288564"/>
                    </a:cubicBezTo>
                    <a:lnTo>
                      <a:pt x="31" y="285079"/>
                    </a:lnTo>
                    <a:cubicBezTo>
                      <a:pt x="31" y="281595"/>
                      <a:pt x="31" y="278110"/>
                      <a:pt x="31" y="274626"/>
                    </a:cubicBezTo>
                    <a:cubicBezTo>
                      <a:pt x="31" y="254589"/>
                      <a:pt x="31" y="234553"/>
                      <a:pt x="31" y="214516"/>
                    </a:cubicBezTo>
                    <a:cubicBezTo>
                      <a:pt x="-80" y="145695"/>
                      <a:pt x="143" y="76874"/>
                      <a:pt x="143" y="7944"/>
                    </a:cubicBezTo>
                    <a:lnTo>
                      <a:pt x="143" y="1846"/>
                    </a:lnTo>
                    <a:cubicBezTo>
                      <a:pt x="143" y="-1312"/>
                      <a:pt x="3261" y="539"/>
                      <a:pt x="5042" y="539"/>
                    </a:cubicBezTo>
                    <a:lnTo>
                      <a:pt x="17404" y="539"/>
                    </a:lnTo>
                    <a:lnTo>
                      <a:pt x="42126" y="539"/>
                    </a:lnTo>
                    <a:cubicBezTo>
                      <a:pt x="60835" y="539"/>
                      <a:pt x="79321" y="-1312"/>
                      <a:pt x="98141" y="2826"/>
                    </a:cubicBezTo>
                    <a:cubicBezTo>
                      <a:pt x="136561" y="11320"/>
                      <a:pt x="159501" y="37672"/>
                      <a:pt x="159501" y="76656"/>
                    </a:cubicBezTo>
                    <a:cubicBezTo>
                      <a:pt x="159390" y="113789"/>
                      <a:pt x="135559" y="142428"/>
                      <a:pt x="98809" y="151249"/>
                    </a:cubicBezTo>
                  </a:path>
                </a:pathLst>
              </a:custGeom>
              <a:grpFill/>
              <a:ln w="11089" cap="flat">
                <a:noFill/>
                <a:prstDash val="solid"/>
                <a:miter/>
              </a:ln>
            </p:spPr>
            <p:txBody>
              <a:bodyPr rtlCol="0" anchor="ctr"/>
              <a:lstStyle/>
              <a:p>
                <a:endParaRPr lang="fi-FI"/>
              </a:p>
            </p:txBody>
          </p:sp>
          <p:sp>
            <p:nvSpPr>
              <p:cNvPr id="30" name="Vapaamuotoinen: Muoto 19">
                <a:extLst>
                  <a:ext uri="{FF2B5EF4-FFF2-40B4-BE49-F238E27FC236}">
                    <a16:creationId xmlns:a16="http://schemas.microsoft.com/office/drawing/2014/main" id="{17408A10-EF52-4A4A-A585-4AE85C578831}"/>
                  </a:ext>
                </a:extLst>
              </p:cNvPr>
              <p:cNvSpPr/>
              <p:nvPr/>
            </p:nvSpPr>
            <p:spPr bwMode="black">
              <a:xfrm>
                <a:off x="10472624" y="6318240"/>
                <a:ext cx="245775" cy="290311"/>
              </a:xfrm>
              <a:custGeom>
                <a:avLst/>
                <a:gdLst>
                  <a:gd name="connsiteX0" fmla="*/ 172054 w 245775"/>
                  <a:gd name="connsiteY0" fmla="*/ 204176 h 290311"/>
                  <a:gd name="connsiteX1" fmla="*/ 122610 w 245775"/>
                  <a:gd name="connsiteY1" fmla="*/ 77750 h 290311"/>
                  <a:gd name="connsiteX2" fmla="*/ 73165 w 245775"/>
                  <a:gd name="connsiteY2" fmla="*/ 204176 h 290311"/>
                  <a:gd name="connsiteX3" fmla="*/ 172054 w 245775"/>
                  <a:gd name="connsiteY3" fmla="*/ 204176 h 290311"/>
                  <a:gd name="connsiteX4" fmla="*/ 206131 w 245775"/>
                  <a:gd name="connsiteY4" fmla="*/ 290312 h 290311"/>
                  <a:gd name="connsiteX5" fmla="*/ 183190 w 245775"/>
                  <a:gd name="connsiteY5" fmla="*/ 231618 h 290311"/>
                  <a:gd name="connsiteX6" fmla="*/ 62474 w 245775"/>
                  <a:gd name="connsiteY6" fmla="*/ 231618 h 290311"/>
                  <a:gd name="connsiteX7" fmla="*/ 39534 w 245775"/>
                  <a:gd name="connsiteY7" fmla="*/ 290312 h 290311"/>
                  <a:gd name="connsiteX8" fmla="*/ 0 w 245775"/>
                  <a:gd name="connsiteY8" fmla="*/ 290312 h 290311"/>
                  <a:gd name="connsiteX9" fmla="*/ 122721 w 245775"/>
                  <a:gd name="connsiteY9" fmla="*/ 0 h 290311"/>
                  <a:gd name="connsiteX10" fmla="*/ 245776 w 245775"/>
                  <a:gd name="connsiteY10" fmla="*/ 290312 h 290311"/>
                  <a:gd name="connsiteX11" fmla="*/ 206131 w 245775"/>
                  <a:gd name="connsiteY11" fmla="*/ 290312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75" h="290311">
                    <a:moveTo>
                      <a:pt x="172054" y="204176"/>
                    </a:moveTo>
                    <a:lnTo>
                      <a:pt x="122610" y="77750"/>
                    </a:lnTo>
                    <a:lnTo>
                      <a:pt x="73165" y="204176"/>
                    </a:lnTo>
                    <a:lnTo>
                      <a:pt x="172054" y="204176"/>
                    </a:lnTo>
                    <a:close/>
                    <a:moveTo>
                      <a:pt x="206131" y="290312"/>
                    </a:moveTo>
                    <a:lnTo>
                      <a:pt x="183190" y="231618"/>
                    </a:lnTo>
                    <a:lnTo>
                      <a:pt x="62474" y="231618"/>
                    </a:lnTo>
                    <a:lnTo>
                      <a:pt x="39534" y="290312"/>
                    </a:lnTo>
                    <a:lnTo>
                      <a:pt x="0" y="290312"/>
                    </a:lnTo>
                    <a:lnTo>
                      <a:pt x="122721" y="0"/>
                    </a:lnTo>
                    <a:lnTo>
                      <a:pt x="245776" y="290312"/>
                    </a:lnTo>
                    <a:lnTo>
                      <a:pt x="206131" y="290312"/>
                    </a:lnTo>
                    <a:close/>
                  </a:path>
                </a:pathLst>
              </a:custGeom>
              <a:grpFill/>
              <a:ln w="11089" cap="flat">
                <a:noFill/>
                <a:prstDash val="solid"/>
                <a:miter/>
              </a:ln>
            </p:spPr>
            <p:txBody>
              <a:bodyPr rtlCol="0" anchor="ctr"/>
              <a:lstStyle/>
              <a:p>
                <a:endParaRPr lang="fi-FI"/>
              </a:p>
            </p:txBody>
          </p:sp>
        </p:grpSp>
      </p:grpSp>
    </p:spTree>
    <p:extLst>
      <p:ext uri="{BB962C8B-B14F-4D97-AF65-F5344CB8AC3E}">
        <p14:creationId xmlns:p14="http://schemas.microsoft.com/office/powerpoint/2010/main" val="18727110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isältö ja kuva">
    <p:spTree>
      <p:nvGrpSpPr>
        <p:cNvPr id="1" name=""/>
        <p:cNvGrpSpPr/>
        <p:nvPr/>
      </p:nvGrpSpPr>
      <p:grpSpPr>
        <a:xfrm>
          <a:off x="0" y="0"/>
          <a:ext cx="0" cy="0"/>
          <a:chOff x="0" y="0"/>
          <a:chExt cx="0" cy="0"/>
        </a:xfrm>
      </p:grpSpPr>
      <p:sp>
        <p:nvSpPr>
          <p:cNvPr id="10" name="Kuvan paikkamerkki 9">
            <a:extLst>
              <a:ext uri="{FF2B5EF4-FFF2-40B4-BE49-F238E27FC236}">
                <a16:creationId xmlns:a16="http://schemas.microsoft.com/office/drawing/2014/main" id="{475CCBC6-AA84-48D7-8012-589401D9EFCC}"/>
              </a:ext>
            </a:extLst>
          </p:cNvPr>
          <p:cNvSpPr>
            <a:spLocks noGrp="1"/>
          </p:cNvSpPr>
          <p:nvPr>
            <p:ph type="pic" sz="quarter" idx="13"/>
          </p:nvPr>
        </p:nvSpPr>
        <p:spPr>
          <a:xfrm>
            <a:off x="704620" y="136525"/>
            <a:ext cx="3600062" cy="6721475"/>
          </a:xfrm>
        </p:spPr>
        <p:txBody>
          <a:bodyPr anchor="ctr"/>
          <a:lstStyle>
            <a:lvl1pPr marL="0" indent="0" algn="ctr">
              <a:buNone/>
              <a:defRPr/>
            </a:lvl1pPr>
          </a:lstStyle>
          <a:p>
            <a:r>
              <a:rPr lang="fi-FI"/>
              <a:t>Lisää kuva napsauttamalla kuvaketta</a:t>
            </a:r>
          </a:p>
        </p:txBody>
      </p:sp>
      <p:sp>
        <p:nvSpPr>
          <p:cNvPr id="7" name="Otsikko 6">
            <a:extLst>
              <a:ext uri="{FF2B5EF4-FFF2-40B4-BE49-F238E27FC236}">
                <a16:creationId xmlns:a16="http://schemas.microsoft.com/office/drawing/2014/main" id="{1F759DA6-3D22-441E-AB31-8C2BDAACF2BC}"/>
              </a:ext>
            </a:extLst>
          </p:cNvPr>
          <p:cNvSpPr>
            <a:spLocks noGrp="1"/>
          </p:cNvSpPr>
          <p:nvPr>
            <p:ph type="title"/>
          </p:nvPr>
        </p:nvSpPr>
        <p:spPr>
          <a:xfrm>
            <a:off x="4476000" y="365125"/>
            <a:ext cx="7004800" cy="1224000"/>
          </a:xfrm>
        </p:spPr>
        <p:txBody>
          <a:body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05CB40EC-CE53-43E2-9FD3-CF8DA8DA1D03}"/>
              </a:ext>
            </a:extLst>
          </p:cNvPr>
          <p:cNvSpPr>
            <a:spLocks noGrp="1"/>
          </p:cNvSpPr>
          <p:nvPr>
            <p:ph idx="1"/>
          </p:nvPr>
        </p:nvSpPr>
        <p:spPr>
          <a:xfrm>
            <a:off x="4476000" y="1825625"/>
            <a:ext cx="7004800" cy="4176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a:extLst>
              <a:ext uri="{FF2B5EF4-FFF2-40B4-BE49-F238E27FC236}">
                <a16:creationId xmlns:a16="http://schemas.microsoft.com/office/drawing/2014/main" id="{1C4406C4-937B-461B-80D9-087E789E7DAA}"/>
              </a:ext>
            </a:extLst>
          </p:cNvPr>
          <p:cNvSpPr>
            <a:spLocks noGrp="1"/>
          </p:cNvSpPr>
          <p:nvPr>
            <p:ph type="dt" sz="half" idx="10"/>
          </p:nvPr>
        </p:nvSpPr>
        <p:spPr/>
        <p:txBody>
          <a:bodyPr/>
          <a:lstStyle/>
          <a:p>
            <a:fld id="{AEB08525-E886-4E51-9289-9AF910ED9E15}" type="datetime1">
              <a:rPr lang="fi-FI" smtClean="0"/>
              <a:t>30.5.2024</a:t>
            </a:fld>
            <a:endParaRPr lang="fi-FI"/>
          </a:p>
        </p:txBody>
      </p:sp>
      <p:sp>
        <p:nvSpPr>
          <p:cNvPr id="5" name="Alatunnisteen paikkamerkki 4">
            <a:extLst>
              <a:ext uri="{FF2B5EF4-FFF2-40B4-BE49-F238E27FC236}">
                <a16:creationId xmlns:a16="http://schemas.microsoft.com/office/drawing/2014/main" id="{DAC201B3-F9CA-496D-AE46-0937141B3EEA}"/>
              </a:ext>
            </a:extLst>
          </p:cNvPr>
          <p:cNvSpPr>
            <a:spLocks noGrp="1"/>
          </p:cNvSpPr>
          <p:nvPr>
            <p:ph type="ftr" sz="quarter" idx="11"/>
          </p:nvPr>
        </p:nvSpPr>
        <p:spPr/>
        <p:txBody>
          <a:bodyPr/>
          <a:lstStyle/>
          <a:p>
            <a:r>
              <a:rPr lang="en-US"/>
              <a:t>This work © 2024 by Tapio Palvelut Oy is licensed under CC BY-SA 4.0 </a:t>
            </a:r>
            <a:endParaRPr lang="fi-FI"/>
          </a:p>
        </p:txBody>
      </p:sp>
      <p:sp>
        <p:nvSpPr>
          <p:cNvPr id="6" name="Dian numeron paikkamerkki 5">
            <a:extLst>
              <a:ext uri="{FF2B5EF4-FFF2-40B4-BE49-F238E27FC236}">
                <a16:creationId xmlns:a16="http://schemas.microsoft.com/office/drawing/2014/main" id="{3CD5CBFD-AEEA-42BF-B532-D1F40733AA2B}"/>
              </a:ext>
            </a:extLst>
          </p:cNvPr>
          <p:cNvSpPr>
            <a:spLocks noGrp="1"/>
          </p:cNvSpPr>
          <p:nvPr>
            <p:ph type="sldNum" sz="quarter" idx="12"/>
          </p:nvPr>
        </p:nvSpPr>
        <p:spPr/>
        <p:txBody>
          <a:bodyPr/>
          <a:lstStyle/>
          <a:p>
            <a:fld id="{2020BB7A-7565-440A-AF71-226D618FE89D}" type="slidenum">
              <a:rPr lang="fi-FI" smtClean="0"/>
              <a:t>‹#›</a:t>
            </a:fld>
            <a:endParaRPr lang="fi-FI"/>
          </a:p>
        </p:txBody>
      </p:sp>
    </p:spTree>
    <p:extLst>
      <p:ext uri="{BB962C8B-B14F-4D97-AF65-F5344CB8AC3E}">
        <p14:creationId xmlns:p14="http://schemas.microsoft.com/office/powerpoint/2010/main" val="7353582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isältö ja kuva 2">
    <p:spTree>
      <p:nvGrpSpPr>
        <p:cNvPr id="1" name=""/>
        <p:cNvGrpSpPr/>
        <p:nvPr/>
      </p:nvGrpSpPr>
      <p:grpSpPr>
        <a:xfrm>
          <a:off x="0" y="0"/>
          <a:ext cx="0" cy="0"/>
          <a:chOff x="0" y="0"/>
          <a:chExt cx="0" cy="0"/>
        </a:xfrm>
      </p:grpSpPr>
      <p:sp>
        <p:nvSpPr>
          <p:cNvPr id="11" name="Otsikko 10">
            <a:extLst>
              <a:ext uri="{FF2B5EF4-FFF2-40B4-BE49-F238E27FC236}">
                <a16:creationId xmlns:a16="http://schemas.microsoft.com/office/drawing/2014/main" id="{7D2076F3-AE9F-4639-9FCB-CB4FBA2167F2}"/>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05CB40EC-CE53-43E2-9FD3-CF8DA8DA1D03}"/>
              </a:ext>
            </a:extLst>
          </p:cNvPr>
          <p:cNvSpPr>
            <a:spLocks noGrp="1"/>
          </p:cNvSpPr>
          <p:nvPr>
            <p:ph idx="1"/>
          </p:nvPr>
        </p:nvSpPr>
        <p:spPr>
          <a:xfrm>
            <a:off x="576000" y="1825625"/>
            <a:ext cx="5520000" cy="4176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0" name="Kuvan paikkamerkki 9">
            <a:extLst>
              <a:ext uri="{FF2B5EF4-FFF2-40B4-BE49-F238E27FC236}">
                <a16:creationId xmlns:a16="http://schemas.microsoft.com/office/drawing/2014/main" id="{475CCBC6-AA84-48D7-8012-589401D9EFCC}"/>
              </a:ext>
            </a:extLst>
          </p:cNvPr>
          <p:cNvSpPr>
            <a:spLocks noGrp="1"/>
          </p:cNvSpPr>
          <p:nvPr>
            <p:ph type="pic" sz="quarter" idx="13"/>
          </p:nvPr>
        </p:nvSpPr>
        <p:spPr>
          <a:xfrm>
            <a:off x="6367068" y="1589125"/>
            <a:ext cx="5113731" cy="4392000"/>
          </a:xfrm>
        </p:spPr>
        <p:txBody>
          <a:bodyPr anchor="ctr"/>
          <a:lstStyle>
            <a:lvl1pPr marL="0" indent="0" algn="ctr">
              <a:buNone/>
              <a:defRPr/>
            </a:lvl1pPr>
          </a:lstStyle>
          <a:p>
            <a:r>
              <a:rPr lang="fi-FI"/>
              <a:t>Lisää kuva napsauttamalla kuvaketta</a:t>
            </a:r>
            <a:endParaRPr lang="fi-FI" dirty="0"/>
          </a:p>
        </p:txBody>
      </p:sp>
      <p:sp>
        <p:nvSpPr>
          <p:cNvPr id="6" name="Dian numeron paikkamerkki 5">
            <a:extLst>
              <a:ext uri="{FF2B5EF4-FFF2-40B4-BE49-F238E27FC236}">
                <a16:creationId xmlns:a16="http://schemas.microsoft.com/office/drawing/2014/main" id="{3CD5CBFD-AEEA-42BF-B532-D1F40733AA2B}"/>
              </a:ext>
            </a:extLst>
          </p:cNvPr>
          <p:cNvSpPr>
            <a:spLocks noGrp="1"/>
          </p:cNvSpPr>
          <p:nvPr>
            <p:ph type="sldNum" sz="quarter" idx="12"/>
          </p:nvPr>
        </p:nvSpPr>
        <p:spPr/>
        <p:txBody>
          <a:bodyPr/>
          <a:lstStyle/>
          <a:p>
            <a:fld id="{2020BB7A-7565-440A-AF71-226D618FE89D}" type="slidenum">
              <a:rPr lang="fi-FI" smtClean="0"/>
              <a:t>‹#›</a:t>
            </a:fld>
            <a:endParaRPr lang="fi-FI"/>
          </a:p>
        </p:txBody>
      </p:sp>
      <p:sp>
        <p:nvSpPr>
          <p:cNvPr id="4" name="Päivämäärän paikkamerkki 3">
            <a:extLst>
              <a:ext uri="{FF2B5EF4-FFF2-40B4-BE49-F238E27FC236}">
                <a16:creationId xmlns:a16="http://schemas.microsoft.com/office/drawing/2014/main" id="{1C4406C4-937B-461B-80D9-087E789E7DAA}"/>
              </a:ext>
            </a:extLst>
          </p:cNvPr>
          <p:cNvSpPr>
            <a:spLocks noGrp="1"/>
          </p:cNvSpPr>
          <p:nvPr>
            <p:ph type="dt" sz="half" idx="10"/>
          </p:nvPr>
        </p:nvSpPr>
        <p:spPr/>
        <p:txBody>
          <a:bodyPr/>
          <a:lstStyle/>
          <a:p>
            <a:fld id="{2101F688-A761-48F0-AF1B-276D711609DF}" type="datetime1">
              <a:rPr lang="fi-FI" smtClean="0"/>
              <a:t>30.5.2024</a:t>
            </a:fld>
            <a:endParaRPr lang="fi-FI"/>
          </a:p>
        </p:txBody>
      </p:sp>
      <p:sp>
        <p:nvSpPr>
          <p:cNvPr id="5" name="Alatunnisteen paikkamerkki 4">
            <a:extLst>
              <a:ext uri="{FF2B5EF4-FFF2-40B4-BE49-F238E27FC236}">
                <a16:creationId xmlns:a16="http://schemas.microsoft.com/office/drawing/2014/main" id="{DAC201B3-F9CA-496D-AE46-0937141B3EEA}"/>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30536815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Sisältö ja kuva 3">
    <p:spTree>
      <p:nvGrpSpPr>
        <p:cNvPr id="1" name=""/>
        <p:cNvGrpSpPr/>
        <p:nvPr/>
      </p:nvGrpSpPr>
      <p:grpSpPr>
        <a:xfrm>
          <a:off x="0" y="0"/>
          <a:ext cx="0" cy="0"/>
          <a:chOff x="0" y="0"/>
          <a:chExt cx="0" cy="0"/>
        </a:xfrm>
      </p:grpSpPr>
      <p:sp>
        <p:nvSpPr>
          <p:cNvPr id="10" name="Kuvan paikkamerkki 9">
            <a:extLst>
              <a:ext uri="{FF2B5EF4-FFF2-40B4-BE49-F238E27FC236}">
                <a16:creationId xmlns:a16="http://schemas.microsoft.com/office/drawing/2014/main" id="{475CCBC6-AA84-48D7-8012-589401D9EFCC}"/>
              </a:ext>
            </a:extLst>
          </p:cNvPr>
          <p:cNvSpPr>
            <a:spLocks noGrp="1"/>
          </p:cNvSpPr>
          <p:nvPr>
            <p:ph type="pic" sz="quarter" idx="13"/>
          </p:nvPr>
        </p:nvSpPr>
        <p:spPr>
          <a:xfrm>
            <a:off x="288000" y="-1"/>
            <a:ext cx="4016682" cy="6876000"/>
          </a:xfrm>
        </p:spPr>
        <p:txBody>
          <a:bodyPr anchor="ctr"/>
          <a:lstStyle>
            <a:lvl1pPr marL="0" indent="0" algn="ctr">
              <a:buNone/>
              <a:defRPr/>
            </a:lvl1pPr>
          </a:lstStyle>
          <a:p>
            <a:r>
              <a:rPr lang="fi-FI"/>
              <a:t>Lisää kuva napsauttamalla kuvaketta</a:t>
            </a:r>
          </a:p>
        </p:txBody>
      </p:sp>
      <p:sp>
        <p:nvSpPr>
          <p:cNvPr id="7" name="Otsikko 6">
            <a:extLst>
              <a:ext uri="{FF2B5EF4-FFF2-40B4-BE49-F238E27FC236}">
                <a16:creationId xmlns:a16="http://schemas.microsoft.com/office/drawing/2014/main" id="{1F759DA6-3D22-441E-AB31-8C2BDAACF2BC}"/>
              </a:ext>
            </a:extLst>
          </p:cNvPr>
          <p:cNvSpPr>
            <a:spLocks noGrp="1"/>
          </p:cNvSpPr>
          <p:nvPr>
            <p:ph type="title"/>
          </p:nvPr>
        </p:nvSpPr>
        <p:spPr>
          <a:xfrm>
            <a:off x="4476000" y="365125"/>
            <a:ext cx="7004800" cy="1224000"/>
          </a:xfrm>
        </p:spPr>
        <p:txBody>
          <a:body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05CB40EC-CE53-43E2-9FD3-CF8DA8DA1D03}"/>
              </a:ext>
            </a:extLst>
          </p:cNvPr>
          <p:cNvSpPr>
            <a:spLocks noGrp="1"/>
          </p:cNvSpPr>
          <p:nvPr>
            <p:ph idx="1"/>
          </p:nvPr>
        </p:nvSpPr>
        <p:spPr>
          <a:xfrm>
            <a:off x="4476000" y="1825625"/>
            <a:ext cx="7004800" cy="4176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a:extLst>
              <a:ext uri="{FF2B5EF4-FFF2-40B4-BE49-F238E27FC236}">
                <a16:creationId xmlns:a16="http://schemas.microsoft.com/office/drawing/2014/main" id="{1C4406C4-937B-461B-80D9-087E789E7DAA}"/>
              </a:ext>
            </a:extLst>
          </p:cNvPr>
          <p:cNvSpPr>
            <a:spLocks noGrp="1"/>
          </p:cNvSpPr>
          <p:nvPr>
            <p:ph type="dt" sz="half" idx="10"/>
          </p:nvPr>
        </p:nvSpPr>
        <p:spPr/>
        <p:txBody>
          <a:bodyPr/>
          <a:lstStyle/>
          <a:p>
            <a:fld id="{D6F8C53B-DB37-4D20-BFF5-214E8998D80D}" type="datetime1">
              <a:rPr lang="fi-FI" smtClean="0"/>
              <a:t>30.5.2024</a:t>
            </a:fld>
            <a:endParaRPr lang="fi-FI"/>
          </a:p>
        </p:txBody>
      </p:sp>
      <p:sp>
        <p:nvSpPr>
          <p:cNvPr id="5" name="Alatunnisteen paikkamerkki 4">
            <a:extLst>
              <a:ext uri="{FF2B5EF4-FFF2-40B4-BE49-F238E27FC236}">
                <a16:creationId xmlns:a16="http://schemas.microsoft.com/office/drawing/2014/main" id="{DAC201B3-F9CA-496D-AE46-0937141B3EEA}"/>
              </a:ext>
            </a:extLst>
          </p:cNvPr>
          <p:cNvSpPr>
            <a:spLocks noGrp="1"/>
          </p:cNvSpPr>
          <p:nvPr>
            <p:ph type="ftr" sz="quarter" idx="11"/>
          </p:nvPr>
        </p:nvSpPr>
        <p:spPr/>
        <p:txBody>
          <a:bodyPr/>
          <a:lstStyle/>
          <a:p>
            <a:r>
              <a:rPr lang="en-US"/>
              <a:t>This work © 2024 by Tapio Palvelut Oy is licensed under CC BY-SA 4.0 </a:t>
            </a:r>
            <a:endParaRPr lang="fi-FI"/>
          </a:p>
        </p:txBody>
      </p:sp>
      <p:sp>
        <p:nvSpPr>
          <p:cNvPr id="6" name="Dian numeron paikkamerkki 5">
            <a:extLst>
              <a:ext uri="{FF2B5EF4-FFF2-40B4-BE49-F238E27FC236}">
                <a16:creationId xmlns:a16="http://schemas.microsoft.com/office/drawing/2014/main" id="{3CD5CBFD-AEEA-42BF-B532-D1F40733AA2B}"/>
              </a:ext>
            </a:extLst>
          </p:cNvPr>
          <p:cNvSpPr>
            <a:spLocks noGrp="1"/>
          </p:cNvSpPr>
          <p:nvPr>
            <p:ph type="sldNum" sz="quarter" idx="12"/>
          </p:nvPr>
        </p:nvSpPr>
        <p:spPr/>
        <p:txBody>
          <a:bodyPr/>
          <a:lstStyle/>
          <a:p>
            <a:fld id="{2020BB7A-7565-440A-AF71-226D618FE89D}" type="slidenum">
              <a:rPr lang="fi-FI" smtClean="0"/>
              <a:t>‹#›</a:t>
            </a:fld>
            <a:endParaRPr lang="fi-FI"/>
          </a:p>
        </p:txBody>
      </p:sp>
      <p:sp>
        <p:nvSpPr>
          <p:cNvPr id="11" name="Suorakulmio 10">
            <a:extLst>
              <a:ext uri="{FF2B5EF4-FFF2-40B4-BE49-F238E27FC236}">
                <a16:creationId xmlns:a16="http://schemas.microsoft.com/office/drawing/2014/main" id="{AD812596-4552-4064-A78F-3BD89ED7E701}"/>
              </a:ext>
            </a:extLst>
          </p:cNvPr>
          <p:cNvSpPr/>
          <p:nvPr/>
        </p:nvSpPr>
        <p:spPr>
          <a:xfrm>
            <a:off x="0" y="0"/>
            <a:ext cx="288000" cy="6858000"/>
          </a:xfrm>
          <a:prstGeom prst="rect">
            <a:avLst/>
          </a:prstGeom>
          <a:solidFill>
            <a:srgbClr val="61B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21" name="Logo">
            <a:extLst>
              <a:ext uri="{FF2B5EF4-FFF2-40B4-BE49-F238E27FC236}">
                <a16:creationId xmlns:a16="http://schemas.microsoft.com/office/drawing/2014/main" id="{E8A97FF4-56CE-48D7-8E55-673F0F58EDBF}"/>
              </a:ext>
              <a:ext uri="{C183D7F6-B498-43B3-948B-1728B52AA6E4}">
                <adec:decorative xmlns:adec="http://schemas.microsoft.com/office/drawing/2017/decorative" val="1"/>
              </a:ext>
            </a:extLst>
          </p:cNvPr>
          <p:cNvGrpSpPr>
            <a:grpSpLocks noChangeAspect="1"/>
          </p:cNvGrpSpPr>
          <p:nvPr/>
        </p:nvGrpSpPr>
        <p:grpSpPr bwMode="black">
          <a:xfrm>
            <a:off x="10274323" y="6214732"/>
            <a:ext cx="1529284" cy="403200"/>
            <a:chOff x="10278854" y="6216751"/>
            <a:chExt cx="1489243" cy="392643"/>
          </a:xfrm>
          <a:solidFill>
            <a:schemeClr val="tx1"/>
          </a:solidFill>
        </p:grpSpPr>
        <p:sp>
          <p:nvSpPr>
            <p:cNvPr id="22" name="Vapaamuotoinen: Muoto 13">
              <a:extLst>
                <a:ext uri="{FF2B5EF4-FFF2-40B4-BE49-F238E27FC236}">
                  <a16:creationId xmlns:a16="http://schemas.microsoft.com/office/drawing/2014/main" id="{5F4990F9-1C0F-4F54-998D-CCBD45B46DAB}"/>
                </a:ext>
              </a:extLst>
            </p:cNvPr>
            <p:cNvSpPr/>
            <p:nvPr/>
          </p:nvSpPr>
          <p:spPr bwMode="black">
            <a:xfrm>
              <a:off x="11466195" y="6216751"/>
              <a:ext cx="301902" cy="392018"/>
            </a:xfrm>
            <a:custGeom>
              <a:avLst/>
              <a:gdLst>
                <a:gd name="connsiteX0" fmla="*/ 150227 w 301902"/>
                <a:gd name="connsiteY0" fmla="*/ 0 h 392018"/>
                <a:gd name="connsiteX1" fmla="*/ 126062 w 301902"/>
                <a:gd name="connsiteY1" fmla="*/ 55318 h 392018"/>
                <a:gd name="connsiteX2" fmla="*/ 126062 w 301902"/>
                <a:gd name="connsiteY2" fmla="*/ 170419 h 392018"/>
                <a:gd name="connsiteX3" fmla="*/ 96439 w 301902"/>
                <a:gd name="connsiteY3" fmla="*/ 105409 h 392018"/>
                <a:gd name="connsiteX4" fmla="*/ 69935 w 301902"/>
                <a:gd name="connsiteY4" fmla="*/ 165955 h 392018"/>
                <a:gd name="connsiteX5" fmla="*/ 101896 w 301902"/>
                <a:gd name="connsiteY5" fmla="*/ 235756 h 392018"/>
                <a:gd name="connsiteX6" fmla="*/ 52786 w 301902"/>
                <a:gd name="connsiteY6" fmla="*/ 205265 h 392018"/>
                <a:gd name="connsiteX7" fmla="*/ 33409 w 301902"/>
                <a:gd name="connsiteY7" fmla="*/ 249476 h 392018"/>
                <a:gd name="connsiteX8" fmla="*/ 80849 w 301902"/>
                <a:gd name="connsiteY8" fmla="*/ 278878 h 392018"/>
                <a:gd name="connsiteX9" fmla="*/ 20491 w 301902"/>
                <a:gd name="connsiteY9" fmla="*/ 278878 h 392018"/>
                <a:gd name="connsiteX10" fmla="*/ 0 w 301902"/>
                <a:gd name="connsiteY10" fmla="*/ 325811 h 392018"/>
                <a:gd name="connsiteX11" fmla="*/ 126062 w 301902"/>
                <a:gd name="connsiteY11" fmla="*/ 325811 h 392018"/>
                <a:gd name="connsiteX12" fmla="*/ 126062 w 301902"/>
                <a:gd name="connsiteY12" fmla="*/ 392019 h 392018"/>
                <a:gd name="connsiteX13" fmla="*/ 175729 w 301902"/>
                <a:gd name="connsiteY13" fmla="*/ 392019 h 392018"/>
                <a:gd name="connsiteX14" fmla="*/ 175729 w 301902"/>
                <a:gd name="connsiteY14" fmla="*/ 325811 h 392018"/>
                <a:gd name="connsiteX15" fmla="*/ 301902 w 301902"/>
                <a:gd name="connsiteY15" fmla="*/ 325811 h 392018"/>
                <a:gd name="connsiteX16" fmla="*/ 281300 w 301902"/>
                <a:gd name="connsiteY16" fmla="*/ 278878 h 392018"/>
                <a:gd name="connsiteX17" fmla="*/ 221054 w 301902"/>
                <a:gd name="connsiteY17" fmla="*/ 278878 h 392018"/>
                <a:gd name="connsiteX18" fmla="*/ 268494 w 301902"/>
                <a:gd name="connsiteY18" fmla="*/ 249476 h 392018"/>
                <a:gd name="connsiteX19" fmla="*/ 249117 w 301902"/>
                <a:gd name="connsiteY19" fmla="*/ 205265 h 392018"/>
                <a:gd name="connsiteX20" fmla="*/ 199895 w 301902"/>
                <a:gd name="connsiteY20" fmla="*/ 235756 h 392018"/>
                <a:gd name="connsiteX21" fmla="*/ 231967 w 301902"/>
                <a:gd name="connsiteY21" fmla="*/ 165955 h 392018"/>
                <a:gd name="connsiteX22" fmla="*/ 205463 w 301902"/>
                <a:gd name="connsiteY22" fmla="*/ 105409 h 392018"/>
                <a:gd name="connsiteX23" fmla="*/ 175729 w 301902"/>
                <a:gd name="connsiteY23" fmla="*/ 170419 h 392018"/>
                <a:gd name="connsiteX24" fmla="*/ 175729 w 301902"/>
                <a:gd name="connsiteY24" fmla="*/ 55318 h 392018"/>
                <a:gd name="connsiteX25" fmla="*/ 151675 w 301902"/>
                <a:gd name="connsiteY25" fmla="*/ 0 h 39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902" h="392018">
                  <a:moveTo>
                    <a:pt x="150227" y="0"/>
                  </a:moveTo>
                  <a:lnTo>
                    <a:pt x="126062" y="55318"/>
                  </a:lnTo>
                  <a:lnTo>
                    <a:pt x="126062" y="170419"/>
                  </a:lnTo>
                  <a:lnTo>
                    <a:pt x="96439" y="105409"/>
                  </a:lnTo>
                  <a:lnTo>
                    <a:pt x="69935" y="165955"/>
                  </a:lnTo>
                  <a:lnTo>
                    <a:pt x="101896" y="235756"/>
                  </a:lnTo>
                  <a:lnTo>
                    <a:pt x="52786" y="205265"/>
                  </a:lnTo>
                  <a:lnTo>
                    <a:pt x="33409" y="249476"/>
                  </a:lnTo>
                  <a:lnTo>
                    <a:pt x="80849" y="278878"/>
                  </a:lnTo>
                  <a:lnTo>
                    <a:pt x="20491" y="278878"/>
                  </a:lnTo>
                  <a:lnTo>
                    <a:pt x="0" y="325811"/>
                  </a:lnTo>
                  <a:lnTo>
                    <a:pt x="126062" y="325811"/>
                  </a:lnTo>
                  <a:lnTo>
                    <a:pt x="126062" y="392019"/>
                  </a:lnTo>
                  <a:lnTo>
                    <a:pt x="175729" y="392019"/>
                  </a:lnTo>
                  <a:lnTo>
                    <a:pt x="175729" y="325811"/>
                  </a:lnTo>
                  <a:lnTo>
                    <a:pt x="301902" y="325811"/>
                  </a:lnTo>
                  <a:lnTo>
                    <a:pt x="281300" y="278878"/>
                  </a:lnTo>
                  <a:lnTo>
                    <a:pt x="221054" y="278878"/>
                  </a:lnTo>
                  <a:lnTo>
                    <a:pt x="268494" y="249476"/>
                  </a:lnTo>
                  <a:lnTo>
                    <a:pt x="249117" y="205265"/>
                  </a:lnTo>
                  <a:lnTo>
                    <a:pt x="199895" y="235756"/>
                  </a:lnTo>
                  <a:lnTo>
                    <a:pt x="231967" y="165955"/>
                  </a:lnTo>
                  <a:lnTo>
                    <a:pt x="205463" y="105409"/>
                  </a:lnTo>
                  <a:lnTo>
                    <a:pt x="175729" y="170419"/>
                  </a:lnTo>
                  <a:lnTo>
                    <a:pt x="175729" y="55318"/>
                  </a:lnTo>
                  <a:lnTo>
                    <a:pt x="151675" y="0"/>
                  </a:lnTo>
                  <a:close/>
                </a:path>
              </a:pathLst>
            </a:custGeom>
            <a:solidFill>
              <a:schemeClr val="tx2"/>
            </a:solidFill>
            <a:ln w="11089" cap="flat">
              <a:noFill/>
              <a:prstDash val="solid"/>
              <a:miter/>
            </a:ln>
          </p:spPr>
          <p:txBody>
            <a:bodyPr rtlCol="0" anchor="ctr"/>
            <a:lstStyle/>
            <a:p>
              <a:endParaRPr lang="fi-FI"/>
            </a:p>
          </p:txBody>
        </p:sp>
        <p:grpSp>
          <p:nvGrpSpPr>
            <p:cNvPr id="23" name="Kuva 10">
              <a:extLst>
                <a:ext uri="{FF2B5EF4-FFF2-40B4-BE49-F238E27FC236}">
                  <a16:creationId xmlns:a16="http://schemas.microsoft.com/office/drawing/2014/main" id="{E42892F4-EA1C-4FD0-899D-C21780774B58}"/>
                </a:ext>
              </a:extLst>
            </p:cNvPr>
            <p:cNvGrpSpPr/>
            <p:nvPr/>
          </p:nvGrpSpPr>
          <p:grpSpPr bwMode="black">
            <a:xfrm>
              <a:off x="10278854" y="6317762"/>
              <a:ext cx="1072638" cy="291632"/>
              <a:chOff x="10278854" y="6317762"/>
              <a:chExt cx="1072638" cy="291632"/>
            </a:xfrm>
            <a:grpFill/>
          </p:grpSpPr>
          <p:sp>
            <p:nvSpPr>
              <p:cNvPr id="24" name="Vapaamuotoinen: Muoto 15">
                <a:extLst>
                  <a:ext uri="{FF2B5EF4-FFF2-40B4-BE49-F238E27FC236}">
                    <a16:creationId xmlns:a16="http://schemas.microsoft.com/office/drawing/2014/main" id="{8FE0E316-984F-4913-9BF2-6FFF4A8BED3A}"/>
                  </a:ext>
                </a:extLst>
              </p:cNvPr>
              <p:cNvSpPr/>
              <p:nvPr/>
            </p:nvSpPr>
            <p:spPr bwMode="black">
              <a:xfrm>
                <a:off x="11056272" y="6317762"/>
                <a:ext cx="295220" cy="291632"/>
              </a:xfrm>
              <a:custGeom>
                <a:avLst/>
                <a:gdLst>
                  <a:gd name="connsiteX0" fmla="*/ 295221 w 295220"/>
                  <a:gd name="connsiteY0" fmla="*/ 145634 h 291633"/>
                  <a:gd name="connsiteX1" fmla="*/ 293884 w 295220"/>
                  <a:gd name="connsiteY1" fmla="*/ 123093 h 291633"/>
                  <a:gd name="connsiteX2" fmla="*/ 292214 w 295220"/>
                  <a:gd name="connsiteY2" fmla="*/ 112312 h 291633"/>
                  <a:gd name="connsiteX3" fmla="*/ 289764 w 295220"/>
                  <a:gd name="connsiteY3" fmla="*/ 101859 h 291633"/>
                  <a:gd name="connsiteX4" fmla="*/ 282748 w 295220"/>
                  <a:gd name="connsiteY4" fmla="*/ 82149 h 291633"/>
                  <a:gd name="connsiteX5" fmla="*/ 276178 w 295220"/>
                  <a:gd name="connsiteY5" fmla="*/ 69190 h 291633"/>
                  <a:gd name="connsiteX6" fmla="*/ 270610 w 295220"/>
                  <a:gd name="connsiteY6" fmla="*/ 60479 h 291633"/>
                  <a:gd name="connsiteX7" fmla="*/ 264373 w 295220"/>
                  <a:gd name="connsiteY7" fmla="*/ 52094 h 291633"/>
                  <a:gd name="connsiteX8" fmla="*/ 255353 w 295220"/>
                  <a:gd name="connsiteY8" fmla="*/ 42076 h 291633"/>
                  <a:gd name="connsiteX9" fmla="*/ 254239 w 295220"/>
                  <a:gd name="connsiteY9" fmla="*/ 40987 h 291633"/>
                  <a:gd name="connsiteX10" fmla="*/ 253237 w 295220"/>
                  <a:gd name="connsiteY10" fmla="*/ 40116 h 291633"/>
                  <a:gd name="connsiteX11" fmla="*/ 252680 w 295220"/>
                  <a:gd name="connsiteY11" fmla="*/ 39571 h 291633"/>
                  <a:gd name="connsiteX12" fmla="*/ 252235 w 295220"/>
                  <a:gd name="connsiteY12" fmla="*/ 39027 h 291633"/>
                  <a:gd name="connsiteX13" fmla="*/ 250230 w 295220"/>
                  <a:gd name="connsiteY13" fmla="*/ 37284 h 291633"/>
                  <a:gd name="connsiteX14" fmla="*/ 247112 w 295220"/>
                  <a:gd name="connsiteY14" fmla="*/ 34562 h 291633"/>
                  <a:gd name="connsiteX15" fmla="*/ 243994 w 295220"/>
                  <a:gd name="connsiteY15" fmla="*/ 31949 h 291633"/>
                  <a:gd name="connsiteX16" fmla="*/ 239874 w 295220"/>
                  <a:gd name="connsiteY16" fmla="*/ 28682 h 291633"/>
                  <a:gd name="connsiteX17" fmla="*/ 235642 w 295220"/>
                  <a:gd name="connsiteY17" fmla="*/ 25633 h 291633"/>
                  <a:gd name="connsiteX18" fmla="*/ 231299 w 295220"/>
                  <a:gd name="connsiteY18" fmla="*/ 22802 h 291633"/>
                  <a:gd name="connsiteX19" fmla="*/ 226844 w 295220"/>
                  <a:gd name="connsiteY19" fmla="*/ 20079 h 291633"/>
                  <a:gd name="connsiteX20" fmla="*/ 219494 w 295220"/>
                  <a:gd name="connsiteY20" fmla="*/ 16050 h 291633"/>
                  <a:gd name="connsiteX21" fmla="*/ 210697 w 295220"/>
                  <a:gd name="connsiteY21" fmla="*/ 11912 h 291633"/>
                  <a:gd name="connsiteX22" fmla="*/ 200786 w 295220"/>
                  <a:gd name="connsiteY22" fmla="*/ 8210 h 291633"/>
                  <a:gd name="connsiteX23" fmla="*/ 180072 w 295220"/>
                  <a:gd name="connsiteY23" fmla="*/ 2874 h 291633"/>
                  <a:gd name="connsiteX24" fmla="*/ 158023 w 295220"/>
                  <a:gd name="connsiteY24" fmla="*/ 261 h 291633"/>
                  <a:gd name="connsiteX25" fmla="*/ 146552 w 295220"/>
                  <a:gd name="connsiteY25" fmla="*/ 43 h 291633"/>
                  <a:gd name="connsiteX26" fmla="*/ 134971 w 295220"/>
                  <a:gd name="connsiteY26" fmla="*/ 478 h 291633"/>
                  <a:gd name="connsiteX27" fmla="*/ 112921 w 295220"/>
                  <a:gd name="connsiteY27" fmla="*/ 3310 h 291633"/>
                  <a:gd name="connsiteX28" fmla="*/ 92208 w 295220"/>
                  <a:gd name="connsiteY28" fmla="*/ 8972 h 291633"/>
                  <a:gd name="connsiteX29" fmla="*/ 82408 w 295220"/>
                  <a:gd name="connsiteY29" fmla="*/ 12783 h 291633"/>
                  <a:gd name="connsiteX30" fmla="*/ 73053 w 295220"/>
                  <a:gd name="connsiteY30" fmla="*/ 17357 h 291633"/>
                  <a:gd name="connsiteX31" fmla="*/ 64033 w 295220"/>
                  <a:gd name="connsiteY31" fmla="*/ 22584 h 291633"/>
                  <a:gd name="connsiteX32" fmla="*/ 55458 w 295220"/>
                  <a:gd name="connsiteY32" fmla="*/ 28573 h 291633"/>
                  <a:gd name="connsiteX33" fmla="*/ 39645 w 295220"/>
                  <a:gd name="connsiteY33" fmla="*/ 42403 h 291633"/>
                  <a:gd name="connsiteX34" fmla="*/ 32629 w 295220"/>
                  <a:gd name="connsiteY34" fmla="*/ 50025 h 291633"/>
                  <a:gd name="connsiteX35" fmla="*/ 26170 w 295220"/>
                  <a:gd name="connsiteY35" fmla="*/ 58192 h 291633"/>
                  <a:gd name="connsiteX36" fmla="*/ 23275 w 295220"/>
                  <a:gd name="connsiteY36" fmla="*/ 62439 h 291633"/>
                  <a:gd name="connsiteX37" fmla="*/ 20491 w 295220"/>
                  <a:gd name="connsiteY37" fmla="*/ 66795 h 291633"/>
                  <a:gd name="connsiteX38" fmla="*/ 15479 w 295220"/>
                  <a:gd name="connsiteY38" fmla="*/ 75724 h 291633"/>
                  <a:gd name="connsiteX39" fmla="*/ 7573 w 295220"/>
                  <a:gd name="connsiteY39" fmla="*/ 94889 h 291633"/>
                  <a:gd name="connsiteX40" fmla="*/ 6014 w 295220"/>
                  <a:gd name="connsiteY40" fmla="*/ 99899 h 291633"/>
                  <a:gd name="connsiteX41" fmla="*/ 4677 w 295220"/>
                  <a:gd name="connsiteY41" fmla="*/ 105017 h 291633"/>
                  <a:gd name="connsiteX42" fmla="*/ 2450 w 295220"/>
                  <a:gd name="connsiteY42" fmla="*/ 115470 h 291633"/>
                  <a:gd name="connsiteX43" fmla="*/ 891 w 295220"/>
                  <a:gd name="connsiteY43" fmla="*/ 126469 h 291633"/>
                  <a:gd name="connsiteX44" fmla="*/ 111 w 295220"/>
                  <a:gd name="connsiteY44" fmla="*/ 137576 h 291633"/>
                  <a:gd name="connsiteX45" fmla="*/ 0 w 295220"/>
                  <a:gd name="connsiteY45" fmla="*/ 143238 h 291633"/>
                  <a:gd name="connsiteX46" fmla="*/ 0 w 295220"/>
                  <a:gd name="connsiteY46" fmla="*/ 149010 h 291633"/>
                  <a:gd name="connsiteX47" fmla="*/ 223 w 295220"/>
                  <a:gd name="connsiteY47" fmla="*/ 154672 h 291633"/>
                  <a:gd name="connsiteX48" fmla="*/ 557 w 295220"/>
                  <a:gd name="connsiteY48" fmla="*/ 160335 h 291633"/>
                  <a:gd name="connsiteX49" fmla="*/ 3675 w 295220"/>
                  <a:gd name="connsiteY49" fmla="*/ 182005 h 291633"/>
                  <a:gd name="connsiteX50" fmla="*/ 6348 w 295220"/>
                  <a:gd name="connsiteY50" fmla="*/ 192350 h 291633"/>
                  <a:gd name="connsiteX51" fmla="*/ 9689 w 295220"/>
                  <a:gd name="connsiteY51" fmla="*/ 202259 h 291633"/>
                  <a:gd name="connsiteX52" fmla="*/ 18486 w 295220"/>
                  <a:gd name="connsiteY52" fmla="*/ 220989 h 291633"/>
                  <a:gd name="connsiteX53" fmla="*/ 23943 w 295220"/>
                  <a:gd name="connsiteY53" fmla="*/ 229809 h 291633"/>
                  <a:gd name="connsiteX54" fmla="*/ 30068 w 295220"/>
                  <a:gd name="connsiteY54" fmla="*/ 238194 h 291633"/>
                  <a:gd name="connsiteX55" fmla="*/ 36861 w 295220"/>
                  <a:gd name="connsiteY55" fmla="*/ 246143 h 291633"/>
                  <a:gd name="connsiteX56" fmla="*/ 44322 w 295220"/>
                  <a:gd name="connsiteY56" fmla="*/ 253657 h 291633"/>
                  <a:gd name="connsiteX57" fmla="*/ 52229 w 295220"/>
                  <a:gd name="connsiteY57" fmla="*/ 260517 h 291633"/>
                  <a:gd name="connsiteX58" fmla="*/ 60581 w 295220"/>
                  <a:gd name="connsiteY58" fmla="*/ 266724 h 291633"/>
                  <a:gd name="connsiteX59" fmla="*/ 69379 w 295220"/>
                  <a:gd name="connsiteY59" fmla="*/ 272278 h 291633"/>
                  <a:gd name="connsiteX60" fmla="*/ 78510 w 295220"/>
                  <a:gd name="connsiteY60" fmla="*/ 277069 h 291633"/>
                  <a:gd name="connsiteX61" fmla="*/ 97999 w 295220"/>
                  <a:gd name="connsiteY61" fmla="*/ 284692 h 291633"/>
                  <a:gd name="connsiteX62" fmla="*/ 108355 w 295220"/>
                  <a:gd name="connsiteY62" fmla="*/ 287414 h 291633"/>
                  <a:gd name="connsiteX63" fmla="*/ 119046 w 295220"/>
                  <a:gd name="connsiteY63" fmla="*/ 289483 h 291633"/>
                  <a:gd name="connsiteX64" fmla="*/ 141541 w 295220"/>
                  <a:gd name="connsiteY64" fmla="*/ 291552 h 291633"/>
                  <a:gd name="connsiteX65" fmla="*/ 153011 w 295220"/>
                  <a:gd name="connsiteY65" fmla="*/ 291552 h 291633"/>
                  <a:gd name="connsiteX66" fmla="*/ 164482 w 295220"/>
                  <a:gd name="connsiteY66" fmla="*/ 290899 h 291633"/>
                  <a:gd name="connsiteX67" fmla="*/ 186197 w 295220"/>
                  <a:gd name="connsiteY67" fmla="*/ 287523 h 291633"/>
                  <a:gd name="connsiteX68" fmla="*/ 196554 w 295220"/>
                  <a:gd name="connsiteY68" fmla="*/ 284801 h 291633"/>
                  <a:gd name="connsiteX69" fmla="*/ 206576 w 295220"/>
                  <a:gd name="connsiteY69" fmla="*/ 281316 h 291633"/>
                  <a:gd name="connsiteX70" fmla="*/ 225397 w 295220"/>
                  <a:gd name="connsiteY70" fmla="*/ 272278 h 291633"/>
                  <a:gd name="connsiteX71" fmla="*/ 234194 w 295220"/>
                  <a:gd name="connsiteY71" fmla="*/ 266724 h 291633"/>
                  <a:gd name="connsiteX72" fmla="*/ 242658 w 295220"/>
                  <a:gd name="connsiteY72" fmla="*/ 260300 h 291633"/>
                  <a:gd name="connsiteX73" fmla="*/ 249673 w 295220"/>
                  <a:gd name="connsiteY73" fmla="*/ 254310 h 291633"/>
                  <a:gd name="connsiteX74" fmla="*/ 252346 w 295220"/>
                  <a:gd name="connsiteY74" fmla="*/ 251806 h 291633"/>
                  <a:gd name="connsiteX75" fmla="*/ 254239 w 295220"/>
                  <a:gd name="connsiteY75" fmla="*/ 249955 h 291633"/>
                  <a:gd name="connsiteX76" fmla="*/ 256132 w 295220"/>
                  <a:gd name="connsiteY76" fmla="*/ 248103 h 291633"/>
                  <a:gd name="connsiteX77" fmla="*/ 259585 w 295220"/>
                  <a:gd name="connsiteY77" fmla="*/ 244510 h 291633"/>
                  <a:gd name="connsiteX78" fmla="*/ 268939 w 295220"/>
                  <a:gd name="connsiteY78" fmla="*/ 233076 h 291633"/>
                  <a:gd name="connsiteX79" fmla="*/ 274730 w 295220"/>
                  <a:gd name="connsiteY79" fmla="*/ 224473 h 291633"/>
                  <a:gd name="connsiteX80" fmla="*/ 279741 w 295220"/>
                  <a:gd name="connsiteY80" fmla="*/ 215435 h 291633"/>
                  <a:gd name="connsiteX81" fmla="*/ 284084 w 295220"/>
                  <a:gd name="connsiteY81" fmla="*/ 206070 h 291633"/>
                  <a:gd name="connsiteX82" fmla="*/ 287648 w 295220"/>
                  <a:gd name="connsiteY82" fmla="*/ 196270 h 291633"/>
                  <a:gd name="connsiteX83" fmla="*/ 291546 w 295220"/>
                  <a:gd name="connsiteY83" fmla="*/ 181896 h 291633"/>
                  <a:gd name="connsiteX84" fmla="*/ 293884 w 295220"/>
                  <a:gd name="connsiteY84" fmla="*/ 168284 h 291633"/>
                  <a:gd name="connsiteX85" fmla="*/ 294886 w 295220"/>
                  <a:gd name="connsiteY85" fmla="*/ 157177 h 291633"/>
                  <a:gd name="connsiteX86" fmla="*/ 295221 w 295220"/>
                  <a:gd name="connsiteY86" fmla="*/ 145634 h 291633"/>
                  <a:gd name="connsiteX87" fmla="*/ 262591 w 295220"/>
                  <a:gd name="connsiteY87" fmla="*/ 160661 h 291633"/>
                  <a:gd name="connsiteX88" fmla="*/ 260921 w 295220"/>
                  <a:gd name="connsiteY88" fmla="*/ 172422 h 291633"/>
                  <a:gd name="connsiteX89" fmla="*/ 257469 w 295220"/>
                  <a:gd name="connsiteY89" fmla="*/ 185816 h 291633"/>
                  <a:gd name="connsiteX90" fmla="*/ 255130 w 295220"/>
                  <a:gd name="connsiteY90" fmla="*/ 192241 h 291633"/>
                  <a:gd name="connsiteX91" fmla="*/ 250119 w 295220"/>
                  <a:gd name="connsiteY91" fmla="*/ 203130 h 291633"/>
                  <a:gd name="connsiteX92" fmla="*/ 244217 w 295220"/>
                  <a:gd name="connsiteY92" fmla="*/ 212822 h 291633"/>
                  <a:gd name="connsiteX93" fmla="*/ 240319 w 295220"/>
                  <a:gd name="connsiteY93" fmla="*/ 218158 h 291633"/>
                  <a:gd name="connsiteX94" fmla="*/ 237869 w 295220"/>
                  <a:gd name="connsiteY94" fmla="*/ 221207 h 291633"/>
                  <a:gd name="connsiteX95" fmla="*/ 234194 w 295220"/>
                  <a:gd name="connsiteY95" fmla="*/ 225236 h 291633"/>
                  <a:gd name="connsiteX96" fmla="*/ 232524 w 295220"/>
                  <a:gd name="connsiteY96" fmla="*/ 226978 h 291633"/>
                  <a:gd name="connsiteX97" fmla="*/ 231410 w 295220"/>
                  <a:gd name="connsiteY97" fmla="*/ 228176 h 291633"/>
                  <a:gd name="connsiteX98" fmla="*/ 230185 w 295220"/>
                  <a:gd name="connsiteY98" fmla="*/ 229374 h 291633"/>
                  <a:gd name="connsiteX99" fmla="*/ 228626 w 295220"/>
                  <a:gd name="connsiteY99" fmla="*/ 230789 h 291633"/>
                  <a:gd name="connsiteX100" fmla="*/ 225174 w 295220"/>
                  <a:gd name="connsiteY100" fmla="*/ 233838 h 291633"/>
                  <a:gd name="connsiteX101" fmla="*/ 219940 w 295220"/>
                  <a:gd name="connsiteY101" fmla="*/ 237976 h 291633"/>
                  <a:gd name="connsiteX102" fmla="*/ 214483 w 295220"/>
                  <a:gd name="connsiteY102" fmla="*/ 241788 h 291633"/>
                  <a:gd name="connsiteX103" fmla="*/ 203681 w 295220"/>
                  <a:gd name="connsiteY103" fmla="*/ 247886 h 291633"/>
                  <a:gd name="connsiteX104" fmla="*/ 191320 w 295220"/>
                  <a:gd name="connsiteY104" fmla="*/ 253004 h 291633"/>
                  <a:gd name="connsiteX105" fmla="*/ 178068 w 295220"/>
                  <a:gd name="connsiteY105" fmla="*/ 256706 h 291633"/>
                  <a:gd name="connsiteX106" fmla="*/ 163925 w 295220"/>
                  <a:gd name="connsiteY106" fmla="*/ 258993 h 291633"/>
                  <a:gd name="connsiteX107" fmla="*/ 148891 w 295220"/>
                  <a:gd name="connsiteY107" fmla="*/ 259864 h 291633"/>
                  <a:gd name="connsiteX108" fmla="*/ 133746 w 295220"/>
                  <a:gd name="connsiteY108" fmla="*/ 259319 h 291633"/>
                  <a:gd name="connsiteX109" fmla="*/ 119491 w 295220"/>
                  <a:gd name="connsiteY109" fmla="*/ 257250 h 291633"/>
                  <a:gd name="connsiteX110" fmla="*/ 106239 w 295220"/>
                  <a:gd name="connsiteY110" fmla="*/ 253766 h 291633"/>
                  <a:gd name="connsiteX111" fmla="*/ 93767 w 295220"/>
                  <a:gd name="connsiteY111" fmla="*/ 248866 h 291633"/>
                  <a:gd name="connsiteX112" fmla="*/ 82185 w 295220"/>
                  <a:gd name="connsiteY112" fmla="*/ 242441 h 291633"/>
                  <a:gd name="connsiteX113" fmla="*/ 71383 w 295220"/>
                  <a:gd name="connsiteY113" fmla="*/ 234601 h 291633"/>
                  <a:gd name="connsiteX114" fmla="*/ 61472 w 295220"/>
                  <a:gd name="connsiteY114" fmla="*/ 225345 h 291633"/>
                  <a:gd name="connsiteX115" fmla="*/ 57017 w 295220"/>
                  <a:gd name="connsiteY115" fmla="*/ 220444 h 291633"/>
                  <a:gd name="connsiteX116" fmla="*/ 52897 w 295220"/>
                  <a:gd name="connsiteY116" fmla="*/ 215217 h 291633"/>
                  <a:gd name="connsiteX117" fmla="*/ 45770 w 295220"/>
                  <a:gd name="connsiteY117" fmla="*/ 204219 h 291633"/>
                  <a:gd name="connsiteX118" fmla="*/ 40090 w 295220"/>
                  <a:gd name="connsiteY118" fmla="*/ 192459 h 291633"/>
                  <a:gd name="connsiteX119" fmla="*/ 35859 w 295220"/>
                  <a:gd name="connsiteY119" fmla="*/ 179827 h 291633"/>
                  <a:gd name="connsiteX120" fmla="*/ 33075 w 295220"/>
                  <a:gd name="connsiteY120" fmla="*/ 166215 h 291633"/>
                  <a:gd name="connsiteX121" fmla="*/ 31738 w 295220"/>
                  <a:gd name="connsiteY121" fmla="*/ 151732 h 291633"/>
                  <a:gd name="connsiteX122" fmla="*/ 31627 w 295220"/>
                  <a:gd name="connsiteY122" fmla="*/ 144218 h 291633"/>
                  <a:gd name="connsiteX123" fmla="*/ 31850 w 295220"/>
                  <a:gd name="connsiteY123" fmla="*/ 136705 h 291633"/>
                  <a:gd name="connsiteX124" fmla="*/ 33520 w 295220"/>
                  <a:gd name="connsiteY124" fmla="*/ 122331 h 291633"/>
                  <a:gd name="connsiteX125" fmla="*/ 36638 w 295220"/>
                  <a:gd name="connsiteY125" fmla="*/ 108937 h 291633"/>
                  <a:gd name="connsiteX126" fmla="*/ 41204 w 295220"/>
                  <a:gd name="connsiteY126" fmla="*/ 96414 h 291633"/>
                  <a:gd name="connsiteX127" fmla="*/ 47217 w 295220"/>
                  <a:gd name="connsiteY127" fmla="*/ 84653 h 291633"/>
                  <a:gd name="connsiteX128" fmla="*/ 54679 w 295220"/>
                  <a:gd name="connsiteY128" fmla="*/ 73764 h 291633"/>
                  <a:gd name="connsiteX129" fmla="*/ 63699 w 295220"/>
                  <a:gd name="connsiteY129" fmla="*/ 63637 h 291633"/>
                  <a:gd name="connsiteX130" fmla="*/ 73833 w 295220"/>
                  <a:gd name="connsiteY130" fmla="*/ 54599 h 291633"/>
                  <a:gd name="connsiteX131" fmla="*/ 84746 w 295220"/>
                  <a:gd name="connsiteY131" fmla="*/ 47085 h 291633"/>
                  <a:gd name="connsiteX132" fmla="*/ 96439 w 295220"/>
                  <a:gd name="connsiteY132" fmla="*/ 40987 h 291633"/>
                  <a:gd name="connsiteX133" fmla="*/ 108912 w 295220"/>
                  <a:gd name="connsiteY133" fmla="*/ 36304 h 291633"/>
                  <a:gd name="connsiteX134" fmla="*/ 122275 w 295220"/>
                  <a:gd name="connsiteY134" fmla="*/ 33038 h 291633"/>
                  <a:gd name="connsiteX135" fmla="*/ 136641 w 295220"/>
                  <a:gd name="connsiteY135" fmla="*/ 31295 h 291633"/>
                  <a:gd name="connsiteX136" fmla="*/ 144214 w 295220"/>
                  <a:gd name="connsiteY136" fmla="*/ 30969 h 291633"/>
                  <a:gd name="connsiteX137" fmla="*/ 151786 w 295220"/>
                  <a:gd name="connsiteY137" fmla="*/ 30969 h 291633"/>
                  <a:gd name="connsiteX138" fmla="*/ 166597 w 295220"/>
                  <a:gd name="connsiteY138" fmla="*/ 32166 h 291633"/>
                  <a:gd name="connsiteX139" fmla="*/ 180518 w 295220"/>
                  <a:gd name="connsiteY139" fmla="*/ 34780 h 291633"/>
                  <a:gd name="connsiteX140" fmla="*/ 193547 w 295220"/>
                  <a:gd name="connsiteY140" fmla="*/ 38809 h 291633"/>
                  <a:gd name="connsiteX141" fmla="*/ 205686 w 295220"/>
                  <a:gd name="connsiteY141" fmla="*/ 44363 h 291633"/>
                  <a:gd name="connsiteX142" fmla="*/ 217044 w 295220"/>
                  <a:gd name="connsiteY142" fmla="*/ 51332 h 291633"/>
                  <a:gd name="connsiteX143" fmla="*/ 227512 w 295220"/>
                  <a:gd name="connsiteY143" fmla="*/ 59717 h 291633"/>
                  <a:gd name="connsiteX144" fmla="*/ 232412 w 295220"/>
                  <a:gd name="connsiteY144" fmla="*/ 64399 h 291633"/>
                  <a:gd name="connsiteX145" fmla="*/ 236978 w 295220"/>
                  <a:gd name="connsiteY145" fmla="*/ 69299 h 291633"/>
                  <a:gd name="connsiteX146" fmla="*/ 244885 w 295220"/>
                  <a:gd name="connsiteY146" fmla="*/ 79862 h 291633"/>
                  <a:gd name="connsiteX147" fmla="*/ 251455 w 295220"/>
                  <a:gd name="connsiteY147" fmla="*/ 91187 h 291633"/>
                  <a:gd name="connsiteX148" fmla="*/ 256578 w 295220"/>
                  <a:gd name="connsiteY148" fmla="*/ 103383 h 291633"/>
                  <a:gd name="connsiteX149" fmla="*/ 260253 w 295220"/>
                  <a:gd name="connsiteY149" fmla="*/ 116450 h 291633"/>
                  <a:gd name="connsiteX150" fmla="*/ 262369 w 295220"/>
                  <a:gd name="connsiteY150" fmla="*/ 130498 h 291633"/>
                  <a:gd name="connsiteX151" fmla="*/ 263148 w 295220"/>
                  <a:gd name="connsiteY151" fmla="*/ 145416 h 291633"/>
                  <a:gd name="connsiteX152" fmla="*/ 262591 w 295220"/>
                  <a:gd name="connsiteY152" fmla="*/ 160661 h 29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95220" h="291633">
                    <a:moveTo>
                      <a:pt x="295221" y="145634"/>
                    </a:moveTo>
                    <a:cubicBezTo>
                      <a:pt x="295221" y="138120"/>
                      <a:pt x="294775" y="130607"/>
                      <a:pt x="293884" y="123093"/>
                    </a:cubicBezTo>
                    <a:cubicBezTo>
                      <a:pt x="293439" y="119500"/>
                      <a:pt x="292882" y="115906"/>
                      <a:pt x="292214" y="112312"/>
                    </a:cubicBezTo>
                    <a:cubicBezTo>
                      <a:pt x="291546" y="108828"/>
                      <a:pt x="290766" y="105343"/>
                      <a:pt x="289764" y="101859"/>
                    </a:cubicBezTo>
                    <a:cubicBezTo>
                      <a:pt x="287871" y="95107"/>
                      <a:pt x="285643" y="88465"/>
                      <a:pt x="282748" y="82149"/>
                    </a:cubicBezTo>
                    <a:cubicBezTo>
                      <a:pt x="280855" y="77684"/>
                      <a:pt x="278628" y="73328"/>
                      <a:pt x="276178" y="69190"/>
                    </a:cubicBezTo>
                    <a:cubicBezTo>
                      <a:pt x="274396" y="66250"/>
                      <a:pt x="272614" y="63310"/>
                      <a:pt x="270610" y="60479"/>
                    </a:cubicBezTo>
                    <a:cubicBezTo>
                      <a:pt x="268605" y="57648"/>
                      <a:pt x="266601" y="54816"/>
                      <a:pt x="264373" y="52094"/>
                    </a:cubicBezTo>
                    <a:cubicBezTo>
                      <a:pt x="261589" y="48609"/>
                      <a:pt x="258471" y="45234"/>
                      <a:pt x="255353" y="42076"/>
                    </a:cubicBezTo>
                    <a:cubicBezTo>
                      <a:pt x="255019" y="41749"/>
                      <a:pt x="254573" y="41314"/>
                      <a:pt x="254239" y="40987"/>
                    </a:cubicBezTo>
                    <a:cubicBezTo>
                      <a:pt x="253905" y="40660"/>
                      <a:pt x="253571" y="40334"/>
                      <a:pt x="253237" y="40116"/>
                    </a:cubicBezTo>
                    <a:cubicBezTo>
                      <a:pt x="253014" y="39898"/>
                      <a:pt x="252903" y="39789"/>
                      <a:pt x="252680" y="39571"/>
                    </a:cubicBezTo>
                    <a:cubicBezTo>
                      <a:pt x="252569" y="39462"/>
                      <a:pt x="252346" y="39245"/>
                      <a:pt x="252235" y="39027"/>
                    </a:cubicBezTo>
                    <a:cubicBezTo>
                      <a:pt x="251567" y="38482"/>
                      <a:pt x="250898" y="37829"/>
                      <a:pt x="250230" y="37284"/>
                    </a:cubicBezTo>
                    <a:cubicBezTo>
                      <a:pt x="249228" y="36413"/>
                      <a:pt x="248226" y="35433"/>
                      <a:pt x="247112" y="34562"/>
                    </a:cubicBezTo>
                    <a:cubicBezTo>
                      <a:pt x="246110" y="33691"/>
                      <a:pt x="245108" y="32820"/>
                      <a:pt x="243994" y="31949"/>
                    </a:cubicBezTo>
                    <a:cubicBezTo>
                      <a:pt x="242658" y="30860"/>
                      <a:pt x="241321" y="29771"/>
                      <a:pt x="239874" y="28682"/>
                    </a:cubicBezTo>
                    <a:cubicBezTo>
                      <a:pt x="238537" y="27593"/>
                      <a:pt x="237090" y="26613"/>
                      <a:pt x="235642" y="25633"/>
                    </a:cubicBezTo>
                    <a:cubicBezTo>
                      <a:pt x="234194" y="24653"/>
                      <a:pt x="232858" y="23673"/>
                      <a:pt x="231299" y="22802"/>
                    </a:cubicBezTo>
                    <a:cubicBezTo>
                      <a:pt x="229851" y="21822"/>
                      <a:pt x="228292" y="20950"/>
                      <a:pt x="226844" y="20079"/>
                    </a:cubicBezTo>
                    <a:cubicBezTo>
                      <a:pt x="224394" y="18664"/>
                      <a:pt x="221944" y="17357"/>
                      <a:pt x="219494" y="16050"/>
                    </a:cubicBezTo>
                    <a:cubicBezTo>
                      <a:pt x="216599" y="14526"/>
                      <a:pt x="213592" y="13219"/>
                      <a:pt x="210697" y="11912"/>
                    </a:cubicBezTo>
                    <a:cubicBezTo>
                      <a:pt x="207467" y="10497"/>
                      <a:pt x="204238" y="9299"/>
                      <a:pt x="200786" y="8210"/>
                    </a:cubicBezTo>
                    <a:cubicBezTo>
                      <a:pt x="194104" y="5923"/>
                      <a:pt x="187199" y="4181"/>
                      <a:pt x="180072" y="2874"/>
                    </a:cubicBezTo>
                    <a:cubicBezTo>
                      <a:pt x="172834" y="1458"/>
                      <a:pt x="165372" y="696"/>
                      <a:pt x="158023" y="261"/>
                    </a:cubicBezTo>
                    <a:cubicBezTo>
                      <a:pt x="154236" y="43"/>
                      <a:pt x="150339" y="-66"/>
                      <a:pt x="146552" y="43"/>
                    </a:cubicBezTo>
                    <a:cubicBezTo>
                      <a:pt x="142655" y="43"/>
                      <a:pt x="138868" y="152"/>
                      <a:pt x="134971" y="478"/>
                    </a:cubicBezTo>
                    <a:cubicBezTo>
                      <a:pt x="127509" y="914"/>
                      <a:pt x="120160" y="1894"/>
                      <a:pt x="112921" y="3310"/>
                    </a:cubicBezTo>
                    <a:cubicBezTo>
                      <a:pt x="105905" y="4725"/>
                      <a:pt x="99001" y="6576"/>
                      <a:pt x="92208" y="8972"/>
                    </a:cubicBezTo>
                    <a:cubicBezTo>
                      <a:pt x="88867" y="10061"/>
                      <a:pt x="85637" y="11368"/>
                      <a:pt x="82408" y="12783"/>
                    </a:cubicBezTo>
                    <a:cubicBezTo>
                      <a:pt x="79290" y="14199"/>
                      <a:pt x="76060" y="15723"/>
                      <a:pt x="73053" y="17357"/>
                    </a:cubicBezTo>
                    <a:cubicBezTo>
                      <a:pt x="69935" y="18990"/>
                      <a:pt x="66929" y="20733"/>
                      <a:pt x="64033" y="22584"/>
                    </a:cubicBezTo>
                    <a:cubicBezTo>
                      <a:pt x="61138" y="24435"/>
                      <a:pt x="58242" y="26395"/>
                      <a:pt x="55458" y="28573"/>
                    </a:cubicBezTo>
                    <a:cubicBezTo>
                      <a:pt x="49890" y="32820"/>
                      <a:pt x="44545" y="37393"/>
                      <a:pt x="39645" y="42403"/>
                    </a:cubicBezTo>
                    <a:cubicBezTo>
                      <a:pt x="37195" y="44907"/>
                      <a:pt x="34856" y="47412"/>
                      <a:pt x="32629" y="50025"/>
                    </a:cubicBezTo>
                    <a:cubicBezTo>
                      <a:pt x="30402" y="52639"/>
                      <a:pt x="28286" y="55361"/>
                      <a:pt x="26170" y="58192"/>
                    </a:cubicBezTo>
                    <a:cubicBezTo>
                      <a:pt x="25168" y="59608"/>
                      <a:pt x="24166" y="61023"/>
                      <a:pt x="23275" y="62439"/>
                    </a:cubicBezTo>
                    <a:cubicBezTo>
                      <a:pt x="22384" y="63855"/>
                      <a:pt x="21381" y="65379"/>
                      <a:pt x="20491" y="66795"/>
                    </a:cubicBezTo>
                    <a:cubicBezTo>
                      <a:pt x="18709" y="69735"/>
                      <a:pt x="17038" y="72675"/>
                      <a:pt x="15479" y="75724"/>
                    </a:cubicBezTo>
                    <a:cubicBezTo>
                      <a:pt x="12361" y="81931"/>
                      <a:pt x="9689" y="88356"/>
                      <a:pt x="7573" y="94889"/>
                    </a:cubicBezTo>
                    <a:cubicBezTo>
                      <a:pt x="7016" y="96523"/>
                      <a:pt x="6459" y="98265"/>
                      <a:pt x="6014" y="99899"/>
                    </a:cubicBezTo>
                    <a:cubicBezTo>
                      <a:pt x="5568" y="101641"/>
                      <a:pt x="5123" y="103274"/>
                      <a:pt x="4677" y="105017"/>
                    </a:cubicBezTo>
                    <a:cubicBezTo>
                      <a:pt x="3786" y="108501"/>
                      <a:pt x="3118" y="111986"/>
                      <a:pt x="2450" y="115470"/>
                    </a:cubicBezTo>
                    <a:cubicBezTo>
                      <a:pt x="1782" y="119173"/>
                      <a:pt x="1336" y="122766"/>
                      <a:pt x="891" y="126469"/>
                    </a:cubicBezTo>
                    <a:cubicBezTo>
                      <a:pt x="557" y="130171"/>
                      <a:pt x="223" y="133874"/>
                      <a:pt x="111" y="137576"/>
                    </a:cubicBezTo>
                    <a:cubicBezTo>
                      <a:pt x="0" y="139536"/>
                      <a:pt x="0" y="141387"/>
                      <a:pt x="0" y="143238"/>
                    </a:cubicBezTo>
                    <a:cubicBezTo>
                      <a:pt x="0" y="145198"/>
                      <a:pt x="0" y="147050"/>
                      <a:pt x="0" y="149010"/>
                    </a:cubicBezTo>
                    <a:cubicBezTo>
                      <a:pt x="0" y="150861"/>
                      <a:pt x="111" y="152821"/>
                      <a:pt x="223" y="154672"/>
                    </a:cubicBezTo>
                    <a:cubicBezTo>
                      <a:pt x="334" y="156632"/>
                      <a:pt x="445" y="158484"/>
                      <a:pt x="557" y="160335"/>
                    </a:cubicBezTo>
                    <a:cubicBezTo>
                      <a:pt x="1114" y="167631"/>
                      <a:pt x="2116" y="174818"/>
                      <a:pt x="3675" y="182005"/>
                    </a:cubicBezTo>
                    <a:cubicBezTo>
                      <a:pt x="4454" y="185489"/>
                      <a:pt x="5345" y="188974"/>
                      <a:pt x="6348" y="192350"/>
                    </a:cubicBezTo>
                    <a:cubicBezTo>
                      <a:pt x="7350" y="195725"/>
                      <a:pt x="8464" y="198992"/>
                      <a:pt x="9689" y="202259"/>
                    </a:cubicBezTo>
                    <a:cubicBezTo>
                      <a:pt x="12138" y="208684"/>
                      <a:pt x="15034" y="215000"/>
                      <a:pt x="18486" y="220989"/>
                    </a:cubicBezTo>
                    <a:cubicBezTo>
                      <a:pt x="20156" y="224038"/>
                      <a:pt x="22050" y="226978"/>
                      <a:pt x="23943" y="229809"/>
                    </a:cubicBezTo>
                    <a:cubicBezTo>
                      <a:pt x="25836" y="232640"/>
                      <a:pt x="27952" y="235472"/>
                      <a:pt x="30068" y="238194"/>
                    </a:cubicBezTo>
                    <a:cubicBezTo>
                      <a:pt x="32295" y="240916"/>
                      <a:pt x="34522" y="243639"/>
                      <a:pt x="36861" y="246143"/>
                    </a:cubicBezTo>
                    <a:cubicBezTo>
                      <a:pt x="39199" y="248757"/>
                      <a:pt x="41761" y="251261"/>
                      <a:pt x="44322" y="253657"/>
                    </a:cubicBezTo>
                    <a:cubicBezTo>
                      <a:pt x="46883" y="256053"/>
                      <a:pt x="49556" y="258339"/>
                      <a:pt x="52229" y="260517"/>
                    </a:cubicBezTo>
                    <a:cubicBezTo>
                      <a:pt x="54901" y="262695"/>
                      <a:pt x="57685" y="264764"/>
                      <a:pt x="60581" y="266724"/>
                    </a:cubicBezTo>
                    <a:cubicBezTo>
                      <a:pt x="63476" y="268684"/>
                      <a:pt x="66372" y="270536"/>
                      <a:pt x="69379" y="272278"/>
                    </a:cubicBezTo>
                    <a:cubicBezTo>
                      <a:pt x="72385" y="274020"/>
                      <a:pt x="75503" y="275654"/>
                      <a:pt x="78510" y="277069"/>
                    </a:cubicBezTo>
                    <a:cubicBezTo>
                      <a:pt x="84746" y="280118"/>
                      <a:pt x="91317" y="282623"/>
                      <a:pt x="97999" y="284692"/>
                    </a:cubicBezTo>
                    <a:cubicBezTo>
                      <a:pt x="101451" y="285672"/>
                      <a:pt x="104903" y="286652"/>
                      <a:pt x="108355" y="287414"/>
                    </a:cubicBezTo>
                    <a:cubicBezTo>
                      <a:pt x="111807" y="288176"/>
                      <a:pt x="115482" y="288939"/>
                      <a:pt x="119046" y="289483"/>
                    </a:cubicBezTo>
                    <a:cubicBezTo>
                      <a:pt x="126507" y="290681"/>
                      <a:pt x="133968" y="291334"/>
                      <a:pt x="141541" y="291552"/>
                    </a:cubicBezTo>
                    <a:cubicBezTo>
                      <a:pt x="145327" y="291661"/>
                      <a:pt x="149225" y="291661"/>
                      <a:pt x="153011" y="291552"/>
                    </a:cubicBezTo>
                    <a:cubicBezTo>
                      <a:pt x="156909" y="291443"/>
                      <a:pt x="160695" y="291225"/>
                      <a:pt x="164482" y="290899"/>
                    </a:cubicBezTo>
                    <a:cubicBezTo>
                      <a:pt x="171831" y="290245"/>
                      <a:pt x="179070" y="289156"/>
                      <a:pt x="186197" y="287523"/>
                    </a:cubicBezTo>
                    <a:cubicBezTo>
                      <a:pt x="189649" y="286761"/>
                      <a:pt x="193102" y="285781"/>
                      <a:pt x="196554" y="284801"/>
                    </a:cubicBezTo>
                    <a:cubicBezTo>
                      <a:pt x="199895" y="283712"/>
                      <a:pt x="203236" y="282623"/>
                      <a:pt x="206576" y="281316"/>
                    </a:cubicBezTo>
                    <a:cubicBezTo>
                      <a:pt x="213035" y="278812"/>
                      <a:pt x="219383" y="275762"/>
                      <a:pt x="225397" y="272278"/>
                    </a:cubicBezTo>
                    <a:cubicBezTo>
                      <a:pt x="228403" y="270536"/>
                      <a:pt x="231410" y="268684"/>
                      <a:pt x="234194" y="266724"/>
                    </a:cubicBezTo>
                    <a:cubicBezTo>
                      <a:pt x="237201" y="264546"/>
                      <a:pt x="239985" y="262477"/>
                      <a:pt x="242658" y="260300"/>
                    </a:cubicBezTo>
                    <a:cubicBezTo>
                      <a:pt x="245108" y="258339"/>
                      <a:pt x="247446" y="256379"/>
                      <a:pt x="249673" y="254310"/>
                    </a:cubicBezTo>
                    <a:cubicBezTo>
                      <a:pt x="250564" y="253439"/>
                      <a:pt x="251455" y="252677"/>
                      <a:pt x="252346" y="251806"/>
                    </a:cubicBezTo>
                    <a:cubicBezTo>
                      <a:pt x="253014" y="251261"/>
                      <a:pt x="253571" y="250608"/>
                      <a:pt x="254239" y="249955"/>
                    </a:cubicBezTo>
                    <a:cubicBezTo>
                      <a:pt x="254907" y="249301"/>
                      <a:pt x="255464" y="248757"/>
                      <a:pt x="256132" y="248103"/>
                    </a:cubicBezTo>
                    <a:cubicBezTo>
                      <a:pt x="257246" y="246906"/>
                      <a:pt x="258471" y="245708"/>
                      <a:pt x="259585" y="244510"/>
                    </a:cubicBezTo>
                    <a:cubicBezTo>
                      <a:pt x="262926" y="240916"/>
                      <a:pt x="266044" y="236996"/>
                      <a:pt x="268939" y="233076"/>
                    </a:cubicBezTo>
                    <a:cubicBezTo>
                      <a:pt x="270944" y="230245"/>
                      <a:pt x="272837" y="227414"/>
                      <a:pt x="274730" y="224473"/>
                    </a:cubicBezTo>
                    <a:cubicBezTo>
                      <a:pt x="276512" y="221533"/>
                      <a:pt x="278182" y="218484"/>
                      <a:pt x="279741" y="215435"/>
                    </a:cubicBezTo>
                    <a:cubicBezTo>
                      <a:pt x="281300" y="212386"/>
                      <a:pt x="282748" y="209228"/>
                      <a:pt x="284084" y="206070"/>
                    </a:cubicBezTo>
                    <a:cubicBezTo>
                      <a:pt x="285421" y="202803"/>
                      <a:pt x="286646" y="199646"/>
                      <a:pt x="287648" y="196270"/>
                    </a:cubicBezTo>
                    <a:cubicBezTo>
                      <a:pt x="289207" y="191478"/>
                      <a:pt x="290543" y="186687"/>
                      <a:pt x="291546" y="181896"/>
                    </a:cubicBezTo>
                    <a:cubicBezTo>
                      <a:pt x="292548" y="177431"/>
                      <a:pt x="293327" y="172858"/>
                      <a:pt x="293884" y="168284"/>
                    </a:cubicBezTo>
                    <a:cubicBezTo>
                      <a:pt x="294330" y="164582"/>
                      <a:pt x="294664" y="160879"/>
                      <a:pt x="294886" y="157177"/>
                    </a:cubicBezTo>
                    <a:cubicBezTo>
                      <a:pt x="295109" y="153257"/>
                      <a:pt x="295221" y="149445"/>
                      <a:pt x="295221" y="145634"/>
                    </a:cubicBezTo>
                    <a:moveTo>
                      <a:pt x="262591" y="160661"/>
                    </a:moveTo>
                    <a:cubicBezTo>
                      <a:pt x="262257" y="164582"/>
                      <a:pt x="261701" y="168611"/>
                      <a:pt x="260921" y="172422"/>
                    </a:cubicBezTo>
                    <a:cubicBezTo>
                      <a:pt x="260030" y="176887"/>
                      <a:pt x="258917" y="181351"/>
                      <a:pt x="257469" y="185816"/>
                    </a:cubicBezTo>
                    <a:cubicBezTo>
                      <a:pt x="256801" y="187994"/>
                      <a:pt x="256021" y="190063"/>
                      <a:pt x="255130" y="192241"/>
                    </a:cubicBezTo>
                    <a:cubicBezTo>
                      <a:pt x="253682" y="195943"/>
                      <a:pt x="252012" y="199537"/>
                      <a:pt x="250119" y="203130"/>
                    </a:cubicBezTo>
                    <a:cubicBezTo>
                      <a:pt x="248337" y="206506"/>
                      <a:pt x="246333" y="209664"/>
                      <a:pt x="244217" y="212822"/>
                    </a:cubicBezTo>
                    <a:cubicBezTo>
                      <a:pt x="242992" y="214673"/>
                      <a:pt x="241655" y="216415"/>
                      <a:pt x="240319" y="218158"/>
                    </a:cubicBezTo>
                    <a:cubicBezTo>
                      <a:pt x="239540" y="219138"/>
                      <a:pt x="238649" y="220227"/>
                      <a:pt x="237869" y="221207"/>
                    </a:cubicBezTo>
                    <a:cubicBezTo>
                      <a:pt x="236644" y="222622"/>
                      <a:pt x="235419" y="224038"/>
                      <a:pt x="234194" y="225236"/>
                    </a:cubicBezTo>
                    <a:cubicBezTo>
                      <a:pt x="233637" y="225780"/>
                      <a:pt x="233081" y="226433"/>
                      <a:pt x="232524" y="226978"/>
                    </a:cubicBezTo>
                    <a:cubicBezTo>
                      <a:pt x="232190" y="227414"/>
                      <a:pt x="231744" y="227740"/>
                      <a:pt x="231410" y="228176"/>
                    </a:cubicBezTo>
                    <a:cubicBezTo>
                      <a:pt x="230965" y="228611"/>
                      <a:pt x="230631" y="228938"/>
                      <a:pt x="230185" y="229374"/>
                    </a:cubicBezTo>
                    <a:cubicBezTo>
                      <a:pt x="229740" y="229809"/>
                      <a:pt x="229183" y="230245"/>
                      <a:pt x="228626" y="230789"/>
                    </a:cubicBezTo>
                    <a:cubicBezTo>
                      <a:pt x="227512" y="231878"/>
                      <a:pt x="226287" y="232858"/>
                      <a:pt x="225174" y="233838"/>
                    </a:cubicBezTo>
                    <a:cubicBezTo>
                      <a:pt x="223503" y="235254"/>
                      <a:pt x="221722" y="236669"/>
                      <a:pt x="219940" y="237976"/>
                    </a:cubicBezTo>
                    <a:cubicBezTo>
                      <a:pt x="218158" y="239283"/>
                      <a:pt x="216376" y="240590"/>
                      <a:pt x="214483" y="241788"/>
                    </a:cubicBezTo>
                    <a:cubicBezTo>
                      <a:pt x="211031" y="243965"/>
                      <a:pt x="207356" y="246034"/>
                      <a:pt x="203681" y="247886"/>
                    </a:cubicBezTo>
                    <a:cubicBezTo>
                      <a:pt x="199672" y="249846"/>
                      <a:pt x="195552" y="251588"/>
                      <a:pt x="191320" y="253004"/>
                    </a:cubicBezTo>
                    <a:cubicBezTo>
                      <a:pt x="186977" y="254528"/>
                      <a:pt x="182634" y="255726"/>
                      <a:pt x="178068" y="256706"/>
                    </a:cubicBezTo>
                    <a:cubicBezTo>
                      <a:pt x="173391" y="257686"/>
                      <a:pt x="168713" y="258448"/>
                      <a:pt x="163925" y="258993"/>
                    </a:cubicBezTo>
                    <a:cubicBezTo>
                      <a:pt x="158914" y="259537"/>
                      <a:pt x="153902" y="259864"/>
                      <a:pt x="148891" y="259864"/>
                    </a:cubicBezTo>
                    <a:cubicBezTo>
                      <a:pt x="143880" y="259864"/>
                      <a:pt x="138757" y="259755"/>
                      <a:pt x="133746" y="259319"/>
                    </a:cubicBezTo>
                    <a:cubicBezTo>
                      <a:pt x="128957" y="258884"/>
                      <a:pt x="124280" y="258231"/>
                      <a:pt x="119491" y="257250"/>
                    </a:cubicBezTo>
                    <a:cubicBezTo>
                      <a:pt x="115037" y="256379"/>
                      <a:pt x="110582" y="255182"/>
                      <a:pt x="106239" y="253766"/>
                    </a:cubicBezTo>
                    <a:cubicBezTo>
                      <a:pt x="102008" y="252350"/>
                      <a:pt x="97887" y="250717"/>
                      <a:pt x="93767" y="248866"/>
                    </a:cubicBezTo>
                    <a:cubicBezTo>
                      <a:pt x="89869" y="246906"/>
                      <a:pt x="85971" y="244837"/>
                      <a:pt x="82185" y="242441"/>
                    </a:cubicBezTo>
                    <a:cubicBezTo>
                      <a:pt x="78399" y="240045"/>
                      <a:pt x="74835" y="237432"/>
                      <a:pt x="71383" y="234601"/>
                    </a:cubicBezTo>
                    <a:cubicBezTo>
                      <a:pt x="67931" y="231660"/>
                      <a:pt x="64590" y="228611"/>
                      <a:pt x="61472" y="225345"/>
                    </a:cubicBezTo>
                    <a:cubicBezTo>
                      <a:pt x="59913" y="223711"/>
                      <a:pt x="58465" y="222078"/>
                      <a:pt x="57017" y="220444"/>
                    </a:cubicBezTo>
                    <a:cubicBezTo>
                      <a:pt x="55570" y="218811"/>
                      <a:pt x="54233" y="217069"/>
                      <a:pt x="52897" y="215217"/>
                    </a:cubicBezTo>
                    <a:cubicBezTo>
                      <a:pt x="50336" y="211733"/>
                      <a:pt x="47886" y="208030"/>
                      <a:pt x="45770" y="204219"/>
                    </a:cubicBezTo>
                    <a:cubicBezTo>
                      <a:pt x="43654" y="200408"/>
                      <a:pt x="41761" y="196488"/>
                      <a:pt x="40090" y="192459"/>
                    </a:cubicBezTo>
                    <a:cubicBezTo>
                      <a:pt x="38420" y="188321"/>
                      <a:pt x="37084" y="184074"/>
                      <a:pt x="35859" y="179827"/>
                    </a:cubicBezTo>
                    <a:cubicBezTo>
                      <a:pt x="34634" y="175362"/>
                      <a:pt x="33743" y="170789"/>
                      <a:pt x="33075" y="166215"/>
                    </a:cubicBezTo>
                    <a:cubicBezTo>
                      <a:pt x="32406" y="161424"/>
                      <a:pt x="31961" y="156523"/>
                      <a:pt x="31738" y="151732"/>
                    </a:cubicBezTo>
                    <a:cubicBezTo>
                      <a:pt x="31627" y="149228"/>
                      <a:pt x="31627" y="146723"/>
                      <a:pt x="31627" y="144218"/>
                    </a:cubicBezTo>
                    <a:cubicBezTo>
                      <a:pt x="31627" y="141714"/>
                      <a:pt x="31738" y="139209"/>
                      <a:pt x="31850" y="136705"/>
                    </a:cubicBezTo>
                    <a:cubicBezTo>
                      <a:pt x="32184" y="131913"/>
                      <a:pt x="32629" y="127122"/>
                      <a:pt x="33520" y="122331"/>
                    </a:cubicBezTo>
                    <a:cubicBezTo>
                      <a:pt x="34299" y="117866"/>
                      <a:pt x="35302" y="113401"/>
                      <a:pt x="36638" y="108937"/>
                    </a:cubicBezTo>
                    <a:cubicBezTo>
                      <a:pt x="37863" y="104690"/>
                      <a:pt x="39422" y="100443"/>
                      <a:pt x="41204" y="96414"/>
                    </a:cubicBezTo>
                    <a:cubicBezTo>
                      <a:pt x="42986" y="92385"/>
                      <a:pt x="44990" y="88465"/>
                      <a:pt x="47217" y="84653"/>
                    </a:cubicBezTo>
                    <a:cubicBezTo>
                      <a:pt x="49445" y="80842"/>
                      <a:pt x="52006" y="77249"/>
                      <a:pt x="54679" y="73764"/>
                    </a:cubicBezTo>
                    <a:cubicBezTo>
                      <a:pt x="57463" y="70170"/>
                      <a:pt x="60470" y="66795"/>
                      <a:pt x="63699" y="63637"/>
                    </a:cubicBezTo>
                    <a:cubicBezTo>
                      <a:pt x="66817" y="60479"/>
                      <a:pt x="70269" y="57430"/>
                      <a:pt x="73833" y="54599"/>
                    </a:cubicBezTo>
                    <a:cubicBezTo>
                      <a:pt x="77285" y="51876"/>
                      <a:pt x="80960" y="49372"/>
                      <a:pt x="84746" y="47085"/>
                    </a:cubicBezTo>
                    <a:cubicBezTo>
                      <a:pt x="88533" y="44798"/>
                      <a:pt x="92430" y="42729"/>
                      <a:pt x="96439" y="40987"/>
                    </a:cubicBezTo>
                    <a:cubicBezTo>
                      <a:pt x="100560" y="39136"/>
                      <a:pt x="104680" y="37611"/>
                      <a:pt x="108912" y="36304"/>
                    </a:cubicBezTo>
                    <a:cubicBezTo>
                      <a:pt x="113366" y="34998"/>
                      <a:pt x="117821" y="33909"/>
                      <a:pt x="122275" y="33038"/>
                    </a:cubicBezTo>
                    <a:cubicBezTo>
                      <a:pt x="127064" y="32166"/>
                      <a:pt x="131853" y="31622"/>
                      <a:pt x="136641" y="31295"/>
                    </a:cubicBezTo>
                    <a:cubicBezTo>
                      <a:pt x="139091" y="31186"/>
                      <a:pt x="141652" y="31078"/>
                      <a:pt x="144214" y="30969"/>
                    </a:cubicBezTo>
                    <a:cubicBezTo>
                      <a:pt x="146775" y="30969"/>
                      <a:pt x="149336" y="30969"/>
                      <a:pt x="151786" y="30969"/>
                    </a:cubicBezTo>
                    <a:cubicBezTo>
                      <a:pt x="156798" y="31078"/>
                      <a:pt x="161698" y="31513"/>
                      <a:pt x="166597" y="32166"/>
                    </a:cubicBezTo>
                    <a:cubicBezTo>
                      <a:pt x="171275" y="32820"/>
                      <a:pt x="175952" y="33691"/>
                      <a:pt x="180518" y="34780"/>
                    </a:cubicBezTo>
                    <a:cubicBezTo>
                      <a:pt x="184972" y="35869"/>
                      <a:pt x="189315" y="37284"/>
                      <a:pt x="193547" y="38809"/>
                    </a:cubicBezTo>
                    <a:cubicBezTo>
                      <a:pt x="197667" y="40442"/>
                      <a:pt x="201788" y="42294"/>
                      <a:pt x="205686" y="44363"/>
                    </a:cubicBezTo>
                    <a:cubicBezTo>
                      <a:pt x="209583" y="46432"/>
                      <a:pt x="213370" y="48718"/>
                      <a:pt x="217044" y="51332"/>
                    </a:cubicBezTo>
                    <a:cubicBezTo>
                      <a:pt x="220719" y="53945"/>
                      <a:pt x="224172" y="56777"/>
                      <a:pt x="227512" y="59717"/>
                    </a:cubicBezTo>
                    <a:cubicBezTo>
                      <a:pt x="229183" y="61241"/>
                      <a:pt x="230853" y="62766"/>
                      <a:pt x="232412" y="64399"/>
                    </a:cubicBezTo>
                    <a:cubicBezTo>
                      <a:pt x="233971" y="66033"/>
                      <a:pt x="235531" y="67666"/>
                      <a:pt x="236978" y="69299"/>
                    </a:cubicBezTo>
                    <a:cubicBezTo>
                      <a:pt x="239874" y="72675"/>
                      <a:pt x="242546" y="76160"/>
                      <a:pt x="244885" y="79862"/>
                    </a:cubicBezTo>
                    <a:cubicBezTo>
                      <a:pt x="247335" y="83456"/>
                      <a:pt x="249562" y="87267"/>
                      <a:pt x="251455" y="91187"/>
                    </a:cubicBezTo>
                    <a:cubicBezTo>
                      <a:pt x="253348" y="95107"/>
                      <a:pt x="255130" y="99245"/>
                      <a:pt x="256578" y="103383"/>
                    </a:cubicBezTo>
                    <a:cubicBezTo>
                      <a:pt x="258026" y="107630"/>
                      <a:pt x="259251" y="112095"/>
                      <a:pt x="260253" y="116450"/>
                    </a:cubicBezTo>
                    <a:cubicBezTo>
                      <a:pt x="261255" y="121024"/>
                      <a:pt x="261923" y="125706"/>
                      <a:pt x="262369" y="130498"/>
                    </a:cubicBezTo>
                    <a:cubicBezTo>
                      <a:pt x="262926" y="135507"/>
                      <a:pt x="263148" y="140407"/>
                      <a:pt x="263148" y="145416"/>
                    </a:cubicBezTo>
                    <a:cubicBezTo>
                      <a:pt x="263371" y="150643"/>
                      <a:pt x="263148" y="155652"/>
                      <a:pt x="262591" y="160661"/>
                    </a:cubicBezTo>
                  </a:path>
                </a:pathLst>
              </a:custGeom>
              <a:grpFill/>
              <a:ln w="11089" cap="flat">
                <a:noFill/>
                <a:prstDash val="solid"/>
                <a:miter/>
              </a:ln>
            </p:spPr>
            <p:txBody>
              <a:bodyPr rtlCol="0" anchor="ctr"/>
              <a:lstStyle/>
              <a:p>
                <a:endParaRPr lang="fi-FI"/>
              </a:p>
            </p:txBody>
          </p:sp>
          <p:sp>
            <p:nvSpPr>
              <p:cNvPr id="25" name="Vapaamuotoinen: Muoto 16">
                <a:extLst>
                  <a:ext uri="{FF2B5EF4-FFF2-40B4-BE49-F238E27FC236}">
                    <a16:creationId xmlns:a16="http://schemas.microsoft.com/office/drawing/2014/main" id="{23F70C32-0EF6-45C8-A3CA-7A5DD473CA7A}"/>
                  </a:ext>
                </a:extLst>
              </p:cNvPr>
              <p:cNvSpPr/>
              <p:nvPr/>
            </p:nvSpPr>
            <p:spPr bwMode="black">
              <a:xfrm>
                <a:off x="10972862" y="6318240"/>
                <a:ext cx="32851" cy="290311"/>
              </a:xfrm>
              <a:custGeom>
                <a:avLst/>
                <a:gdLst>
                  <a:gd name="connsiteX0" fmla="*/ 334 w 32851"/>
                  <a:gd name="connsiteY0" fmla="*/ 290312 h 290311"/>
                  <a:gd name="connsiteX1" fmla="*/ 32518 w 32851"/>
                  <a:gd name="connsiteY1" fmla="*/ 290312 h 290311"/>
                  <a:gd name="connsiteX2" fmla="*/ 32852 w 32851"/>
                  <a:gd name="connsiteY2" fmla="*/ 145156 h 290311"/>
                  <a:gd name="connsiteX3" fmla="*/ 32518 w 32851"/>
                  <a:gd name="connsiteY3" fmla="*/ 0 h 290311"/>
                  <a:gd name="connsiteX4" fmla="*/ 334 w 32851"/>
                  <a:gd name="connsiteY4" fmla="*/ 0 h 290311"/>
                  <a:gd name="connsiteX5" fmla="*/ 0 w 32851"/>
                  <a:gd name="connsiteY5" fmla="*/ 145156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1" h="290311">
                    <a:moveTo>
                      <a:pt x="334" y="290312"/>
                    </a:moveTo>
                    <a:lnTo>
                      <a:pt x="32518" y="290312"/>
                    </a:lnTo>
                    <a:lnTo>
                      <a:pt x="32852" y="145156"/>
                    </a:lnTo>
                    <a:lnTo>
                      <a:pt x="32518" y="0"/>
                    </a:lnTo>
                    <a:lnTo>
                      <a:pt x="334" y="0"/>
                    </a:lnTo>
                    <a:lnTo>
                      <a:pt x="0" y="145156"/>
                    </a:lnTo>
                    <a:close/>
                  </a:path>
                </a:pathLst>
              </a:custGeom>
              <a:grpFill/>
              <a:ln w="11089" cap="flat">
                <a:noFill/>
                <a:prstDash val="solid"/>
                <a:miter/>
              </a:ln>
            </p:spPr>
            <p:txBody>
              <a:bodyPr rtlCol="0" anchor="ctr"/>
              <a:lstStyle/>
              <a:p>
                <a:endParaRPr lang="fi-FI"/>
              </a:p>
            </p:txBody>
          </p:sp>
          <p:sp>
            <p:nvSpPr>
              <p:cNvPr id="26" name="Vapaamuotoinen: Muoto 17">
                <a:extLst>
                  <a:ext uri="{FF2B5EF4-FFF2-40B4-BE49-F238E27FC236}">
                    <a16:creationId xmlns:a16="http://schemas.microsoft.com/office/drawing/2014/main" id="{80ED7492-7F28-449B-B2B7-821E0B7CCA8F}"/>
                  </a:ext>
                </a:extLst>
              </p:cNvPr>
              <p:cNvSpPr/>
              <p:nvPr/>
            </p:nvSpPr>
            <p:spPr bwMode="black">
              <a:xfrm>
                <a:off x="10278854" y="6318240"/>
                <a:ext cx="202567" cy="290311"/>
              </a:xfrm>
              <a:custGeom>
                <a:avLst/>
                <a:gdLst>
                  <a:gd name="connsiteX0" fmla="*/ 0 w 202567"/>
                  <a:gd name="connsiteY0" fmla="*/ 0 h 290311"/>
                  <a:gd name="connsiteX1" fmla="*/ 0 w 202567"/>
                  <a:gd name="connsiteY1" fmla="*/ 32233 h 290311"/>
                  <a:gd name="connsiteX2" fmla="*/ 85081 w 202567"/>
                  <a:gd name="connsiteY2" fmla="*/ 32233 h 290311"/>
                  <a:gd name="connsiteX3" fmla="*/ 84746 w 202567"/>
                  <a:gd name="connsiteY3" fmla="*/ 161163 h 290311"/>
                  <a:gd name="connsiteX4" fmla="*/ 85081 w 202567"/>
                  <a:gd name="connsiteY4" fmla="*/ 290312 h 290311"/>
                  <a:gd name="connsiteX5" fmla="*/ 117710 w 202567"/>
                  <a:gd name="connsiteY5" fmla="*/ 290312 h 290311"/>
                  <a:gd name="connsiteX6" fmla="*/ 117932 w 202567"/>
                  <a:gd name="connsiteY6" fmla="*/ 161163 h 290311"/>
                  <a:gd name="connsiteX7" fmla="*/ 117710 w 202567"/>
                  <a:gd name="connsiteY7" fmla="*/ 32233 h 290311"/>
                  <a:gd name="connsiteX8" fmla="*/ 202567 w 202567"/>
                  <a:gd name="connsiteY8" fmla="*/ 32233 h 290311"/>
                  <a:gd name="connsiteX9" fmla="*/ 202567 w 202567"/>
                  <a:gd name="connsiteY9" fmla="*/ 0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567" h="290311">
                    <a:moveTo>
                      <a:pt x="0" y="0"/>
                    </a:moveTo>
                    <a:lnTo>
                      <a:pt x="0" y="32233"/>
                    </a:lnTo>
                    <a:lnTo>
                      <a:pt x="85081" y="32233"/>
                    </a:lnTo>
                    <a:lnTo>
                      <a:pt x="84746" y="161163"/>
                    </a:lnTo>
                    <a:lnTo>
                      <a:pt x="85081" y="290312"/>
                    </a:lnTo>
                    <a:lnTo>
                      <a:pt x="117710" y="290312"/>
                    </a:lnTo>
                    <a:lnTo>
                      <a:pt x="117932" y="161163"/>
                    </a:lnTo>
                    <a:lnTo>
                      <a:pt x="117710" y="32233"/>
                    </a:lnTo>
                    <a:lnTo>
                      <a:pt x="202567" y="32233"/>
                    </a:lnTo>
                    <a:lnTo>
                      <a:pt x="202567" y="0"/>
                    </a:lnTo>
                    <a:close/>
                  </a:path>
                </a:pathLst>
              </a:custGeom>
              <a:grpFill/>
              <a:ln w="11089" cap="flat">
                <a:noFill/>
                <a:prstDash val="solid"/>
                <a:miter/>
              </a:ln>
            </p:spPr>
            <p:txBody>
              <a:bodyPr rtlCol="0" anchor="ctr"/>
              <a:lstStyle/>
              <a:p>
                <a:endParaRPr lang="fi-FI"/>
              </a:p>
            </p:txBody>
          </p:sp>
          <p:sp>
            <p:nvSpPr>
              <p:cNvPr id="27" name="Vapaamuotoinen: Muoto 18">
                <a:extLst>
                  <a:ext uri="{FF2B5EF4-FFF2-40B4-BE49-F238E27FC236}">
                    <a16:creationId xmlns:a16="http://schemas.microsoft.com/office/drawing/2014/main" id="{825F6A3B-EF2F-4E9B-8518-116D2BFE757E}"/>
                  </a:ext>
                </a:extLst>
              </p:cNvPr>
              <p:cNvSpPr/>
              <p:nvPr/>
            </p:nvSpPr>
            <p:spPr bwMode="black">
              <a:xfrm>
                <a:off x="10763359" y="6317810"/>
                <a:ext cx="159501" cy="291546"/>
              </a:xfrm>
              <a:custGeom>
                <a:avLst/>
                <a:gdLst>
                  <a:gd name="connsiteX0" fmla="*/ 126872 w 159501"/>
                  <a:gd name="connsiteY0" fmla="*/ 76547 h 291546"/>
                  <a:gd name="connsiteX1" fmla="*/ 126427 w 159501"/>
                  <a:gd name="connsiteY1" fmla="*/ 69251 h 291546"/>
                  <a:gd name="connsiteX2" fmla="*/ 125536 w 159501"/>
                  <a:gd name="connsiteY2" fmla="*/ 64460 h 291546"/>
                  <a:gd name="connsiteX3" fmla="*/ 124645 w 159501"/>
                  <a:gd name="connsiteY3" fmla="*/ 61302 h 291546"/>
                  <a:gd name="connsiteX4" fmla="*/ 123532 w 159501"/>
                  <a:gd name="connsiteY4" fmla="*/ 58362 h 291546"/>
                  <a:gd name="connsiteX5" fmla="*/ 120525 w 159501"/>
                  <a:gd name="connsiteY5" fmla="*/ 52917 h 291546"/>
                  <a:gd name="connsiteX6" fmla="*/ 116516 w 159501"/>
                  <a:gd name="connsiteY6" fmla="*/ 47908 h 291546"/>
                  <a:gd name="connsiteX7" fmla="*/ 113843 w 159501"/>
                  <a:gd name="connsiteY7" fmla="*/ 45404 h 291546"/>
                  <a:gd name="connsiteX8" fmla="*/ 112507 w 159501"/>
                  <a:gd name="connsiteY8" fmla="*/ 44315 h 291546"/>
                  <a:gd name="connsiteX9" fmla="*/ 111839 w 159501"/>
                  <a:gd name="connsiteY9" fmla="*/ 43770 h 291546"/>
                  <a:gd name="connsiteX10" fmla="*/ 111282 w 159501"/>
                  <a:gd name="connsiteY10" fmla="*/ 43226 h 291546"/>
                  <a:gd name="connsiteX11" fmla="*/ 109611 w 159501"/>
                  <a:gd name="connsiteY11" fmla="*/ 42028 h 291546"/>
                  <a:gd name="connsiteX12" fmla="*/ 106493 w 159501"/>
                  <a:gd name="connsiteY12" fmla="*/ 40068 h 291546"/>
                  <a:gd name="connsiteX13" fmla="*/ 105157 w 159501"/>
                  <a:gd name="connsiteY13" fmla="*/ 39305 h 291546"/>
                  <a:gd name="connsiteX14" fmla="*/ 100591 w 159501"/>
                  <a:gd name="connsiteY14" fmla="*/ 37128 h 291546"/>
                  <a:gd name="connsiteX15" fmla="*/ 95914 w 159501"/>
                  <a:gd name="connsiteY15" fmla="*/ 35494 h 291546"/>
                  <a:gd name="connsiteX16" fmla="*/ 92462 w 159501"/>
                  <a:gd name="connsiteY16" fmla="*/ 34623 h 291546"/>
                  <a:gd name="connsiteX17" fmla="*/ 88898 w 159501"/>
                  <a:gd name="connsiteY17" fmla="*/ 33861 h 291546"/>
                  <a:gd name="connsiteX18" fmla="*/ 83553 w 159501"/>
                  <a:gd name="connsiteY18" fmla="*/ 33098 h 291546"/>
                  <a:gd name="connsiteX19" fmla="*/ 79544 w 159501"/>
                  <a:gd name="connsiteY19" fmla="*/ 32881 h 291546"/>
                  <a:gd name="connsiteX20" fmla="*/ 75535 w 159501"/>
                  <a:gd name="connsiteY20" fmla="*/ 32772 h 291546"/>
                  <a:gd name="connsiteX21" fmla="*/ 32215 w 159501"/>
                  <a:gd name="connsiteY21" fmla="*/ 32772 h 291546"/>
                  <a:gd name="connsiteX22" fmla="*/ 32215 w 159501"/>
                  <a:gd name="connsiteY22" fmla="*/ 121738 h 291546"/>
                  <a:gd name="connsiteX23" fmla="*/ 75423 w 159501"/>
                  <a:gd name="connsiteY23" fmla="*/ 121738 h 291546"/>
                  <a:gd name="connsiteX24" fmla="*/ 86448 w 159501"/>
                  <a:gd name="connsiteY24" fmla="*/ 120976 h 291546"/>
                  <a:gd name="connsiteX25" fmla="*/ 96248 w 159501"/>
                  <a:gd name="connsiteY25" fmla="*/ 118689 h 291546"/>
                  <a:gd name="connsiteX26" fmla="*/ 104934 w 159501"/>
                  <a:gd name="connsiteY26" fmla="*/ 114987 h 291546"/>
                  <a:gd name="connsiteX27" fmla="*/ 112618 w 159501"/>
                  <a:gd name="connsiteY27" fmla="*/ 109869 h 291546"/>
                  <a:gd name="connsiteX28" fmla="*/ 115514 w 159501"/>
                  <a:gd name="connsiteY28" fmla="*/ 107146 h 291546"/>
                  <a:gd name="connsiteX29" fmla="*/ 118075 w 159501"/>
                  <a:gd name="connsiteY29" fmla="*/ 104206 h 291546"/>
                  <a:gd name="connsiteX30" fmla="*/ 120302 w 159501"/>
                  <a:gd name="connsiteY30" fmla="*/ 101157 h 291546"/>
                  <a:gd name="connsiteX31" fmla="*/ 122195 w 159501"/>
                  <a:gd name="connsiteY31" fmla="*/ 97782 h 291546"/>
                  <a:gd name="connsiteX32" fmla="*/ 124979 w 159501"/>
                  <a:gd name="connsiteY32" fmla="*/ 90377 h 291546"/>
                  <a:gd name="connsiteX33" fmla="*/ 125982 w 159501"/>
                  <a:gd name="connsiteY33" fmla="*/ 85694 h 291546"/>
                  <a:gd name="connsiteX34" fmla="*/ 126872 w 159501"/>
                  <a:gd name="connsiteY34" fmla="*/ 76547 h 291546"/>
                  <a:gd name="connsiteX35" fmla="*/ 98809 w 159501"/>
                  <a:gd name="connsiteY35" fmla="*/ 151249 h 291546"/>
                  <a:gd name="connsiteX36" fmla="*/ 42126 w 159501"/>
                  <a:gd name="connsiteY36" fmla="*/ 153862 h 291546"/>
                  <a:gd name="connsiteX37" fmla="*/ 32215 w 159501"/>
                  <a:gd name="connsiteY37" fmla="*/ 156040 h 291546"/>
                  <a:gd name="connsiteX38" fmla="*/ 32215 w 159501"/>
                  <a:gd name="connsiteY38" fmla="*/ 168018 h 291546"/>
                  <a:gd name="connsiteX39" fmla="*/ 32215 w 159501"/>
                  <a:gd name="connsiteY39" fmla="*/ 191866 h 291546"/>
                  <a:gd name="connsiteX40" fmla="*/ 32215 w 159501"/>
                  <a:gd name="connsiteY40" fmla="*/ 243591 h 291546"/>
                  <a:gd name="connsiteX41" fmla="*/ 32215 w 159501"/>
                  <a:gd name="connsiteY41" fmla="*/ 269508 h 291546"/>
                  <a:gd name="connsiteX42" fmla="*/ 32215 w 159501"/>
                  <a:gd name="connsiteY42" fmla="*/ 282466 h 291546"/>
                  <a:gd name="connsiteX43" fmla="*/ 32215 w 159501"/>
                  <a:gd name="connsiteY43" fmla="*/ 289000 h 291546"/>
                  <a:gd name="connsiteX44" fmla="*/ 27538 w 159501"/>
                  <a:gd name="connsiteY44" fmla="*/ 290851 h 291546"/>
                  <a:gd name="connsiteX45" fmla="*/ 7604 w 159501"/>
                  <a:gd name="connsiteY45" fmla="*/ 290851 h 291546"/>
                  <a:gd name="connsiteX46" fmla="*/ 31 w 159501"/>
                  <a:gd name="connsiteY46" fmla="*/ 288564 h 291546"/>
                  <a:gd name="connsiteX47" fmla="*/ 31 w 159501"/>
                  <a:gd name="connsiteY47" fmla="*/ 285079 h 291546"/>
                  <a:gd name="connsiteX48" fmla="*/ 31 w 159501"/>
                  <a:gd name="connsiteY48" fmla="*/ 274626 h 291546"/>
                  <a:gd name="connsiteX49" fmla="*/ 31 w 159501"/>
                  <a:gd name="connsiteY49" fmla="*/ 214516 h 291546"/>
                  <a:gd name="connsiteX50" fmla="*/ 143 w 159501"/>
                  <a:gd name="connsiteY50" fmla="*/ 7944 h 291546"/>
                  <a:gd name="connsiteX51" fmla="*/ 143 w 159501"/>
                  <a:gd name="connsiteY51" fmla="*/ 1846 h 291546"/>
                  <a:gd name="connsiteX52" fmla="*/ 5042 w 159501"/>
                  <a:gd name="connsiteY52" fmla="*/ 539 h 291546"/>
                  <a:gd name="connsiteX53" fmla="*/ 17404 w 159501"/>
                  <a:gd name="connsiteY53" fmla="*/ 539 h 291546"/>
                  <a:gd name="connsiteX54" fmla="*/ 42126 w 159501"/>
                  <a:gd name="connsiteY54" fmla="*/ 539 h 291546"/>
                  <a:gd name="connsiteX55" fmla="*/ 98141 w 159501"/>
                  <a:gd name="connsiteY55" fmla="*/ 2826 h 291546"/>
                  <a:gd name="connsiteX56" fmla="*/ 159501 w 159501"/>
                  <a:gd name="connsiteY56" fmla="*/ 76656 h 291546"/>
                  <a:gd name="connsiteX57" fmla="*/ 98809 w 159501"/>
                  <a:gd name="connsiteY57" fmla="*/ 151249 h 29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9501" h="291546">
                    <a:moveTo>
                      <a:pt x="126872" y="76547"/>
                    </a:moveTo>
                    <a:cubicBezTo>
                      <a:pt x="126872" y="74043"/>
                      <a:pt x="126761" y="71647"/>
                      <a:pt x="126427" y="69251"/>
                    </a:cubicBezTo>
                    <a:cubicBezTo>
                      <a:pt x="126204" y="67618"/>
                      <a:pt x="125870" y="65985"/>
                      <a:pt x="125536" y="64460"/>
                    </a:cubicBezTo>
                    <a:cubicBezTo>
                      <a:pt x="125313" y="63371"/>
                      <a:pt x="124979" y="62282"/>
                      <a:pt x="124645" y="61302"/>
                    </a:cubicBezTo>
                    <a:cubicBezTo>
                      <a:pt x="124311" y="60322"/>
                      <a:pt x="123866" y="59342"/>
                      <a:pt x="123532" y="58362"/>
                    </a:cubicBezTo>
                    <a:cubicBezTo>
                      <a:pt x="122752" y="56402"/>
                      <a:pt x="121638" y="54551"/>
                      <a:pt x="120525" y="52917"/>
                    </a:cubicBezTo>
                    <a:cubicBezTo>
                      <a:pt x="119300" y="51175"/>
                      <a:pt x="117963" y="49433"/>
                      <a:pt x="116516" y="47908"/>
                    </a:cubicBezTo>
                    <a:cubicBezTo>
                      <a:pt x="115625" y="47037"/>
                      <a:pt x="114734" y="46166"/>
                      <a:pt x="113843" y="45404"/>
                    </a:cubicBezTo>
                    <a:cubicBezTo>
                      <a:pt x="113398" y="44968"/>
                      <a:pt x="112952" y="44641"/>
                      <a:pt x="112507" y="44315"/>
                    </a:cubicBezTo>
                    <a:cubicBezTo>
                      <a:pt x="112284" y="44097"/>
                      <a:pt x="112061" y="43988"/>
                      <a:pt x="111839" y="43770"/>
                    </a:cubicBezTo>
                    <a:cubicBezTo>
                      <a:pt x="111616" y="43661"/>
                      <a:pt x="111504" y="43443"/>
                      <a:pt x="111282" y="43226"/>
                    </a:cubicBezTo>
                    <a:cubicBezTo>
                      <a:pt x="110725" y="42790"/>
                      <a:pt x="110168" y="42354"/>
                      <a:pt x="109611" y="42028"/>
                    </a:cubicBezTo>
                    <a:cubicBezTo>
                      <a:pt x="108609" y="41266"/>
                      <a:pt x="107607" y="40612"/>
                      <a:pt x="106493" y="40068"/>
                    </a:cubicBezTo>
                    <a:cubicBezTo>
                      <a:pt x="106048" y="39850"/>
                      <a:pt x="105602" y="39523"/>
                      <a:pt x="105157" y="39305"/>
                    </a:cubicBezTo>
                    <a:cubicBezTo>
                      <a:pt x="103709" y="38543"/>
                      <a:pt x="102150" y="37781"/>
                      <a:pt x="100591" y="37128"/>
                    </a:cubicBezTo>
                    <a:cubicBezTo>
                      <a:pt x="99032" y="36474"/>
                      <a:pt x="97584" y="36039"/>
                      <a:pt x="95914" y="35494"/>
                    </a:cubicBezTo>
                    <a:cubicBezTo>
                      <a:pt x="94800" y="35167"/>
                      <a:pt x="93575" y="34841"/>
                      <a:pt x="92462" y="34623"/>
                    </a:cubicBezTo>
                    <a:cubicBezTo>
                      <a:pt x="91237" y="34405"/>
                      <a:pt x="90123" y="34079"/>
                      <a:pt x="88898" y="33861"/>
                    </a:cubicBezTo>
                    <a:cubicBezTo>
                      <a:pt x="87116" y="33534"/>
                      <a:pt x="85334" y="33316"/>
                      <a:pt x="83553" y="33098"/>
                    </a:cubicBezTo>
                    <a:cubicBezTo>
                      <a:pt x="82216" y="32990"/>
                      <a:pt x="80880" y="32881"/>
                      <a:pt x="79544" y="32881"/>
                    </a:cubicBezTo>
                    <a:cubicBezTo>
                      <a:pt x="78207" y="32881"/>
                      <a:pt x="76871" y="32772"/>
                      <a:pt x="75535" y="32772"/>
                    </a:cubicBezTo>
                    <a:lnTo>
                      <a:pt x="32215" y="32772"/>
                    </a:lnTo>
                    <a:lnTo>
                      <a:pt x="32215" y="121738"/>
                    </a:lnTo>
                    <a:lnTo>
                      <a:pt x="75423" y="121738"/>
                    </a:lnTo>
                    <a:cubicBezTo>
                      <a:pt x="79098" y="121738"/>
                      <a:pt x="82773" y="121520"/>
                      <a:pt x="86448" y="120976"/>
                    </a:cubicBezTo>
                    <a:cubicBezTo>
                      <a:pt x="89789" y="120432"/>
                      <a:pt x="93018" y="119778"/>
                      <a:pt x="96248" y="118689"/>
                    </a:cubicBezTo>
                    <a:cubicBezTo>
                      <a:pt x="99255" y="117709"/>
                      <a:pt x="102150" y="116511"/>
                      <a:pt x="104934" y="114987"/>
                    </a:cubicBezTo>
                    <a:cubicBezTo>
                      <a:pt x="107607" y="113571"/>
                      <a:pt x="110168" y="111829"/>
                      <a:pt x="112618" y="109869"/>
                    </a:cubicBezTo>
                    <a:cubicBezTo>
                      <a:pt x="113620" y="108998"/>
                      <a:pt x="114623" y="108127"/>
                      <a:pt x="115514" y="107146"/>
                    </a:cubicBezTo>
                    <a:cubicBezTo>
                      <a:pt x="116404" y="106275"/>
                      <a:pt x="117295" y="105295"/>
                      <a:pt x="118075" y="104206"/>
                    </a:cubicBezTo>
                    <a:cubicBezTo>
                      <a:pt x="118854" y="103226"/>
                      <a:pt x="119634" y="102246"/>
                      <a:pt x="120302" y="101157"/>
                    </a:cubicBezTo>
                    <a:cubicBezTo>
                      <a:pt x="120970" y="100068"/>
                      <a:pt x="121638" y="98979"/>
                      <a:pt x="122195" y="97782"/>
                    </a:cubicBezTo>
                    <a:cubicBezTo>
                      <a:pt x="123309" y="95386"/>
                      <a:pt x="124311" y="92990"/>
                      <a:pt x="124979" y="90377"/>
                    </a:cubicBezTo>
                    <a:cubicBezTo>
                      <a:pt x="125425" y="88852"/>
                      <a:pt x="125759" y="87219"/>
                      <a:pt x="125982" y="85694"/>
                    </a:cubicBezTo>
                    <a:cubicBezTo>
                      <a:pt x="126650" y="82536"/>
                      <a:pt x="126872" y="79487"/>
                      <a:pt x="126872" y="76547"/>
                    </a:cubicBezTo>
                    <a:moveTo>
                      <a:pt x="98809" y="151249"/>
                    </a:moveTo>
                    <a:cubicBezTo>
                      <a:pt x="79766" y="155822"/>
                      <a:pt x="61058" y="153862"/>
                      <a:pt x="42126" y="153862"/>
                    </a:cubicBezTo>
                    <a:cubicBezTo>
                      <a:pt x="39899" y="153862"/>
                      <a:pt x="32215" y="151902"/>
                      <a:pt x="32215" y="156040"/>
                    </a:cubicBezTo>
                    <a:lnTo>
                      <a:pt x="32215" y="168018"/>
                    </a:lnTo>
                    <a:lnTo>
                      <a:pt x="32215" y="191866"/>
                    </a:lnTo>
                    <a:lnTo>
                      <a:pt x="32215" y="243591"/>
                    </a:lnTo>
                    <a:lnTo>
                      <a:pt x="32215" y="269508"/>
                    </a:lnTo>
                    <a:lnTo>
                      <a:pt x="32215" y="282466"/>
                    </a:lnTo>
                    <a:lnTo>
                      <a:pt x="32215" y="289000"/>
                    </a:lnTo>
                    <a:cubicBezTo>
                      <a:pt x="32215" y="292049"/>
                      <a:pt x="29431" y="290851"/>
                      <a:pt x="27538" y="290851"/>
                    </a:cubicBezTo>
                    <a:lnTo>
                      <a:pt x="7604" y="290851"/>
                    </a:lnTo>
                    <a:cubicBezTo>
                      <a:pt x="4708" y="290851"/>
                      <a:pt x="31" y="293464"/>
                      <a:pt x="31" y="288564"/>
                    </a:cubicBezTo>
                    <a:lnTo>
                      <a:pt x="31" y="285079"/>
                    </a:lnTo>
                    <a:cubicBezTo>
                      <a:pt x="31" y="281595"/>
                      <a:pt x="31" y="278110"/>
                      <a:pt x="31" y="274626"/>
                    </a:cubicBezTo>
                    <a:cubicBezTo>
                      <a:pt x="31" y="254589"/>
                      <a:pt x="31" y="234553"/>
                      <a:pt x="31" y="214516"/>
                    </a:cubicBezTo>
                    <a:cubicBezTo>
                      <a:pt x="-80" y="145695"/>
                      <a:pt x="143" y="76874"/>
                      <a:pt x="143" y="7944"/>
                    </a:cubicBezTo>
                    <a:lnTo>
                      <a:pt x="143" y="1846"/>
                    </a:lnTo>
                    <a:cubicBezTo>
                      <a:pt x="143" y="-1312"/>
                      <a:pt x="3261" y="539"/>
                      <a:pt x="5042" y="539"/>
                    </a:cubicBezTo>
                    <a:lnTo>
                      <a:pt x="17404" y="539"/>
                    </a:lnTo>
                    <a:lnTo>
                      <a:pt x="42126" y="539"/>
                    </a:lnTo>
                    <a:cubicBezTo>
                      <a:pt x="60835" y="539"/>
                      <a:pt x="79321" y="-1312"/>
                      <a:pt x="98141" y="2826"/>
                    </a:cubicBezTo>
                    <a:cubicBezTo>
                      <a:pt x="136561" y="11320"/>
                      <a:pt x="159501" y="37672"/>
                      <a:pt x="159501" y="76656"/>
                    </a:cubicBezTo>
                    <a:cubicBezTo>
                      <a:pt x="159390" y="113789"/>
                      <a:pt x="135559" y="142428"/>
                      <a:pt x="98809" y="151249"/>
                    </a:cubicBezTo>
                  </a:path>
                </a:pathLst>
              </a:custGeom>
              <a:grpFill/>
              <a:ln w="11089" cap="flat">
                <a:noFill/>
                <a:prstDash val="solid"/>
                <a:miter/>
              </a:ln>
            </p:spPr>
            <p:txBody>
              <a:bodyPr rtlCol="0" anchor="ctr"/>
              <a:lstStyle/>
              <a:p>
                <a:endParaRPr lang="fi-FI"/>
              </a:p>
            </p:txBody>
          </p:sp>
          <p:sp>
            <p:nvSpPr>
              <p:cNvPr id="28" name="Vapaamuotoinen: Muoto 19">
                <a:extLst>
                  <a:ext uri="{FF2B5EF4-FFF2-40B4-BE49-F238E27FC236}">
                    <a16:creationId xmlns:a16="http://schemas.microsoft.com/office/drawing/2014/main" id="{F75523DB-9EA9-455C-8778-A7343DBA6214}"/>
                  </a:ext>
                </a:extLst>
              </p:cNvPr>
              <p:cNvSpPr/>
              <p:nvPr/>
            </p:nvSpPr>
            <p:spPr bwMode="black">
              <a:xfrm>
                <a:off x="10472624" y="6318240"/>
                <a:ext cx="245775" cy="290311"/>
              </a:xfrm>
              <a:custGeom>
                <a:avLst/>
                <a:gdLst>
                  <a:gd name="connsiteX0" fmla="*/ 172054 w 245775"/>
                  <a:gd name="connsiteY0" fmla="*/ 204176 h 290311"/>
                  <a:gd name="connsiteX1" fmla="*/ 122610 w 245775"/>
                  <a:gd name="connsiteY1" fmla="*/ 77750 h 290311"/>
                  <a:gd name="connsiteX2" fmla="*/ 73165 w 245775"/>
                  <a:gd name="connsiteY2" fmla="*/ 204176 h 290311"/>
                  <a:gd name="connsiteX3" fmla="*/ 172054 w 245775"/>
                  <a:gd name="connsiteY3" fmla="*/ 204176 h 290311"/>
                  <a:gd name="connsiteX4" fmla="*/ 206131 w 245775"/>
                  <a:gd name="connsiteY4" fmla="*/ 290312 h 290311"/>
                  <a:gd name="connsiteX5" fmla="*/ 183190 w 245775"/>
                  <a:gd name="connsiteY5" fmla="*/ 231618 h 290311"/>
                  <a:gd name="connsiteX6" fmla="*/ 62474 w 245775"/>
                  <a:gd name="connsiteY6" fmla="*/ 231618 h 290311"/>
                  <a:gd name="connsiteX7" fmla="*/ 39534 w 245775"/>
                  <a:gd name="connsiteY7" fmla="*/ 290312 h 290311"/>
                  <a:gd name="connsiteX8" fmla="*/ 0 w 245775"/>
                  <a:gd name="connsiteY8" fmla="*/ 290312 h 290311"/>
                  <a:gd name="connsiteX9" fmla="*/ 122721 w 245775"/>
                  <a:gd name="connsiteY9" fmla="*/ 0 h 290311"/>
                  <a:gd name="connsiteX10" fmla="*/ 245776 w 245775"/>
                  <a:gd name="connsiteY10" fmla="*/ 290312 h 290311"/>
                  <a:gd name="connsiteX11" fmla="*/ 206131 w 245775"/>
                  <a:gd name="connsiteY11" fmla="*/ 290312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75" h="290311">
                    <a:moveTo>
                      <a:pt x="172054" y="204176"/>
                    </a:moveTo>
                    <a:lnTo>
                      <a:pt x="122610" y="77750"/>
                    </a:lnTo>
                    <a:lnTo>
                      <a:pt x="73165" y="204176"/>
                    </a:lnTo>
                    <a:lnTo>
                      <a:pt x="172054" y="204176"/>
                    </a:lnTo>
                    <a:close/>
                    <a:moveTo>
                      <a:pt x="206131" y="290312"/>
                    </a:moveTo>
                    <a:lnTo>
                      <a:pt x="183190" y="231618"/>
                    </a:lnTo>
                    <a:lnTo>
                      <a:pt x="62474" y="231618"/>
                    </a:lnTo>
                    <a:lnTo>
                      <a:pt x="39534" y="290312"/>
                    </a:lnTo>
                    <a:lnTo>
                      <a:pt x="0" y="290312"/>
                    </a:lnTo>
                    <a:lnTo>
                      <a:pt x="122721" y="0"/>
                    </a:lnTo>
                    <a:lnTo>
                      <a:pt x="245776" y="290312"/>
                    </a:lnTo>
                    <a:lnTo>
                      <a:pt x="206131" y="290312"/>
                    </a:lnTo>
                    <a:close/>
                  </a:path>
                </a:pathLst>
              </a:custGeom>
              <a:grpFill/>
              <a:ln w="11089" cap="flat">
                <a:noFill/>
                <a:prstDash val="solid"/>
                <a:miter/>
              </a:ln>
            </p:spPr>
            <p:txBody>
              <a:bodyPr rtlCol="0" anchor="ctr"/>
              <a:lstStyle/>
              <a:p>
                <a:endParaRPr lang="fi-FI"/>
              </a:p>
            </p:txBody>
          </p:sp>
        </p:grpSp>
      </p:grpSp>
    </p:spTree>
    <p:extLst>
      <p:ext uri="{BB962C8B-B14F-4D97-AF65-F5344CB8AC3E}">
        <p14:creationId xmlns:p14="http://schemas.microsoft.com/office/powerpoint/2010/main" val="26449098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F7EA3399-567D-43D3-A683-2BDA3BAC5D43}"/>
              </a:ext>
            </a:extLst>
          </p:cNvPr>
          <p:cNvSpPr>
            <a:spLocks noGrp="1"/>
          </p:cNvSpPr>
          <p:nvPr>
            <p:ph type="dt" sz="half" idx="10"/>
          </p:nvPr>
        </p:nvSpPr>
        <p:spPr/>
        <p:txBody>
          <a:bodyPr/>
          <a:lstStyle/>
          <a:p>
            <a:fld id="{B4D90FEF-75B9-4869-89EB-4EEA7E476588}" type="datetime1">
              <a:rPr lang="fi-FI" smtClean="0"/>
              <a:t>30.5.2024</a:t>
            </a:fld>
            <a:endParaRPr lang="fi-FI"/>
          </a:p>
        </p:txBody>
      </p:sp>
      <p:sp>
        <p:nvSpPr>
          <p:cNvPr id="3" name="Alatunnisteen paikkamerkki 2">
            <a:extLst>
              <a:ext uri="{FF2B5EF4-FFF2-40B4-BE49-F238E27FC236}">
                <a16:creationId xmlns:a16="http://schemas.microsoft.com/office/drawing/2014/main" id="{E2582EF5-310B-4628-B1CF-128A673DDCB0}"/>
              </a:ext>
            </a:extLst>
          </p:cNvPr>
          <p:cNvSpPr>
            <a:spLocks noGrp="1"/>
          </p:cNvSpPr>
          <p:nvPr>
            <p:ph type="ftr" sz="quarter" idx="11"/>
          </p:nvPr>
        </p:nvSpPr>
        <p:spPr/>
        <p:txBody>
          <a:bodyPr/>
          <a:lstStyle/>
          <a:p>
            <a:r>
              <a:rPr lang="en-US"/>
              <a:t>This work © 2024 by Tapio Palvelut Oy is licensed under CC BY-SA 4.0 </a:t>
            </a:r>
            <a:endParaRPr lang="fi-FI"/>
          </a:p>
        </p:txBody>
      </p:sp>
      <p:sp>
        <p:nvSpPr>
          <p:cNvPr id="4" name="Dian numeron paikkamerkki 3">
            <a:extLst>
              <a:ext uri="{FF2B5EF4-FFF2-40B4-BE49-F238E27FC236}">
                <a16:creationId xmlns:a16="http://schemas.microsoft.com/office/drawing/2014/main" id="{2537DFBE-5E7C-4379-B258-8A4A9178FCD8}"/>
              </a:ext>
            </a:extLst>
          </p:cNvPr>
          <p:cNvSpPr>
            <a:spLocks noGrp="1"/>
          </p:cNvSpPr>
          <p:nvPr>
            <p:ph type="sldNum" sz="quarter" idx="12"/>
          </p:nvPr>
        </p:nvSpPr>
        <p:spPr/>
        <p:txBody>
          <a:bodyPr/>
          <a:lstStyle/>
          <a:p>
            <a:fld id="{2020BB7A-7565-440A-AF71-226D618FE89D}" type="slidenum">
              <a:rPr lang="fi-FI" smtClean="0"/>
              <a:t>‹#›</a:t>
            </a:fld>
            <a:endParaRPr lang="fi-FI"/>
          </a:p>
        </p:txBody>
      </p:sp>
    </p:spTree>
    <p:extLst>
      <p:ext uri="{BB962C8B-B14F-4D97-AF65-F5344CB8AC3E}">
        <p14:creationId xmlns:p14="http://schemas.microsoft.com/office/powerpoint/2010/main" val="1320056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Valkoinen">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F7EA3399-567D-43D3-A683-2BDA3BAC5D43}"/>
              </a:ext>
            </a:extLst>
          </p:cNvPr>
          <p:cNvSpPr>
            <a:spLocks noGrp="1"/>
          </p:cNvSpPr>
          <p:nvPr>
            <p:ph type="dt" sz="half" idx="10"/>
          </p:nvPr>
        </p:nvSpPr>
        <p:spPr/>
        <p:txBody>
          <a:bodyPr/>
          <a:lstStyle/>
          <a:p>
            <a:fld id="{C31E7707-87C9-4962-8969-641232A7820E}" type="datetime1">
              <a:rPr lang="fi-FI" smtClean="0"/>
              <a:t>30.5.2024</a:t>
            </a:fld>
            <a:endParaRPr lang="fi-FI"/>
          </a:p>
        </p:txBody>
      </p:sp>
      <p:sp>
        <p:nvSpPr>
          <p:cNvPr id="3" name="Alatunnisteen paikkamerkki 2">
            <a:extLst>
              <a:ext uri="{FF2B5EF4-FFF2-40B4-BE49-F238E27FC236}">
                <a16:creationId xmlns:a16="http://schemas.microsoft.com/office/drawing/2014/main" id="{E2582EF5-310B-4628-B1CF-128A673DDCB0}"/>
              </a:ext>
            </a:extLst>
          </p:cNvPr>
          <p:cNvSpPr>
            <a:spLocks noGrp="1"/>
          </p:cNvSpPr>
          <p:nvPr>
            <p:ph type="ftr" sz="quarter" idx="11"/>
          </p:nvPr>
        </p:nvSpPr>
        <p:spPr/>
        <p:txBody>
          <a:bodyPr/>
          <a:lstStyle/>
          <a:p>
            <a:r>
              <a:rPr lang="en-US"/>
              <a:t>This work © 2024 by Tapio Palvelut Oy is licensed under CC BY-SA 4.0 </a:t>
            </a:r>
            <a:endParaRPr lang="fi-FI"/>
          </a:p>
        </p:txBody>
      </p:sp>
      <p:sp>
        <p:nvSpPr>
          <p:cNvPr id="4" name="Dian numeron paikkamerkki 3">
            <a:extLst>
              <a:ext uri="{FF2B5EF4-FFF2-40B4-BE49-F238E27FC236}">
                <a16:creationId xmlns:a16="http://schemas.microsoft.com/office/drawing/2014/main" id="{2537DFBE-5E7C-4379-B258-8A4A9178FCD8}"/>
              </a:ext>
            </a:extLst>
          </p:cNvPr>
          <p:cNvSpPr>
            <a:spLocks noGrp="1"/>
          </p:cNvSpPr>
          <p:nvPr>
            <p:ph type="sldNum" sz="quarter" idx="12"/>
          </p:nvPr>
        </p:nvSpPr>
        <p:spPr/>
        <p:txBody>
          <a:bodyPr/>
          <a:lstStyle/>
          <a:p>
            <a:fld id="{2020BB7A-7565-440A-AF71-226D618FE89D}" type="slidenum">
              <a:rPr lang="fi-FI" smtClean="0"/>
              <a:t>‹#›</a:t>
            </a:fld>
            <a:endParaRPr lang="fi-FI"/>
          </a:p>
        </p:txBody>
      </p:sp>
    </p:spTree>
    <p:extLst>
      <p:ext uri="{BB962C8B-B14F-4D97-AF65-F5344CB8AC3E}">
        <p14:creationId xmlns:p14="http://schemas.microsoft.com/office/powerpoint/2010/main" val="754598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Kaksi sisältökohdetta">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9518B633-A222-4D94-A92C-2B79DC7A31DD}"/>
              </a:ext>
            </a:extLst>
          </p:cNvPr>
          <p:cNvSpPr>
            <a:spLocks noGrp="1"/>
          </p:cNvSpPr>
          <p:nvPr>
            <p:ph type="title"/>
          </p:nvPr>
        </p:nvSpPr>
        <p:spPr/>
        <p:txBody>
          <a:body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F007A367-957A-41C8-87A9-5FD1D8338751}"/>
              </a:ext>
            </a:extLst>
          </p:cNvPr>
          <p:cNvSpPr>
            <a:spLocks noGrp="1"/>
          </p:cNvSpPr>
          <p:nvPr>
            <p:ph sz="half" idx="1"/>
          </p:nvPr>
        </p:nvSpPr>
        <p:spPr>
          <a:xfrm>
            <a:off x="576000" y="1825625"/>
            <a:ext cx="5292000" cy="4176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a:extLst>
              <a:ext uri="{FF2B5EF4-FFF2-40B4-BE49-F238E27FC236}">
                <a16:creationId xmlns:a16="http://schemas.microsoft.com/office/drawing/2014/main" id="{A18DD739-5136-44E0-9852-73E57F458183}"/>
              </a:ext>
            </a:extLst>
          </p:cNvPr>
          <p:cNvSpPr>
            <a:spLocks noGrp="1"/>
          </p:cNvSpPr>
          <p:nvPr>
            <p:ph sz="half" idx="2"/>
          </p:nvPr>
        </p:nvSpPr>
        <p:spPr>
          <a:xfrm>
            <a:off x="6172200" y="1825625"/>
            <a:ext cx="5292000" cy="4176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7" name="Dian numeron paikkamerkki 6">
            <a:extLst>
              <a:ext uri="{FF2B5EF4-FFF2-40B4-BE49-F238E27FC236}">
                <a16:creationId xmlns:a16="http://schemas.microsoft.com/office/drawing/2014/main" id="{6522B327-6A0C-4890-A476-572CF4AC1B4D}"/>
              </a:ext>
            </a:extLst>
          </p:cNvPr>
          <p:cNvSpPr>
            <a:spLocks noGrp="1"/>
          </p:cNvSpPr>
          <p:nvPr>
            <p:ph type="sldNum" sz="quarter" idx="12"/>
          </p:nvPr>
        </p:nvSpPr>
        <p:spPr/>
        <p:txBody>
          <a:bodyPr/>
          <a:lstStyle/>
          <a:p>
            <a:fld id="{2020BB7A-7565-440A-AF71-226D618FE89D}" type="slidenum">
              <a:rPr lang="fi-FI" smtClean="0"/>
              <a:t>‹#›</a:t>
            </a:fld>
            <a:endParaRPr lang="fi-FI"/>
          </a:p>
        </p:txBody>
      </p:sp>
      <p:sp>
        <p:nvSpPr>
          <p:cNvPr id="5" name="Päivämäärän paikkamerkki 4">
            <a:extLst>
              <a:ext uri="{FF2B5EF4-FFF2-40B4-BE49-F238E27FC236}">
                <a16:creationId xmlns:a16="http://schemas.microsoft.com/office/drawing/2014/main" id="{0205699C-0800-47BB-85B7-921498F92C21}"/>
              </a:ext>
            </a:extLst>
          </p:cNvPr>
          <p:cNvSpPr>
            <a:spLocks noGrp="1"/>
          </p:cNvSpPr>
          <p:nvPr>
            <p:ph type="dt" sz="half" idx="10"/>
          </p:nvPr>
        </p:nvSpPr>
        <p:spPr/>
        <p:txBody>
          <a:bodyPr/>
          <a:lstStyle/>
          <a:p>
            <a:fld id="{B54D7701-17EF-456B-948C-5C94C6ADCBDF}" type="datetime1">
              <a:rPr lang="fi-FI" smtClean="0"/>
              <a:t>30.5.2024</a:t>
            </a:fld>
            <a:endParaRPr lang="fi-FI"/>
          </a:p>
        </p:txBody>
      </p:sp>
      <p:sp>
        <p:nvSpPr>
          <p:cNvPr id="6" name="Alatunnisteen paikkamerkki 5">
            <a:extLst>
              <a:ext uri="{FF2B5EF4-FFF2-40B4-BE49-F238E27FC236}">
                <a16:creationId xmlns:a16="http://schemas.microsoft.com/office/drawing/2014/main" id="{11D6EAED-FDB3-4088-9706-894B65FAD0B9}"/>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2811779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Vertailu">
    <p:spTree>
      <p:nvGrpSpPr>
        <p:cNvPr id="1" name=""/>
        <p:cNvGrpSpPr/>
        <p:nvPr/>
      </p:nvGrpSpPr>
      <p:grpSpPr>
        <a:xfrm>
          <a:off x="0" y="0"/>
          <a:ext cx="0" cy="0"/>
          <a:chOff x="0" y="0"/>
          <a:chExt cx="0" cy="0"/>
        </a:xfrm>
      </p:grpSpPr>
      <p:sp>
        <p:nvSpPr>
          <p:cNvPr id="10" name="Otsikko 9">
            <a:extLst>
              <a:ext uri="{FF2B5EF4-FFF2-40B4-BE49-F238E27FC236}">
                <a16:creationId xmlns:a16="http://schemas.microsoft.com/office/drawing/2014/main" id="{7CCB1140-D0E1-4408-BC59-137C5002645C}"/>
              </a:ext>
            </a:extLst>
          </p:cNvPr>
          <p:cNvSpPr>
            <a:spLocks noGrp="1"/>
          </p:cNvSpPr>
          <p:nvPr>
            <p:ph type="title"/>
          </p:nvPr>
        </p:nvSpPr>
        <p:spPr/>
        <p:txBody>
          <a:bodyPr/>
          <a:lstStyle/>
          <a:p>
            <a:r>
              <a:rPr lang="fi-FI"/>
              <a:t>Muokkaa ots. perustyyl. napsautt.</a:t>
            </a:r>
          </a:p>
        </p:txBody>
      </p:sp>
      <p:sp>
        <p:nvSpPr>
          <p:cNvPr id="3" name="Tekstin paikkamerkki 2">
            <a:extLst>
              <a:ext uri="{FF2B5EF4-FFF2-40B4-BE49-F238E27FC236}">
                <a16:creationId xmlns:a16="http://schemas.microsoft.com/office/drawing/2014/main" id="{7616C121-0986-481D-8DBD-731B1D55EA53}"/>
              </a:ext>
            </a:extLst>
          </p:cNvPr>
          <p:cNvSpPr>
            <a:spLocks noGrp="1"/>
          </p:cNvSpPr>
          <p:nvPr>
            <p:ph type="body" idx="1"/>
          </p:nvPr>
        </p:nvSpPr>
        <p:spPr>
          <a:xfrm>
            <a:off x="576000" y="1608593"/>
            <a:ext cx="5292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BCD61A09-986C-4ADF-9CF9-F44D4984270B}"/>
              </a:ext>
            </a:extLst>
          </p:cNvPr>
          <p:cNvSpPr>
            <a:spLocks noGrp="1"/>
          </p:cNvSpPr>
          <p:nvPr>
            <p:ph sz="half" idx="2"/>
          </p:nvPr>
        </p:nvSpPr>
        <p:spPr>
          <a:xfrm>
            <a:off x="576000" y="2432505"/>
            <a:ext cx="5292000" cy="3564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Tekstin paikkamerkki 4">
            <a:extLst>
              <a:ext uri="{FF2B5EF4-FFF2-40B4-BE49-F238E27FC236}">
                <a16:creationId xmlns:a16="http://schemas.microsoft.com/office/drawing/2014/main" id="{9FFCDB12-D40E-415E-91F0-46BC1FC2A171}"/>
              </a:ext>
            </a:extLst>
          </p:cNvPr>
          <p:cNvSpPr>
            <a:spLocks noGrp="1"/>
          </p:cNvSpPr>
          <p:nvPr>
            <p:ph type="body" sz="quarter" idx="3"/>
          </p:nvPr>
        </p:nvSpPr>
        <p:spPr>
          <a:xfrm>
            <a:off x="6172200" y="1608593"/>
            <a:ext cx="5292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35365FE3-BF8B-4669-A37D-32D392BE80F2}"/>
              </a:ext>
            </a:extLst>
          </p:cNvPr>
          <p:cNvSpPr>
            <a:spLocks noGrp="1"/>
          </p:cNvSpPr>
          <p:nvPr>
            <p:ph sz="quarter" idx="4"/>
          </p:nvPr>
        </p:nvSpPr>
        <p:spPr>
          <a:xfrm>
            <a:off x="6172200" y="2432505"/>
            <a:ext cx="5292000" cy="3564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Dian numeron paikkamerkki 8">
            <a:extLst>
              <a:ext uri="{FF2B5EF4-FFF2-40B4-BE49-F238E27FC236}">
                <a16:creationId xmlns:a16="http://schemas.microsoft.com/office/drawing/2014/main" id="{76F53D03-2A13-4508-B535-52F330347BBB}"/>
              </a:ext>
            </a:extLst>
          </p:cNvPr>
          <p:cNvSpPr>
            <a:spLocks noGrp="1"/>
          </p:cNvSpPr>
          <p:nvPr>
            <p:ph type="sldNum" sz="quarter" idx="12"/>
          </p:nvPr>
        </p:nvSpPr>
        <p:spPr/>
        <p:txBody>
          <a:bodyPr/>
          <a:lstStyle/>
          <a:p>
            <a:fld id="{2020BB7A-7565-440A-AF71-226D618FE89D}" type="slidenum">
              <a:rPr lang="fi-FI" smtClean="0"/>
              <a:t>‹#›</a:t>
            </a:fld>
            <a:endParaRPr lang="fi-FI"/>
          </a:p>
        </p:txBody>
      </p:sp>
      <p:sp>
        <p:nvSpPr>
          <p:cNvPr id="7" name="Päivämäärän paikkamerkki 6">
            <a:extLst>
              <a:ext uri="{FF2B5EF4-FFF2-40B4-BE49-F238E27FC236}">
                <a16:creationId xmlns:a16="http://schemas.microsoft.com/office/drawing/2014/main" id="{DA349F27-9832-4F64-A02F-EA399046574C}"/>
              </a:ext>
            </a:extLst>
          </p:cNvPr>
          <p:cNvSpPr>
            <a:spLocks noGrp="1"/>
          </p:cNvSpPr>
          <p:nvPr>
            <p:ph type="dt" sz="half" idx="10"/>
          </p:nvPr>
        </p:nvSpPr>
        <p:spPr/>
        <p:txBody>
          <a:bodyPr/>
          <a:lstStyle/>
          <a:p>
            <a:fld id="{BEF1D928-AA29-4787-A010-198F7C20ED14}" type="datetime1">
              <a:rPr lang="fi-FI" smtClean="0"/>
              <a:t>30.5.2024</a:t>
            </a:fld>
            <a:endParaRPr lang="fi-FI"/>
          </a:p>
        </p:txBody>
      </p:sp>
      <p:sp>
        <p:nvSpPr>
          <p:cNvPr id="8" name="Alatunnisteen paikkamerkki 7">
            <a:extLst>
              <a:ext uri="{FF2B5EF4-FFF2-40B4-BE49-F238E27FC236}">
                <a16:creationId xmlns:a16="http://schemas.microsoft.com/office/drawing/2014/main" id="{C738BAEF-3769-40E6-B74A-2944A83616FD}"/>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1226604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Otsikkodi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Otsikko 21">
            <a:extLst>
              <a:ext uri="{FF2B5EF4-FFF2-40B4-BE49-F238E27FC236}">
                <a16:creationId xmlns:a16="http://schemas.microsoft.com/office/drawing/2014/main" id="{42627C78-F857-4C35-B9DE-F8E8F893A8C6}"/>
              </a:ext>
            </a:extLst>
          </p:cNvPr>
          <p:cNvSpPr>
            <a:spLocks noGrp="1"/>
          </p:cNvSpPr>
          <p:nvPr>
            <p:ph type="title"/>
          </p:nvPr>
        </p:nvSpPr>
        <p:spPr>
          <a:xfrm>
            <a:off x="576000" y="3909750"/>
            <a:ext cx="8280000" cy="1224000"/>
          </a:xfrm>
        </p:spPr>
        <p:txBody>
          <a:bodyPr/>
          <a:lstStyle>
            <a:lvl1pPr>
              <a:defRPr>
                <a:solidFill>
                  <a:schemeClr val="bg1"/>
                </a:solidFill>
              </a:defRPr>
            </a:lvl1pPr>
          </a:lstStyle>
          <a:p>
            <a:r>
              <a:rPr lang="fi-FI"/>
              <a:t>Muokkaa ots. perustyyl. napsautt.</a:t>
            </a:r>
            <a:endParaRPr lang="fi-FI" dirty="0"/>
          </a:p>
        </p:txBody>
      </p:sp>
      <p:sp>
        <p:nvSpPr>
          <p:cNvPr id="8" name="Alaotsikko">
            <a:extLst>
              <a:ext uri="{FF2B5EF4-FFF2-40B4-BE49-F238E27FC236}">
                <a16:creationId xmlns:a16="http://schemas.microsoft.com/office/drawing/2014/main" id="{E91DDF1F-FE89-4603-A3BF-EF6D77121761}"/>
              </a:ext>
            </a:extLst>
          </p:cNvPr>
          <p:cNvSpPr>
            <a:spLocks noGrp="1"/>
          </p:cNvSpPr>
          <p:nvPr>
            <p:ph type="subTitle" idx="1"/>
          </p:nvPr>
        </p:nvSpPr>
        <p:spPr>
          <a:xfrm>
            <a:off x="576000" y="5229000"/>
            <a:ext cx="8280000" cy="1241006"/>
          </a:xfrm>
        </p:spPr>
        <p:txBody>
          <a:bodyPr/>
          <a:lstStyle>
            <a:lvl1pPr marL="0" indent="0" algn="l">
              <a:lnSpc>
                <a:spcPct val="90000"/>
              </a:lnSpc>
              <a:spcBef>
                <a:spcPts val="0"/>
              </a:spcBef>
              <a:buNone/>
              <a:defRPr sz="26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6" name="Dian numeron paikkamerkki 5">
            <a:extLst>
              <a:ext uri="{FF2B5EF4-FFF2-40B4-BE49-F238E27FC236}">
                <a16:creationId xmlns:a16="http://schemas.microsoft.com/office/drawing/2014/main" id="{ABE89B99-CB50-4721-8EC5-09E308DE349D}"/>
              </a:ext>
            </a:extLst>
          </p:cNvPr>
          <p:cNvSpPr>
            <a:spLocks noGrp="1"/>
          </p:cNvSpPr>
          <p:nvPr>
            <p:ph type="sldNum" sz="quarter" idx="12"/>
          </p:nvPr>
        </p:nvSpPr>
        <p:spPr/>
        <p:txBody>
          <a:bodyPr/>
          <a:lstStyle>
            <a:lvl1pPr>
              <a:defRPr>
                <a:noFill/>
              </a:defRPr>
            </a:lvl1pPr>
          </a:lstStyle>
          <a:p>
            <a:fld id="{2020BB7A-7565-440A-AF71-226D618FE89D}" type="slidenum">
              <a:rPr lang="fi-FI" smtClean="0"/>
              <a:t>‹#›</a:t>
            </a:fld>
            <a:endParaRPr lang="fi-FI"/>
          </a:p>
        </p:txBody>
      </p:sp>
      <p:sp>
        <p:nvSpPr>
          <p:cNvPr id="4" name="Päivämäärän paikkamerkki 3">
            <a:extLst>
              <a:ext uri="{FF2B5EF4-FFF2-40B4-BE49-F238E27FC236}">
                <a16:creationId xmlns:a16="http://schemas.microsoft.com/office/drawing/2014/main" id="{424E1588-9E6E-4A84-810E-6A616E8CD13B}"/>
              </a:ext>
            </a:extLst>
          </p:cNvPr>
          <p:cNvSpPr>
            <a:spLocks noGrp="1"/>
          </p:cNvSpPr>
          <p:nvPr>
            <p:ph type="dt" sz="half" idx="10"/>
          </p:nvPr>
        </p:nvSpPr>
        <p:spPr/>
        <p:txBody>
          <a:bodyPr/>
          <a:lstStyle>
            <a:lvl1pPr>
              <a:defRPr>
                <a:noFill/>
              </a:defRPr>
            </a:lvl1pPr>
          </a:lstStyle>
          <a:p>
            <a:fld id="{4CF4C81B-884B-46EB-9F9E-283FBAAEEE0C}" type="datetime1">
              <a:rPr lang="fi-FI" smtClean="0"/>
              <a:t>30.5.2024</a:t>
            </a:fld>
            <a:endParaRPr lang="fi-FI"/>
          </a:p>
        </p:txBody>
      </p:sp>
      <p:sp>
        <p:nvSpPr>
          <p:cNvPr id="5" name="Alatunnisteen paikkamerkki 4">
            <a:extLst>
              <a:ext uri="{FF2B5EF4-FFF2-40B4-BE49-F238E27FC236}">
                <a16:creationId xmlns:a16="http://schemas.microsoft.com/office/drawing/2014/main" id="{F2470115-13AF-4E2A-AD86-898C49862C5F}"/>
              </a:ext>
            </a:extLst>
          </p:cNvPr>
          <p:cNvSpPr>
            <a:spLocks noGrp="1"/>
          </p:cNvSpPr>
          <p:nvPr>
            <p:ph type="ftr" sz="quarter" idx="11"/>
          </p:nvPr>
        </p:nvSpPr>
        <p:spPr/>
        <p:txBody>
          <a:bodyPr/>
          <a:lstStyle>
            <a:lvl1pPr>
              <a:defRPr>
                <a:noFill/>
              </a:defRPr>
            </a:lvl1pPr>
          </a:lstStyle>
          <a:p>
            <a:r>
              <a:rPr lang="en-US"/>
              <a:t>This work © 2024 by Tapio Palvelut Oy is licensed under CC BY-SA 4.0 </a:t>
            </a:r>
            <a:endParaRPr lang="fi-FI"/>
          </a:p>
        </p:txBody>
      </p:sp>
      <p:grpSp>
        <p:nvGrpSpPr>
          <p:cNvPr id="13" name="Logo">
            <a:extLst>
              <a:ext uri="{FF2B5EF4-FFF2-40B4-BE49-F238E27FC236}">
                <a16:creationId xmlns:a16="http://schemas.microsoft.com/office/drawing/2014/main" id="{3C30A216-C7F8-42EB-967F-C42A5B6546E0}"/>
              </a:ext>
              <a:ext uri="{C183D7F6-B498-43B3-948B-1728B52AA6E4}">
                <adec:decorative xmlns:adec="http://schemas.microsoft.com/office/drawing/2017/decorative" val="1"/>
              </a:ext>
            </a:extLst>
          </p:cNvPr>
          <p:cNvGrpSpPr>
            <a:grpSpLocks noChangeAspect="1"/>
          </p:cNvGrpSpPr>
          <p:nvPr/>
        </p:nvGrpSpPr>
        <p:grpSpPr bwMode="black">
          <a:xfrm>
            <a:off x="9259944" y="5532891"/>
            <a:ext cx="2196000" cy="592921"/>
            <a:chOff x="10274400" y="6210000"/>
            <a:chExt cx="1492250" cy="402908"/>
          </a:xfrm>
          <a:solidFill>
            <a:srgbClr val="FFFFFF"/>
          </a:solidFill>
        </p:grpSpPr>
        <p:sp>
          <p:nvSpPr>
            <p:cNvPr id="14" name="Vapaamuotoinen: Muoto 13">
              <a:extLst>
                <a:ext uri="{FF2B5EF4-FFF2-40B4-BE49-F238E27FC236}">
                  <a16:creationId xmlns:a16="http://schemas.microsoft.com/office/drawing/2014/main" id="{EC11CF2F-5EEB-49C7-B657-CFB988898499}"/>
                </a:ext>
              </a:extLst>
            </p:cNvPr>
            <p:cNvSpPr/>
            <p:nvPr/>
          </p:nvSpPr>
          <p:spPr bwMode="black">
            <a:xfrm>
              <a:off x="11466195" y="6216751"/>
              <a:ext cx="301902" cy="392018"/>
            </a:xfrm>
            <a:custGeom>
              <a:avLst/>
              <a:gdLst>
                <a:gd name="connsiteX0" fmla="*/ 150227 w 301902"/>
                <a:gd name="connsiteY0" fmla="*/ 0 h 392018"/>
                <a:gd name="connsiteX1" fmla="*/ 126062 w 301902"/>
                <a:gd name="connsiteY1" fmla="*/ 55318 h 392018"/>
                <a:gd name="connsiteX2" fmla="*/ 126062 w 301902"/>
                <a:gd name="connsiteY2" fmla="*/ 170419 h 392018"/>
                <a:gd name="connsiteX3" fmla="*/ 96439 w 301902"/>
                <a:gd name="connsiteY3" fmla="*/ 105409 h 392018"/>
                <a:gd name="connsiteX4" fmla="*/ 69935 w 301902"/>
                <a:gd name="connsiteY4" fmla="*/ 165955 h 392018"/>
                <a:gd name="connsiteX5" fmla="*/ 101896 w 301902"/>
                <a:gd name="connsiteY5" fmla="*/ 235756 h 392018"/>
                <a:gd name="connsiteX6" fmla="*/ 52786 w 301902"/>
                <a:gd name="connsiteY6" fmla="*/ 205265 h 392018"/>
                <a:gd name="connsiteX7" fmla="*/ 33409 w 301902"/>
                <a:gd name="connsiteY7" fmla="*/ 249476 h 392018"/>
                <a:gd name="connsiteX8" fmla="*/ 80849 w 301902"/>
                <a:gd name="connsiteY8" fmla="*/ 278878 h 392018"/>
                <a:gd name="connsiteX9" fmla="*/ 20491 w 301902"/>
                <a:gd name="connsiteY9" fmla="*/ 278878 h 392018"/>
                <a:gd name="connsiteX10" fmla="*/ 0 w 301902"/>
                <a:gd name="connsiteY10" fmla="*/ 325811 h 392018"/>
                <a:gd name="connsiteX11" fmla="*/ 126062 w 301902"/>
                <a:gd name="connsiteY11" fmla="*/ 325811 h 392018"/>
                <a:gd name="connsiteX12" fmla="*/ 126062 w 301902"/>
                <a:gd name="connsiteY12" fmla="*/ 392019 h 392018"/>
                <a:gd name="connsiteX13" fmla="*/ 175729 w 301902"/>
                <a:gd name="connsiteY13" fmla="*/ 392019 h 392018"/>
                <a:gd name="connsiteX14" fmla="*/ 175729 w 301902"/>
                <a:gd name="connsiteY14" fmla="*/ 325811 h 392018"/>
                <a:gd name="connsiteX15" fmla="*/ 301902 w 301902"/>
                <a:gd name="connsiteY15" fmla="*/ 325811 h 392018"/>
                <a:gd name="connsiteX16" fmla="*/ 281300 w 301902"/>
                <a:gd name="connsiteY16" fmla="*/ 278878 h 392018"/>
                <a:gd name="connsiteX17" fmla="*/ 221054 w 301902"/>
                <a:gd name="connsiteY17" fmla="*/ 278878 h 392018"/>
                <a:gd name="connsiteX18" fmla="*/ 268494 w 301902"/>
                <a:gd name="connsiteY18" fmla="*/ 249476 h 392018"/>
                <a:gd name="connsiteX19" fmla="*/ 249117 w 301902"/>
                <a:gd name="connsiteY19" fmla="*/ 205265 h 392018"/>
                <a:gd name="connsiteX20" fmla="*/ 199895 w 301902"/>
                <a:gd name="connsiteY20" fmla="*/ 235756 h 392018"/>
                <a:gd name="connsiteX21" fmla="*/ 231967 w 301902"/>
                <a:gd name="connsiteY21" fmla="*/ 165955 h 392018"/>
                <a:gd name="connsiteX22" fmla="*/ 205463 w 301902"/>
                <a:gd name="connsiteY22" fmla="*/ 105409 h 392018"/>
                <a:gd name="connsiteX23" fmla="*/ 175729 w 301902"/>
                <a:gd name="connsiteY23" fmla="*/ 170419 h 392018"/>
                <a:gd name="connsiteX24" fmla="*/ 175729 w 301902"/>
                <a:gd name="connsiteY24" fmla="*/ 55318 h 392018"/>
                <a:gd name="connsiteX25" fmla="*/ 151675 w 301902"/>
                <a:gd name="connsiteY25" fmla="*/ 0 h 39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902" h="392018">
                  <a:moveTo>
                    <a:pt x="150227" y="0"/>
                  </a:moveTo>
                  <a:lnTo>
                    <a:pt x="126062" y="55318"/>
                  </a:lnTo>
                  <a:lnTo>
                    <a:pt x="126062" y="170419"/>
                  </a:lnTo>
                  <a:lnTo>
                    <a:pt x="96439" y="105409"/>
                  </a:lnTo>
                  <a:lnTo>
                    <a:pt x="69935" y="165955"/>
                  </a:lnTo>
                  <a:lnTo>
                    <a:pt x="101896" y="235756"/>
                  </a:lnTo>
                  <a:lnTo>
                    <a:pt x="52786" y="205265"/>
                  </a:lnTo>
                  <a:lnTo>
                    <a:pt x="33409" y="249476"/>
                  </a:lnTo>
                  <a:lnTo>
                    <a:pt x="80849" y="278878"/>
                  </a:lnTo>
                  <a:lnTo>
                    <a:pt x="20491" y="278878"/>
                  </a:lnTo>
                  <a:lnTo>
                    <a:pt x="0" y="325811"/>
                  </a:lnTo>
                  <a:lnTo>
                    <a:pt x="126062" y="325811"/>
                  </a:lnTo>
                  <a:lnTo>
                    <a:pt x="126062" y="392019"/>
                  </a:lnTo>
                  <a:lnTo>
                    <a:pt x="175729" y="392019"/>
                  </a:lnTo>
                  <a:lnTo>
                    <a:pt x="175729" y="325811"/>
                  </a:lnTo>
                  <a:lnTo>
                    <a:pt x="301902" y="325811"/>
                  </a:lnTo>
                  <a:lnTo>
                    <a:pt x="281300" y="278878"/>
                  </a:lnTo>
                  <a:lnTo>
                    <a:pt x="221054" y="278878"/>
                  </a:lnTo>
                  <a:lnTo>
                    <a:pt x="268494" y="249476"/>
                  </a:lnTo>
                  <a:lnTo>
                    <a:pt x="249117" y="205265"/>
                  </a:lnTo>
                  <a:lnTo>
                    <a:pt x="199895" y="235756"/>
                  </a:lnTo>
                  <a:lnTo>
                    <a:pt x="231967" y="165955"/>
                  </a:lnTo>
                  <a:lnTo>
                    <a:pt x="205463" y="105409"/>
                  </a:lnTo>
                  <a:lnTo>
                    <a:pt x="175729" y="170419"/>
                  </a:lnTo>
                  <a:lnTo>
                    <a:pt x="175729" y="55318"/>
                  </a:lnTo>
                  <a:lnTo>
                    <a:pt x="151675" y="0"/>
                  </a:lnTo>
                  <a:close/>
                </a:path>
              </a:pathLst>
            </a:custGeom>
            <a:grpFill/>
            <a:ln w="11089" cap="flat">
              <a:noFill/>
              <a:prstDash val="solid"/>
              <a:miter/>
            </a:ln>
          </p:spPr>
          <p:txBody>
            <a:bodyPr rtlCol="0" anchor="ctr"/>
            <a:lstStyle/>
            <a:p>
              <a:endParaRPr lang="fi-FI"/>
            </a:p>
          </p:txBody>
        </p:sp>
        <p:grpSp>
          <p:nvGrpSpPr>
            <p:cNvPr id="15" name="Kuva 10">
              <a:extLst>
                <a:ext uri="{FF2B5EF4-FFF2-40B4-BE49-F238E27FC236}">
                  <a16:creationId xmlns:a16="http://schemas.microsoft.com/office/drawing/2014/main" id="{974D59E4-C489-4D86-9ADE-0A22503B24E7}"/>
                </a:ext>
              </a:extLst>
            </p:cNvPr>
            <p:cNvGrpSpPr/>
            <p:nvPr/>
          </p:nvGrpSpPr>
          <p:grpSpPr bwMode="black">
            <a:xfrm>
              <a:off x="10278854" y="6317762"/>
              <a:ext cx="1072638" cy="291633"/>
              <a:chOff x="10278854" y="6317762"/>
              <a:chExt cx="1072638" cy="291633"/>
            </a:xfrm>
            <a:grpFill/>
          </p:grpSpPr>
          <p:sp>
            <p:nvSpPr>
              <p:cNvPr id="16" name="Vapaamuotoinen: Muoto 15">
                <a:extLst>
                  <a:ext uri="{FF2B5EF4-FFF2-40B4-BE49-F238E27FC236}">
                    <a16:creationId xmlns:a16="http://schemas.microsoft.com/office/drawing/2014/main" id="{30BCBFC5-BEC8-4C97-9AE0-5C60F02304EC}"/>
                  </a:ext>
                </a:extLst>
              </p:cNvPr>
              <p:cNvSpPr/>
              <p:nvPr/>
            </p:nvSpPr>
            <p:spPr bwMode="black">
              <a:xfrm>
                <a:off x="11056272" y="6317762"/>
                <a:ext cx="295220" cy="291633"/>
              </a:xfrm>
              <a:custGeom>
                <a:avLst/>
                <a:gdLst>
                  <a:gd name="connsiteX0" fmla="*/ 295221 w 295220"/>
                  <a:gd name="connsiteY0" fmla="*/ 145634 h 291633"/>
                  <a:gd name="connsiteX1" fmla="*/ 293884 w 295220"/>
                  <a:gd name="connsiteY1" fmla="*/ 123093 h 291633"/>
                  <a:gd name="connsiteX2" fmla="*/ 292214 w 295220"/>
                  <a:gd name="connsiteY2" fmla="*/ 112312 h 291633"/>
                  <a:gd name="connsiteX3" fmla="*/ 289764 w 295220"/>
                  <a:gd name="connsiteY3" fmla="*/ 101859 h 291633"/>
                  <a:gd name="connsiteX4" fmla="*/ 282748 w 295220"/>
                  <a:gd name="connsiteY4" fmla="*/ 82149 h 291633"/>
                  <a:gd name="connsiteX5" fmla="*/ 276178 w 295220"/>
                  <a:gd name="connsiteY5" fmla="*/ 69190 h 291633"/>
                  <a:gd name="connsiteX6" fmla="*/ 270610 w 295220"/>
                  <a:gd name="connsiteY6" fmla="*/ 60479 h 291633"/>
                  <a:gd name="connsiteX7" fmla="*/ 264373 w 295220"/>
                  <a:gd name="connsiteY7" fmla="*/ 52094 h 291633"/>
                  <a:gd name="connsiteX8" fmla="*/ 255353 w 295220"/>
                  <a:gd name="connsiteY8" fmla="*/ 42076 h 291633"/>
                  <a:gd name="connsiteX9" fmla="*/ 254239 w 295220"/>
                  <a:gd name="connsiteY9" fmla="*/ 40987 h 291633"/>
                  <a:gd name="connsiteX10" fmla="*/ 253237 w 295220"/>
                  <a:gd name="connsiteY10" fmla="*/ 40116 h 291633"/>
                  <a:gd name="connsiteX11" fmla="*/ 252680 w 295220"/>
                  <a:gd name="connsiteY11" fmla="*/ 39571 h 291633"/>
                  <a:gd name="connsiteX12" fmla="*/ 252235 w 295220"/>
                  <a:gd name="connsiteY12" fmla="*/ 39027 h 291633"/>
                  <a:gd name="connsiteX13" fmla="*/ 250230 w 295220"/>
                  <a:gd name="connsiteY13" fmla="*/ 37284 h 291633"/>
                  <a:gd name="connsiteX14" fmla="*/ 247112 w 295220"/>
                  <a:gd name="connsiteY14" fmla="*/ 34562 h 291633"/>
                  <a:gd name="connsiteX15" fmla="*/ 243994 w 295220"/>
                  <a:gd name="connsiteY15" fmla="*/ 31949 h 291633"/>
                  <a:gd name="connsiteX16" fmla="*/ 239874 w 295220"/>
                  <a:gd name="connsiteY16" fmla="*/ 28682 h 291633"/>
                  <a:gd name="connsiteX17" fmla="*/ 235642 w 295220"/>
                  <a:gd name="connsiteY17" fmla="*/ 25633 h 291633"/>
                  <a:gd name="connsiteX18" fmla="*/ 231299 w 295220"/>
                  <a:gd name="connsiteY18" fmla="*/ 22802 h 291633"/>
                  <a:gd name="connsiteX19" fmla="*/ 226844 w 295220"/>
                  <a:gd name="connsiteY19" fmla="*/ 20079 h 291633"/>
                  <a:gd name="connsiteX20" fmla="*/ 219494 w 295220"/>
                  <a:gd name="connsiteY20" fmla="*/ 16050 h 291633"/>
                  <a:gd name="connsiteX21" fmla="*/ 210697 w 295220"/>
                  <a:gd name="connsiteY21" fmla="*/ 11912 h 291633"/>
                  <a:gd name="connsiteX22" fmla="*/ 200786 w 295220"/>
                  <a:gd name="connsiteY22" fmla="*/ 8210 h 291633"/>
                  <a:gd name="connsiteX23" fmla="*/ 180072 w 295220"/>
                  <a:gd name="connsiteY23" fmla="*/ 2874 h 291633"/>
                  <a:gd name="connsiteX24" fmla="*/ 158023 w 295220"/>
                  <a:gd name="connsiteY24" fmla="*/ 261 h 291633"/>
                  <a:gd name="connsiteX25" fmla="*/ 146552 w 295220"/>
                  <a:gd name="connsiteY25" fmla="*/ 43 h 291633"/>
                  <a:gd name="connsiteX26" fmla="*/ 134971 w 295220"/>
                  <a:gd name="connsiteY26" fmla="*/ 478 h 291633"/>
                  <a:gd name="connsiteX27" fmla="*/ 112921 w 295220"/>
                  <a:gd name="connsiteY27" fmla="*/ 3310 h 291633"/>
                  <a:gd name="connsiteX28" fmla="*/ 92208 w 295220"/>
                  <a:gd name="connsiteY28" fmla="*/ 8972 h 291633"/>
                  <a:gd name="connsiteX29" fmla="*/ 82408 w 295220"/>
                  <a:gd name="connsiteY29" fmla="*/ 12783 h 291633"/>
                  <a:gd name="connsiteX30" fmla="*/ 73053 w 295220"/>
                  <a:gd name="connsiteY30" fmla="*/ 17357 h 291633"/>
                  <a:gd name="connsiteX31" fmla="*/ 64033 w 295220"/>
                  <a:gd name="connsiteY31" fmla="*/ 22584 h 291633"/>
                  <a:gd name="connsiteX32" fmla="*/ 55458 w 295220"/>
                  <a:gd name="connsiteY32" fmla="*/ 28573 h 291633"/>
                  <a:gd name="connsiteX33" fmla="*/ 39645 w 295220"/>
                  <a:gd name="connsiteY33" fmla="*/ 42403 h 291633"/>
                  <a:gd name="connsiteX34" fmla="*/ 32629 w 295220"/>
                  <a:gd name="connsiteY34" fmla="*/ 50025 h 291633"/>
                  <a:gd name="connsiteX35" fmla="*/ 26170 w 295220"/>
                  <a:gd name="connsiteY35" fmla="*/ 58192 h 291633"/>
                  <a:gd name="connsiteX36" fmla="*/ 23275 w 295220"/>
                  <a:gd name="connsiteY36" fmla="*/ 62439 h 291633"/>
                  <a:gd name="connsiteX37" fmla="*/ 20491 w 295220"/>
                  <a:gd name="connsiteY37" fmla="*/ 66795 h 291633"/>
                  <a:gd name="connsiteX38" fmla="*/ 15479 w 295220"/>
                  <a:gd name="connsiteY38" fmla="*/ 75724 h 291633"/>
                  <a:gd name="connsiteX39" fmla="*/ 7573 w 295220"/>
                  <a:gd name="connsiteY39" fmla="*/ 94889 h 291633"/>
                  <a:gd name="connsiteX40" fmla="*/ 6014 w 295220"/>
                  <a:gd name="connsiteY40" fmla="*/ 99899 h 291633"/>
                  <a:gd name="connsiteX41" fmla="*/ 4677 w 295220"/>
                  <a:gd name="connsiteY41" fmla="*/ 105017 h 291633"/>
                  <a:gd name="connsiteX42" fmla="*/ 2450 w 295220"/>
                  <a:gd name="connsiteY42" fmla="*/ 115470 h 291633"/>
                  <a:gd name="connsiteX43" fmla="*/ 891 w 295220"/>
                  <a:gd name="connsiteY43" fmla="*/ 126469 h 291633"/>
                  <a:gd name="connsiteX44" fmla="*/ 111 w 295220"/>
                  <a:gd name="connsiteY44" fmla="*/ 137576 h 291633"/>
                  <a:gd name="connsiteX45" fmla="*/ 0 w 295220"/>
                  <a:gd name="connsiteY45" fmla="*/ 143238 h 291633"/>
                  <a:gd name="connsiteX46" fmla="*/ 0 w 295220"/>
                  <a:gd name="connsiteY46" fmla="*/ 149010 h 291633"/>
                  <a:gd name="connsiteX47" fmla="*/ 223 w 295220"/>
                  <a:gd name="connsiteY47" fmla="*/ 154672 h 291633"/>
                  <a:gd name="connsiteX48" fmla="*/ 557 w 295220"/>
                  <a:gd name="connsiteY48" fmla="*/ 160335 h 291633"/>
                  <a:gd name="connsiteX49" fmla="*/ 3675 w 295220"/>
                  <a:gd name="connsiteY49" fmla="*/ 182005 h 291633"/>
                  <a:gd name="connsiteX50" fmla="*/ 6348 w 295220"/>
                  <a:gd name="connsiteY50" fmla="*/ 192350 h 291633"/>
                  <a:gd name="connsiteX51" fmla="*/ 9689 w 295220"/>
                  <a:gd name="connsiteY51" fmla="*/ 202259 h 291633"/>
                  <a:gd name="connsiteX52" fmla="*/ 18486 w 295220"/>
                  <a:gd name="connsiteY52" fmla="*/ 220989 h 291633"/>
                  <a:gd name="connsiteX53" fmla="*/ 23943 w 295220"/>
                  <a:gd name="connsiteY53" fmla="*/ 229809 h 291633"/>
                  <a:gd name="connsiteX54" fmla="*/ 30068 w 295220"/>
                  <a:gd name="connsiteY54" fmla="*/ 238194 h 291633"/>
                  <a:gd name="connsiteX55" fmla="*/ 36861 w 295220"/>
                  <a:gd name="connsiteY55" fmla="*/ 246143 h 291633"/>
                  <a:gd name="connsiteX56" fmla="*/ 44322 w 295220"/>
                  <a:gd name="connsiteY56" fmla="*/ 253657 h 291633"/>
                  <a:gd name="connsiteX57" fmla="*/ 52229 w 295220"/>
                  <a:gd name="connsiteY57" fmla="*/ 260517 h 291633"/>
                  <a:gd name="connsiteX58" fmla="*/ 60581 w 295220"/>
                  <a:gd name="connsiteY58" fmla="*/ 266724 h 291633"/>
                  <a:gd name="connsiteX59" fmla="*/ 69379 w 295220"/>
                  <a:gd name="connsiteY59" fmla="*/ 272278 h 291633"/>
                  <a:gd name="connsiteX60" fmla="*/ 78510 w 295220"/>
                  <a:gd name="connsiteY60" fmla="*/ 277069 h 291633"/>
                  <a:gd name="connsiteX61" fmla="*/ 97999 w 295220"/>
                  <a:gd name="connsiteY61" fmla="*/ 284692 h 291633"/>
                  <a:gd name="connsiteX62" fmla="*/ 108355 w 295220"/>
                  <a:gd name="connsiteY62" fmla="*/ 287414 h 291633"/>
                  <a:gd name="connsiteX63" fmla="*/ 119046 w 295220"/>
                  <a:gd name="connsiteY63" fmla="*/ 289483 h 291633"/>
                  <a:gd name="connsiteX64" fmla="*/ 141541 w 295220"/>
                  <a:gd name="connsiteY64" fmla="*/ 291552 h 291633"/>
                  <a:gd name="connsiteX65" fmla="*/ 153011 w 295220"/>
                  <a:gd name="connsiteY65" fmla="*/ 291552 h 291633"/>
                  <a:gd name="connsiteX66" fmla="*/ 164482 w 295220"/>
                  <a:gd name="connsiteY66" fmla="*/ 290899 h 291633"/>
                  <a:gd name="connsiteX67" fmla="*/ 186197 w 295220"/>
                  <a:gd name="connsiteY67" fmla="*/ 287523 h 291633"/>
                  <a:gd name="connsiteX68" fmla="*/ 196554 w 295220"/>
                  <a:gd name="connsiteY68" fmla="*/ 284801 h 291633"/>
                  <a:gd name="connsiteX69" fmla="*/ 206576 w 295220"/>
                  <a:gd name="connsiteY69" fmla="*/ 281316 h 291633"/>
                  <a:gd name="connsiteX70" fmla="*/ 225397 w 295220"/>
                  <a:gd name="connsiteY70" fmla="*/ 272278 h 291633"/>
                  <a:gd name="connsiteX71" fmla="*/ 234194 w 295220"/>
                  <a:gd name="connsiteY71" fmla="*/ 266724 h 291633"/>
                  <a:gd name="connsiteX72" fmla="*/ 242658 w 295220"/>
                  <a:gd name="connsiteY72" fmla="*/ 260300 h 291633"/>
                  <a:gd name="connsiteX73" fmla="*/ 249673 w 295220"/>
                  <a:gd name="connsiteY73" fmla="*/ 254310 h 291633"/>
                  <a:gd name="connsiteX74" fmla="*/ 252346 w 295220"/>
                  <a:gd name="connsiteY74" fmla="*/ 251806 h 291633"/>
                  <a:gd name="connsiteX75" fmla="*/ 254239 w 295220"/>
                  <a:gd name="connsiteY75" fmla="*/ 249955 h 291633"/>
                  <a:gd name="connsiteX76" fmla="*/ 256132 w 295220"/>
                  <a:gd name="connsiteY76" fmla="*/ 248103 h 291633"/>
                  <a:gd name="connsiteX77" fmla="*/ 259585 w 295220"/>
                  <a:gd name="connsiteY77" fmla="*/ 244510 h 291633"/>
                  <a:gd name="connsiteX78" fmla="*/ 268939 w 295220"/>
                  <a:gd name="connsiteY78" fmla="*/ 233076 h 291633"/>
                  <a:gd name="connsiteX79" fmla="*/ 274730 w 295220"/>
                  <a:gd name="connsiteY79" fmla="*/ 224473 h 291633"/>
                  <a:gd name="connsiteX80" fmla="*/ 279741 w 295220"/>
                  <a:gd name="connsiteY80" fmla="*/ 215435 h 291633"/>
                  <a:gd name="connsiteX81" fmla="*/ 284084 w 295220"/>
                  <a:gd name="connsiteY81" fmla="*/ 206070 h 291633"/>
                  <a:gd name="connsiteX82" fmla="*/ 287648 w 295220"/>
                  <a:gd name="connsiteY82" fmla="*/ 196270 h 291633"/>
                  <a:gd name="connsiteX83" fmla="*/ 291546 w 295220"/>
                  <a:gd name="connsiteY83" fmla="*/ 181896 h 291633"/>
                  <a:gd name="connsiteX84" fmla="*/ 293884 w 295220"/>
                  <a:gd name="connsiteY84" fmla="*/ 168284 h 291633"/>
                  <a:gd name="connsiteX85" fmla="*/ 294886 w 295220"/>
                  <a:gd name="connsiteY85" fmla="*/ 157177 h 291633"/>
                  <a:gd name="connsiteX86" fmla="*/ 295221 w 295220"/>
                  <a:gd name="connsiteY86" fmla="*/ 145634 h 291633"/>
                  <a:gd name="connsiteX87" fmla="*/ 262591 w 295220"/>
                  <a:gd name="connsiteY87" fmla="*/ 160661 h 291633"/>
                  <a:gd name="connsiteX88" fmla="*/ 260921 w 295220"/>
                  <a:gd name="connsiteY88" fmla="*/ 172422 h 291633"/>
                  <a:gd name="connsiteX89" fmla="*/ 257469 w 295220"/>
                  <a:gd name="connsiteY89" fmla="*/ 185816 h 291633"/>
                  <a:gd name="connsiteX90" fmla="*/ 255130 w 295220"/>
                  <a:gd name="connsiteY90" fmla="*/ 192241 h 291633"/>
                  <a:gd name="connsiteX91" fmla="*/ 250119 w 295220"/>
                  <a:gd name="connsiteY91" fmla="*/ 203130 h 291633"/>
                  <a:gd name="connsiteX92" fmla="*/ 244217 w 295220"/>
                  <a:gd name="connsiteY92" fmla="*/ 212822 h 291633"/>
                  <a:gd name="connsiteX93" fmla="*/ 240319 w 295220"/>
                  <a:gd name="connsiteY93" fmla="*/ 218158 h 291633"/>
                  <a:gd name="connsiteX94" fmla="*/ 237869 w 295220"/>
                  <a:gd name="connsiteY94" fmla="*/ 221207 h 291633"/>
                  <a:gd name="connsiteX95" fmla="*/ 234194 w 295220"/>
                  <a:gd name="connsiteY95" fmla="*/ 225236 h 291633"/>
                  <a:gd name="connsiteX96" fmla="*/ 232524 w 295220"/>
                  <a:gd name="connsiteY96" fmla="*/ 226978 h 291633"/>
                  <a:gd name="connsiteX97" fmla="*/ 231410 w 295220"/>
                  <a:gd name="connsiteY97" fmla="*/ 228176 h 291633"/>
                  <a:gd name="connsiteX98" fmla="*/ 230185 w 295220"/>
                  <a:gd name="connsiteY98" fmla="*/ 229374 h 291633"/>
                  <a:gd name="connsiteX99" fmla="*/ 228626 w 295220"/>
                  <a:gd name="connsiteY99" fmla="*/ 230789 h 291633"/>
                  <a:gd name="connsiteX100" fmla="*/ 225174 w 295220"/>
                  <a:gd name="connsiteY100" fmla="*/ 233838 h 291633"/>
                  <a:gd name="connsiteX101" fmla="*/ 219940 w 295220"/>
                  <a:gd name="connsiteY101" fmla="*/ 237976 h 291633"/>
                  <a:gd name="connsiteX102" fmla="*/ 214483 w 295220"/>
                  <a:gd name="connsiteY102" fmla="*/ 241788 h 291633"/>
                  <a:gd name="connsiteX103" fmla="*/ 203681 w 295220"/>
                  <a:gd name="connsiteY103" fmla="*/ 247886 h 291633"/>
                  <a:gd name="connsiteX104" fmla="*/ 191320 w 295220"/>
                  <a:gd name="connsiteY104" fmla="*/ 253004 h 291633"/>
                  <a:gd name="connsiteX105" fmla="*/ 178068 w 295220"/>
                  <a:gd name="connsiteY105" fmla="*/ 256706 h 291633"/>
                  <a:gd name="connsiteX106" fmla="*/ 163925 w 295220"/>
                  <a:gd name="connsiteY106" fmla="*/ 258993 h 291633"/>
                  <a:gd name="connsiteX107" fmla="*/ 148891 w 295220"/>
                  <a:gd name="connsiteY107" fmla="*/ 259864 h 291633"/>
                  <a:gd name="connsiteX108" fmla="*/ 133746 w 295220"/>
                  <a:gd name="connsiteY108" fmla="*/ 259319 h 291633"/>
                  <a:gd name="connsiteX109" fmla="*/ 119491 w 295220"/>
                  <a:gd name="connsiteY109" fmla="*/ 257250 h 291633"/>
                  <a:gd name="connsiteX110" fmla="*/ 106239 w 295220"/>
                  <a:gd name="connsiteY110" fmla="*/ 253766 h 291633"/>
                  <a:gd name="connsiteX111" fmla="*/ 93767 w 295220"/>
                  <a:gd name="connsiteY111" fmla="*/ 248866 h 291633"/>
                  <a:gd name="connsiteX112" fmla="*/ 82185 w 295220"/>
                  <a:gd name="connsiteY112" fmla="*/ 242441 h 291633"/>
                  <a:gd name="connsiteX113" fmla="*/ 71383 w 295220"/>
                  <a:gd name="connsiteY113" fmla="*/ 234601 h 291633"/>
                  <a:gd name="connsiteX114" fmla="*/ 61472 w 295220"/>
                  <a:gd name="connsiteY114" fmla="*/ 225345 h 291633"/>
                  <a:gd name="connsiteX115" fmla="*/ 57017 w 295220"/>
                  <a:gd name="connsiteY115" fmla="*/ 220444 h 291633"/>
                  <a:gd name="connsiteX116" fmla="*/ 52897 w 295220"/>
                  <a:gd name="connsiteY116" fmla="*/ 215217 h 291633"/>
                  <a:gd name="connsiteX117" fmla="*/ 45770 w 295220"/>
                  <a:gd name="connsiteY117" fmla="*/ 204219 h 291633"/>
                  <a:gd name="connsiteX118" fmla="*/ 40090 w 295220"/>
                  <a:gd name="connsiteY118" fmla="*/ 192459 h 291633"/>
                  <a:gd name="connsiteX119" fmla="*/ 35859 w 295220"/>
                  <a:gd name="connsiteY119" fmla="*/ 179827 h 291633"/>
                  <a:gd name="connsiteX120" fmla="*/ 33075 w 295220"/>
                  <a:gd name="connsiteY120" fmla="*/ 166215 h 291633"/>
                  <a:gd name="connsiteX121" fmla="*/ 31738 w 295220"/>
                  <a:gd name="connsiteY121" fmla="*/ 151732 h 291633"/>
                  <a:gd name="connsiteX122" fmla="*/ 31627 w 295220"/>
                  <a:gd name="connsiteY122" fmla="*/ 144218 h 291633"/>
                  <a:gd name="connsiteX123" fmla="*/ 31850 w 295220"/>
                  <a:gd name="connsiteY123" fmla="*/ 136705 h 291633"/>
                  <a:gd name="connsiteX124" fmla="*/ 33520 w 295220"/>
                  <a:gd name="connsiteY124" fmla="*/ 122331 h 291633"/>
                  <a:gd name="connsiteX125" fmla="*/ 36638 w 295220"/>
                  <a:gd name="connsiteY125" fmla="*/ 108937 h 291633"/>
                  <a:gd name="connsiteX126" fmla="*/ 41204 w 295220"/>
                  <a:gd name="connsiteY126" fmla="*/ 96414 h 291633"/>
                  <a:gd name="connsiteX127" fmla="*/ 47217 w 295220"/>
                  <a:gd name="connsiteY127" fmla="*/ 84653 h 291633"/>
                  <a:gd name="connsiteX128" fmla="*/ 54679 w 295220"/>
                  <a:gd name="connsiteY128" fmla="*/ 73764 h 291633"/>
                  <a:gd name="connsiteX129" fmla="*/ 63699 w 295220"/>
                  <a:gd name="connsiteY129" fmla="*/ 63637 h 291633"/>
                  <a:gd name="connsiteX130" fmla="*/ 73833 w 295220"/>
                  <a:gd name="connsiteY130" fmla="*/ 54599 h 291633"/>
                  <a:gd name="connsiteX131" fmla="*/ 84746 w 295220"/>
                  <a:gd name="connsiteY131" fmla="*/ 47085 h 291633"/>
                  <a:gd name="connsiteX132" fmla="*/ 96439 w 295220"/>
                  <a:gd name="connsiteY132" fmla="*/ 40987 h 291633"/>
                  <a:gd name="connsiteX133" fmla="*/ 108912 w 295220"/>
                  <a:gd name="connsiteY133" fmla="*/ 36304 h 291633"/>
                  <a:gd name="connsiteX134" fmla="*/ 122275 w 295220"/>
                  <a:gd name="connsiteY134" fmla="*/ 33038 h 291633"/>
                  <a:gd name="connsiteX135" fmla="*/ 136641 w 295220"/>
                  <a:gd name="connsiteY135" fmla="*/ 31295 h 291633"/>
                  <a:gd name="connsiteX136" fmla="*/ 144214 w 295220"/>
                  <a:gd name="connsiteY136" fmla="*/ 30969 h 291633"/>
                  <a:gd name="connsiteX137" fmla="*/ 151786 w 295220"/>
                  <a:gd name="connsiteY137" fmla="*/ 30969 h 291633"/>
                  <a:gd name="connsiteX138" fmla="*/ 166597 w 295220"/>
                  <a:gd name="connsiteY138" fmla="*/ 32166 h 291633"/>
                  <a:gd name="connsiteX139" fmla="*/ 180518 w 295220"/>
                  <a:gd name="connsiteY139" fmla="*/ 34780 h 291633"/>
                  <a:gd name="connsiteX140" fmla="*/ 193547 w 295220"/>
                  <a:gd name="connsiteY140" fmla="*/ 38809 h 291633"/>
                  <a:gd name="connsiteX141" fmla="*/ 205686 w 295220"/>
                  <a:gd name="connsiteY141" fmla="*/ 44363 h 291633"/>
                  <a:gd name="connsiteX142" fmla="*/ 217044 w 295220"/>
                  <a:gd name="connsiteY142" fmla="*/ 51332 h 291633"/>
                  <a:gd name="connsiteX143" fmla="*/ 227512 w 295220"/>
                  <a:gd name="connsiteY143" fmla="*/ 59717 h 291633"/>
                  <a:gd name="connsiteX144" fmla="*/ 232412 w 295220"/>
                  <a:gd name="connsiteY144" fmla="*/ 64399 h 291633"/>
                  <a:gd name="connsiteX145" fmla="*/ 236978 w 295220"/>
                  <a:gd name="connsiteY145" fmla="*/ 69299 h 291633"/>
                  <a:gd name="connsiteX146" fmla="*/ 244885 w 295220"/>
                  <a:gd name="connsiteY146" fmla="*/ 79862 h 291633"/>
                  <a:gd name="connsiteX147" fmla="*/ 251455 w 295220"/>
                  <a:gd name="connsiteY147" fmla="*/ 91187 h 291633"/>
                  <a:gd name="connsiteX148" fmla="*/ 256578 w 295220"/>
                  <a:gd name="connsiteY148" fmla="*/ 103383 h 291633"/>
                  <a:gd name="connsiteX149" fmla="*/ 260253 w 295220"/>
                  <a:gd name="connsiteY149" fmla="*/ 116450 h 291633"/>
                  <a:gd name="connsiteX150" fmla="*/ 262369 w 295220"/>
                  <a:gd name="connsiteY150" fmla="*/ 130498 h 291633"/>
                  <a:gd name="connsiteX151" fmla="*/ 263148 w 295220"/>
                  <a:gd name="connsiteY151" fmla="*/ 145416 h 291633"/>
                  <a:gd name="connsiteX152" fmla="*/ 262591 w 295220"/>
                  <a:gd name="connsiteY152" fmla="*/ 160661 h 29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95220" h="291633">
                    <a:moveTo>
                      <a:pt x="295221" y="145634"/>
                    </a:moveTo>
                    <a:cubicBezTo>
                      <a:pt x="295221" y="138120"/>
                      <a:pt x="294775" y="130607"/>
                      <a:pt x="293884" y="123093"/>
                    </a:cubicBezTo>
                    <a:cubicBezTo>
                      <a:pt x="293439" y="119500"/>
                      <a:pt x="292882" y="115906"/>
                      <a:pt x="292214" y="112312"/>
                    </a:cubicBezTo>
                    <a:cubicBezTo>
                      <a:pt x="291546" y="108828"/>
                      <a:pt x="290766" y="105343"/>
                      <a:pt x="289764" y="101859"/>
                    </a:cubicBezTo>
                    <a:cubicBezTo>
                      <a:pt x="287871" y="95107"/>
                      <a:pt x="285643" y="88465"/>
                      <a:pt x="282748" y="82149"/>
                    </a:cubicBezTo>
                    <a:cubicBezTo>
                      <a:pt x="280855" y="77684"/>
                      <a:pt x="278628" y="73328"/>
                      <a:pt x="276178" y="69190"/>
                    </a:cubicBezTo>
                    <a:cubicBezTo>
                      <a:pt x="274396" y="66250"/>
                      <a:pt x="272614" y="63310"/>
                      <a:pt x="270610" y="60479"/>
                    </a:cubicBezTo>
                    <a:cubicBezTo>
                      <a:pt x="268605" y="57648"/>
                      <a:pt x="266601" y="54816"/>
                      <a:pt x="264373" y="52094"/>
                    </a:cubicBezTo>
                    <a:cubicBezTo>
                      <a:pt x="261589" y="48609"/>
                      <a:pt x="258471" y="45234"/>
                      <a:pt x="255353" y="42076"/>
                    </a:cubicBezTo>
                    <a:cubicBezTo>
                      <a:pt x="255019" y="41749"/>
                      <a:pt x="254573" y="41314"/>
                      <a:pt x="254239" y="40987"/>
                    </a:cubicBezTo>
                    <a:cubicBezTo>
                      <a:pt x="253905" y="40660"/>
                      <a:pt x="253571" y="40334"/>
                      <a:pt x="253237" y="40116"/>
                    </a:cubicBezTo>
                    <a:cubicBezTo>
                      <a:pt x="253014" y="39898"/>
                      <a:pt x="252903" y="39789"/>
                      <a:pt x="252680" y="39571"/>
                    </a:cubicBezTo>
                    <a:cubicBezTo>
                      <a:pt x="252569" y="39462"/>
                      <a:pt x="252346" y="39245"/>
                      <a:pt x="252235" y="39027"/>
                    </a:cubicBezTo>
                    <a:cubicBezTo>
                      <a:pt x="251567" y="38482"/>
                      <a:pt x="250898" y="37829"/>
                      <a:pt x="250230" y="37284"/>
                    </a:cubicBezTo>
                    <a:cubicBezTo>
                      <a:pt x="249228" y="36413"/>
                      <a:pt x="248226" y="35433"/>
                      <a:pt x="247112" y="34562"/>
                    </a:cubicBezTo>
                    <a:cubicBezTo>
                      <a:pt x="246110" y="33691"/>
                      <a:pt x="245108" y="32820"/>
                      <a:pt x="243994" y="31949"/>
                    </a:cubicBezTo>
                    <a:cubicBezTo>
                      <a:pt x="242658" y="30860"/>
                      <a:pt x="241321" y="29771"/>
                      <a:pt x="239874" y="28682"/>
                    </a:cubicBezTo>
                    <a:cubicBezTo>
                      <a:pt x="238537" y="27593"/>
                      <a:pt x="237090" y="26613"/>
                      <a:pt x="235642" y="25633"/>
                    </a:cubicBezTo>
                    <a:cubicBezTo>
                      <a:pt x="234194" y="24653"/>
                      <a:pt x="232858" y="23673"/>
                      <a:pt x="231299" y="22802"/>
                    </a:cubicBezTo>
                    <a:cubicBezTo>
                      <a:pt x="229851" y="21822"/>
                      <a:pt x="228292" y="20950"/>
                      <a:pt x="226844" y="20079"/>
                    </a:cubicBezTo>
                    <a:cubicBezTo>
                      <a:pt x="224394" y="18664"/>
                      <a:pt x="221944" y="17357"/>
                      <a:pt x="219494" y="16050"/>
                    </a:cubicBezTo>
                    <a:cubicBezTo>
                      <a:pt x="216599" y="14526"/>
                      <a:pt x="213592" y="13219"/>
                      <a:pt x="210697" y="11912"/>
                    </a:cubicBezTo>
                    <a:cubicBezTo>
                      <a:pt x="207467" y="10497"/>
                      <a:pt x="204238" y="9299"/>
                      <a:pt x="200786" y="8210"/>
                    </a:cubicBezTo>
                    <a:cubicBezTo>
                      <a:pt x="194104" y="5923"/>
                      <a:pt x="187199" y="4181"/>
                      <a:pt x="180072" y="2874"/>
                    </a:cubicBezTo>
                    <a:cubicBezTo>
                      <a:pt x="172834" y="1458"/>
                      <a:pt x="165372" y="696"/>
                      <a:pt x="158023" y="261"/>
                    </a:cubicBezTo>
                    <a:cubicBezTo>
                      <a:pt x="154236" y="43"/>
                      <a:pt x="150339" y="-66"/>
                      <a:pt x="146552" y="43"/>
                    </a:cubicBezTo>
                    <a:cubicBezTo>
                      <a:pt x="142655" y="43"/>
                      <a:pt x="138868" y="152"/>
                      <a:pt x="134971" y="478"/>
                    </a:cubicBezTo>
                    <a:cubicBezTo>
                      <a:pt x="127509" y="914"/>
                      <a:pt x="120160" y="1894"/>
                      <a:pt x="112921" y="3310"/>
                    </a:cubicBezTo>
                    <a:cubicBezTo>
                      <a:pt x="105905" y="4725"/>
                      <a:pt x="99001" y="6576"/>
                      <a:pt x="92208" y="8972"/>
                    </a:cubicBezTo>
                    <a:cubicBezTo>
                      <a:pt x="88867" y="10061"/>
                      <a:pt x="85637" y="11368"/>
                      <a:pt x="82408" y="12783"/>
                    </a:cubicBezTo>
                    <a:cubicBezTo>
                      <a:pt x="79290" y="14199"/>
                      <a:pt x="76060" y="15723"/>
                      <a:pt x="73053" y="17357"/>
                    </a:cubicBezTo>
                    <a:cubicBezTo>
                      <a:pt x="69935" y="18990"/>
                      <a:pt x="66929" y="20733"/>
                      <a:pt x="64033" y="22584"/>
                    </a:cubicBezTo>
                    <a:cubicBezTo>
                      <a:pt x="61138" y="24435"/>
                      <a:pt x="58242" y="26395"/>
                      <a:pt x="55458" y="28573"/>
                    </a:cubicBezTo>
                    <a:cubicBezTo>
                      <a:pt x="49890" y="32820"/>
                      <a:pt x="44545" y="37393"/>
                      <a:pt x="39645" y="42403"/>
                    </a:cubicBezTo>
                    <a:cubicBezTo>
                      <a:pt x="37195" y="44907"/>
                      <a:pt x="34856" y="47412"/>
                      <a:pt x="32629" y="50025"/>
                    </a:cubicBezTo>
                    <a:cubicBezTo>
                      <a:pt x="30402" y="52639"/>
                      <a:pt x="28286" y="55361"/>
                      <a:pt x="26170" y="58192"/>
                    </a:cubicBezTo>
                    <a:cubicBezTo>
                      <a:pt x="25168" y="59608"/>
                      <a:pt x="24166" y="61023"/>
                      <a:pt x="23275" y="62439"/>
                    </a:cubicBezTo>
                    <a:cubicBezTo>
                      <a:pt x="22384" y="63855"/>
                      <a:pt x="21381" y="65379"/>
                      <a:pt x="20491" y="66795"/>
                    </a:cubicBezTo>
                    <a:cubicBezTo>
                      <a:pt x="18709" y="69735"/>
                      <a:pt x="17038" y="72675"/>
                      <a:pt x="15479" y="75724"/>
                    </a:cubicBezTo>
                    <a:cubicBezTo>
                      <a:pt x="12361" y="81931"/>
                      <a:pt x="9689" y="88356"/>
                      <a:pt x="7573" y="94889"/>
                    </a:cubicBezTo>
                    <a:cubicBezTo>
                      <a:pt x="7016" y="96523"/>
                      <a:pt x="6459" y="98265"/>
                      <a:pt x="6014" y="99899"/>
                    </a:cubicBezTo>
                    <a:cubicBezTo>
                      <a:pt x="5568" y="101641"/>
                      <a:pt x="5123" y="103274"/>
                      <a:pt x="4677" y="105017"/>
                    </a:cubicBezTo>
                    <a:cubicBezTo>
                      <a:pt x="3786" y="108501"/>
                      <a:pt x="3118" y="111986"/>
                      <a:pt x="2450" y="115470"/>
                    </a:cubicBezTo>
                    <a:cubicBezTo>
                      <a:pt x="1782" y="119173"/>
                      <a:pt x="1336" y="122766"/>
                      <a:pt x="891" y="126469"/>
                    </a:cubicBezTo>
                    <a:cubicBezTo>
                      <a:pt x="557" y="130171"/>
                      <a:pt x="223" y="133874"/>
                      <a:pt x="111" y="137576"/>
                    </a:cubicBezTo>
                    <a:cubicBezTo>
                      <a:pt x="0" y="139536"/>
                      <a:pt x="0" y="141387"/>
                      <a:pt x="0" y="143238"/>
                    </a:cubicBezTo>
                    <a:cubicBezTo>
                      <a:pt x="0" y="145198"/>
                      <a:pt x="0" y="147050"/>
                      <a:pt x="0" y="149010"/>
                    </a:cubicBezTo>
                    <a:cubicBezTo>
                      <a:pt x="0" y="150861"/>
                      <a:pt x="111" y="152821"/>
                      <a:pt x="223" y="154672"/>
                    </a:cubicBezTo>
                    <a:cubicBezTo>
                      <a:pt x="334" y="156632"/>
                      <a:pt x="445" y="158484"/>
                      <a:pt x="557" y="160335"/>
                    </a:cubicBezTo>
                    <a:cubicBezTo>
                      <a:pt x="1114" y="167631"/>
                      <a:pt x="2116" y="174818"/>
                      <a:pt x="3675" y="182005"/>
                    </a:cubicBezTo>
                    <a:cubicBezTo>
                      <a:pt x="4454" y="185489"/>
                      <a:pt x="5345" y="188974"/>
                      <a:pt x="6348" y="192350"/>
                    </a:cubicBezTo>
                    <a:cubicBezTo>
                      <a:pt x="7350" y="195725"/>
                      <a:pt x="8464" y="198992"/>
                      <a:pt x="9689" y="202259"/>
                    </a:cubicBezTo>
                    <a:cubicBezTo>
                      <a:pt x="12138" y="208684"/>
                      <a:pt x="15034" y="215000"/>
                      <a:pt x="18486" y="220989"/>
                    </a:cubicBezTo>
                    <a:cubicBezTo>
                      <a:pt x="20156" y="224038"/>
                      <a:pt x="22050" y="226978"/>
                      <a:pt x="23943" y="229809"/>
                    </a:cubicBezTo>
                    <a:cubicBezTo>
                      <a:pt x="25836" y="232640"/>
                      <a:pt x="27952" y="235472"/>
                      <a:pt x="30068" y="238194"/>
                    </a:cubicBezTo>
                    <a:cubicBezTo>
                      <a:pt x="32295" y="240916"/>
                      <a:pt x="34522" y="243639"/>
                      <a:pt x="36861" y="246143"/>
                    </a:cubicBezTo>
                    <a:cubicBezTo>
                      <a:pt x="39199" y="248757"/>
                      <a:pt x="41761" y="251261"/>
                      <a:pt x="44322" y="253657"/>
                    </a:cubicBezTo>
                    <a:cubicBezTo>
                      <a:pt x="46883" y="256053"/>
                      <a:pt x="49556" y="258339"/>
                      <a:pt x="52229" y="260517"/>
                    </a:cubicBezTo>
                    <a:cubicBezTo>
                      <a:pt x="54901" y="262695"/>
                      <a:pt x="57685" y="264764"/>
                      <a:pt x="60581" y="266724"/>
                    </a:cubicBezTo>
                    <a:cubicBezTo>
                      <a:pt x="63476" y="268684"/>
                      <a:pt x="66372" y="270536"/>
                      <a:pt x="69379" y="272278"/>
                    </a:cubicBezTo>
                    <a:cubicBezTo>
                      <a:pt x="72385" y="274020"/>
                      <a:pt x="75503" y="275654"/>
                      <a:pt x="78510" y="277069"/>
                    </a:cubicBezTo>
                    <a:cubicBezTo>
                      <a:pt x="84746" y="280118"/>
                      <a:pt x="91317" y="282623"/>
                      <a:pt x="97999" y="284692"/>
                    </a:cubicBezTo>
                    <a:cubicBezTo>
                      <a:pt x="101451" y="285672"/>
                      <a:pt x="104903" y="286652"/>
                      <a:pt x="108355" y="287414"/>
                    </a:cubicBezTo>
                    <a:cubicBezTo>
                      <a:pt x="111807" y="288176"/>
                      <a:pt x="115482" y="288939"/>
                      <a:pt x="119046" y="289483"/>
                    </a:cubicBezTo>
                    <a:cubicBezTo>
                      <a:pt x="126507" y="290681"/>
                      <a:pt x="133968" y="291334"/>
                      <a:pt x="141541" y="291552"/>
                    </a:cubicBezTo>
                    <a:cubicBezTo>
                      <a:pt x="145327" y="291661"/>
                      <a:pt x="149225" y="291661"/>
                      <a:pt x="153011" y="291552"/>
                    </a:cubicBezTo>
                    <a:cubicBezTo>
                      <a:pt x="156909" y="291443"/>
                      <a:pt x="160695" y="291225"/>
                      <a:pt x="164482" y="290899"/>
                    </a:cubicBezTo>
                    <a:cubicBezTo>
                      <a:pt x="171831" y="290245"/>
                      <a:pt x="179070" y="289156"/>
                      <a:pt x="186197" y="287523"/>
                    </a:cubicBezTo>
                    <a:cubicBezTo>
                      <a:pt x="189649" y="286761"/>
                      <a:pt x="193102" y="285781"/>
                      <a:pt x="196554" y="284801"/>
                    </a:cubicBezTo>
                    <a:cubicBezTo>
                      <a:pt x="199895" y="283712"/>
                      <a:pt x="203236" y="282623"/>
                      <a:pt x="206576" y="281316"/>
                    </a:cubicBezTo>
                    <a:cubicBezTo>
                      <a:pt x="213035" y="278812"/>
                      <a:pt x="219383" y="275762"/>
                      <a:pt x="225397" y="272278"/>
                    </a:cubicBezTo>
                    <a:cubicBezTo>
                      <a:pt x="228403" y="270536"/>
                      <a:pt x="231410" y="268684"/>
                      <a:pt x="234194" y="266724"/>
                    </a:cubicBezTo>
                    <a:cubicBezTo>
                      <a:pt x="237201" y="264546"/>
                      <a:pt x="239985" y="262477"/>
                      <a:pt x="242658" y="260300"/>
                    </a:cubicBezTo>
                    <a:cubicBezTo>
                      <a:pt x="245108" y="258339"/>
                      <a:pt x="247446" y="256379"/>
                      <a:pt x="249673" y="254310"/>
                    </a:cubicBezTo>
                    <a:cubicBezTo>
                      <a:pt x="250564" y="253439"/>
                      <a:pt x="251455" y="252677"/>
                      <a:pt x="252346" y="251806"/>
                    </a:cubicBezTo>
                    <a:cubicBezTo>
                      <a:pt x="253014" y="251261"/>
                      <a:pt x="253571" y="250608"/>
                      <a:pt x="254239" y="249955"/>
                    </a:cubicBezTo>
                    <a:cubicBezTo>
                      <a:pt x="254907" y="249301"/>
                      <a:pt x="255464" y="248757"/>
                      <a:pt x="256132" y="248103"/>
                    </a:cubicBezTo>
                    <a:cubicBezTo>
                      <a:pt x="257246" y="246906"/>
                      <a:pt x="258471" y="245708"/>
                      <a:pt x="259585" y="244510"/>
                    </a:cubicBezTo>
                    <a:cubicBezTo>
                      <a:pt x="262926" y="240916"/>
                      <a:pt x="266044" y="236996"/>
                      <a:pt x="268939" y="233076"/>
                    </a:cubicBezTo>
                    <a:cubicBezTo>
                      <a:pt x="270944" y="230245"/>
                      <a:pt x="272837" y="227414"/>
                      <a:pt x="274730" y="224473"/>
                    </a:cubicBezTo>
                    <a:cubicBezTo>
                      <a:pt x="276512" y="221533"/>
                      <a:pt x="278182" y="218484"/>
                      <a:pt x="279741" y="215435"/>
                    </a:cubicBezTo>
                    <a:cubicBezTo>
                      <a:pt x="281300" y="212386"/>
                      <a:pt x="282748" y="209228"/>
                      <a:pt x="284084" y="206070"/>
                    </a:cubicBezTo>
                    <a:cubicBezTo>
                      <a:pt x="285421" y="202803"/>
                      <a:pt x="286646" y="199646"/>
                      <a:pt x="287648" y="196270"/>
                    </a:cubicBezTo>
                    <a:cubicBezTo>
                      <a:pt x="289207" y="191478"/>
                      <a:pt x="290543" y="186687"/>
                      <a:pt x="291546" y="181896"/>
                    </a:cubicBezTo>
                    <a:cubicBezTo>
                      <a:pt x="292548" y="177431"/>
                      <a:pt x="293327" y="172858"/>
                      <a:pt x="293884" y="168284"/>
                    </a:cubicBezTo>
                    <a:cubicBezTo>
                      <a:pt x="294330" y="164582"/>
                      <a:pt x="294664" y="160879"/>
                      <a:pt x="294886" y="157177"/>
                    </a:cubicBezTo>
                    <a:cubicBezTo>
                      <a:pt x="295109" y="153257"/>
                      <a:pt x="295221" y="149445"/>
                      <a:pt x="295221" y="145634"/>
                    </a:cubicBezTo>
                    <a:moveTo>
                      <a:pt x="262591" y="160661"/>
                    </a:moveTo>
                    <a:cubicBezTo>
                      <a:pt x="262257" y="164582"/>
                      <a:pt x="261701" y="168611"/>
                      <a:pt x="260921" y="172422"/>
                    </a:cubicBezTo>
                    <a:cubicBezTo>
                      <a:pt x="260030" y="176887"/>
                      <a:pt x="258917" y="181351"/>
                      <a:pt x="257469" y="185816"/>
                    </a:cubicBezTo>
                    <a:cubicBezTo>
                      <a:pt x="256801" y="187994"/>
                      <a:pt x="256021" y="190063"/>
                      <a:pt x="255130" y="192241"/>
                    </a:cubicBezTo>
                    <a:cubicBezTo>
                      <a:pt x="253682" y="195943"/>
                      <a:pt x="252012" y="199537"/>
                      <a:pt x="250119" y="203130"/>
                    </a:cubicBezTo>
                    <a:cubicBezTo>
                      <a:pt x="248337" y="206506"/>
                      <a:pt x="246333" y="209664"/>
                      <a:pt x="244217" y="212822"/>
                    </a:cubicBezTo>
                    <a:cubicBezTo>
                      <a:pt x="242992" y="214673"/>
                      <a:pt x="241655" y="216415"/>
                      <a:pt x="240319" y="218158"/>
                    </a:cubicBezTo>
                    <a:cubicBezTo>
                      <a:pt x="239540" y="219138"/>
                      <a:pt x="238649" y="220227"/>
                      <a:pt x="237869" y="221207"/>
                    </a:cubicBezTo>
                    <a:cubicBezTo>
                      <a:pt x="236644" y="222622"/>
                      <a:pt x="235419" y="224038"/>
                      <a:pt x="234194" y="225236"/>
                    </a:cubicBezTo>
                    <a:cubicBezTo>
                      <a:pt x="233637" y="225780"/>
                      <a:pt x="233081" y="226433"/>
                      <a:pt x="232524" y="226978"/>
                    </a:cubicBezTo>
                    <a:cubicBezTo>
                      <a:pt x="232190" y="227414"/>
                      <a:pt x="231744" y="227740"/>
                      <a:pt x="231410" y="228176"/>
                    </a:cubicBezTo>
                    <a:cubicBezTo>
                      <a:pt x="230965" y="228611"/>
                      <a:pt x="230631" y="228938"/>
                      <a:pt x="230185" y="229374"/>
                    </a:cubicBezTo>
                    <a:cubicBezTo>
                      <a:pt x="229740" y="229809"/>
                      <a:pt x="229183" y="230245"/>
                      <a:pt x="228626" y="230789"/>
                    </a:cubicBezTo>
                    <a:cubicBezTo>
                      <a:pt x="227512" y="231878"/>
                      <a:pt x="226287" y="232858"/>
                      <a:pt x="225174" y="233838"/>
                    </a:cubicBezTo>
                    <a:cubicBezTo>
                      <a:pt x="223503" y="235254"/>
                      <a:pt x="221722" y="236669"/>
                      <a:pt x="219940" y="237976"/>
                    </a:cubicBezTo>
                    <a:cubicBezTo>
                      <a:pt x="218158" y="239283"/>
                      <a:pt x="216376" y="240590"/>
                      <a:pt x="214483" y="241788"/>
                    </a:cubicBezTo>
                    <a:cubicBezTo>
                      <a:pt x="211031" y="243965"/>
                      <a:pt x="207356" y="246034"/>
                      <a:pt x="203681" y="247886"/>
                    </a:cubicBezTo>
                    <a:cubicBezTo>
                      <a:pt x="199672" y="249846"/>
                      <a:pt x="195552" y="251588"/>
                      <a:pt x="191320" y="253004"/>
                    </a:cubicBezTo>
                    <a:cubicBezTo>
                      <a:pt x="186977" y="254528"/>
                      <a:pt x="182634" y="255726"/>
                      <a:pt x="178068" y="256706"/>
                    </a:cubicBezTo>
                    <a:cubicBezTo>
                      <a:pt x="173391" y="257686"/>
                      <a:pt x="168713" y="258448"/>
                      <a:pt x="163925" y="258993"/>
                    </a:cubicBezTo>
                    <a:cubicBezTo>
                      <a:pt x="158914" y="259537"/>
                      <a:pt x="153902" y="259864"/>
                      <a:pt x="148891" y="259864"/>
                    </a:cubicBezTo>
                    <a:cubicBezTo>
                      <a:pt x="143880" y="259864"/>
                      <a:pt x="138757" y="259755"/>
                      <a:pt x="133746" y="259319"/>
                    </a:cubicBezTo>
                    <a:cubicBezTo>
                      <a:pt x="128957" y="258884"/>
                      <a:pt x="124280" y="258231"/>
                      <a:pt x="119491" y="257250"/>
                    </a:cubicBezTo>
                    <a:cubicBezTo>
                      <a:pt x="115037" y="256379"/>
                      <a:pt x="110582" y="255182"/>
                      <a:pt x="106239" y="253766"/>
                    </a:cubicBezTo>
                    <a:cubicBezTo>
                      <a:pt x="102008" y="252350"/>
                      <a:pt x="97887" y="250717"/>
                      <a:pt x="93767" y="248866"/>
                    </a:cubicBezTo>
                    <a:cubicBezTo>
                      <a:pt x="89869" y="246906"/>
                      <a:pt x="85971" y="244837"/>
                      <a:pt x="82185" y="242441"/>
                    </a:cubicBezTo>
                    <a:cubicBezTo>
                      <a:pt x="78399" y="240045"/>
                      <a:pt x="74835" y="237432"/>
                      <a:pt x="71383" y="234601"/>
                    </a:cubicBezTo>
                    <a:cubicBezTo>
                      <a:pt x="67931" y="231660"/>
                      <a:pt x="64590" y="228611"/>
                      <a:pt x="61472" y="225345"/>
                    </a:cubicBezTo>
                    <a:cubicBezTo>
                      <a:pt x="59913" y="223711"/>
                      <a:pt x="58465" y="222078"/>
                      <a:pt x="57017" y="220444"/>
                    </a:cubicBezTo>
                    <a:cubicBezTo>
                      <a:pt x="55570" y="218811"/>
                      <a:pt x="54233" y="217069"/>
                      <a:pt x="52897" y="215217"/>
                    </a:cubicBezTo>
                    <a:cubicBezTo>
                      <a:pt x="50336" y="211733"/>
                      <a:pt x="47886" y="208030"/>
                      <a:pt x="45770" y="204219"/>
                    </a:cubicBezTo>
                    <a:cubicBezTo>
                      <a:pt x="43654" y="200408"/>
                      <a:pt x="41761" y="196488"/>
                      <a:pt x="40090" y="192459"/>
                    </a:cubicBezTo>
                    <a:cubicBezTo>
                      <a:pt x="38420" y="188321"/>
                      <a:pt x="37084" y="184074"/>
                      <a:pt x="35859" y="179827"/>
                    </a:cubicBezTo>
                    <a:cubicBezTo>
                      <a:pt x="34634" y="175362"/>
                      <a:pt x="33743" y="170789"/>
                      <a:pt x="33075" y="166215"/>
                    </a:cubicBezTo>
                    <a:cubicBezTo>
                      <a:pt x="32406" y="161424"/>
                      <a:pt x="31961" y="156523"/>
                      <a:pt x="31738" y="151732"/>
                    </a:cubicBezTo>
                    <a:cubicBezTo>
                      <a:pt x="31627" y="149228"/>
                      <a:pt x="31627" y="146723"/>
                      <a:pt x="31627" y="144218"/>
                    </a:cubicBezTo>
                    <a:cubicBezTo>
                      <a:pt x="31627" y="141714"/>
                      <a:pt x="31738" y="139209"/>
                      <a:pt x="31850" y="136705"/>
                    </a:cubicBezTo>
                    <a:cubicBezTo>
                      <a:pt x="32184" y="131913"/>
                      <a:pt x="32629" y="127122"/>
                      <a:pt x="33520" y="122331"/>
                    </a:cubicBezTo>
                    <a:cubicBezTo>
                      <a:pt x="34299" y="117866"/>
                      <a:pt x="35302" y="113401"/>
                      <a:pt x="36638" y="108937"/>
                    </a:cubicBezTo>
                    <a:cubicBezTo>
                      <a:pt x="37863" y="104690"/>
                      <a:pt x="39422" y="100443"/>
                      <a:pt x="41204" y="96414"/>
                    </a:cubicBezTo>
                    <a:cubicBezTo>
                      <a:pt x="42986" y="92385"/>
                      <a:pt x="44990" y="88465"/>
                      <a:pt x="47217" y="84653"/>
                    </a:cubicBezTo>
                    <a:cubicBezTo>
                      <a:pt x="49445" y="80842"/>
                      <a:pt x="52006" y="77249"/>
                      <a:pt x="54679" y="73764"/>
                    </a:cubicBezTo>
                    <a:cubicBezTo>
                      <a:pt x="57463" y="70170"/>
                      <a:pt x="60470" y="66795"/>
                      <a:pt x="63699" y="63637"/>
                    </a:cubicBezTo>
                    <a:cubicBezTo>
                      <a:pt x="66817" y="60479"/>
                      <a:pt x="70269" y="57430"/>
                      <a:pt x="73833" y="54599"/>
                    </a:cubicBezTo>
                    <a:cubicBezTo>
                      <a:pt x="77285" y="51876"/>
                      <a:pt x="80960" y="49372"/>
                      <a:pt x="84746" y="47085"/>
                    </a:cubicBezTo>
                    <a:cubicBezTo>
                      <a:pt x="88533" y="44798"/>
                      <a:pt x="92430" y="42729"/>
                      <a:pt x="96439" y="40987"/>
                    </a:cubicBezTo>
                    <a:cubicBezTo>
                      <a:pt x="100560" y="39136"/>
                      <a:pt x="104680" y="37611"/>
                      <a:pt x="108912" y="36304"/>
                    </a:cubicBezTo>
                    <a:cubicBezTo>
                      <a:pt x="113366" y="34998"/>
                      <a:pt x="117821" y="33909"/>
                      <a:pt x="122275" y="33038"/>
                    </a:cubicBezTo>
                    <a:cubicBezTo>
                      <a:pt x="127064" y="32166"/>
                      <a:pt x="131853" y="31622"/>
                      <a:pt x="136641" y="31295"/>
                    </a:cubicBezTo>
                    <a:cubicBezTo>
                      <a:pt x="139091" y="31186"/>
                      <a:pt x="141652" y="31078"/>
                      <a:pt x="144214" y="30969"/>
                    </a:cubicBezTo>
                    <a:cubicBezTo>
                      <a:pt x="146775" y="30969"/>
                      <a:pt x="149336" y="30969"/>
                      <a:pt x="151786" y="30969"/>
                    </a:cubicBezTo>
                    <a:cubicBezTo>
                      <a:pt x="156798" y="31078"/>
                      <a:pt x="161698" y="31513"/>
                      <a:pt x="166597" y="32166"/>
                    </a:cubicBezTo>
                    <a:cubicBezTo>
                      <a:pt x="171275" y="32820"/>
                      <a:pt x="175952" y="33691"/>
                      <a:pt x="180518" y="34780"/>
                    </a:cubicBezTo>
                    <a:cubicBezTo>
                      <a:pt x="184972" y="35869"/>
                      <a:pt x="189315" y="37284"/>
                      <a:pt x="193547" y="38809"/>
                    </a:cubicBezTo>
                    <a:cubicBezTo>
                      <a:pt x="197667" y="40442"/>
                      <a:pt x="201788" y="42294"/>
                      <a:pt x="205686" y="44363"/>
                    </a:cubicBezTo>
                    <a:cubicBezTo>
                      <a:pt x="209583" y="46432"/>
                      <a:pt x="213370" y="48718"/>
                      <a:pt x="217044" y="51332"/>
                    </a:cubicBezTo>
                    <a:cubicBezTo>
                      <a:pt x="220719" y="53945"/>
                      <a:pt x="224172" y="56777"/>
                      <a:pt x="227512" y="59717"/>
                    </a:cubicBezTo>
                    <a:cubicBezTo>
                      <a:pt x="229183" y="61241"/>
                      <a:pt x="230853" y="62766"/>
                      <a:pt x="232412" y="64399"/>
                    </a:cubicBezTo>
                    <a:cubicBezTo>
                      <a:pt x="233971" y="66033"/>
                      <a:pt x="235531" y="67666"/>
                      <a:pt x="236978" y="69299"/>
                    </a:cubicBezTo>
                    <a:cubicBezTo>
                      <a:pt x="239874" y="72675"/>
                      <a:pt x="242546" y="76160"/>
                      <a:pt x="244885" y="79862"/>
                    </a:cubicBezTo>
                    <a:cubicBezTo>
                      <a:pt x="247335" y="83456"/>
                      <a:pt x="249562" y="87267"/>
                      <a:pt x="251455" y="91187"/>
                    </a:cubicBezTo>
                    <a:cubicBezTo>
                      <a:pt x="253348" y="95107"/>
                      <a:pt x="255130" y="99245"/>
                      <a:pt x="256578" y="103383"/>
                    </a:cubicBezTo>
                    <a:cubicBezTo>
                      <a:pt x="258026" y="107630"/>
                      <a:pt x="259251" y="112095"/>
                      <a:pt x="260253" y="116450"/>
                    </a:cubicBezTo>
                    <a:cubicBezTo>
                      <a:pt x="261255" y="121024"/>
                      <a:pt x="261923" y="125706"/>
                      <a:pt x="262369" y="130498"/>
                    </a:cubicBezTo>
                    <a:cubicBezTo>
                      <a:pt x="262926" y="135507"/>
                      <a:pt x="263148" y="140407"/>
                      <a:pt x="263148" y="145416"/>
                    </a:cubicBezTo>
                    <a:cubicBezTo>
                      <a:pt x="263371" y="150643"/>
                      <a:pt x="263148" y="155652"/>
                      <a:pt x="262591" y="160661"/>
                    </a:cubicBezTo>
                  </a:path>
                </a:pathLst>
              </a:custGeom>
              <a:grpFill/>
              <a:ln w="11089" cap="flat">
                <a:noFill/>
                <a:prstDash val="solid"/>
                <a:miter/>
              </a:ln>
            </p:spPr>
            <p:txBody>
              <a:bodyPr rtlCol="0" anchor="ctr"/>
              <a:lstStyle/>
              <a:p>
                <a:endParaRPr lang="fi-FI"/>
              </a:p>
            </p:txBody>
          </p:sp>
          <p:sp>
            <p:nvSpPr>
              <p:cNvPr id="17" name="Vapaamuotoinen: Muoto 16">
                <a:extLst>
                  <a:ext uri="{FF2B5EF4-FFF2-40B4-BE49-F238E27FC236}">
                    <a16:creationId xmlns:a16="http://schemas.microsoft.com/office/drawing/2014/main" id="{1CFCE4EB-3D0D-439E-8E17-0679078793AD}"/>
                  </a:ext>
                </a:extLst>
              </p:cNvPr>
              <p:cNvSpPr/>
              <p:nvPr/>
            </p:nvSpPr>
            <p:spPr bwMode="black">
              <a:xfrm>
                <a:off x="10972862" y="6318240"/>
                <a:ext cx="32851" cy="290311"/>
              </a:xfrm>
              <a:custGeom>
                <a:avLst/>
                <a:gdLst>
                  <a:gd name="connsiteX0" fmla="*/ 334 w 32851"/>
                  <a:gd name="connsiteY0" fmla="*/ 290312 h 290311"/>
                  <a:gd name="connsiteX1" fmla="*/ 32518 w 32851"/>
                  <a:gd name="connsiteY1" fmla="*/ 290312 h 290311"/>
                  <a:gd name="connsiteX2" fmla="*/ 32852 w 32851"/>
                  <a:gd name="connsiteY2" fmla="*/ 145156 h 290311"/>
                  <a:gd name="connsiteX3" fmla="*/ 32518 w 32851"/>
                  <a:gd name="connsiteY3" fmla="*/ 0 h 290311"/>
                  <a:gd name="connsiteX4" fmla="*/ 334 w 32851"/>
                  <a:gd name="connsiteY4" fmla="*/ 0 h 290311"/>
                  <a:gd name="connsiteX5" fmla="*/ 0 w 32851"/>
                  <a:gd name="connsiteY5" fmla="*/ 145156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1" h="290311">
                    <a:moveTo>
                      <a:pt x="334" y="290312"/>
                    </a:moveTo>
                    <a:lnTo>
                      <a:pt x="32518" y="290312"/>
                    </a:lnTo>
                    <a:lnTo>
                      <a:pt x="32852" y="145156"/>
                    </a:lnTo>
                    <a:lnTo>
                      <a:pt x="32518" y="0"/>
                    </a:lnTo>
                    <a:lnTo>
                      <a:pt x="334" y="0"/>
                    </a:lnTo>
                    <a:lnTo>
                      <a:pt x="0" y="145156"/>
                    </a:lnTo>
                    <a:close/>
                  </a:path>
                </a:pathLst>
              </a:custGeom>
              <a:grpFill/>
              <a:ln w="11089" cap="flat">
                <a:noFill/>
                <a:prstDash val="solid"/>
                <a:miter/>
              </a:ln>
            </p:spPr>
            <p:txBody>
              <a:bodyPr rtlCol="0" anchor="ctr"/>
              <a:lstStyle/>
              <a:p>
                <a:endParaRPr lang="fi-FI"/>
              </a:p>
            </p:txBody>
          </p:sp>
          <p:sp>
            <p:nvSpPr>
              <p:cNvPr id="18" name="Vapaamuotoinen: Muoto 17">
                <a:extLst>
                  <a:ext uri="{FF2B5EF4-FFF2-40B4-BE49-F238E27FC236}">
                    <a16:creationId xmlns:a16="http://schemas.microsoft.com/office/drawing/2014/main" id="{7E684B79-731C-4085-BE6A-B6E739C7F912}"/>
                  </a:ext>
                </a:extLst>
              </p:cNvPr>
              <p:cNvSpPr/>
              <p:nvPr/>
            </p:nvSpPr>
            <p:spPr bwMode="black">
              <a:xfrm>
                <a:off x="10278854" y="6318240"/>
                <a:ext cx="202567" cy="290311"/>
              </a:xfrm>
              <a:custGeom>
                <a:avLst/>
                <a:gdLst>
                  <a:gd name="connsiteX0" fmla="*/ 0 w 202567"/>
                  <a:gd name="connsiteY0" fmla="*/ 0 h 290311"/>
                  <a:gd name="connsiteX1" fmla="*/ 0 w 202567"/>
                  <a:gd name="connsiteY1" fmla="*/ 32233 h 290311"/>
                  <a:gd name="connsiteX2" fmla="*/ 85081 w 202567"/>
                  <a:gd name="connsiteY2" fmla="*/ 32233 h 290311"/>
                  <a:gd name="connsiteX3" fmla="*/ 84746 w 202567"/>
                  <a:gd name="connsiteY3" fmla="*/ 161163 h 290311"/>
                  <a:gd name="connsiteX4" fmla="*/ 85081 w 202567"/>
                  <a:gd name="connsiteY4" fmla="*/ 290312 h 290311"/>
                  <a:gd name="connsiteX5" fmla="*/ 117710 w 202567"/>
                  <a:gd name="connsiteY5" fmla="*/ 290312 h 290311"/>
                  <a:gd name="connsiteX6" fmla="*/ 117932 w 202567"/>
                  <a:gd name="connsiteY6" fmla="*/ 161163 h 290311"/>
                  <a:gd name="connsiteX7" fmla="*/ 117710 w 202567"/>
                  <a:gd name="connsiteY7" fmla="*/ 32233 h 290311"/>
                  <a:gd name="connsiteX8" fmla="*/ 202567 w 202567"/>
                  <a:gd name="connsiteY8" fmla="*/ 32233 h 290311"/>
                  <a:gd name="connsiteX9" fmla="*/ 202567 w 202567"/>
                  <a:gd name="connsiteY9" fmla="*/ 0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567" h="290311">
                    <a:moveTo>
                      <a:pt x="0" y="0"/>
                    </a:moveTo>
                    <a:lnTo>
                      <a:pt x="0" y="32233"/>
                    </a:lnTo>
                    <a:lnTo>
                      <a:pt x="85081" y="32233"/>
                    </a:lnTo>
                    <a:lnTo>
                      <a:pt x="84746" y="161163"/>
                    </a:lnTo>
                    <a:lnTo>
                      <a:pt x="85081" y="290312"/>
                    </a:lnTo>
                    <a:lnTo>
                      <a:pt x="117710" y="290312"/>
                    </a:lnTo>
                    <a:lnTo>
                      <a:pt x="117932" y="161163"/>
                    </a:lnTo>
                    <a:lnTo>
                      <a:pt x="117710" y="32233"/>
                    </a:lnTo>
                    <a:lnTo>
                      <a:pt x="202567" y="32233"/>
                    </a:lnTo>
                    <a:lnTo>
                      <a:pt x="202567" y="0"/>
                    </a:lnTo>
                    <a:close/>
                  </a:path>
                </a:pathLst>
              </a:custGeom>
              <a:grpFill/>
              <a:ln w="11089" cap="flat">
                <a:noFill/>
                <a:prstDash val="solid"/>
                <a:miter/>
              </a:ln>
            </p:spPr>
            <p:txBody>
              <a:bodyPr rtlCol="0" anchor="ctr"/>
              <a:lstStyle/>
              <a:p>
                <a:endParaRPr lang="fi-FI"/>
              </a:p>
            </p:txBody>
          </p:sp>
          <p:sp>
            <p:nvSpPr>
              <p:cNvPr id="19" name="Vapaamuotoinen: Muoto 18">
                <a:extLst>
                  <a:ext uri="{FF2B5EF4-FFF2-40B4-BE49-F238E27FC236}">
                    <a16:creationId xmlns:a16="http://schemas.microsoft.com/office/drawing/2014/main" id="{57443CA3-1F18-4A94-86F4-FEE32CBEC292}"/>
                  </a:ext>
                </a:extLst>
              </p:cNvPr>
              <p:cNvSpPr/>
              <p:nvPr/>
            </p:nvSpPr>
            <p:spPr bwMode="black">
              <a:xfrm>
                <a:off x="10763359" y="6317810"/>
                <a:ext cx="159501" cy="291546"/>
              </a:xfrm>
              <a:custGeom>
                <a:avLst/>
                <a:gdLst>
                  <a:gd name="connsiteX0" fmla="*/ 126872 w 159501"/>
                  <a:gd name="connsiteY0" fmla="*/ 76547 h 291546"/>
                  <a:gd name="connsiteX1" fmla="*/ 126427 w 159501"/>
                  <a:gd name="connsiteY1" fmla="*/ 69251 h 291546"/>
                  <a:gd name="connsiteX2" fmla="*/ 125536 w 159501"/>
                  <a:gd name="connsiteY2" fmla="*/ 64460 h 291546"/>
                  <a:gd name="connsiteX3" fmla="*/ 124645 w 159501"/>
                  <a:gd name="connsiteY3" fmla="*/ 61302 h 291546"/>
                  <a:gd name="connsiteX4" fmla="*/ 123532 w 159501"/>
                  <a:gd name="connsiteY4" fmla="*/ 58362 h 291546"/>
                  <a:gd name="connsiteX5" fmla="*/ 120525 w 159501"/>
                  <a:gd name="connsiteY5" fmla="*/ 52917 h 291546"/>
                  <a:gd name="connsiteX6" fmla="*/ 116516 w 159501"/>
                  <a:gd name="connsiteY6" fmla="*/ 47908 h 291546"/>
                  <a:gd name="connsiteX7" fmla="*/ 113843 w 159501"/>
                  <a:gd name="connsiteY7" fmla="*/ 45404 h 291546"/>
                  <a:gd name="connsiteX8" fmla="*/ 112507 w 159501"/>
                  <a:gd name="connsiteY8" fmla="*/ 44315 h 291546"/>
                  <a:gd name="connsiteX9" fmla="*/ 111839 w 159501"/>
                  <a:gd name="connsiteY9" fmla="*/ 43770 h 291546"/>
                  <a:gd name="connsiteX10" fmla="*/ 111282 w 159501"/>
                  <a:gd name="connsiteY10" fmla="*/ 43226 h 291546"/>
                  <a:gd name="connsiteX11" fmla="*/ 109611 w 159501"/>
                  <a:gd name="connsiteY11" fmla="*/ 42028 h 291546"/>
                  <a:gd name="connsiteX12" fmla="*/ 106493 w 159501"/>
                  <a:gd name="connsiteY12" fmla="*/ 40068 h 291546"/>
                  <a:gd name="connsiteX13" fmla="*/ 105157 w 159501"/>
                  <a:gd name="connsiteY13" fmla="*/ 39305 h 291546"/>
                  <a:gd name="connsiteX14" fmla="*/ 100591 w 159501"/>
                  <a:gd name="connsiteY14" fmla="*/ 37128 h 291546"/>
                  <a:gd name="connsiteX15" fmla="*/ 95914 w 159501"/>
                  <a:gd name="connsiteY15" fmla="*/ 35494 h 291546"/>
                  <a:gd name="connsiteX16" fmla="*/ 92462 w 159501"/>
                  <a:gd name="connsiteY16" fmla="*/ 34623 h 291546"/>
                  <a:gd name="connsiteX17" fmla="*/ 88898 w 159501"/>
                  <a:gd name="connsiteY17" fmla="*/ 33861 h 291546"/>
                  <a:gd name="connsiteX18" fmla="*/ 83553 w 159501"/>
                  <a:gd name="connsiteY18" fmla="*/ 33098 h 291546"/>
                  <a:gd name="connsiteX19" fmla="*/ 79544 w 159501"/>
                  <a:gd name="connsiteY19" fmla="*/ 32881 h 291546"/>
                  <a:gd name="connsiteX20" fmla="*/ 75535 w 159501"/>
                  <a:gd name="connsiteY20" fmla="*/ 32772 h 291546"/>
                  <a:gd name="connsiteX21" fmla="*/ 32215 w 159501"/>
                  <a:gd name="connsiteY21" fmla="*/ 32772 h 291546"/>
                  <a:gd name="connsiteX22" fmla="*/ 32215 w 159501"/>
                  <a:gd name="connsiteY22" fmla="*/ 121738 h 291546"/>
                  <a:gd name="connsiteX23" fmla="*/ 75423 w 159501"/>
                  <a:gd name="connsiteY23" fmla="*/ 121738 h 291546"/>
                  <a:gd name="connsiteX24" fmla="*/ 86448 w 159501"/>
                  <a:gd name="connsiteY24" fmla="*/ 120976 h 291546"/>
                  <a:gd name="connsiteX25" fmla="*/ 96248 w 159501"/>
                  <a:gd name="connsiteY25" fmla="*/ 118689 h 291546"/>
                  <a:gd name="connsiteX26" fmla="*/ 104934 w 159501"/>
                  <a:gd name="connsiteY26" fmla="*/ 114987 h 291546"/>
                  <a:gd name="connsiteX27" fmla="*/ 112618 w 159501"/>
                  <a:gd name="connsiteY27" fmla="*/ 109869 h 291546"/>
                  <a:gd name="connsiteX28" fmla="*/ 115514 w 159501"/>
                  <a:gd name="connsiteY28" fmla="*/ 107146 h 291546"/>
                  <a:gd name="connsiteX29" fmla="*/ 118075 w 159501"/>
                  <a:gd name="connsiteY29" fmla="*/ 104206 h 291546"/>
                  <a:gd name="connsiteX30" fmla="*/ 120302 w 159501"/>
                  <a:gd name="connsiteY30" fmla="*/ 101157 h 291546"/>
                  <a:gd name="connsiteX31" fmla="*/ 122195 w 159501"/>
                  <a:gd name="connsiteY31" fmla="*/ 97782 h 291546"/>
                  <a:gd name="connsiteX32" fmla="*/ 124979 w 159501"/>
                  <a:gd name="connsiteY32" fmla="*/ 90377 h 291546"/>
                  <a:gd name="connsiteX33" fmla="*/ 125982 w 159501"/>
                  <a:gd name="connsiteY33" fmla="*/ 85694 h 291546"/>
                  <a:gd name="connsiteX34" fmla="*/ 126872 w 159501"/>
                  <a:gd name="connsiteY34" fmla="*/ 76547 h 291546"/>
                  <a:gd name="connsiteX35" fmla="*/ 98809 w 159501"/>
                  <a:gd name="connsiteY35" fmla="*/ 151249 h 291546"/>
                  <a:gd name="connsiteX36" fmla="*/ 42126 w 159501"/>
                  <a:gd name="connsiteY36" fmla="*/ 153862 h 291546"/>
                  <a:gd name="connsiteX37" fmla="*/ 32215 w 159501"/>
                  <a:gd name="connsiteY37" fmla="*/ 156040 h 291546"/>
                  <a:gd name="connsiteX38" fmla="*/ 32215 w 159501"/>
                  <a:gd name="connsiteY38" fmla="*/ 168018 h 291546"/>
                  <a:gd name="connsiteX39" fmla="*/ 32215 w 159501"/>
                  <a:gd name="connsiteY39" fmla="*/ 191866 h 291546"/>
                  <a:gd name="connsiteX40" fmla="*/ 32215 w 159501"/>
                  <a:gd name="connsiteY40" fmla="*/ 243591 h 291546"/>
                  <a:gd name="connsiteX41" fmla="*/ 32215 w 159501"/>
                  <a:gd name="connsiteY41" fmla="*/ 269508 h 291546"/>
                  <a:gd name="connsiteX42" fmla="*/ 32215 w 159501"/>
                  <a:gd name="connsiteY42" fmla="*/ 282466 h 291546"/>
                  <a:gd name="connsiteX43" fmla="*/ 32215 w 159501"/>
                  <a:gd name="connsiteY43" fmla="*/ 289000 h 291546"/>
                  <a:gd name="connsiteX44" fmla="*/ 27538 w 159501"/>
                  <a:gd name="connsiteY44" fmla="*/ 290851 h 291546"/>
                  <a:gd name="connsiteX45" fmla="*/ 7604 w 159501"/>
                  <a:gd name="connsiteY45" fmla="*/ 290851 h 291546"/>
                  <a:gd name="connsiteX46" fmla="*/ 31 w 159501"/>
                  <a:gd name="connsiteY46" fmla="*/ 288564 h 291546"/>
                  <a:gd name="connsiteX47" fmla="*/ 31 w 159501"/>
                  <a:gd name="connsiteY47" fmla="*/ 285079 h 291546"/>
                  <a:gd name="connsiteX48" fmla="*/ 31 w 159501"/>
                  <a:gd name="connsiteY48" fmla="*/ 274626 h 291546"/>
                  <a:gd name="connsiteX49" fmla="*/ 31 w 159501"/>
                  <a:gd name="connsiteY49" fmla="*/ 214516 h 291546"/>
                  <a:gd name="connsiteX50" fmla="*/ 143 w 159501"/>
                  <a:gd name="connsiteY50" fmla="*/ 7944 h 291546"/>
                  <a:gd name="connsiteX51" fmla="*/ 143 w 159501"/>
                  <a:gd name="connsiteY51" fmla="*/ 1846 h 291546"/>
                  <a:gd name="connsiteX52" fmla="*/ 5042 w 159501"/>
                  <a:gd name="connsiteY52" fmla="*/ 539 h 291546"/>
                  <a:gd name="connsiteX53" fmla="*/ 17404 w 159501"/>
                  <a:gd name="connsiteY53" fmla="*/ 539 h 291546"/>
                  <a:gd name="connsiteX54" fmla="*/ 42126 w 159501"/>
                  <a:gd name="connsiteY54" fmla="*/ 539 h 291546"/>
                  <a:gd name="connsiteX55" fmla="*/ 98141 w 159501"/>
                  <a:gd name="connsiteY55" fmla="*/ 2826 h 291546"/>
                  <a:gd name="connsiteX56" fmla="*/ 159501 w 159501"/>
                  <a:gd name="connsiteY56" fmla="*/ 76656 h 291546"/>
                  <a:gd name="connsiteX57" fmla="*/ 98809 w 159501"/>
                  <a:gd name="connsiteY57" fmla="*/ 151249 h 29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9501" h="291546">
                    <a:moveTo>
                      <a:pt x="126872" y="76547"/>
                    </a:moveTo>
                    <a:cubicBezTo>
                      <a:pt x="126872" y="74043"/>
                      <a:pt x="126761" y="71647"/>
                      <a:pt x="126427" y="69251"/>
                    </a:cubicBezTo>
                    <a:cubicBezTo>
                      <a:pt x="126204" y="67618"/>
                      <a:pt x="125870" y="65985"/>
                      <a:pt x="125536" y="64460"/>
                    </a:cubicBezTo>
                    <a:cubicBezTo>
                      <a:pt x="125313" y="63371"/>
                      <a:pt x="124979" y="62282"/>
                      <a:pt x="124645" y="61302"/>
                    </a:cubicBezTo>
                    <a:cubicBezTo>
                      <a:pt x="124311" y="60322"/>
                      <a:pt x="123866" y="59342"/>
                      <a:pt x="123532" y="58362"/>
                    </a:cubicBezTo>
                    <a:cubicBezTo>
                      <a:pt x="122752" y="56402"/>
                      <a:pt x="121638" y="54551"/>
                      <a:pt x="120525" y="52917"/>
                    </a:cubicBezTo>
                    <a:cubicBezTo>
                      <a:pt x="119300" y="51175"/>
                      <a:pt x="117963" y="49433"/>
                      <a:pt x="116516" y="47908"/>
                    </a:cubicBezTo>
                    <a:cubicBezTo>
                      <a:pt x="115625" y="47037"/>
                      <a:pt x="114734" y="46166"/>
                      <a:pt x="113843" y="45404"/>
                    </a:cubicBezTo>
                    <a:cubicBezTo>
                      <a:pt x="113398" y="44968"/>
                      <a:pt x="112952" y="44641"/>
                      <a:pt x="112507" y="44315"/>
                    </a:cubicBezTo>
                    <a:cubicBezTo>
                      <a:pt x="112284" y="44097"/>
                      <a:pt x="112061" y="43988"/>
                      <a:pt x="111839" y="43770"/>
                    </a:cubicBezTo>
                    <a:cubicBezTo>
                      <a:pt x="111616" y="43661"/>
                      <a:pt x="111504" y="43443"/>
                      <a:pt x="111282" y="43226"/>
                    </a:cubicBezTo>
                    <a:cubicBezTo>
                      <a:pt x="110725" y="42790"/>
                      <a:pt x="110168" y="42354"/>
                      <a:pt x="109611" y="42028"/>
                    </a:cubicBezTo>
                    <a:cubicBezTo>
                      <a:pt x="108609" y="41266"/>
                      <a:pt x="107607" y="40612"/>
                      <a:pt x="106493" y="40068"/>
                    </a:cubicBezTo>
                    <a:cubicBezTo>
                      <a:pt x="106048" y="39850"/>
                      <a:pt x="105602" y="39523"/>
                      <a:pt x="105157" y="39305"/>
                    </a:cubicBezTo>
                    <a:cubicBezTo>
                      <a:pt x="103709" y="38543"/>
                      <a:pt x="102150" y="37781"/>
                      <a:pt x="100591" y="37128"/>
                    </a:cubicBezTo>
                    <a:cubicBezTo>
                      <a:pt x="99032" y="36474"/>
                      <a:pt x="97584" y="36039"/>
                      <a:pt x="95914" y="35494"/>
                    </a:cubicBezTo>
                    <a:cubicBezTo>
                      <a:pt x="94800" y="35167"/>
                      <a:pt x="93575" y="34841"/>
                      <a:pt x="92462" y="34623"/>
                    </a:cubicBezTo>
                    <a:cubicBezTo>
                      <a:pt x="91237" y="34405"/>
                      <a:pt x="90123" y="34079"/>
                      <a:pt x="88898" y="33861"/>
                    </a:cubicBezTo>
                    <a:cubicBezTo>
                      <a:pt x="87116" y="33534"/>
                      <a:pt x="85334" y="33316"/>
                      <a:pt x="83553" y="33098"/>
                    </a:cubicBezTo>
                    <a:cubicBezTo>
                      <a:pt x="82216" y="32990"/>
                      <a:pt x="80880" y="32881"/>
                      <a:pt x="79544" y="32881"/>
                    </a:cubicBezTo>
                    <a:cubicBezTo>
                      <a:pt x="78207" y="32881"/>
                      <a:pt x="76871" y="32772"/>
                      <a:pt x="75535" y="32772"/>
                    </a:cubicBezTo>
                    <a:lnTo>
                      <a:pt x="32215" y="32772"/>
                    </a:lnTo>
                    <a:lnTo>
                      <a:pt x="32215" y="121738"/>
                    </a:lnTo>
                    <a:lnTo>
                      <a:pt x="75423" y="121738"/>
                    </a:lnTo>
                    <a:cubicBezTo>
                      <a:pt x="79098" y="121738"/>
                      <a:pt x="82773" y="121520"/>
                      <a:pt x="86448" y="120976"/>
                    </a:cubicBezTo>
                    <a:cubicBezTo>
                      <a:pt x="89789" y="120432"/>
                      <a:pt x="93018" y="119778"/>
                      <a:pt x="96248" y="118689"/>
                    </a:cubicBezTo>
                    <a:cubicBezTo>
                      <a:pt x="99255" y="117709"/>
                      <a:pt x="102150" y="116511"/>
                      <a:pt x="104934" y="114987"/>
                    </a:cubicBezTo>
                    <a:cubicBezTo>
                      <a:pt x="107607" y="113571"/>
                      <a:pt x="110168" y="111829"/>
                      <a:pt x="112618" y="109869"/>
                    </a:cubicBezTo>
                    <a:cubicBezTo>
                      <a:pt x="113620" y="108998"/>
                      <a:pt x="114623" y="108127"/>
                      <a:pt x="115514" y="107146"/>
                    </a:cubicBezTo>
                    <a:cubicBezTo>
                      <a:pt x="116404" y="106275"/>
                      <a:pt x="117295" y="105295"/>
                      <a:pt x="118075" y="104206"/>
                    </a:cubicBezTo>
                    <a:cubicBezTo>
                      <a:pt x="118854" y="103226"/>
                      <a:pt x="119634" y="102246"/>
                      <a:pt x="120302" y="101157"/>
                    </a:cubicBezTo>
                    <a:cubicBezTo>
                      <a:pt x="120970" y="100068"/>
                      <a:pt x="121638" y="98979"/>
                      <a:pt x="122195" y="97782"/>
                    </a:cubicBezTo>
                    <a:cubicBezTo>
                      <a:pt x="123309" y="95386"/>
                      <a:pt x="124311" y="92990"/>
                      <a:pt x="124979" y="90377"/>
                    </a:cubicBezTo>
                    <a:cubicBezTo>
                      <a:pt x="125425" y="88852"/>
                      <a:pt x="125759" y="87219"/>
                      <a:pt x="125982" y="85694"/>
                    </a:cubicBezTo>
                    <a:cubicBezTo>
                      <a:pt x="126650" y="82536"/>
                      <a:pt x="126872" y="79487"/>
                      <a:pt x="126872" y="76547"/>
                    </a:cubicBezTo>
                    <a:moveTo>
                      <a:pt x="98809" y="151249"/>
                    </a:moveTo>
                    <a:cubicBezTo>
                      <a:pt x="79766" y="155822"/>
                      <a:pt x="61058" y="153862"/>
                      <a:pt x="42126" y="153862"/>
                    </a:cubicBezTo>
                    <a:cubicBezTo>
                      <a:pt x="39899" y="153862"/>
                      <a:pt x="32215" y="151902"/>
                      <a:pt x="32215" y="156040"/>
                    </a:cubicBezTo>
                    <a:lnTo>
                      <a:pt x="32215" y="168018"/>
                    </a:lnTo>
                    <a:lnTo>
                      <a:pt x="32215" y="191866"/>
                    </a:lnTo>
                    <a:lnTo>
                      <a:pt x="32215" y="243591"/>
                    </a:lnTo>
                    <a:lnTo>
                      <a:pt x="32215" y="269508"/>
                    </a:lnTo>
                    <a:lnTo>
                      <a:pt x="32215" y="282466"/>
                    </a:lnTo>
                    <a:lnTo>
                      <a:pt x="32215" y="289000"/>
                    </a:lnTo>
                    <a:cubicBezTo>
                      <a:pt x="32215" y="292049"/>
                      <a:pt x="29431" y="290851"/>
                      <a:pt x="27538" y="290851"/>
                    </a:cubicBezTo>
                    <a:lnTo>
                      <a:pt x="7604" y="290851"/>
                    </a:lnTo>
                    <a:cubicBezTo>
                      <a:pt x="4708" y="290851"/>
                      <a:pt x="31" y="293464"/>
                      <a:pt x="31" y="288564"/>
                    </a:cubicBezTo>
                    <a:lnTo>
                      <a:pt x="31" y="285079"/>
                    </a:lnTo>
                    <a:cubicBezTo>
                      <a:pt x="31" y="281595"/>
                      <a:pt x="31" y="278110"/>
                      <a:pt x="31" y="274626"/>
                    </a:cubicBezTo>
                    <a:cubicBezTo>
                      <a:pt x="31" y="254589"/>
                      <a:pt x="31" y="234553"/>
                      <a:pt x="31" y="214516"/>
                    </a:cubicBezTo>
                    <a:cubicBezTo>
                      <a:pt x="-80" y="145695"/>
                      <a:pt x="143" y="76874"/>
                      <a:pt x="143" y="7944"/>
                    </a:cubicBezTo>
                    <a:lnTo>
                      <a:pt x="143" y="1846"/>
                    </a:lnTo>
                    <a:cubicBezTo>
                      <a:pt x="143" y="-1312"/>
                      <a:pt x="3261" y="539"/>
                      <a:pt x="5042" y="539"/>
                    </a:cubicBezTo>
                    <a:lnTo>
                      <a:pt x="17404" y="539"/>
                    </a:lnTo>
                    <a:lnTo>
                      <a:pt x="42126" y="539"/>
                    </a:lnTo>
                    <a:cubicBezTo>
                      <a:pt x="60835" y="539"/>
                      <a:pt x="79321" y="-1312"/>
                      <a:pt x="98141" y="2826"/>
                    </a:cubicBezTo>
                    <a:cubicBezTo>
                      <a:pt x="136561" y="11320"/>
                      <a:pt x="159501" y="37672"/>
                      <a:pt x="159501" y="76656"/>
                    </a:cubicBezTo>
                    <a:cubicBezTo>
                      <a:pt x="159390" y="113789"/>
                      <a:pt x="135559" y="142428"/>
                      <a:pt x="98809" y="151249"/>
                    </a:cubicBezTo>
                  </a:path>
                </a:pathLst>
              </a:custGeom>
              <a:grpFill/>
              <a:ln w="11089" cap="flat">
                <a:noFill/>
                <a:prstDash val="solid"/>
                <a:miter/>
              </a:ln>
            </p:spPr>
            <p:txBody>
              <a:bodyPr rtlCol="0" anchor="ctr"/>
              <a:lstStyle/>
              <a:p>
                <a:endParaRPr lang="fi-FI"/>
              </a:p>
            </p:txBody>
          </p:sp>
          <p:sp>
            <p:nvSpPr>
              <p:cNvPr id="20" name="Vapaamuotoinen: Muoto 19">
                <a:extLst>
                  <a:ext uri="{FF2B5EF4-FFF2-40B4-BE49-F238E27FC236}">
                    <a16:creationId xmlns:a16="http://schemas.microsoft.com/office/drawing/2014/main" id="{434B4746-318A-4BD9-BEF3-36C90F5D931D}"/>
                  </a:ext>
                </a:extLst>
              </p:cNvPr>
              <p:cNvSpPr/>
              <p:nvPr/>
            </p:nvSpPr>
            <p:spPr bwMode="black">
              <a:xfrm>
                <a:off x="10472624" y="6318240"/>
                <a:ext cx="245775" cy="290311"/>
              </a:xfrm>
              <a:custGeom>
                <a:avLst/>
                <a:gdLst>
                  <a:gd name="connsiteX0" fmla="*/ 172054 w 245775"/>
                  <a:gd name="connsiteY0" fmla="*/ 204176 h 290311"/>
                  <a:gd name="connsiteX1" fmla="*/ 122610 w 245775"/>
                  <a:gd name="connsiteY1" fmla="*/ 77750 h 290311"/>
                  <a:gd name="connsiteX2" fmla="*/ 73165 w 245775"/>
                  <a:gd name="connsiteY2" fmla="*/ 204176 h 290311"/>
                  <a:gd name="connsiteX3" fmla="*/ 172054 w 245775"/>
                  <a:gd name="connsiteY3" fmla="*/ 204176 h 290311"/>
                  <a:gd name="connsiteX4" fmla="*/ 206131 w 245775"/>
                  <a:gd name="connsiteY4" fmla="*/ 290312 h 290311"/>
                  <a:gd name="connsiteX5" fmla="*/ 183190 w 245775"/>
                  <a:gd name="connsiteY5" fmla="*/ 231618 h 290311"/>
                  <a:gd name="connsiteX6" fmla="*/ 62474 w 245775"/>
                  <a:gd name="connsiteY6" fmla="*/ 231618 h 290311"/>
                  <a:gd name="connsiteX7" fmla="*/ 39534 w 245775"/>
                  <a:gd name="connsiteY7" fmla="*/ 290312 h 290311"/>
                  <a:gd name="connsiteX8" fmla="*/ 0 w 245775"/>
                  <a:gd name="connsiteY8" fmla="*/ 290312 h 290311"/>
                  <a:gd name="connsiteX9" fmla="*/ 122721 w 245775"/>
                  <a:gd name="connsiteY9" fmla="*/ 0 h 290311"/>
                  <a:gd name="connsiteX10" fmla="*/ 245776 w 245775"/>
                  <a:gd name="connsiteY10" fmla="*/ 290312 h 290311"/>
                  <a:gd name="connsiteX11" fmla="*/ 206131 w 245775"/>
                  <a:gd name="connsiteY11" fmla="*/ 290312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75" h="290311">
                    <a:moveTo>
                      <a:pt x="172054" y="204176"/>
                    </a:moveTo>
                    <a:lnTo>
                      <a:pt x="122610" y="77750"/>
                    </a:lnTo>
                    <a:lnTo>
                      <a:pt x="73165" y="204176"/>
                    </a:lnTo>
                    <a:lnTo>
                      <a:pt x="172054" y="204176"/>
                    </a:lnTo>
                    <a:close/>
                    <a:moveTo>
                      <a:pt x="206131" y="290312"/>
                    </a:moveTo>
                    <a:lnTo>
                      <a:pt x="183190" y="231618"/>
                    </a:lnTo>
                    <a:lnTo>
                      <a:pt x="62474" y="231618"/>
                    </a:lnTo>
                    <a:lnTo>
                      <a:pt x="39534" y="290312"/>
                    </a:lnTo>
                    <a:lnTo>
                      <a:pt x="0" y="290312"/>
                    </a:lnTo>
                    <a:lnTo>
                      <a:pt x="122721" y="0"/>
                    </a:lnTo>
                    <a:lnTo>
                      <a:pt x="245776" y="290312"/>
                    </a:lnTo>
                    <a:lnTo>
                      <a:pt x="206131" y="290312"/>
                    </a:lnTo>
                    <a:close/>
                  </a:path>
                </a:pathLst>
              </a:custGeom>
              <a:grpFill/>
              <a:ln w="11089" cap="flat">
                <a:noFill/>
                <a:prstDash val="solid"/>
                <a:miter/>
              </a:ln>
            </p:spPr>
            <p:txBody>
              <a:bodyPr rtlCol="0" anchor="ctr"/>
              <a:lstStyle/>
              <a:p>
                <a:endParaRPr lang="fi-FI"/>
              </a:p>
            </p:txBody>
          </p:sp>
        </p:grpSp>
      </p:grpSp>
    </p:spTree>
    <p:extLst>
      <p:ext uri="{BB962C8B-B14F-4D97-AF65-F5344CB8AC3E}">
        <p14:creationId xmlns:p14="http://schemas.microsoft.com/office/powerpoint/2010/main" val="1539981721"/>
      </p:ext>
    </p:extLst>
  </p:cSld>
  <p:clrMapOvr>
    <a:masterClrMapping/>
  </p:clrMapOvr>
  <p:extLst>
    <p:ext uri="{DCECCB84-F9BA-43D5-87BE-67443E8EF086}">
      <p15:sldGuideLst xmlns:p15="http://schemas.microsoft.com/office/powerpoint/2012/main">
        <p15:guide id="1" orient="horz" pos="27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Otsikkodi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Otsikko 21">
            <a:extLst>
              <a:ext uri="{FF2B5EF4-FFF2-40B4-BE49-F238E27FC236}">
                <a16:creationId xmlns:a16="http://schemas.microsoft.com/office/drawing/2014/main" id="{42627C78-F857-4C35-B9DE-F8E8F893A8C6}"/>
              </a:ext>
            </a:extLst>
          </p:cNvPr>
          <p:cNvSpPr>
            <a:spLocks noGrp="1"/>
          </p:cNvSpPr>
          <p:nvPr>
            <p:ph type="title"/>
          </p:nvPr>
        </p:nvSpPr>
        <p:spPr>
          <a:xfrm>
            <a:off x="576000" y="3909750"/>
            <a:ext cx="8280000" cy="1224000"/>
          </a:xfrm>
        </p:spPr>
        <p:txBody>
          <a:bodyPr/>
          <a:lstStyle>
            <a:lvl1pPr>
              <a:defRPr>
                <a:solidFill>
                  <a:schemeClr val="bg1"/>
                </a:solidFill>
              </a:defRPr>
            </a:lvl1pPr>
          </a:lstStyle>
          <a:p>
            <a:r>
              <a:rPr lang="fi-FI"/>
              <a:t>Muokkaa ots. perustyyl. napsautt.</a:t>
            </a:r>
            <a:endParaRPr lang="fi-FI" dirty="0"/>
          </a:p>
        </p:txBody>
      </p:sp>
      <p:sp>
        <p:nvSpPr>
          <p:cNvPr id="8" name="Alaotsikko">
            <a:extLst>
              <a:ext uri="{FF2B5EF4-FFF2-40B4-BE49-F238E27FC236}">
                <a16:creationId xmlns:a16="http://schemas.microsoft.com/office/drawing/2014/main" id="{E91DDF1F-FE89-4603-A3BF-EF6D77121761}"/>
              </a:ext>
            </a:extLst>
          </p:cNvPr>
          <p:cNvSpPr>
            <a:spLocks noGrp="1"/>
          </p:cNvSpPr>
          <p:nvPr>
            <p:ph type="subTitle" idx="1"/>
          </p:nvPr>
        </p:nvSpPr>
        <p:spPr>
          <a:xfrm>
            <a:off x="576000" y="5229000"/>
            <a:ext cx="8280000" cy="1241006"/>
          </a:xfrm>
        </p:spPr>
        <p:txBody>
          <a:bodyPr/>
          <a:lstStyle>
            <a:lvl1pPr marL="0" indent="0" algn="l">
              <a:lnSpc>
                <a:spcPct val="90000"/>
              </a:lnSpc>
              <a:spcBef>
                <a:spcPts val="0"/>
              </a:spcBef>
              <a:buNone/>
              <a:defRPr sz="26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6" name="Dian numeron paikkamerkki 5">
            <a:extLst>
              <a:ext uri="{FF2B5EF4-FFF2-40B4-BE49-F238E27FC236}">
                <a16:creationId xmlns:a16="http://schemas.microsoft.com/office/drawing/2014/main" id="{ABE89B99-CB50-4721-8EC5-09E308DE349D}"/>
              </a:ext>
            </a:extLst>
          </p:cNvPr>
          <p:cNvSpPr>
            <a:spLocks noGrp="1"/>
          </p:cNvSpPr>
          <p:nvPr>
            <p:ph type="sldNum" sz="quarter" idx="12"/>
          </p:nvPr>
        </p:nvSpPr>
        <p:spPr/>
        <p:txBody>
          <a:bodyPr/>
          <a:lstStyle>
            <a:lvl1pPr>
              <a:defRPr>
                <a:noFill/>
              </a:defRPr>
            </a:lvl1pPr>
          </a:lstStyle>
          <a:p>
            <a:fld id="{2020BB7A-7565-440A-AF71-226D618FE89D}" type="slidenum">
              <a:rPr lang="fi-FI" smtClean="0"/>
              <a:t>‹#›</a:t>
            </a:fld>
            <a:endParaRPr lang="fi-FI"/>
          </a:p>
        </p:txBody>
      </p:sp>
      <p:sp>
        <p:nvSpPr>
          <p:cNvPr id="4" name="Päivämäärän paikkamerkki 3">
            <a:extLst>
              <a:ext uri="{FF2B5EF4-FFF2-40B4-BE49-F238E27FC236}">
                <a16:creationId xmlns:a16="http://schemas.microsoft.com/office/drawing/2014/main" id="{424E1588-9E6E-4A84-810E-6A616E8CD13B}"/>
              </a:ext>
            </a:extLst>
          </p:cNvPr>
          <p:cNvSpPr>
            <a:spLocks noGrp="1"/>
          </p:cNvSpPr>
          <p:nvPr>
            <p:ph type="dt" sz="half" idx="10"/>
          </p:nvPr>
        </p:nvSpPr>
        <p:spPr/>
        <p:txBody>
          <a:bodyPr/>
          <a:lstStyle>
            <a:lvl1pPr>
              <a:defRPr>
                <a:noFill/>
              </a:defRPr>
            </a:lvl1pPr>
          </a:lstStyle>
          <a:p>
            <a:fld id="{96531324-FF16-41F1-8FED-F7BEFEBCDFBD}" type="datetime1">
              <a:rPr lang="fi-FI" smtClean="0"/>
              <a:t>30.5.2024</a:t>
            </a:fld>
            <a:endParaRPr lang="fi-FI"/>
          </a:p>
        </p:txBody>
      </p:sp>
      <p:sp>
        <p:nvSpPr>
          <p:cNvPr id="5" name="Alatunnisteen paikkamerkki 4">
            <a:extLst>
              <a:ext uri="{FF2B5EF4-FFF2-40B4-BE49-F238E27FC236}">
                <a16:creationId xmlns:a16="http://schemas.microsoft.com/office/drawing/2014/main" id="{F2470115-13AF-4E2A-AD86-898C49862C5F}"/>
              </a:ext>
            </a:extLst>
          </p:cNvPr>
          <p:cNvSpPr>
            <a:spLocks noGrp="1"/>
          </p:cNvSpPr>
          <p:nvPr>
            <p:ph type="ftr" sz="quarter" idx="11"/>
          </p:nvPr>
        </p:nvSpPr>
        <p:spPr/>
        <p:txBody>
          <a:bodyPr/>
          <a:lstStyle>
            <a:lvl1pPr>
              <a:defRPr>
                <a:noFill/>
              </a:defRPr>
            </a:lvl1pPr>
          </a:lstStyle>
          <a:p>
            <a:r>
              <a:rPr lang="en-US"/>
              <a:t>This work © 2024 by Tapio Palvelut Oy is licensed under CC BY-SA 4.0 </a:t>
            </a:r>
            <a:endParaRPr lang="fi-FI"/>
          </a:p>
        </p:txBody>
      </p:sp>
      <p:grpSp>
        <p:nvGrpSpPr>
          <p:cNvPr id="13" name="Logo">
            <a:extLst>
              <a:ext uri="{FF2B5EF4-FFF2-40B4-BE49-F238E27FC236}">
                <a16:creationId xmlns:a16="http://schemas.microsoft.com/office/drawing/2014/main" id="{3C30A216-C7F8-42EB-967F-C42A5B6546E0}"/>
              </a:ext>
              <a:ext uri="{C183D7F6-B498-43B3-948B-1728B52AA6E4}">
                <adec:decorative xmlns:adec="http://schemas.microsoft.com/office/drawing/2017/decorative" val="1"/>
              </a:ext>
            </a:extLst>
          </p:cNvPr>
          <p:cNvGrpSpPr>
            <a:grpSpLocks noChangeAspect="1"/>
          </p:cNvGrpSpPr>
          <p:nvPr/>
        </p:nvGrpSpPr>
        <p:grpSpPr bwMode="black">
          <a:xfrm>
            <a:off x="9259944" y="5532891"/>
            <a:ext cx="2196000" cy="592921"/>
            <a:chOff x="10274400" y="6210000"/>
            <a:chExt cx="1492250" cy="402908"/>
          </a:xfrm>
          <a:solidFill>
            <a:srgbClr val="FFFFFF"/>
          </a:solidFill>
        </p:grpSpPr>
        <p:sp>
          <p:nvSpPr>
            <p:cNvPr id="14" name="Vapaamuotoinen: Muoto 13">
              <a:extLst>
                <a:ext uri="{FF2B5EF4-FFF2-40B4-BE49-F238E27FC236}">
                  <a16:creationId xmlns:a16="http://schemas.microsoft.com/office/drawing/2014/main" id="{EC11CF2F-5EEB-49C7-B657-CFB988898499}"/>
                </a:ext>
              </a:extLst>
            </p:cNvPr>
            <p:cNvSpPr/>
            <p:nvPr/>
          </p:nvSpPr>
          <p:spPr bwMode="black">
            <a:xfrm>
              <a:off x="11466195" y="6216751"/>
              <a:ext cx="301902" cy="392018"/>
            </a:xfrm>
            <a:custGeom>
              <a:avLst/>
              <a:gdLst>
                <a:gd name="connsiteX0" fmla="*/ 150227 w 301902"/>
                <a:gd name="connsiteY0" fmla="*/ 0 h 392018"/>
                <a:gd name="connsiteX1" fmla="*/ 126062 w 301902"/>
                <a:gd name="connsiteY1" fmla="*/ 55318 h 392018"/>
                <a:gd name="connsiteX2" fmla="*/ 126062 w 301902"/>
                <a:gd name="connsiteY2" fmla="*/ 170419 h 392018"/>
                <a:gd name="connsiteX3" fmla="*/ 96439 w 301902"/>
                <a:gd name="connsiteY3" fmla="*/ 105409 h 392018"/>
                <a:gd name="connsiteX4" fmla="*/ 69935 w 301902"/>
                <a:gd name="connsiteY4" fmla="*/ 165955 h 392018"/>
                <a:gd name="connsiteX5" fmla="*/ 101896 w 301902"/>
                <a:gd name="connsiteY5" fmla="*/ 235756 h 392018"/>
                <a:gd name="connsiteX6" fmla="*/ 52786 w 301902"/>
                <a:gd name="connsiteY6" fmla="*/ 205265 h 392018"/>
                <a:gd name="connsiteX7" fmla="*/ 33409 w 301902"/>
                <a:gd name="connsiteY7" fmla="*/ 249476 h 392018"/>
                <a:gd name="connsiteX8" fmla="*/ 80849 w 301902"/>
                <a:gd name="connsiteY8" fmla="*/ 278878 h 392018"/>
                <a:gd name="connsiteX9" fmla="*/ 20491 w 301902"/>
                <a:gd name="connsiteY9" fmla="*/ 278878 h 392018"/>
                <a:gd name="connsiteX10" fmla="*/ 0 w 301902"/>
                <a:gd name="connsiteY10" fmla="*/ 325811 h 392018"/>
                <a:gd name="connsiteX11" fmla="*/ 126062 w 301902"/>
                <a:gd name="connsiteY11" fmla="*/ 325811 h 392018"/>
                <a:gd name="connsiteX12" fmla="*/ 126062 w 301902"/>
                <a:gd name="connsiteY12" fmla="*/ 392019 h 392018"/>
                <a:gd name="connsiteX13" fmla="*/ 175729 w 301902"/>
                <a:gd name="connsiteY13" fmla="*/ 392019 h 392018"/>
                <a:gd name="connsiteX14" fmla="*/ 175729 w 301902"/>
                <a:gd name="connsiteY14" fmla="*/ 325811 h 392018"/>
                <a:gd name="connsiteX15" fmla="*/ 301902 w 301902"/>
                <a:gd name="connsiteY15" fmla="*/ 325811 h 392018"/>
                <a:gd name="connsiteX16" fmla="*/ 281300 w 301902"/>
                <a:gd name="connsiteY16" fmla="*/ 278878 h 392018"/>
                <a:gd name="connsiteX17" fmla="*/ 221054 w 301902"/>
                <a:gd name="connsiteY17" fmla="*/ 278878 h 392018"/>
                <a:gd name="connsiteX18" fmla="*/ 268494 w 301902"/>
                <a:gd name="connsiteY18" fmla="*/ 249476 h 392018"/>
                <a:gd name="connsiteX19" fmla="*/ 249117 w 301902"/>
                <a:gd name="connsiteY19" fmla="*/ 205265 h 392018"/>
                <a:gd name="connsiteX20" fmla="*/ 199895 w 301902"/>
                <a:gd name="connsiteY20" fmla="*/ 235756 h 392018"/>
                <a:gd name="connsiteX21" fmla="*/ 231967 w 301902"/>
                <a:gd name="connsiteY21" fmla="*/ 165955 h 392018"/>
                <a:gd name="connsiteX22" fmla="*/ 205463 w 301902"/>
                <a:gd name="connsiteY22" fmla="*/ 105409 h 392018"/>
                <a:gd name="connsiteX23" fmla="*/ 175729 w 301902"/>
                <a:gd name="connsiteY23" fmla="*/ 170419 h 392018"/>
                <a:gd name="connsiteX24" fmla="*/ 175729 w 301902"/>
                <a:gd name="connsiteY24" fmla="*/ 55318 h 392018"/>
                <a:gd name="connsiteX25" fmla="*/ 151675 w 301902"/>
                <a:gd name="connsiteY25" fmla="*/ 0 h 39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902" h="392018">
                  <a:moveTo>
                    <a:pt x="150227" y="0"/>
                  </a:moveTo>
                  <a:lnTo>
                    <a:pt x="126062" y="55318"/>
                  </a:lnTo>
                  <a:lnTo>
                    <a:pt x="126062" y="170419"/>
                  </a:lnTo>
                  <a:lnTo>
                    <a:pt x="96439" y="105409"/>
                  </a:lnTo>
                  <a:lnTo>
                    <a:pt x="69935" y="165955"/>
                  </a:lnTo>
                  <a:lnTo>
                    <a:pt x="101896" y="235756"/>
                  </a:lnTo>
                  <a:lnTo>
                    <a:pt x="52786" y="205265"/>
                  </a:lnTo>
                  <a:lnTo>
                    <a:pt x="33409" y="249476"/>
                  </a:lnTo>
                  <a:lnTo>
                    <a:pt x="80849" y="278878"/>
                  </a:lnTo>
                  <a:lnTo>
                    <a:pt x="20491" y="278878"/>
                  </a:lnTo>
                  <a:lnTo>
                    <a:pt x="0" y="325811"/>
                  </a:lnTo>
                  <a:lnTo>
                    <a:pt x="126062" y="325811"/>
                  </a:lnTo>
                  <a:lnTo>
                    <a:pt x="126062" y="392019"/>
                  </a:lnTo>
                  <a:lnTo>
                    <a:pt x="175729" y="392019"/>
                  </a:lnTo>
                  <a:lnTo>
                    <a:pt x="175729" y="325811"/>
                  </a:lnTo>
                  <a:lnTo>
                    <a:pt x="301902" y="325811"/>
                  </a:lnTo>
                  <a:lnTo>
                    <a:pt x="281300" y="278878"/>
                  </a:lnTo>
                  <a:lnTo>
                    <a:pt x="221054" y="278878"/>
                  </a:lnTo>
                  <a:lnTo>
                    <a:pt x="268494" y="249476"/>
                  </a:lnTo>
                  <a:lnTo>
                    <a:pt x="249117" y="205265"/>
                  </a:lnTo>
                  <a:lnTo>
                    <a:pt x="199895" y="235756"/>
                  </a:lnTo>
                  <a:lnTo>
                    <a:pt x="231967" y="165955"/>
                  </a:lnTo>
                  <a:lnTo>
                    <a:pt x="205463" y="105409"/>
                  </a:lnTo>
                  <a:lnTo>
                    <a:pt x="175729" y="170419"/>
                  </a:lnTo>
                  <a:lnTo>
                    <a:pt x="175729" y="55318"/>
                  </a:lnTo>
                  <a:lnTo>
                    <a:pt x="151675" y="0"/>
                  </a:lnTo>
                  <a:close/>
                </a:path>
              </a:pathLst>
            </a:custGeom>
            <a:grpFill/>
            <a:ln w="11089" cap="flat">
              <a:noFill/>
              <a:prstDash val="solid"/>
              <a:miter/>
            </a:ln>
          </p:spPr>
          <p:txBody>
            <a:bodyPr rtlCol="0" anchor="ctr"/>
            <a:lstStyle/>
            <a:p>
              <a:endParaRPr lang="fi-FI"/>
            </a:p>
          </p:txBody>
        </p:sp>
        <p:grpSp>
          <p:nvGrpSpPr>
            <p:cNvPr id="15" name="Kuva 10">
              <a:extLst>
                <a:ext uri="{FF2B5EF4-FFF2-40B4-BE49-F238E27FC236}">
                  <a16:creationId xmlns:a16="http://schemas.microsoft.com/office/drawing/2014/main" id="{974D59E4-C489-4D86-9ADE-0A22503B24E7}"/>
                </a:ext>
              </a:extLst>
            </p:cNvPr>
            <p:cNvGrpSpPr/>
            <p:nvPr/>
          </p:nvGrpSpPr>
          <p:grpSpPr bwMode="black">
            <a:xfrm>
              <a:off x="10278854" y="6317762"/>
              <a:ext cx="1072638" cy="291633"/>
              <a:chOff x="10278854" y="6317762"/>
              <a:chExt cx="1072638" cy="291633"/>
            </a:xfrm>
            <a:grpFill/>
          </p:grpSpPr>
          <p:sp>
            <p:nvSpPr>
              <p:cNvPr id="16" name="Vapaamuotoinen: Muoto 15">
                <a:extLst>
                  <a:ext uri="{FF2B5EF4-FFF2-40B4-BE49-F238E27FC236}">
                    <a16:creationId xmlns:a16="http://schemas.microsoft.com/office/drawing/2014/main" id="{30BCBFC5-BEC8-4C97-9AE0-5C60F02304EC}"/>
                  </a:ext>
                </a:extLst>
              </p:cNvPr>
              <p:cNvSpPr/>
              <p:nvPr/>
            </p:nvSpPr>
            <p:spPr bwMode="black">
              <a:xfrm>
                <a:off x="11056272" y="6317762"/>
                <a:ext cx="295220" cy="291633"/>
              </a:xfrm>
              <a:custGeom>
                <a:avLst/>
                <a:gdLst>
                  <a:gd name="connsiteX0" fmla="*/ 295221 w 295220"/>
                  <a:gd name="connsiteY0" fmla="*/ 145634 h 291633"/>
                  <a:gd name="connsiteX1" fmla="*/ 293884 w 295220"/>
                  <a:gd name="connsiteY1" fmla="*/ 123093 h 291633"/>
                  <a:gd name="connsiteX2" fmla="*/ 292214 w 295220"/>
                  <a:gd name="connsiteY2" fmla="*/ 112312 h 291633"/>
                  <a:gd name="connsiteX3" fmla="*/ 289764 w 295220"/>
                  <a:gd name="connsiteY3" fmla="*/ 101859 h 291633"/>
                  <a:gd name="connsiteX4" fmla="*/ 282748 w 295220"/>
                  <a:gd name="connsiteY4" fmla="*/ 82149 h 291633"/>
                  <a:gd name="connsiteX5" fmla="*/ 276178 w 295220"/>
                  <a:gd name="connsiteY5" fmla="*/ 69190 h 291633"/>
                  <a:gd name="connsiteX6" fmla="*/ 270610 w 295220"/>
                  <a:gd name="connsiteY6" fmla="*/ 60479 h 291633"/>
                  <a:gd name="connsiteX7" fmla="*/ 264373 w 295220"/>
                  <a:gd name="connsiteY7" fmla="*/ 52094 h 291633"/>
                  <a:gd name="connsiteX8" fmla="*/ 255353 w 295220"/>
                  <a:gd name="connsiteY8" fmla="*/ 42076 h 291633"/>
                  <a:gd name="connsiteX9" fmla="*/ 254239 w 295220"/>
                  <a:gd name="connsiteY9" fmla="*/ 40987 h 291633"/>
                  <a:gd name="connsiteX10" fmla="*/ 253237 w 295220"/>
                  <a:gd name="connsiteY10" fmla="*/ 40116 h 291633"/>
                  <a:gd name="connsiteX11" fmla="*/ 252680 w 295220"/>
                  <a:gd name="connsiteY11" fmla="*/ 39571 h 291633"/>
                  <a:gd name="connsiteX12" fmla="*/ 252235 w 295220"/>
                  <a:gd name="connsiteY12" fmla="*/ 39027 h 291633"/>
                  <a:gd name="connsiteX13" fmla="*/ 250230 w 295220"/>
                  <a:gd name="connsiteY13" fmla="*/ 37284 h 291633"/>
                  <a:gd name="connsiteX14" fmla="*/ 247112 w 295220"/>
                  <a:gd name="connsiteY14" fmla="*/ 34562 h 291633"/>
                  <a:gd name="connsiteX15" fmla="*/ 243994 w 295220"/>
                  <a:gd name="connsiteY15" fmla="*/ 31949 h 291633"/>
                  <a:gd name="connsiteX16" fmla="*/ 239874 w 295220"/>
                  <a:gd name="connsiteY16" fmla="*/ 28682 h 291633"/>
                  <a:gd name="connsiteX17" fmla="*/ 235642 w 295220"/>
                  <a:gd name="connsiteY17" fmla="*/ 25633 h 291633"/>
                  <a:gd name="connsiteX18" fmla="*/ 231299 w 295220"/>
                  <a:gd name="connsiteY18" fmla="*/ 22802 h 291633"/>
                  <a:gd name="connsiteX19" fmla="*/ 226844 w 295220"/>
                  <a:gd name="connsiteY19" fmla="*/ 20079 h 291633"/>
                  <a:gd name="connsiteX20" fmla="*/ 219494 w 295220"/>
                  <a:gd name="connsiteY20" fmla="*/ 16050 h 291633"/>
                  <a:gd name="connsiteX21" fmla="*/ 210697 w 295220"/>
                  <a:gd name="connsiteY21" fmla="*/ 11912 h 291633"/>
                  <a:gd name="connsiteX22" fmla="*/ 200786 w 295220"/>
                  <a:gd name="connsiteY22" fmla="*/ 8210 h 291633"/>
                  <a:gd name="connsiteX23" fmla="*/ 180072 w 295220"/>
                  <a:gd name="connsiteY23" fmla="*/ 2874 h 291633"/>
                  <a:gd name="connsiteX24" fmla="*/ 158023 w 295220"/>
                  <a:gd name="connsiteY24" fmla="*/ 261 h 291633"/>
                  <a:gd name="connsiteX25" fmla="*/ 146552 w 295220"/>
                  <a:gd name="connsiteY25" fmla="*/ 43 h 291633"/>
                  <a:gd name="connsiteX26" fmla="*/ 134971 w 295220"/>
                  <a:gd name="connsiteY26" fmla="*/ 478 h 291633"/>
                  <a:gd name="connsiteX27" fmla="*/ 112921 w 295220"/>
                  <a:gd name="connsiteY27" fmla="*/ 3310 h 291633"/>
                  <a:gd name="connsiteX28" fmla="*/ 92208 w 295220"/>
                  <a:gd name="connsiteY28" fmla="*/ 8972 h 291633"/>
                  <a:gd name="connsiteX29" fmla="*/ 82408 w 295220"/>
                  <a:gd name="connsiteY29" fmla="*/ 12783 h 291633"/>
                  <a:gd name="connsiteX30" fmla="*/ 73053 w 295220"/>
                  <a:gd name="connsiteY30" fmla="*/ 17357 h 291633"/>
                  <a:gd name="connsiteX31" fmla="*/ 64033 w 295220"/>
                  <a:gd name="connsiteY31" fmla="*/ 22584 h 291633"/>
                  <a:gd name="connsiteX32" fmla="*/ 55458 w 295220"/>
                  <a:gd name="connsiteY32" fmla="*/ 28573 h 291633"/>
                  <a:gd name="connsiteX33" fmla="*/ 39645 w 295220"/>
                  <a:gd name="connsiteY33" fmla="*/ 42403 h 291633"/>
                  <a:gd name="connsiteX34" fmla="*/ 32629 w 295220"/>
                  <a:gd name="connsiteY34" fmla="*/ 50025 h 291633"/>
                  <a:gd name="connsiteX35" fmla="*/ 26170 w 295220"/>
                  <a:gd name="connsiteY35" fmla="*/ 58192 h 291633"/>
                  <a:gd name="connsiteX36" fmla="*/ 23275 w 295220"/>
                  <a:gd name="connsiteY36" fmla="*/ 62439 h 291633"/>
                  <a:gd name="connsiteX37" fmla="*/ 20491 w 295220"/>
                  <a:gd name="connsiteY37" fmla="*/ 66795 h 291633"/>
                  <a:gd name="connsiteX38" fmla="*/ 15479 w 295220"/>
                  <a:gd name="connsiteY38" fmla="*/ 75724 h 291633"/>
                  <a:gd name="connsiteX39" fmla="*/ 7573 w 295220"/>
                  <a:gd name="connsiteY39" fmla="*/ 94889 h 291633"/>
                  <a:gd name="connsiteX40" fmla="*/ 6014 w 295220"/>
                  <a:gd name="connsiteY40" fmla="*/ 99899 h 291633"/>
                  <a:gd name="connsiteX41" fmla="*/ 4677 w 295220"/>
                  <a:gd name="connsiteY41" fmla="*/ 105017 h 291633"/>
                  <a:gd name="connsiteX42" fmla="*/ 2450 w 295220"/>
                  <a:gd name="connsiteY42" fmla="*/ 115470 h 291633"/>
                  <a:gd name="connsiteX43" fmla="*/ 891 w 295220"/>
                  <a:gd name="connsiteY43" fmla="*/ 126469 h 291633"/>
                  <a:gd name="connsiteX44" fmla="*/ 111 w 295220"/>
                  <a:gd name="connsiteY44" fmla="*/ 137576 h 291633"/>
                  <a:gd name="connsiteX45" fmla="*/ 0 w 295220"/>
                  <a:gd name="connsiteY45" fmla="*/ 143238 h 291633"/>
                  <a:gd name="connsiteX46" fmla="*/ 0 w 295220"/>
                  <a:gd name="connsiteY46" fmla="*/ 149010 h 291633"/>
                  <a:gd name="connsiteX47" fmla="*/ 223 w 295220"/>
                  <a:gd name="connsiteY47" fmla="*/ 154672 h 291633"/>
                  <a:gd name="connsiteX48" fmla="*/ 557 w 295220"/>
                  <a:gd name="connsiteY48" fmla="*/ 160335 h 291633"/>
                  <a:gd name="connsiteX49" fmla="*/ 3675 w 295220"/>
                  <a:gd name="connsiteY49" fmla="*/ 182005 h 291633"/>
                  <a:gd name="connsiteX50" fmla="*/ 6348 w 295220"/>
                  <a:gd name="connsiteY50" fmla="*/ 192350 h 291633"/>
                  <a:gd name="connsiteX51" fmla="*/ 9689 w 295220"/>
                  <a:gd name="connsiteY51" fmla="*/ 202259 h 291633"/>
                  <a:gd name="connsiteX52" fmla="*/ 18486 w 295220"/>
                  <a:gd name="connsiteY52" fmla="*/ 220989 h 291633"/>
                  <a:gd name="connsiteX53" fmla="*/ 23943 w 295220"/>
                  <a:gd name="connsiteY53" fmla="*/ 229809 h 291633"/>
                  <a:gd name="connsiteX54" fmla="*/ 30068 w 295220"/>
                  <a:gd name="connsiteY54" fmla="*/ 238194 h 291633"/>
                  <a:gd name="connsiteX55" fmla="*/ 36861 w 295220"/>
                  <a:gd name="connsiteY55" fmla="*/ 246143 h 291633"/>
                  <a:gd name="connsiteX56" fmla="*/ 44322 w 295220"/>
                  <a:gd name="connsiteY56" fmla="*/ 253657 h 291633"/>
                  <a:gd name="connsiteX57" fmla="*/ 52229 w 295220"/>
                  <a:gd name="connsiteY57" fmla="*/ 260517 h 291633"/>
                  <a:gd name="connsiteX58" fmla="*/ 60581 w 295220"/>
                  <a:gd name="connsiteY58" fmla="*/ 266724 h 291633"/>
                  <a:gd name="connsiteX59" fmla="*/ 69379 w 295220"/>
                  <a:gd name="connsiteY59" fmla="*/ 272278 h 291633"/>
                  <a:gd name="connsiteX60" fmla="*/ 78510 w 295220"/>
                  <a:gd name="connsiteY60" fmla="*/ 277069 h 291633"/>
                  <a:gd name="connsiteX61" fmla="*/ 97999 w 295220"/>
                  <a:gd name="connsiteY61" fmla="*/ 284692 h 291633"/>
                  <a:gd name="connsiteX62" fmla="*/ 108355 w 295220"/>
                  <a:gd name="connsiteY62" fmla="*/ 287414 h 291633"/>
                  <a:gd name="connsiteX63" fmla="*/ 119046 w 295220"/>
                  <a:gd name="connsiteY63" fmla="*/ 289483 h 291633"/>
                  <a:gd name="connsiteX64" fmla="*/ 141541 w 295220"/>
                  <a:gd name="connsiteY64" fmla="*/ 291552 h 291633"/>
                  <a:gd name="connsiteX65" fmla="*/ 153011 w 295220"/>
                  <a:gd name="connsiteY65" fmla="*/ 291552 h 291633"/>
                  <a:gd name="connsiteX66" fmla="*/ 164482 w 295220"/>
                  <a:gd name="connsiteY66" fmla="*/ 290899 h 291633"/>
                  <a:gd name="connsiteX67" fmla="*/ 186197 w 295220"/>
                  <a:gd name="connsiteY67" fmla="*/ 287523 h 291633"/>
                  <a:gd name="connsiteX68" fmla="*/ 196554 w 295220"/>
                  <a:gd name="connsiteY68" fmla="*/ 284801 h 291633"/>
                  <a:gd name="connsiteX69" fmla="*/ 206576 w 295220"/>
                  <a:gd name="connsiteY69" fmla="*/ 281316 h 291633"/>
                  <a:gd name="connsiteX70" fmla="*/ 225397 w 295220"/>
                  <a:gd name="connsiteY70" fmla="*/ 272278 h 291633"/>
                  <a:gd name="connsiteX71" fmla="*/ 234194 w 295220"/>
                  <a:gd name="connsiteY71" fmla="*/ 266724 h 291633"/>
                  <a:gd name="connsiteX72" fmla="*/ 242658 w 295220"/>
                  <a:gd name="connsiteY72" fmla="*/ 260300 h 291633"/>
                  <a:gd name="connsiteX73" fmla="*/ 249673 w 295220"/>
                  <a:gd name="connsiteY73" fmla="*/ 254310 h 291633"/>
                  <a:gd name="connsiteX74" fmla="*/ 252346 w 295220"/>
                  <a:gd name="connsiteY74" fmla="*/ 251806 h 291633"/>
                  <a:gd name="connsiteX75" fmla="*/ 254239 w 295220"/>
                  <a:gd name="connsiteY75" fmla="*/ 249955 h 291633"/>
                  <a:gd name="connsiteX76" fmla="*/ 256132 w 295220"/>
                  <a:gd name="connsiteY76" fmla="*/ 248103 h 291633"/>
                  <a:gd name="connsiteX77" fmla="*/ 259585 w 295220"/>
                  <a:gd name="connsiteY77" fmla="*/ 244510 h 291633"/>
                  <a:gd name="connsiteX78" fmla="*/ 268939 w 295220"/>
                  <a:gd name="connsiteY78" fmla="*/ 233076 h 291633"/>
                  <a:gd name="connsiteX79" fmla="*/ 274730 w 295220"/>
                  <a:gd name="connsiteY79" fmla="*/ 224473 h 291633"/>
                  <a:gd name="connsiteX80" fmla="*/ 279741 w 295220"/>
                  <a:gd name="connsiteY80" fmla="*/ 215435 h 291633"/>
                  <a:gd name="connsiteX81" fmla="*/ 284084 w 295220"/>
                  <a:gd name="connsiteY81" fmla="*/ 206070 h 291633"/>
                  <a:gd name="connsiteX82" fmla="*/ 287648 w 295220"/>
                  <a:gd name="connsiteY82" fmla="*/ 196270 h 291633"/>
                  <a:gd name="connsiteX83" fmla="*/ 291546 w 295220"/>
                  <a:gd name="connsiteY83" fmla="*/ 181896 h 291633"/>
                  <a:gd name="connsiteX84" fmla="*/ 293884 w 295220"/>
                  <a:gd name="connsiteY84" fmla="*/ 168284 h 291633"/>
                  <a:gd name="connsiteX85" fmla="*/ 294886 w 295220"/>
                  <a:gd name="connsiteY85" fmla="*/ 157177 h 291633"/>
                  <a:gd name="connsiteX86" fmla="*/ 295221 w 295220"/>
                  <a:gd name="connsiteY86" fmla="*/ 145634 h 291633"/>
                  <a:gd name="connsiteX87" fmla="*/ 262591 w 295220"/>
                  <a:gd name="connsiteY87" fmla="*/ 160661 h 291633"/>
                  <a:gd name="connsiteX88" fmla="*/ 260921 w 295220"/>
                  <a:gd name="connsiteY88" fmla="*/ 172422 h 291633"/>
                  <a:gd name="connsiteX89" fmla="*/ 257469 w 295220"/>
                  <a:gd name="connsiteY89" fmla="*/ 185816 h 291633"/>
                  <a:gd name="connsiteX90" fmla="*/ 255130 w 295220"/>
                  <a:gd name="connsiteY90" fmla="*/ 192241 h 291633"/>
                  <a:gd name="connsiteX91" fmla="*/ 250119 w 295220"/>
                  <a:gd name="connsiteY91" fmla="*/ 203130 h 291633"/>
                  <a:gd name="connsiteX92" fmla="*/ 244217 w 295220"/>
                  <a:gd name="connsiteY92" fmla="*/ 212822 h 291633"/>
                  <a:gd name="connsiteX93" fmla="*/ 240319 w 295220"/>
                  <a:gd name="connsiteY93" fmla="*/ 218158 h 291633"/>
                  <a:gd name="connsiteX94" fmla="*/ 237869 w 295220"/>
                  <a:gd name="connsiteY94" fmla="*/ 221207 h 291633"/>
                  <a:gd name="connsiteX95" fmla="*/ 234194 w 295220"/>
                  <a:gd name="connsiteY95" fmla="*/ 225236 h 291633"/>
                  <a:gd name="connsiteX96" fmla="*/ 232524 w 295220"/>
                  <a:gd name="connsiteY96" fmla="*/ 226978 h 291633"/>
                  <a:gd name="connsiteX97" fmla="*/ 231410 w 295220"/>
                  <a:gd name="connsiteY97" fmla="*/ 228176 h 291633"/>
                  <a:gd name="connsiteX98" fmla="*/ 230185 w 295220"/>
                  <a:gd name="connsiteY98" fmla="*/ 229374 h 291633"/>
                  <a:gd name="connsiteX99" fmla="*/ 228626 w 295220"/>
                  <a:gd name="connsiteY99" fmla="*/ 230789 h 291633"/>
                  <a:gd name="connsiteX100" fmla="*/ 225174 w 295220"/>
                  <a:gd name="connsiteY100" fmla="*/ 233838 h 291633"/>
                  <a:gd name="connsiteX101" fmla="*/ 219940 w 295220"/>
                  <a:gd name="connsiteY101" fmla="*/ 237976 h 291633"/>
                  <a:gd name="connsiteX102" fmla="*/ 214483 w 295220"/>
                  <a:gd name="connsiteY102" fmla="*/ 241788 h 291633"/>
                  <a:gd name="connsiteX103" fmla="*/ 203681 w 295220"/>
                  <a:gd name="connsiteY103" fmla="*/ 247886 h 291633"/>
                  <a:gd name="connsiteX104" fmla="*/ 191320 w 295220"/>
                  <a:gd name="connsiteY104" fmla="*/ 253004 h 291633"/>
                  <a:gd name="connsiteX105" fmla="*/ 178068 w 295220"/>
                  <a:gd name="connsiteY105" fmla="*/ 256706 h 291633"/>
                  <a:gd name="connsiteX106" fmla="*/ 163925 w 295220"/>
                  <a:gd name="connsiteY106" fmla="*/ 258993 h 291633"/>
                  <a:gd name="connsiteX107" fmla="*/ 148891 w 295220"/>
                  <a:gd name="connsiteY107" fmla="*/ 259864 h 291633"/>
                  <a:gd name="connsiteX108" fmla="*/ 133746 w 295220"/>
                  <a:gd name="connsiteY108" fmla="*/ 259319 h 291633"/>
                  <a:gd name="connsiteX109" fmla="*/ 119491 w 295220"/>
                  <a:gd name="connsiteY109" fmla="*/ 257250 h 291633"/>
                  <a:gd name="connsiteX110" fmla="*/ 106239 w 295220"/>
                  <a:gd name="connsiteY110" fmla="*/ 253766 h 291633"/>
                  <a:gd name="connsiteX111" fmla="*/ 93767 w 295220"/>
                  <a:gd name="connsiteY111" fmla="*/ 248866 h 291633"/>
                  <a:gd name="connsiteX112" fmla="*/ 82185 w 295220"/>
                  <a:gd name="connsiteY112" fmla="*/ 242441 h 291633"/>
                  <a:gd name="connsiteX113" fmla="*/ 71383 w 295220"/>
                  <a:gd name="connsiteY113" fmla="*/ 234601 h 291633"/>
                  <a:gd name="connsiteX114" fmla="*/ 61472 w 295220"/>
                  <a:gd name="connsiteY114" fmla="*/ 225345 h 291633"/>
                  <a:gd name="connsiteX115" fmla="*/ 57017 w 295220"/>
                  <a:gd name="connsiteY115" fmla="*/ 220444 h 291633"/>
                  <a:gd name="connsiteX116" fmla="*/ 52897 w 295220"/>
                  <a:gd name="connsiteY116" fmla="*/ 215217 h 291633"/>
                  <a:gd name="connsiteX117" fmla="*/ 45770 w 295220"/>
                  <a:gd name="connsiteY117" fmla="*/ 204219 h 291633"/>
                  <a:gd name="connsiteX118" fmla="*/ 40090 w 295220"/>
                  <a:gd name="connsiteY118" fmla="*/ 192459 h 291633"/>
                  <a:gd name="connsiteX119" fmla="*/ 35859 w 295220"/>
                  <a:gd name="connsiteY119" fmla="*/ 179827 h 291633"/>
                  <a:gd name="connsiteX120" fmla="*/ 33075 w 295220"/>
                  <a:gd name="connsiteY120" fmla="*/ 166215 h 291633"/>
                  <a:gd name="connsiteX121" fmla="*/ 31738 w 295220"/>
                  <a:gd name="connsiteY121" fmla="*/ 151732 h 291633"/>
                  <a:gd name="connsiteX122" fmla="*/ 31627 w 295220"/>
                  <a:gd name="connsiteY122" fmla="*/ 144218 h 291633"/>
                  <a:gd name="connsiteX123" fmla="*/ 31850 w 295220"/>
                  <a:gd name="connsiteY123" fmla="*/ 136705 h 291633"/>
                  <a:gd name="connsiteX124" fmla="*/ 33520 w 295220"/>
                  <a:gd name="connsiteY124" fmla="*/ 122331 h 291633"/>
                  <a:gd name="connsiteX125" fmla="*/ 36638 w 295220"/>
                  <a:gd name="connsiteY125" fmla="*/ 108937 h 291633"/>
                  <a:gd name="connsiteX126" fmla="*/ 41204 w 295220"/>
                  <a:gd name="connsiteY126" fmla="*/ 96414 h 291633"/>
                  <a:gd name="connsiteX127" fmla="*/ 47217 w 295220"/>
                  <a:gd name="connsiteY127" fmla="*/ 84653 h 291633"/>
                  <a:gd name="connsiteX128" fmla="*/ 54679 w 295220"/>
                  <a:gd name="connsiteY128" fmla="*/ 73764 h 291633"/>
                  <a:gd name="connsiteX129" fmla="*/ 63699 w 295220"/>
                  <a:gd name="connsiteY129" fmla="*/ 63637 h 291633"/>
                  <a:gd name="connsiteX130" fmla="*/ 73833 w 295220"/>
                  <a:gd name="connsiteY130" fmla="*/ 54599 h 291633"/>
                  <a:gd name="connsiteX131" fmla="*/ 84746 w 295220"/>
                  <a:gd name="connsiteY131" fmla="*/ 47085 h 291633"/>
                  <a:gd name="connsiteX132" fmla="*/ 96439 w 295220"/>
                  <a:gd name="connsiteY132" fmla="*/ 40987 h 291633"/>
                  <a:gd name="connsiteX133" fmla="*/ 108912 w 295220"/>
                  <a:gd name="connsiteY133" fmla="*/ 36304 h 291633"/>
                  <a:gd name="connsiteX134" fmla="*/ 122275 w 295220"/>
                  <a:gd name="connsiteY134" fmla="*/ 33038 h 291633"/>
                  <a:gd name="connsiteX135" fmla="*/ 136641 w 295220"/>
                  <a:gd name="connsiteY135" fmla="*/ 31295 h 291633"/>
                  <a:gd name="connsiteX136" fmla="*/ 144214 w 295220"/>
                  <a:gd name="connsiteY136" fmla="*/ 30969 h 291633"/>
                  <a:gd name="connsiteX137" fmla="*/ 151786 w 295220"/>
                  <a:gd name="connsiteY137" fmla="*/ 30969 h 291633"/>
                  <a:gd name="connsiteX138" fmla="*/ 166597 w 295220"/>
                  <a:gd name="connsiteY138" fmla="*/ 32166 h 291633"/>
                  <a:gd name="connsiteX139" fmla="*/ 180518 w 295220"/>
                  <a:gd name="connsiteY139" fmla="*/ 34780 h 291633"/>
                  <a:gd name="connsiteX140" fmla="*/ 193547 w 295220"/>
                  <a:gd name="connsiteY140" fmla="*/ 38809 h 291633"/>
                  <a:gd name="connsiteX141" fmla="*/ 205686 w 295220"/>
                  <a:gd name="connsiteY141" fmla="*/ 44363 h 291633"/>
                  <a:gd name="connsiteX142" fmla="*/ 217044 w 295220"/>
                  <a:gd name="connsiteY142" fmla="*/ 51332 h 291633"/>
                  <a:gd name="connsiteX143" fmla="*/ 227512 w 295220"/>
                  <a:gd name="connsiteY143" fmla="*/ 59717 h 291633"/>
                  <a:gd name="connsiteX144" fmla="*/ 232412 w 295220"/>
                  <a:gd name="connsiteY144" fmla="*/ 64399 h 291633"/>
                  <a:gd name="connsiteX145" fmla="*/ 236978 w 295220"/>
                  <a:gd name="connsiteY145" fmla="*/ 69299 h 291633"/>
                  <a:gd name="connsiteX146" fmla="*/ 244885 w 295220"/>
                  <a:gd name="connsiteY146" fmla="*/ 79862 h 291633"/>
                  <a:gd name="connsiteX147" fmla="*/ 251455 w 295220"/>
                  <a:gd name="connsiteY147" fmla="*/ 91187 h 291633"/>
                  <a:gd name="connsiteX148" fmla="*/ 256578 w 295220"/>
                  <a:gd name="connsiteY148" fmla="*/ 103383 h 291633"/>
                  <a:gd name="connsiteX149" fmla="*/ 260253 w 295220"/>
                  <a:gd name="connsiteY149" fmla="*/ 116450 h 291633"/>
                  <a:gd name="connsiteX150" fmla="*/ 262369 w 295220"/>
                  <a:gd name="connsiteY150" fmla="*/ 130498 h 291633"/>
                  <a:gd name="connsiteX151" fmla="*/ 263148 w 295220"/>
                  <a:gd name="connsiteY151" fmla="*/ 145416 h 291633"/>
                  <a:gd name="connsiteX152" fmla="*/ 262591 w 295220"/>
                  <a:gd name="connsiteY152" fmla="*/ 160661 h 29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95220" h="291633">
                    <a:moveTo>
                      <a:pt x="295221" y="145634"/>
                    </a:moveTo>
                    <a:cubicBezTo>
                      <a:pt x="295221" y="138120"/>
                      <a:pt x="294775" y="130607"/>
                      <a:pt x="293884" y="123093"/>
                    </a:cubicBezTo>
                    <a:cubicBezTo>
                      <a:pt x="293439" y="119500"/>
                      <a:pt x="292882" y="115906"/>
                      <a:pt x="292214" y="112312"/>
                    </a:cubicBezTo>
                    <a:cubicBezTo>
                      <a:pt x="291546" y="108828"/>
                      <a:pt x="290766" y="105343"/>
                      <a:pt x="289764" y="101859"/>
                    </a:cubicBezTo>
                    <a:cubicBezTo>
                      <a:pt x="287871" y="95107"/>
                      <a:pt x="285643" y="88465"/>
                      <a:pt x="282748" y="82149"/>
                    </a:cubicBezTo>
                    <a:cubicBezTo>
                      <a:pt x="280855" y="77684"/>
                      <a:pt x="278628" y="73328"/>
                      <a:pt x="276178" y="69190"/>
                    </a:cubicBezTo>
                    <a:cubicBezTo>
                      <a:pt x="274396" y="66250"/>
                      <a:pt x="272614" y="63310"/>
                      <a:pt x="270610" y="60479"/>
                    </a:cubicBezTo>
                    <a:cubicBezTo>
                      <a:pt x="268605" y="57648"/>
                      <a:pt x="266601" y="54816"/>
                      <a:pt x="264373" y="52094"/>
                    </a:cubicBezTo>
                    <a:cubicBezTo>
                      <a:pt x="261589" y="48609"/>
                      <a:pt x="258471" y="45234"/>
                      <a:pt x="255353" y="42076"/>
                    </a:cubicBezTo>
                    <a:cubicBezTo>
                      <a:pt x="255019" y="41749"/>
                      <a:pt x="254573" y="41314"/>
                      <a:pt x="254239" y="40987"/>
                    </a:cubicBezTo>
                    <a:cubicBezTo>
                      <a:pt x="253905" y="40660"/>
                      <a:pt x="253571" y="40334"/>
                      <a:pt x="253237" y="40116"/>
                    </a:cubicBezTo>
                    <a:cubicBezTo>
                      <a:pt x="253014" y="39898"/>
                      <a:pt x="252903" y="39789"/>
                      <a:pt x="252680" y="39571"/>
                    </a:cubicBezTo>
                    <a:cubicBezTo>
                      <a:pt x="252569" y="39462"/>
                      <a:pt x="252346" y="39245"/>
                      <a:pt x="252235" y="39027"/>
                    </a:cubicBezTo>
                    <a:cubicBezTo>
                      <a:pt x="251567" y="38482"/>
                      <a:pt x="250898" y="37829"/>
                      <a:pt x="250230" y="37284"/>
                    </a:cubicBezTo>
                    <a:cubicBezTo>
                      <a:pt x="249228" y="36413"/>
                      <a:pt x="248226" y="35433"/>
                      <a:pt x="247112" y="34562"/>
                    </a:cubicBezTo>
                    <a:cubicBezTo>
                      <a:pt x="246110" y="33691"/>
                      <a:pt x="245108" y="32820"/>
                      <a:pt x="243994" y="31949"/>
                    </a:cubicBezTo>
                    <a:cubicBezTo>
                      <a:pt x="242658" y="30860"/>
                      <a:pt x="241321" y="29771"/>
                      <a:pt x="239874" y="28682"/>
                    </a:cubicBezTo>
                    <a:cubicBezTo>
                      <a:pt x="238537" y="27593"/>
                      <a:pt x="237090" y="26613"/>
                      <a:pt x="235642" y="25633"/>
                    </a:cubicBezTo>
                    <a:cubicBezTo>
                      <a:pt x="234194" y="24653"/>
                      <a:pt x="232858" y="23673"/>
                      <a:pt x="231299" y="22802"/>
                    </a:cubicBezTo>
                    <a:cubicBezTo>
                      <a:pt x="229851" y="21822"/>
                      <a:pt x="228292" y="20950"/>
                      <a:pt x="226844" y="20079"/>
                    </a:cubicBezTo>
                    <a:cubicBezTo>
                      <a:pt x="224394" y="18664"/>
                      <a:pt x="221944" y="17357"/>
                      <a:pt x="219494" y="16050"/>
                    </a:cubicBezTo>
                    <a:cubicBezTo>
                      <a:pt x="216599" y="14526"/>
                      <a:pt x="213592" y="13219"/>
                      <a:pt x="210697" y="11912"/>
                    </a:cubicBezTo>
                    <a:cubicBezTo>
                      <a:pt x="207467" y="10497"/>
                      <a:pt x="204238" y="9299"/>
                      <a:pt x="200786" y="8210"/>
                    </a:cubicBezTo>
                    <a:cubicBezTo>
                      <a:pt x="194104" y="5923"/>
                      <a:pt x="187199" y="4181"/>
                      <a:pt x="180072" y="2874"/>
                    </a:cubicBezTo>
                    <a:cubicBezTo>
                      <a:pt x="172834" y="1458"/>
                      <a:pt x="165372" y="696"/>
                      <a:pt x="158023" y="261"/>
                    </a:cubicBezTo>
                    <a:cubicBezTo>
                      <a:pt x="154236" y="43"/>
                      <a:pt x="150339" y="-66"/>
                      <a:pt x="146552" y="43"/>
                    </a:cubicBezTo>
                    <a:cubicBezTo>
                      <a:pt x="142655" y="43"/>
                      <a:pt x="138868" y="152"/>
                      <a:pt x="134971" y="478"/>
                    </a:cubicBezTo>
                    <a:cubicBezTo>
                      <a:pt x="127509" y="914"/>
                      <a:pt x="120160" y="1894"/>
                      <a:pt x="112921" y="3310"/>
                    </a:cubicBezTo>
                    <a:cubicBezTo>
                      <a:pt x="105905" y="4725"/>
                      <a:pt x="99001" y="6576"/>
                      <a:pt x="92208" y="8972"/>
                    </a:cubicBezTo>
                    <a:cubicBezTo>
                      <a:pt x="88867" y="10061"/>
                      <a:pt x="85637" y="11368"/>
                      <a:pt x="82408" y="12783"/>
                    </a:cubicBezTo>
                    <a:cubicBezTo>
                      <a:pt x="79290" y="14199"/>
                      <a:pt x="76060" y="15723"/>
                      <a:pt x="73053" y="17357"/>
                    </a:cubicBezTo>
                    <a:cubicBezTo>
                      <a:pt x="69935" y="18990"/>
                      <a:pt x="66929" y="20733"/>
                      <a:pt x="64033" y="22584"/>
                    </a:cubicBezTo>
                    <a:cubicBezTo>
                      <a:pt x="61138" y="24435"/>
                      <a:pt x="58242" y="26395"/>
                      <a:pt x="55458" y="28573"/>
                    </a:cubicBezTo>
                    <a:cubicBezTo>
                      <a:pt x="49890" y="32820"/>
                      <a:pt x="44545" y="37393"/>
                      <a:pt x="39645" y="42403"/>
                    </a:cubicBezTo>
                    <a:cubicBezTo>
                      <a:pt x="37195" y="44907"/>
                      <a:pt x="34856" y="47412"/>
                      <a:pt x="32629" y="50025"/>
                    </a:cubicBezTo>
                    <a:cubicBezTo>
                      <a:pt x="30402" y="52639"/>
                      <a:pt x="28286" y="55361"/>
                      <a:pt x="26170" y="58192"/>
                    </a:cubicBezTo>
                    <a:cubicBezTo>
                      <a:pt x="25168" y="59608"/>
                      <a:pt x="24166" y="61023"/>
                      <a:pt x="23275" y="62439"/>
                    </a:cubicBezTo>
                    <a:cubicBezTo>
                      <a:pt x="22384" y="63855"/>
                      <a:pt x="21381" y="65379"/>
                      <a:pt x="20491" y="66795"/>
                    </a:cubicBezTo>
                    <a:cubicBezTo>
                      <a:pt x="18709" y="69735"/>
                      <a:pt x="17038" y="72675"/>
                      <a:pt x="15479" y="75724"/>
                    </a:cubicBezTo>
                    <a:cubicBezTo>
                      <a:pt x="12361" y="81931"/>
                      <a:pt x="9689" y="88356"/>
                      <a:pt x="7573" y="94889"/>
                    </a:cubicBezTo>
                    <a:cubicBezTo>
                      <a:pt x="7016" y="96523"/>
                      <a:pt x="6459" y="98265"/>
                      <a:pt x="6014" y="99899"/>
                    </a:cubicBezTo>
                    <a:cubicBezTo>
                      <a:pt x="5568" y="101641"/>
                      <a:pt x="5123" y="103274"/>
                      <a:pt x="4677" y="105017"/>
                    </a:cubicBezTo>
                    <a:cubicBezTo>
                      <a:pt x="3786" y="108501"/>
                      <a:pt x="3118" y="111986"/>
                      <a:pt x="2450" y="115470"/>
                    </a:cubicBezTo>
                    <a:cubicBezTo>
                      <a:pt x="1782" y="119173"/>
                      <a:pt x="1336" y="122766"/>
                      <a:pt x="891" y="126469"/>
                    </a:cubicBezTo>
                    <a:cubicBezTo>
                      <a:pt x="557" y="130171"/>
                      <a:pt x="223" y="133874"/>
                      <a:pt x="111" y="137576"/>
                    </a:cubicBezTo>
                    <a:cubicBezTo>
                      <a:pt x="0" y="139536"/>
                      <a:pt x="0" y="141387"/>
                      <a:pt x="0" y="143238"/>
                    </a:cubicBezTo>
                    <a:cubicBezTo>
                      <a:pt x="0" y="145198"/>
                      <a:pt x="0" y="147050"/>
                      <a:pt x="0" y="149010"/>
                    </a:cubicBezTo>
                    <a:cubicBezTo>
                      <a:pt x="0" y="150861"/>
                      <a:pt x="111" y="152821"/>
                      <a:pt x="223" y="154672"/>
                    </a:cubicBezTo>
                    <a:cubicBezTo>
                      <a:pt x="334" y="156632"/>
                      <a:pt x="445" y="158484"/>
                      <a:pt x="557" y="160335"/>
                    </a:cubicBezTo>
                    <a:cubicBezTo>
                      <a:pt x="1114" y="167631"/>
                      <a:pt x="2116" y="174818"/>
                      <a:pt x="3675" y="182005"/>
                    </a:cubicBezTo>
                    <a:cubicBezTo>
                      <a:pt x="4454" y="185489"/>
                      <a:pt x="5345" y="188974"/>
                      <a:pt x="6348" y="192350"/>
                    </a:cubicBezTo>
                    <a:cubicBezTo>
                      <a:pt x="7350" y="195725"/>
                      <a:pt x="8464" y="198992"/>
                      <a:pt x="9689" y="202259"/>
                    </a:cubicBezTo>
                    <a:cubicBezTo>
                      <a:pt x="12138" y="208684"/>
                      <a:pt x="15034" y="215000"/>
                      <a:pt x="18486" y="220989"/>
                    </a:cubicBezTo>
                    <a:cubicBezTo>
                      <a:pt x="20156" y="224038"/>
                      <a:pt x="22050" y="226978"/>
                      <a:pt x="23943" y="229809"/>
                    </a:cubicBezTo>
                    <a:cubicBezTo>
                      <a:pt x="25836" y="232640"/>
                      <a:pt x="27952" y="235472"/>
                      <a:pt x="30068" y="238194"/>
                    </a:cubicBezTo>
                    <a:cubicBezTo>
                      <a:pt x="32295" y="240916"/>
                      <a:pt x="34522" y="243639"/>
                      <a:pt x="36861" y="246143"/>
                    </a:cubicBezTo>
                    <a:cubicBezTo>
                      <a:pt x="39199" y="248757"/>
                      <a:pt x="41761" y="251261"/>
                      <a:pt x="44322" y="253657"/>
                    </a:cubicBezTo>
                    <a:cubicBezTo>
                      <a:pt x="46883" y="256053"/>
                      <a:pt x="49556" y="258339"/>
                      <a:pt x="52229" y="260517"/>
                    </a:cubicBezTo>
                    <a:cubicBezTo>
                      <a:pt x="54901" y="262695"/>
                      <a:pt x="57685" y="264764"/>
                      <a:pt x="60581" y="266724"/>
                    </a:cubicBezTo>
                    <a:cubicBezTo>
                      <a:pt x="63476" y="268684"/>
                      <a:pt x="66372" y="270536"/>
                      <a:pt x="69379" y="272278"/>
                    </a:cubicBezTo>
                    <a:cubicBezTo>
                      <a:pt x="72385" y="274020"/>
                      <a:pt x="75503" y="275654"/>
                      <a:pt x="78510" y="277069"/>
                    </a:cubicBezTo>
                    <a:cubicBezTo>
                      <a:pt x="84746" y="280118"/>
                      <a:pt x="91317" y="282623"/>
                      <a:pt x="97999" y="284692"/>
                    </a:cubicBezTo>
                    <a:cubicBezTo>
                      <a:pt x="101451" y="285672"/>
                      <a:pt x="104903" y="286652"/>
                      <a:pt x="108355" y="287414"/>
                    </a:cubicBezTo>
                    <a:cubicBezTo>
                      <a:pt x="111807" y="288176"/>
                      <a:pt x="115482" y="288939"/>
                      <a:pt x="119046" y="289483"/>
                    </a:cubicBezTo>
                    <a:cubicBezTo>
                      <a:pt x="126507" y="290681"/>
                      <a:pt x="133968" y="291334"/>
                      <a:pt x="141541" y="291552"/>
                    </a:cubicBezTo>
                    <a:cubicBezTo>
                      <a:pt x="145327" y="291661"/>
                      <a:pt x="149225" y="291661"/>
                      <a:pt x="153011" y="291552"/>
                    </a:cubicBezTo>
                    <a:cubicBezTo>
                      <a:pt x="156909" y="291443"/>
                      <a:pt x="160695" y="291225"/>
                      <a:pt x="164482" y="290899"/>
                    </a:cubicBezTo>
                    <a:cubicBezTo>
                      <a:pt x="171831" y="290245"/>
                      <a:pt x="179070" y="289156"/>
                      <a:pt x="186197" y="287523"/>
                    </a:cubicBezTo>
                    <a:cubicBezTo>
                      <a:pt x="189649" y="286761"/>
                      <a:pt x="193102" y="285781"/>
                      <a:pt x="196554" y="284801"/>
                    </a:cubicBezTo>
                    <a:cubicBezTo>
                      <a:pt x="199895" y="283712"/>
                      <a:pt x="203236" y="282623"/>
                      <a:pt x="206576" y="281316"/>
                    </a:cubicBezTo>
                    <a:cubicBezTo>
                      <a:pt x="213035" y="278812"/>
                      <a:pt x="219383" y="275762"/>
                      <a:pt x="225397" y="272278"/>
                    </a:cubicBezTo>
                    <a:cubicBezTo>
                      <a:pt x="228403" y="270536"/>
                      <a:pt x="231410" y="268684"/>
                      <a:pt x="234194" y="266724"/>
                    </a:cubicBezTo>
                    <a:cubicBezTo>
                      <a:pt x="237201" y="264546"/>
                      <a:pt x="239985" y="262477"/>
                      <a:pt x="242658" y="260300"/>
                    </a:cubicBezTo>
                    <a:cubicBezTo>
                      <a:pt x="245108" y="258339"/>
                      <a:pt x="247446" y="256379"/>
                      <a:pt x="249673" y="254310"/>
                    </a:cubicBezTo>
                    <a:cubicBezTo>
                      <a:pt x="250564" y="253439"/>
                      <a:pt x="251455" y="252677"/>
                      <a:pt x="252346" y="251806"/>
                    </a:cubicBezTo>
                    <a:cubicBezTo>
                      <a:pt x="253014" y="251261"/>
                      <a:pt x="253571" y="250608"/>
                      <a:pt x="254239" y="249955"/>
                    </a:cubicBezTo>
                    <a:cubicBezTo>
                      <a:pt x="254907" y="249301"/>
                      <a:pt x="255464" y="248757"/>
                      <a:pt x="256132" y="248103"/>
                    </a:cubicBezTo>
                    <a:cubicBezTo>
                      <a:pt x="257246" y="246906"/>
                      <a:pt x="258471" y="245708"/>
                      <a:pt x="259585" y="244510"/>
                    </a:cubicBezTo>
                    <a:cubicBezTo>
                      <a:pt x="262926" y="240916"/>
                      <a:pt x="266044" y="236996"/>
                      <a:pt x="268939" y="233076"/>
                    </a:cubicBezTo>
                    <a:cubicBezTo>
                      <a:pt x="270944" y="230245"/>
                      <a:pt x="272837" y="227414"/>
                      <a:pt x="274730" y="224473"/>
                    </a:cubicBezTo>
                    <a:cubicBezTo>
                      <a:pt x="276512" y="221533"/>
                      <a:pt x="278182" y="218484"/>
                      <a:pt x="279741" y="215435"/>
                    </a:cubicBezTo>
                    <a:cubicBezTo>
                      <a:pt x="281300" y="212386"/>
                      <a:pt x="282748" y="209228"/>
                      <a:pt x="284084" y="206070"/>
                    </a:cubicBezTo>
                    <a:cubicBezTo>
                      <a:pt x="285421" y="202803"/>
                      <a:pt x="286646" y="199646"/>
                      <a:pt x="287648" y="196270"/>
                    </a:cubicBezTo>
                    <a:cubicBezTo>
                      <a:pt x="289207" y="191478"/>
                      <a:pt x="290543" y="186687"/>
                      <a:pt x="291546" y="181896"/>
                    </a:cubicBezTo>
                    <a:cubicBezTo>
                      <a:pt x="292548" y="177431"/>
                      <a:pt x="293327" y="172858"/>
                      <a:pt x="293884" y="168284"/>
                    </a:cubicBezTo>
                    <a:cubicBezTo>
                      <a:pt x="294330" y="164582"/>
                      <a:pt x="294664" y="160879"/>
                      <a:pt x="294886" y="157177"/>
                    </a:cubicBezTo>
                    <a:cubicBezTo>
                      <a:pt x="295109" y="153257"/>
                      <a:pt x="295221" y="149445"/>
                      <a:pt x="295221" y="145634"/>
                    </a:cubicBezTo>
                    <a:moveTo>
                      <a:pt x="262591" y="160661"/>
                    </a:moveTo>
                    <a:cubicBezTo>
                      <a:pt x="262257" y="164582"/>
                      <a:pt x="261701" y="168611"/>
                      <a:pt x="260921" y="172422"/>
                    </a:cubicBezTo>
                    <a:cubicBezTo>
                      <a:pt x="260030" y="176887"/>
                      <a:pt x="258917" y="181351"/>
                      <a:pt x="257469" y="185816"/>
                    </a:cubicBezTo>
                    <a:cubicBezTo>
                      <a:pt x="256801" y="187994"/>
                      <a:pt x="256021" y="190063"/>
                      <a:pt x="255130" y="192241"/>
                    </a:cubicBezTo>
                    <a:cubicBezTo>
                      <a:pt x="253682" y="195943"/>
                      <a:pt x="252012" y="199537"/>
                      <a:pt x="250119" y="203130"/>
                    </a:cubicBezTo>
                    <a:cubicBezTo>
                      <a:pt x="248337" y="206506"/>
                      <a:pt x="246333" y="209664"/>
                      <a:pt x="244217" y="212822"/>
                    </a:cubicBezTo>
                    <a:cubicBezTo>
                      <a:pt x="242992" y="214673"/>
                      <a:pt x="241655" y="216415"/>
                      <a:pt x="240319" y="218158"/>
                    </a:cubicBezTo>
                    <a:cubicBezTo>
                      <a:pt x="239540" y="219138"/>
                      <a:pt x="238649" y="220227"/>
                      <a:pt x="237869" y="221207"/>
                    </a:cubicBezTo>
                    <a:cubicBezTo>
                      <a:pt x="236644" y="222622"/>
                      <a:pt x="235419" y="224038"/>
                      <a:pt x="234194" y="225236"/>
                    </a:cubicBezTo>
                    <a:cubicBezTo>
                      <a:pt x="233637" y="225780"/>
                      <a:pt x="233081" y="226433"/>
                      <a:pt x="232524" y="226978"/>
                    </a:cubicBezTo>
                    <a:cubicBezTo>
                      <a:pt x="232190" y="227414"/>
                      <a:pt x="231744" y="227740"/>
                      <a:pt x="231410" y="228176"/>
                    </a:cubicBezTo>
                    <a:cubicBezTo>
                      <a:pt x="230965" y="228611"/>
                      <a:pt x="230631" y="228938"/>
                      <a:pt x="230185" y="229374"/>
                    </a:cubicBezTo>
                    <a:cubicBezTo>
                      <a:pt x="229740" y="229809"/>
                      <a:pt x="229183" y="230245"/>
                      <a:pt x="228626" y="230789"/>
                    </a:cubicBezTo>
                    <a:cubicBezTo>
                      <a:pt x="227512" y="231878"/>
                      <a:pt x="226287" y="232858"/>
                      <a:pt x="225174" y="233838"/>
                    </a:cubicBezTo>
                    <a:cubicBezTo>
                      <a:pt x="223503" y="235254"/>
                      <a:pt x="221722" y="236669"/>
                      <a:pt x="219940" y="237976"/>
                    </a:cubicBezTo>
                    <a:cubicBezTo>
                      <a:pt x="218158" y="239283"/>
                      <a:pt x="216376" y="240590"/>
                      <a:pt x="214483" y="241788"/>
                    </a:cubicBezTo>
                    <a:cubicBezTo>
                      <a:pt x="211031" y="243965"/>
                      <a:pt x="207356" y="246034"/>
                      <a:pt x="203681" y="247886"/>
                    </a:cubicBezTo>
                    <a:cubicBezTo>
                      <a:pt x="199672" y="249846"/>
                      <a:pt x="195552" y="251588"/>
                      <a:pt x="191320" y="253004"/>
                    </a:cubicBezTo>
                    <a:cubicBezTo>
                      <a:pt x="186977" y="254528"/>
                      <a:pt x="182634" y="255726"/>
                      <a:pt x="178068" y="256706"/>
                    </a:cubicBezTo>
                    <a:cubicBezTo>
                      <a:pt x="173391" y="257686"/>
                      <a:pt x="168713" y="258448"/>
                      <a:pt x="163925" y="258993"/>
                    </a:cubicBezTo>
                    <a:cubicBezTo>
                      <a:pt x="158914" y="259537"/>
                      <a:pt x="153902" y="259864"/>
                      <a:pt x="148891" y="259864"/>
                    </a:cubicBezTo>
                    <a:cubicBezTo>
                      <a:pt x="143880" y="259864"/>
                      <a:pt x="138757" y="259755"/>
                      <a:pt x="133746" y="259319"/>
                    </a:cubicBezTo>
                    <a:cubicBezTo>
                      <a:pt x="128957" y="258884"/>
                      <a:pt x="124280" y="258231"/>
                      <a:pt x="119491" y="257250"/>
                    </a:cubicBezTo>
                    <a:cubicBezTo>
                      <a:pt x="115037" y="256379"/>
                      <a:pt x="110582" y="255182"/>
                      <a:pt x="106239" y="253766"/>
                    </a:cubicBezTo>
                    <a:cubicBezTo>
                      <a:pt x="102008" y="252350"/>
                      <a:pt x="97887" y="250717"/>
                      <a:pt x="93767" y="248866"/>
                    </a:cubicBezTo>
                    <a:cubicBezTo>
                      <a:pt x="89869" y="246906"/>
                      <a:pt x="85971" y="244837"/>
                      <a:pt x="82185" y="242441"/>
                    </a:cubicBezTo>
                    <a:cubicBezTo>
                      <a:pt x="78399" y="240045"/>
                      <a:pt x="74835" y="237432"/>
                      <a:pt x="71383" y="234601"/>
                    </a:cubicBezTo>
                    <a:cubicBezTo>
                      <a:pt x="67931" y="231660"/>
                      <a:pt x="64590" y="228611"/>
                      <a:pt x="61472" y="225345"/>
                    </a:cubicBezTo>
                    <a:cubicBezTo>
                      <a:pt x="59913" y="223711"/>
                      <a:pt x="58465" y="222078"/>
                      <a:pt x="57017" y="220444"/>
                    </a:cubicBezTo>
                    <a:cubicBezTo>
                      <a:pt x="55570" y="218811"/>
                      <a:pt x="54233" y="217069"/>
                      <a:pt x="52897" y="215217"/>
                    </a:cubicBezTo>
                    <a:cubicBezTo>
                      <a:pt x="50336" y="211733"/>
                      <a:pt x="47886" y="208030"/>
                      <a:pt x="45770" y="204219"/>
                    </a:cubicBezTo>
                    <a:cubicBezTo>
                      <a:pt x="43654" y="200408"/>
                      <a:pt x="41761" y="196488"/>
                      <a:pt x="40090" y="192459"/>
                    </a:cubicBezTo>
                    <a:cubicBezTo>
                      <a:pt x="38420" y="188321"/>
                      <a:pt x="37084" y="184074"/>
                      <a:pt x="35859" y="179827"/>
                    </a:cubicBezTo>
                    <a:cubicBezTo>
                      <a:pt x="34634" y="175362"/>
                      <a:pt x="33743" y="170789"/>
                      <a:pt x="33075" y="166215"/>
                    </a:cubicBezTo>
                    <a:cubicBezTo>
                      <a:pt x="32406" y="161424"/>
                      <a:pt x="31961" y="156523"/>
                      <a:pt x="31738" y="151732"/>
                    </a:cubicBezTo>
                    <a:cubicBezTo>
                      <a:pt x="31627" y="149228"/>
                      <a:pt x="31627" y="146723"/>
                      <a:pt x="31627" y="144218"/>
                    </a:cubicBezTo>
                    <a:cubicBezTo>
                      <a:pt x="31627" y="141714"/>
                      <a:pt x="31738" y="139209"/>
                      <a:pt x="31850" y="136705"/>
                    </a:cubicBezTo>
                    <a:cubicBezTo>
                      <a:pt x="32184" y="131913"/>
                      <a:pt x="32629" y="127122"/>
                      <a:pt x="33520" y="122331"/>
                    </a:cubicBezTo>
                    <a:cubicBezTo>
                      <a:pt x="34299" y="117866"/>
                      <a:pt x="35302" y="113401"/>
                      <a:pt x="36638" y="108937"/>
                    </a:cubicBezTo>
                    <a:cubicBezTo>
                      <a:pt x="37863" y="104690"/>
                      <a:pt x="39422" y="100443"/>
                      <a:pt x="41204" y="96414"/>
                    </a:cubicBezTo>
                    <a:cubicBezTo>
                      <a:pt x="42986" y="92385"/>
                      <a:pt x="44990" y="88465"/>
                      <a:pt x="47217" y="84653"/>
                    </a:cubicBezTo>
                    <a:cubicBezTo>
                      <a:pt x="49445" y="80842"/>
                      <a:pt x="52006" y="77249"/>
                      <a:pt x="54679" y="73764"/>
                    </a:cubicBezTo>
                    <a:cubicBezTo>
                      <a:pt x="57463" y="70170"/>
                      <a:pt x="60470" y="66795"/>
                      <a:pt x="63699" y="63637"/>
                    </a:cubicBezTo>
                    <a:cubicBezTo>
                      <a:pt x="66817" y="60479"/>
                      <a:pt x="70269" y="57430"/>
                      <a:pt x="73833" y="54599"/>
                    </a:cubicBezTo>
                    <a:cubicBezTo>
                      <a:pt x="77285" y="51876"/>
                      <a:pt x="80960" y="49372"/>
                      <a:pt x="84746" y="47085"/>
                    </a:cubicBezTo>
                    <a:cubicBezTo>
                      <a:pt x="88533" y="44798"/>
                      <a:pt x="92430" y="42729"/>
                      <a:pt x="96439" y="40987"/>
                    </a:cubicBezTo>
                    <a:cubicBezTo>
                      <a:pt x="100560" y="39136"/>
                      <a:pt x="104680" y="37611"/>
                      <a:pt x="108912" y="36304"/>
                    </a:cubicBezTo>
                    <a:cubicBezTo>
                      <a:pt x="113366" y="34998"/>
                      <a:pt x="117821" y="33909"/>
                      <a:pt x="122275" y="33038"/>
                    </a:cubicBezTo>
                    <a:cubicBezTo>
                      <a:pt x="127064" y="32166"/>
                      <a:pt x="131853" y="31622"/>
                      <a:pt x="136641" y="31295"/>
                    </a:cubicBezTo>
                    <a:cubicBezTo>
                      <a:pt x="139091" y="31186"/>
                      <a:pt x="141652" y="31078"/>
                      <a:pt x="144214" y="30969"/>
                    </a:cubicBezTo>
                    <a:cubicBezTo>
                      <a:pt x="146775" y="30969"/>
                      <a:pt x="149336" y="30969"/>
                      <a:pt x="151786" y="30969"/>
                    </a:cubicBezTo>
                    <a:cubicBezTo>
                      <a:pt x="156798" y="31078"/>
                      <a:pt x="161698" y="31513"/>
                      <a:pt x="166597" y="32166"/>
                    </a:cubicBezTo>
                    <a:cubicBezTo>
                      <a:pt x="171275" y="32820"/>
                      <a:pt x="175952" y="33691"/>
                      <a:pt x="180518" y="34780"/>
                    </a:cubicBezTo>
                    <a:cubicBezTo>
                      <a:pt x="184972" y="35869"/>
                      <a:pt x="189315" y="37284"/>
                      <a:pt x="193547" y="38809"/>
                    </a:cubicBezTo>
                    <a:cubicBezTo>
                      <a:pt x="197667" y="40442"/>
                      <a:pt x="201788" y="42294"/>
                      <a:pt x="205686" y="44363"/>
                    </a:cubicBezTo>
                    <a:cubicBezTo>
                      <a:pt x="209583" y="46432"/>
                      <a:pt x="213370" y="48718"/>
                      <a:pt x="217044" y="51332"/>
                    </a:cubicBezTo>
                    <a:cubicBezTo>
                      <a:pt x="220719" y="53945"/>
                      <a:pt x="224172" y="56777"/>
                      <a:pt x="227512" y="59717"/>
                    </a:cubicBezTo>
                    <a:cubicBezTo>
                      <a:pt x="229183" y="61241"/>
                      <a:pt x="230853" y="62766"/>
                      <a:pt x="232412" y="64399"/>
                    </a:cubicBezTo>
                    <a:cubicBezTo>
                      <a:pt x="233971" y="66033"/>
                      <a:pt x="235531" y="67666"/>
                      <a:pt x="236978" y="69299"/>
                    </a:cubicBezTo>
                    <a:cubicBezTo>
                      <a:pt x="239874" y="72675"/>
                      <a:pt x="242546" y="76160"/>
                      <a:pt x="244885" y="79862"/>
                    </a:cubicBezTo>
                    <a:cubicBezTo>
                      <a:pt x="247335" y="83456"/>
                      <a:pt x="249562" y="87267"/>
                      <a:pt x="251455" y="91187"/>
                    </a:cubicBezTo>
                    <a:cubicBezTo>
                      <a:pt x="253348" y="95107"/>
                      <a:pt x="255130" y="99245"/>
                      <a:pt x="256578" y="103383"/>
                    </a:cubicBezTo>
                    <a:cubicBezTo>
                      <a:pt x="258026" y="107630"/>
                      <a:pt x="259251" y="112095"/>
                      <a:pt x="260253" y="116450"/>
                    </a:cubicBezTo>
                    <a:cubicBezTo>
                      <a:pt x="261255" y="121024"/>
                      <a:pt x="261923" y="125706"/>
                      <a:pt x="262369" y="130498"/>
                    </a:cubicBezTo>
                    <a:cubicBezTo>
                      <a:pt x="262926" y="135507"/>
                      <a:pt x="263148" y="140407"/>
                      <a:pt x="263148" y="145416"/>
                    </a:cubicBezTo>
                    <a:cubicBezTo>
                      <a:pt x="263371" y="150643"/>
                      <a:pt x="263148" y="155652"/>
                      <a:pt x="262591" y="160661"/>
                    </a:cubicBezTo>
                  </a:path>
                </a:pathLst>
              </a:custGeom>
              <a:grpFill/>
              <a:ln w="11089" cap="flat">
                <a:noFill/>
                <a:prstDash val="solid"/>
                <a:miter/>
              </a:ln>
            </p:spPr>
            <p:txBody>
              <a:bodyPr rtlCol="0" anchor="ctr"/>
              <a:lstStyle/>
              <a:p>
                <a:endParaRPr lang="fi-FI"/>
              </a:p>
            </p:txBody>
          </p:sp>
          <p:sp>
            <p:nvSpPr>
              <p:cNvPr id="17" name="Vapaamuotoinen: Muoto 16">
                <a:extLst>
                  <a:ext uri="{FF2B5EF4-FFF2-40B4-BE49-F238E27FC236}">
                    <a16:creationId xmlns:a16="http://schemas.microsoft.com/office/drawing/2014/main" id="{1CFCE4EB-3D0D-439E-8E17-0679078793AD}"/>
                  </a:ext>
                </a:extLst>
              </p:cNvPr>
              <p:cNvSpPr/>
              <p:nvPr/>
            </p:nvSpPr>
            <p:spPr bwMode="black">
              <a:xfrm>
                <a:off x="10972862" y="6318240"/>
                <a:ext cx="32851" cy="290311"/>
              </a:xfrm>
              <a:custGeom>
                <a:avLst/>
                <a:gdLst>
                  <a:gd name="connsiteX0" fmla="*/ 334 w 32851"/>
                  <a:gd name="connsiteY0" fmla="*/ 290312 h 290311"/>
                  <a:gd name="connsiteX1" fmla="*/ 32518 w 32851"/>
                  <a:gd name="connsiteY1" fmla="*/ 290312 h 290311"/>
                  <a:gd name="connsiteX2" fmla="*/ 32852 w 32851"/>
                  <a:gd name="connsiteY2" fmla="*/ 145156 h 290311"/>
                  <a:gd name="connsiteX3" fmla="*/ 32518 w 32851"/>
                  <a:gd name="connsiteY3" fmla="*/ 0 h 290311"/>
                  <a:gd name="connsiteX4" fmla="*/ 334 w 32851"/>
                  <a:gd name="connsiteY4" fmla="*/ 0 h 290311"/>
                  <a:gd name="connsiteX5" fmla="*/ 0 w 32851"/>
                  <a:gd name="connsiteY5" fmla="*/ 145156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1" h="290311">
                    <a:moveTo>
                      <a:pt x="334" y="290312"/>
                    </a:moveTo>
                    <a:lnTo>
                      <a:pt x="32518" y="290312"/>
                    </a:lnTo>
                    <a:lnTo>
                      <a:pt x="32852" y="145156"/>
                    </a:lnTo>
                    <a:lnTo>
                      <a:pt x="32518" y="0"/>
                    </a:lnTo>
                    <a:lnTo>
                      <a:pt x="334" y="0"/>
                    </a:lnTo>
                    <a:lnTo>
                      <a:pt x="0" y="145156"/>
                    </a:lnTo>
                    <a:close/>
                  </a:path>
                </a:pathLst>
              </a:custGeom>
              <a:grpFill/>
              <a:ln w="11089" cap="flat">
                <a:noFill/>
                <a:prstDash val="solid"/>
                <a:miter/>
              </a:ln>
            </p:spPr>
            <p:txBody>
              <a:bodyPr rtlCol="0" anchor="ctr"/>
              <a:lstStyle/>
              <a:p>
                <a:endParaRPr lang="fi-FI"/>
              </a:p>
            </p:txBody>
          </p:sp>
          <p:sp>
            <p:nvSpPr>
              <p:cNvPr id="18" name="Vapaamuotoinen: Muoto 17">
                <a:extLst>
                  <a:ext uri="{FF2B5EF4-FFF2-40B4-BE49-F238E27FC236}">
                    <a16:creationId xmlns:a16="http://schemas.microsoft.com/office/drawing/2014/main" id="{7E684B79-731C-4085-BE6A-B6E739C7F912}"/>
                  </a:ext>
                </a:extLst>
              </p:cNvPr>
              <p:cNvSpPr/>
              <p:nvPr/>
            </p:nvSpPr>
            <p:spPr bwMode="black">
              <a:xfrm>
                <a:off x="10278854" y="6318240"/>
                <a:ext cx="202567" cy="290311"/>
              </a:xfrm>
              <a:custGeom>
                <a:avLst/>
                <a:gdLst>
                  <a:gd name="connsiteX0" fmla="*/ 0 w 202567"/>
                  <a:gd name="connsiteY0" fmla="*/ 0 h 290311"/>
                  <a:gd name="connsiteX1" fmla="*/ 0 w 202567"/>
                  <a:gd name="connsiteY1" fmla="*/ 32233 h 290311"/>
                  <a:gd name="connsiteX2" fmla="*/ 85081 w 202567"/>
                  <a:gd name="connsiteY2" fmla="*/ 32233 h 290311"/>
                  <a:gd name="connsiteX3" fmla="*/ 84746 w 202567"/>
                  <a:gd name="connsiteY3" fmla="*/ 161163 h 290311"/>
                  <a:gd name="connsiteX4" fmla="*/ 85081 w 202567"/>
                  <a:gd name="connsiteY4" fmla="*/ 290312 h 290311"/>
                  <a:gd name="connsiteX5" fmla="*/ 117710 w 202567"/>
                  <a:gd name="connsiteY5" fmla="*/ 290312 h 290311"/>
                  <a:gd name="connsiteX6" fmla="*/ 117932 w 202567"/>
                  <a:gd name="connsiteY6" fmla="*/ 161163 h 290311"/>
                  <a:gd name="connsiteX7" fmla="*/ 117710 w 202567"/>
                  <a:gd name="connsiteY7" fmla="*/ 32233 h 290311"/>
                  <a:gd name="connsiteX8" fmla="*/ 202567 w 202567"/>
                  <a:gd name="connsiteY8" fmla="*/ 32233 h 290311"/>
                  <a:gd name="connsiteX9" fmla="*/ 202567 w 202567"/>
                  <a:gd name="connsiteY9" fmla="*/ 0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567" h="290311">
                    <a:moveTo>
                      <a:pt x="0" y="0"/>
                    </a:moveTo>
                    <a:lnTo>
                      <a:pt x="0" y="32233"/>
                    </a:lnTo>
                    <a:lnTo>
                      <a:pt x="85081" y="32233"/>
                    </a:lnTo>
                    <a:lnTo>
                      <a:pt x="84746" y="161163"/>
                    </a:lnTo>
                    <a:lnTo>
                      <a:pt x="85081" y="290312"/>
                    </a:lnTo>
                    <a:lnTo>
                      <a:pt x="117710" y="290312"/>
                    </a:lnTo>
                    <a:lnTo>
                      <a:pt x="117932" y="161163"/>
                    </a:lnTo>
                    <a:lnTo>
                      <a:pt x="117710" y="32233"/>
                    </a:lnTo>
                    <a:lnTo>
                      <a:pt x="202567" y="32233"/>
                    </a:lnTo>
                    <a:lnTo>
                      <a:pt x="202567" y="0"/>
                    </a:lnTo>
                    <a:close/>
                  </a:path>
                </a:pathLst>
              </a:custGeom>
              <a:grpFill/>
              <a:ln w="11089" cap="flat">
                <a:noFill/>
                <a:prstDash val="solid"/>
                <a:miter/>
              </a:ln>
            </p:spPr>
            <p:txBody>
              <a:bodyPr rtlCol="0" anchor="ctr"/>
              <a:lstStyle/>
              <a:p>
                <a:endParaRPr lang="fi-FI"/>
              </a:p>
            </p:txBody>
          </p:sp>
          <p:sp>
            <p:nvSpPr>
              <p:cNvPr id="19" name="Vapaamuotoinen: Muoto 18">
                <a:extLst>
                  <a:ext uri="{FF2B5EF4-FFF2-40B4-BE49-F238E27FC236}">
                    <a16:creationId xmlns:a16="http://schemas.microsoft.com/office/drawing/2014/main" id="{57443CA3-1F18-4A94-86F4-FEE32CBEC292}"/>
                  </a:ext>
                </a:extLst>
              </p:cNvPr>
              <p:cNvSpPr/>
              <p:nvPr/>
            </p:nvSpPr>
            <p:spPr bwMode="black">
              <a:xfrm>
                <a:off x="10763359" y="6317810"/>
                <a:ext cx="159501" cy="291546"/>
              </a:xfrm>
              <a:custGeom>
                <a:avLst/>
                <a:gdLst>
                  <a:gd name="connsiteX0" fmla="*/ 126872 w 159501"/>
                  <a:gd name="connsiteY0" fmla="*/ 76547 h 291546"/>
                  <a:gd name="connsiteX1" fmla="*/ 126427 w 159501"/>
                  <a:gd name="connsiteY1" fmla="*/ 69251 h 291546"/>
                  <a:gd name="connsiteX2" fmla="*/ 125536 w 159501"/>
                  <a:gd name="connsiteY2" fmla="*/ 64460 h 291546"/>
                  <a:gd name="connsiteX3" fmla="*/ 124645 w 159501"/>
                  <a:gd name="connsiteY3" fmla="*/ 61302 h 291546"/>
                  <a:gd name="connsiteX4" fmla="*/ 123532 w 159501"/>
                  <a:gd name="connsiteY4" fmla="*/ 58362 h 291546"/>
                  <a:gd name="connsiteX5" fmla="*/ 120525 w 159501"/>
                  <a:gd name="connsiteY5" fmla="*/ 52917 h 291546"/>
                  <a:gd name="connsiteX6" fmla="*/ 116516 w 159501"/>
                  <a:gd name="connsiteY6" fmla="*/ 47908 h 291546"/>
                  <a:gd name="connsiteX7" fmla="*/ 113843 w 159501"/>
                  <a:gd name="connsiteY7" fmla="*/ 45404 h 291546"/>
                  <a:gd name="connsiteX8" fmla="*/ 112507 w 159501"/>
                  <a:gd name="connsiteY8" fmla="*/ 44315 h 291546"/>
                  <a:gd name="connsiteX9" fmla="*/ 111839 w 159501"/>
                  <a:gd name="connsiteY9" fmla="*/ 43770 h 291546"/>
                  <a:gd name="connsiteX10" fmla="*/ 111282 w 159501"/>
                  <a:gd name="connsiteY10" fmla="*/ 43226 h 291546"/>
                  <a:gd name="connsiteX11" fmla="*/ 109611 w 159501"/>
                  <a:gd name="connsiteY11" fmla="*/ 42028 h 291546"/>
                  <a:gd name="connsiteX12" fmla="*/ 106493 w 159501"/>
                  <a:gd name="connsiteY12" fmla="*/ 40068 h 291546"/>
                  <a:gd name="connsiteX13" fmla="*/ 105157 w 159501"/>
                  <a:gd name="connsiteY13" fmla="*/ 39305 h 291546"/>
                  <a:gd name="connsiteX14" fmla="*/ 100591 w 159501"/>
                  <a:gd name="connsiteY14" fmla="*/ 37128 h 291546"/>
                  <a:gd name="connsiteX15" fmla="*/ 95914 w 159501"/>
                  <a:gd name="connsiteY15" fmla="*/ 35494 h 291546"/>
                  <a:gd name="connsiteX16" fmla="*/ 92462 w 159501"/>
                  <a:gd name="connsiteY16" fmla="*/ 34623 h 291546"/>
                  <a:gd name="connsiteX17" fmla="*/ 88898 w 159501"/>
                  <a:gd name="connsiteY17" fmla="*/ 33861 h 291546"/>
                  <a:gd name="connsiteX18" fmla="*/ 83553 w 159501"/>
                  <a:gd name="connsiteY18" fmla="*/ 33098 h 291546"/>
                  <a:gd name="connsiteX19" fmla="*/ 79544 w 159501"/>
                  <a:gd name="connsiteY19" fmla="*/ 32881 h 291546"/>
                  <a:gd name="connsiteX20" fmla="*/ 75535 w 159501"/>
                  <a:gd name="connsiteY20" fmla="*/ 32772 h 291546"/>
                  <a:gd name="connsiteX21" fmla="*/ 32215 w 159501"/>
                  <a:gd name="connsiteY21" fmla="*/ 32772 h 291546"/>
                  <a:gd name="connsiteX22" fmla="*/ 32215 w 159501"/>
                  <a:gd name="connsiteY22" fmla="*/ 121738 h 291546"/>
                  <a:gd name="connsiteX23" fmla="*/ 75423 w 159501"/>
                  <a:gd name="connsiteY23" fmla="*/ 121738 h 291546"/>
                  <a:gd name="connsiteX24" fmla="*/ 86448 w 159501"/>
                  <a:gd name="connsiteY24" fmla="*/ 120976 h 291546"/>
                  <a:gd name="connsiteX25" fmla="*/ 96248 w 159501"/>
                  <a:gd name="connsiteY25" fmla="*/ 118689 h 291546"/>
                  <a:gd name="connsiteX26" fmla="*/ 104934 w 159501"/>
                  <a:gd name="connsiteY26" fmla="*/ 114987 h 291546"/>
                  <a:gd name="connsiteX27" fmla="*/ 112618 w 159501"/>
                  <a:gd name="connsiteY27" fmla="*/ 109869 h 291546"/>
                  <a:gd name="connsiteX28" fmla="*/ 115514 w 159501"/>
                  <a:gd name="connsiteY28" fmla="*/ 107146 h 291546"/>
                  <a:gd name="connsiteX29" fmla="*/ 118075 w 159501"/>
                  <a:gd name="connsiteY29" fmla="*/ 104206 h 291546"/>
                  <a:gd name="connsiteX30" fmla="*/ 120302 w 159501"/>
                  <a:gd name="connsiteY30" fmla="*/ 101157 h 291546"/>
                  <a:gd name="connsiteX31" fmla="*/ 122195 w 159501"/>
                  <a:gd name="connsiteY31" fmla="*/ 97782 h 291546"/>
                  <a:gd name="connsiteX32" fmla="*/ 124979 w 159501"/>
                  <a:gd name="connsiteY32" fmla="*/ 90377 h 291546"/>
                  <a:gd name="connsiteX33" fmla="*/ 125982 w 159501"/>
                  <a:gd name="connsiteY33" fmla="*/ 85694 h 291546"/>
                  <a:gd name="connsiteX34" fmla="*/ 126872 w 159501"/>
                  <a:gd name="connsiteY34" fmla="*/ 76547 h 291546"/>
                  <a:gd name="connsiteX35" fmla="*/ 98809 w 159501"/>
                  <a:gd name="connsiteY35" fmla="*/ 151249 h 291546"/>
                  <a:gd name="connsiteX36" fmla="*/ 42126 w 159501"/>
                  <a:gd name="connsiteY36" fmla="*/ 153862 h 291546"/>
                  <a:gd name="connsiteX37" fmla="*/ 32215 w 159501"/>
                  <a:gd name="connsiteY37" fmla="*/ 156040 h 291546"/>
                  <a:gd name="connsiteX38" fmla="*/ 32215 w 159501"/>
                  <a:gd name="connsiteY38" fmla="*/ 168018 h 291546"/>
                  <a:gd name="connsiteX39" fmla="*/ 32215 w 159501"/>
                  <a:gd name="connsiteY39" fmla="*/ 191866 h 291546"/>
                  <a:gd name="connsiteX40" fmla="*/ 32215 w 159501"/>
                  <a:gd name="connsiteY40" fmla="*/ 243591 h 291546"/>
                  <a:gd name="connsiteX41" fmla="*/ 32215 w 159501"/>
                  <a:gd name="connsiteY41" fmla="*/ 269508 h 291546"/>
                  <a:gd name="connsiteX42" fmla="*/ 32215 w 159501"/>
                  <a:gd name="connsiteY42" fmla="*/ 282466 h 291546"/>
                  <a:gd name="connsiteX43" fmla="*/ 32215 w 159501"/>
                  <a:gd name="connsiteY43" fmla="*/ 289000 h 291546"/>
                  <a:gd name="connsiteX44" fmla="*/ 27538 w 159501"/>
                  <a:gd name="connsiteY44" fmla="*/ 290851 h 291546"/>
                  <a:gd name="connsiteX45" fmla="*/ 7604 w 159501"/>
                  <a:gd name="connsiteY45" fmla="*/ 290851 h 291546"/>
                  <a:gd name="connsiteX46" fmla="*/ 31 w 159501"/>
                  <a:gd name="connsiteY46" fmla="*/ 288564 h 291546"/>
                  <a:gd name="connsiteX47" fmla="*/ 31 w 159501"/>
                  <a:gd name="connsiteY47" fmla="*/ 285079 h 291546"/>
                  <a:gd name="connsiteX48" fmla="*/ 31 w 159501"/>
                  <a:gd name="connsiteY48" fmla="*/ 274626 h 291546"/>
                  <a:gd name="connsiteX49" fmla="*/ 31 w 159501"/>
                  <a:gd name="connsiteY49" fmla="*/ 214516 h 291546"/>
                  <a:gd name="connsiteX50" fmla="*/ 143 w 159501"/>
                  <a:gd name="connsiteY50" fmla="*/ 7944 h 291546"/>
                  <a:gd name="connsiteX51" fmla="*/ 143 w 159501"/>
                  <a:gd name="connsiteY51" fmla="*/ 1846 h 291546"/>
                  <a:gd name="connsiteX52" fmla="*/ 5042 w 159501"/>
                  <a:gd name="connsiteY52" fmla="*/ 539 h 291546"/>
                  <a:gd name="connsiteX53" fmla="*/ 17404 w 159501"/>
                  <a:gd name="connsiteY53" fmla="*/ 539 h 291546"/>
                  <a:gd name="connsiteX54" fmla="*/ 42126 w 159501"/>
                  <a:gd name="connsiteY54" fmla="*/ 539 h 291546"/>
                  <a:gd name="connsiteX55" fmla="*/ 98141 w 159501"/>
                  <a:gd name="connsiteY55" fmla="*/ 2826 h 291546"/>
                  <a:gd name="connsiteX56" fmla="*/ 159501 w 159501"/>
                  <a:gd name="connsiteY56" fmla="*/ 76656 h 291546"/>
                  <a:gd name="connsiteX57" fmla="*/ 98809 w 159501"/>
                  <a:gd name="connsiteY57" fmla="*/ 151249 h 29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9501" h="291546">
                    <a:moveTo>
                      <a:pt x="126872" y="76547"/>
                    </a:moveTo>
                    <a:cubicBezTo>
                      <a:pt x="126872" y="74043"/>
                      <a:pt x="126761" y="71647"/>
                      <a:pt x="126427" y="69251"/>
                    </a:cubicBezTo>
                    <a:cubicBezTo>
                      <a:pt x="126204" y="67618"/>
                      <a:pt x="125870" y="65985"/>
                      <a:pt x="125536" y="64460"/>
                    </a:cubicBezTo>
                    <a:cubicBezTo>
                      <a:pt x="125313" y="63371"/>
                      <a:pt x="124979" y="62282"/>
                      <a:pt x="124645" y="61302"/>
                    </a:cubicBezTo>
                    <a:cubicBezTo>
                      <a:pt x="124311" y="60322"/>
                      <a:pt x="123866" y="59342"/>
                      <a:pt x="123532" y="58362"/>
                    </a:cubicBezTo>
                    <a:cubicBezTo>
                      <a:pt x="122752" y="56402"/>
                      <a:pt x="121638" y="54551"/>
                      <a:pt x="120525" y="52917"/>
                    </a:cubicBezTo>
                    <a:cubicBezTo>
                      <a:pt x="119300" y="51175"/>
                      <a:pt x="117963" y="49433"/>
                      <a:pt x="116516" y="47908"/>
                    </a:cubicBezTo>
                    <a:cubicBezTo>
                      <a:pt x="115625" y="47037"/>
                      <a:pt x="114734" y="46166"/>
                      <a:pt x="113843" y="45404"/>
                    </a:cubicBezTo>
                    <a:cubicBezTo>
                      <a:pt x="113398" y="44968"/>
                      <a:pt x="112952" y="44641"/>
                      <a:pt x="112507" y="44315"/>
                    </a:cubicBezTo>
                    <a:cubicBezTo>
                      <a:pt x="112284" y="44097"/>
                      <a:pt x="112061" y="43988"/>
                      <a:pt x="111839" y="43770"/>
                    </a:cubicBezTo>
                    <a:cubicBezTo>
                      <a:pt x="111616" y="43661"/>
                      <a:pt x="111504" y="43443"/>
                      <a:pt x="111282" y="43226"/>
                    </a:cubicBezTo>
                    <a:cubicBezTo>
                      <a:pt x="110725" y="42790"/>
                      <a:pt x="110168" y="42354"/>
                      <a:pt x="109611" y="42028"/>
                    </a:cubicBezTo>
                    <a:cubicBezTo>
                      <a:pt x="108609" y="41266"/>
                      <a:pt x="107607" y="40612"/>
                      <a:pt x="106493" y="40068"/>
                    </a:cubicBezTo>
                    <a:cubicBezTo>
                      <a:pt x="106048" y="39850"/>
                      <a:pt x="105602" y="39523"/>
                      <a:pt x="105157" y="39305"/>
                    </a:cubicBezTo>
                    <a:cubicBezTo>
                      <a:pt x="103709" y="38543"/>
                      <a:pt x="102150" y="37781"/>
                      <a:pt x="100591" y="37128"/>
                    </a:cubicBezTo>
                    <a:cubicBezTo>
                      <a:pt x="99032" y="36474"/>
                      <a:pt x="97584" y="36039"/>
                      <a:pt x="95914" y="35494"/>
                    </a:cubicBezTo>
                    <a:cubicBezTo>
                      <a:pt x="94800" y="35167"/>
                      <a:pt x="93575" y="34841"/>
                      <a:pt x="92462" y="34623"/>
                    </a:cubicBezTo>
                    <a:cubicBezTo>
                      <a:pt x="91237" y="34405"/>
                      <a:pt x="90123" y="34079"/>
                      <a:pt x="88898" y="33861"/>
                    </a:cubicBezTo>
                    <a:cubicBezTo>
                      <a:pt x="87116" y="33534"/>
                      <a:pt x="85334" y="33316"/>
                      <a:pt x="83553" y="33098"/>
                    </a:cubicBezTo>
                    <a:cubicBezTo>
                      <a:pt x="82216" y="32990"/>
                      <a:pt x="80880" y="32881"/>
                      <a:pt x="79544" y="32881"/>
                    </a:cubicBezTo>
                    <a:cubicBezTo>
                      <a:pt x="78207" y="32881"/>
                      <a:pt x="76871" y="32772"/>
                      <a:pt x="75535" y="32772"/>
                    </a:cubicBezTo>
                    <a:lnTo>
                      <a:pt x="32215" y="32772"/>
                    </a:lnTo>
                    <a:lnTo>
                      <a:pt x="32215" y="121738"/>
                    </a:lnTo>
                    <a:lnTo>
                      <a:pt x="75423" y="121738"/>
                    </a:lnTo>
                    <a:cubicBezTo>
                      <a:pt x="79098" y="121738"/>
                      <a:pt x="82773" y="121520"/>
                      <a:pt x="86448" y="120976"/>
                    </a:cubicBezTo>
                    <a:cubicBezTo>
                      <a:pt x="89789" y="120432"/>
                      <a:pt x="93018" y="119778"/>
                      <a:pt x="96248" y="118689"/>
                    </a:cubicBezTo>
                    <a:cubicBezTo>
                      <a:pt x="99255" y="117709"/>
                      <a:pt x="102150" y="116511"/>
                      <a:pt x="104934" y="114987"/>
                    </a:cubicBezTo>
                    <a:cubicBezTo>
                      <a:pt x="107607" y="113571"/>
                      <a:pt x="110168" y="111829"/>
                      <a:pt x="112618" y="109869"/>
                    </a:cubicBezTo>
                    <a:cubicBezTo>
                      <a:pt x="113620" y="108998"/>
                      <a:pt x="114623" y="108127"/>
                      <a:pt x="115514" y="107146"/>
                    </a:cubicBezTo>
                    <a:cubicBezTo>
                      <a:pt x="116404" y="106275"/>
                      <a:pt x="117295" y="105295"/>
                      <a:pt x="118075" y="104206"/>
                    </a:cubicBezTo>
                    <a:cubicBezTo>
                      <a:pt x="118854" y="103226"/>
                      <a:pt x="119634" y="102246"/>
                      <a:pt x="120302" y="101157"/>
                    </a:cubicBezTo>
                    <a:cubicBezTo>
                      <a:pt x="120970" y="100068"/>
                      <a:pt x="121638" y="98979"/>
                      <a:pt x="122195" y="97782"/>
                    </a:cubicBezTo>
                    <a:cubicBezTo>
                      <a:pt x="123309" y="95386"/>
                      <a:pt x="124311" y="92990"/>
                      <a:pt x="124979" y="90377"/>
                    </a:cubicBezTo>
                    <a:cubicBezTo>
                      <a:pt x="125425" y="88852"/>
                      <a:pt x="125759" y="87219"/>
                      <a:pt x="125982" y="85694"/>
                    </a:cubicBezTo>
                    <a:cubicBezTo>
                      <a:pt x="126650" y="82536"/>
                      <a:pt x="126872" y="79487"/>
                      <a:pt x="126872" y="76547"/>
                    </a:cubicBezTo>
                    <a:moveTo>
                      <a:pt x="98809" y="151249"/>
                    </a:moveTo>
                    <a:cubicBezTo>
                      <a:pt x="79766" y="155822"/>
                      <a:pt x="61058" y="153862"/>
                      <a:pt x="42126" y="153862"/>
                    </a:cubicBezTo>
                    <a:cubicBezTo>
                      <a:pt x="39899" y="153862"/>
                      <a:pt x="32215" y="151902"/>
                      <a:pt x="32215" y="156040"/>
                    </a:cubicBezTo>
                    <a:lnTo>
                      <a:pt x="32215" y="168018"/>
                    </a:lnTo>
                    <a:lnTo>
                      <a:pt x="32215" y="191866"/>
                    </a:lnTo>
                    <a:lnTo>
                      <a:pt x="32215" y="243591"/>
                    </a:lnTo>
                    <a:lnTo>
                      <a:pt x="32215" y="269508"/>
                    </a:lnTo>
                    <a:lnTo>
                      <a:pt x="32215" y="282466"/>
                    </a:lnTo>
                    <a:lnTo>
                      <a:pt x="32215" y="289000"/>
                    </a:lnTo>
                    <a:cubicBezTo>
                      <a:pt x="32215" y="292049"/>
                      <a:pt x="29431" y="290851"/>
                      <a:pt x="27538" y="290851"/>
                    </a:cubicBezTo>
                    <a:lnTo>
                      <a:pt x="7604" y="290851"/>
                    </a:lnTo>
                    <a:cubicBezTo>
                      <a:pt x="4708" y="290851"/>
                      <a:pt x="31" y="293464"/>
                      <a:pt x="31" y="288564"/>
                    </a:cubicBezTo>
                    <a:lnTo>
                      <a:pt x="31" y="285079"/>
                    </a:lnTo>
                    <a:cubicBezTo>
                      <a:pt x="31" y="281595"/>
                      <a:pt x="31" y="278110"/>
                      <a:pt x="31" y="274626"/>
                    </a:cubicBezTo>
                    <a:cubicBezTo>
                      <a:pt x="31" y="254589"/>
                      <a:pt x="31" y="234553"/>
                      <a:pt x="31" y="214516"/>
                    </a:cubicBezTo>
                    <a:cubicBezTo>
                      <a:pt x="-80" y="145695"/>
                      <a:pt x="143" y="76874"/>
                      <a:pt x="143" y="7944"/>
                    </a:cubicBezTo>
                    <a:lnTo>
                      <a:pt x="143" y="1846"/>
                    </a:lnTo>
                    <a:cubicBezTo>
                      <a:pt x="143" y="-1312"/>
                      <a:pt x="3261" y="539"/>
                      <a:pt x="5042" y="539"/>
                    </a:cubicBezTo>
                    <a:lnTo>
                      <a:pt x="17404" y="539"/>
                    </a:lnTo>
                    <a:lnTo>
                      <a:pt x="42126" y="539"/>
                    </a:lnTo>
                    <a:cubicBezTo>
                      <a:pt x="60835" y="539"/>
                      <a:pt x="79321" y="-1312"/>
                      <a:pt x="98141" y="2826"/>
                    </a:cubicBezTo>
                    <a:cubicBezTo>
                      <a:pt x="136561" y="11320"/>
                      <a:pt x="159501" y="37672"/>
                      <a:pt x="159501" y="76656"/>
                    </a:cubicBezTo>
                    <a:cubicBezTo>
                      <a:pt x="159390" y="113789"/>
                      <a:pt x="135559" y="142428"/>
                      <a:pt x="98809" y="151249"/>
                    </a:cubicBezTo>
                  </a:path>
                </a:pathLst>
              </a:custGeom>
              <a:grpFill/>
              <a:ln w="11089" cap="flat">
                <a:noFill/>
                <a:prstDash val="solid"/>
                <a:miter/>
              </a:ln>
            </p:spPr>
            <p:txBody>
              <a:bodyPr rtlCol="0" anchor="ctr"/>
              <a:lstStyle/>
              <a:p>
                <a:endParaRPr lang="fi-FI"/>
              </a:p>
            </p:txBody>
          </p:sp>
          <p:sp>
            <p:nvSpPr>
              <p:cNvPr id="20" name="Vapaamuotoinen: Muoto 19">
                <a:extLst>
                  <a:ext uri="{FF2B5EF4-FFF2-40B4-BE49-F238E27FC236}">
                    <a16:creationId xmlns:a16="http://schemas.microsoft.com/office/drawing/2014/main" id="{434B4746-318A-4BD9-BEF3-36C90F5D931D}"/>
                  </a:ext>
                </a:extLst>
              </p:cNvPr>
              <p:cNvSpPr/>
              <p:nvPr/>
            </p:nvSpPr>
            <p:spPr bwMode="black">
              <a:xfrm>
                <a:off x="10472624" y="6318240"/>
                <a:ext cx="245775" cy="290311"/>
              </a:xfrm>
              <a:custGeom>
                <a:avLst/>
                <a:gdLst>
                  <a:gd name="connsiteX0" fmla="*/ 172054 w 245775"/>
                  <a:gd name="connsiteY0" fmla="*/ 204176 h 290311"/>
                  <a:gd name="connsiteX1" fmla="*/ 122610 w 245775"/>
                  <a:gd name="connsiteY1" fmla="*/ 77750 h 290311"/>
                  <a:gd name="connsiteX2" fmla="*/ 73165 w 245775"/>
                  <a:gd name="connsiteY2" fmla="*/ 204176 h 290311"/>
                  <a:gd name="connsiteX3" fmla="*/ 172054 w 245775"/>
                  <a:gd name="connsiteY3" fmla="*/ 204176 h 290311"/>
                  <a:gd name="connsiteX4" fmla="*/ 206131 w 245775"/>
                  <a:gd name="connsiteY4" fmla="*/ 290312 h 290311"/>
                  <a:gd name="connsiteX5" fmla="*/ 183190 w 245775"/>
                  <a:gd name="connsiteY5" fmla="*/ 231618 h 290311"/>
                  <a:gd name="connsiteX6" fmla="*/ 62474 w 245775"/>
                  <a:gd name="connsiteY6" fmla="*/ 231618 h 290311"/>
                  <a:gd name="connsiteX7" fmla="*/ 39534 w 245775"/>
                  <a:gd name="connsiteY7" fmla="*/ 290312 h 290311"/>
                  <a:gd name="connsiteX8" fmla="*/ 0 w 245775"/>
                  <a:gd name="connsiteY8" fmla="*/ 290312 h 290311"/>
                  <a:gd name="connsiteX9" fmla="*/ 122721 w 245775"/>
                  <a:gd name="connsiteY9" fmla="*/ 0 h 290311"/>
                  <a:gd name="connsiteX10" fmla="*/ 245776 w 245775"/>
                  <a:gd name="connsiteY10" fmla="*/ 290312 h 290311"/>
                  <a:gd name="connsiteX11" fmla="*/ 206131 w 245775"/>
                  <a:gd name="connsiteY11" fmla="*/ 290312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75" h="290311">
                    <a:moveTo>
                      <a:pt x="172054" y="204176"/>
                    </a:moveTo>
                    <a:lnTo>
                      <a:pt x="122610" y="77750"/>
                    </a:lnTo>
                    <a:lnTo>
                      <a:pt x="73165" y="204176"/>
                    </a:lnTo>
                    <a:lnTo>
                      <a:pt x="172054" y="204176"/>
                    </a:lnTo>
                    <a:close/>
                    <a:moveTo>
                      <a:pt x="206131" y="290312"/>
                    </a:moveTo>
                    <a:lnTo>
                      <a:pt x="183190" y="231618"/>
                    </a:lnTo>
                    <a:lnTo>
                      <a:pt x="62474" y="231618"/>
                    </a:lnTo>
                    <a:lnTo>
                      <a:pt x="39534" y="290312"/>
                    </a:lnTo>
                    <a:lnTo>
                      <a:pt x="0" y="290312"/>
                    </a:lnTo>
                    <a:lnTo>
                      <a:pt x="122721" y="0"/>
                    </a:lnTo>
                    <a:lnTo>
                      <a:pt x="245776" y="290312"/>
                    </a:lnTo>
                    <a:lnTo>
                      <a:pt x="206131" y="290312"/>
                    </a:lnTo>
                    <a:close/>
                  </a:path>
                </a:pathLst>
              </a:custGeom>
              <a:grpFill/>
              <a:ln w="11089" cap="flat">
                <a:noFill/>
                <a:prstDash val="solid"/>
                <a:miter/>
              </a:ln>
            </p:spPr>
            <p:txBody>
              <a:bodyPr rtlCol="0" anchor="ctr"/>
              <a:lstStyle/>
              <a:p>
                <a:endParaRPr lang="fi-FI"/>
              </a:p>
            </p:txBody>
          </p:sp>
        </p:grpSp>
      </p:grpSp>
    </p:spTree>
    <p:extLst>
      <p:ext uri="{BB962C8B-B14F-4D97-AF65-F5344CB8AC3E}">
        <p14:creationId xmlns:p14="http://schemas.microsoft.com/office/powerpoint/2010/main" val="2241068175"/>
      </p:ext>
    </p:extLst>
  </p:cSld>
  <p:clrMapOvr>
    <a:masterClrMapping/>
  </p:clrMapOvr>
  <p:extLst>
    <p:ext uri="{DCECCB84-F9BA-43D5-87BE-67443E8EF086}">
      <p15:sldGuideLst xmlns:p15="http://schemas.microsoft.com/office/powerpoint/2012/main">
        <p15:guide id="1" orient="horz" pos="27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Otsikkodia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Otsikko 21">
            <a:extLst>
              <a:ext uri="{FF2B5EF4-FFF2-40B4-BE49-F238E27FC236}">
                <a16:creationId xmlns:a16="http://schemas.microsoft.com/office/drawing/2014/main" id="{42627C78-F857-4C35-B9DE-F8E8F893A8C6}"/>
              </a:ext>
            </a:extLst>
          </p:cNvPr>
          <p:cNvSpPr>
            <a:spLocks noGrp="1"/>
          </p:cNvSpPr>
          <p:nvPr>
            <p:ph type="title"/>
          </p:nvPr>
        </p:nvSpPr>
        <p:spPr>
          <a:xfrm>
            <a:off x="576000" y="3909750"/>
            <a:ext cx="8280000" cy="1224000"/>
          </a:xfrm>
        </p:spPr>
        <p:txBody>
          <a:bodyPr/>
          <a:lstStyle>
            <a:lvl1pPr>
              <a:defRPr>
                <a:solidFill>
                  <a:schemeClr val="bg1"/>
                </a:solidFill>
              </a:defRPr>
            </a:lvl1pPr>
          </a:lstStyle>
          <a:p>
            <a:r>
              <a:rPr lang="fi-FI"/>
              <a:t>Muokkaa ots. perustyyl. napsautt.</a:t>
            </a:r>
            <a:endParaRPr lang="fi-FI" dirty="0"/>
          </a:p>
        </p:txBody>
      </p:sp>
      <p:sp>
        <p:nvSpPr>
          <p:cNvPr id="8" name="Alaotsikko">
            <a:extLst>
              <a:ext uri="{FF2B5EF4-FFF2-40B4-BE49-F238E27FC236}">
                <a16:creationId xmlns:a16="http://schemas.microsoft.com/office/drawing/2014/main" id="{E91DDF1F-FE89-4603-A3BF-EF6D77121761}"/>
              </a:ext>
            </a:extLst>
          </p:cNvPr>
          <p:cNvSpPr>
            <a:spLocks noGrp="1"/>
          </p:cNvSpPr>
          <p:nvPr>
            <p:ph type="subTitle" idx="1"/>
          </p:nvPr>
        </p:nvSpPr>
        <p:spPr>
          <a:xfrm>
            <a:off x="576000" y="5229000"/>
            <a:ext cx="8280000" cy="1241006"/>
          </a:xfrm>
        </p:spPr>
        <p:txBody>
          <a:bodyPr/>
          <a:lstStyle>
            <a:lvl1pPr marL="0" indent="0" algn="l">
              <a:lnSpc>
                <a:spcPct val="90000"/>
              </a:lnSpc>
              <a:spcBef>
                <a:spcPts val="0"/>
              </a:spcBef>
              <a:buNone/>
              <a:defRPr sz="26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6" name="Dian numeron paikkamerkki 5">
            <a:extLst>
              <a:ext uri="{FF2B5EF4-FFF2-40B4-BE49-F238E27FC236}">
                <a16:creationId xmlns:a16="http://schemas.microsoft.com/office/drawing/2014/main" id="{ABE89B99-CB50-4721-8EC5-09E308DE349D}"/>
              </a:ext>
            </a:extLst>
          </p:cNvPr>
          <p:cNvSpPr>
            <a:spLocks noGrp="1"/>
          </p:cNvSpPr>
          <p:nvPr>
            <p:ph type="sldNum" sz="quarter" idx="12"/>
          </p:nvPr>
        </p:nvSpPr>
        <p:spPr/>
        <p:txBody>
          <a:bodyPr/>
          <a:lstStyle>
            <a:lvl1pPr>
              <a:defRPr>
                <a:noFill/>
              </a:defRPr>
            </a:lvl1pPr>
          </a:lstStyle>
          <a:p>
            <a:fld id="{2020BB7A-7565-440A-AF71-226D618FE89D}" type="slidenum">
              <a:rPr lang="fi-FI" smtClean="0"/>
              <a:t>‹#›</a:t>
            </a:fld>
            <a:endParaRPr lang="fi-FI"/>
          </a:p>
        </p:txBody>
      </p:sp>
      <p:sp>
        <p:nvSpPr>
          <p:cNvPr id="4" name="Päivämäärän paikkamerkki 3">
            <a:extLst>
              <a:ext uri="{FF2B5EF4-FFF2-40B4-BE49-F238E27FC236}">
                <a16:creationId xmlns:a16="http://schemas.microsoft.com/office/drawing/2014/main" id="{424E1588-9E6E-4A84-810E-6A616E8CD13B}"/>
              </a:ext>
            </a:extLst>
          </p:cNvPr>
          <p:cNvSpPr>
            <a:spLocks noGrp="1"/>
          </p:cNvSpPr>
          <p:nvPr>
            <p:ph type="dt" sz="half" idx="10"/>
          </p:nvPr>
        </p:nvSpPr>
        <p:spPr/>
        <p:txBody>
          <a:bodyPr/>
          <a:lstStyle>
            <a:lvl1pPr>
              <a:defRPr>
                <a:noFill/>
              </a:defRPr>
            </a:lvl1pPr>
          </a:lstStyle>
          <a:p>
            <a:fld id="{66E822CC-D592-448C-A2D6-AB76B6B22B6E}" type="datetime1">
              <a:rPr lang="fi-FI" smtClean="0"/>
              <a:t>30.5.2024</a:t>
            </a:fld>
            <a:endParaRPr lang="fi-FI"/>
          </a:p>
        </p:txBody>
      </p:sp>
      <p:sp>
        <p:nvSpPr>
          <p:cNvPr id="5" name="Alatunnisteen paikkamerkki 4">
            <a:extLst>
              <a:ext uri="{FF2B5EF4-FFF2-40B4-BE49-F238E27FC236}">
                <a16:creationId xmlns:a16="http://schemas.microsoft.com/office/drawing/2014/main" id="{F2470115-13AF-4E2A-AD86-898C49862C5F}"/>
              </a:ext>
            </a:extLst>
          </p:cNvPr>
          <p:cNvSpPr>
            <a:spLocks noGrp="1"/>
          </p:cNvSpPr>
          <p:nvPr>
            <p:ph type="ftr" sz="quarter" idx="11"/>
          </p:nvPr>
        </p:nvSpPr>
        <p:spPr/>
        <p:txBody>
          <a:bodyPr/>
          <a:lstStyle>
            <a:lvl1pPr>
              <a:defRPr>
                <a:noFill/>
              </a:defRPr>
            </a:lvl1pPr>
          </a:lstStyle>
          <a:p>
            <a:r>
              <a:rPr lang="en-US"/>
              <a:t>This work © 2024 by Tapio Palvelut Oy is licensed under CC BY-SA 4.0 </a:t>
            </a:r>
            <a:endParaRPr lang="fi-FI"/>
          </a:p>
        </p:txBody>
      </p:sp>
      <p:grpSp>
        <p:nvGrpSpPr>
          <p:cNvPr id="13" name="Logo">
            <a:extLst>
              <a:ext uri="{FF2B5EF4-FFF2-40B4-BE49-F238E27FC236}">
                <a16:creationId xmlns:a16="http://schemas.microsoft.com/office/drawing/2014/main" id="{3C30A216-C7F8-42EB-967F-C42A5B6546E0}"/>
              </a:ext>
              <a:ext uri="{C183D7F6-B498-43B3-948B-1728B52AA6E4}">
                <adec:decorative xmlns:adec="http://schemas.microsoft.com/office/drawing/2017/decorative" val="1"/>
              </a:ext>
            </a:extLst>
          </p:cNvPr>
          <p:cNvGrpSpPr>
            <a:grpSpLocks noChangeAspect="1"/>
          </p:cNvGrpSpPr>
          <p:nvPr/>
        </p:nvGrpSpPr>
        <p:grpSpPr bwMode="black">
          <a:xfrm>
            <a:off x="9259944" y="5532891"/>
            <a:ext cx="2196000" cy="592921"/>
            <a:chOff x="10274400" y="6210000"/>
            <a:chExt cx="1492250" cy="402908"/>
          </a:xfrm>
          <a:solidFill>
            <a:srgbClr val="FFFFFF"/>
          </a:solidFill>
        </p:grpSpPr>
        <p:sp>
          <p:nvSpPr>
            <p:cNvPr id="14" name="Vapaamuotoinen: Muoto 13">
              <a:extLst>
                <a:ext uri="{FF2B5EF4-FFF2-40B4-BE49-F238E27FC236}">
                  <a16:creationId xmlns:a16="http://schemas.microsoft.com/office/drawing/2014/main" id="{EC11CF2F-5EEB-49C7-B657-CFB988898499}"/>
                </a:ext>
              </a:extLst>
            </p:cNvPr>
            <p:cNvSpPr/>
            <p:nvPr/>
          </p:nvSpPr>
          <p:spPr bwMode="black">
            <a:xfrm>
              <a:off x="11466195" y="6216751"/>
              <a:ext cx="301902" cy="392018"/>
            </a:xfrm>
            <a:custGeom>
              <a:avLst/>
              <a:gdLst>
                <a:gd name="connsiteX0" fmla="*/ 150227 w 301902"/>
                <a:gd name="connsiteY0" fmla="*/ 0 h 392018"/>
                <a:gd name="connsiteX1" fmla="*/ 126062 w 301902"/>
                <a:gd name="connsiteY1" fmla="*/ 55318 h 392018"/>
                <a:gd name="connsiteX2" fmla="*/ 126062 w 301902"/>
                <a:gd name="connsiteY2" fmla="*/ 170419 h 392018"/>
                <a:gd name="connsiteX3" fmla="*/ 96439 w 301902"/>
                <a:gd name="connsiteY3" fmla="*/ 105409 h 392018"/>
                <a:gd name="connsiteX4" fmla="*/ 69935 w 301902"/>
                <a:gd name="connsiteY4" fmla="*/ 165955 h 392018"/>
                <a:gd name="connsiteX5" fmla="*/ 101896 w 301902"/>
                <a:gd name="connsiteY5" fmla="*/ 235756 h 392018"/>
                <a:gd name="connsiteX6" fmla="*/ 52786 w 301902"/>
                <a:gd name="connsiteY6" fmla="*/ 205265 h 392018"/>
                <a:gd name="connsiteX7" fmla="*/ 33409 w 301902"/>
                <a:gd name="connsiteY7" fmla="*/ 249476 h 392018"/>
                <a:gd name="connsiteX8" fmla="*/ 80849 w 301902"/>
                <a:gd name="connsiteY8" fmla="*/ 278878 h 392018"/>
                <a:gd name="connsiteX9" fmla="*/ 20491 w 301902"/>
                <a:gd name="connsiteY9" fmla="*/ 278878 h 392018"/>
                <a:gd name="connsiteX10" fmla="*/ 0 w 301902"/>
                <a:gd name="connsiteY10" fmla="*/ 325811 h 392018"/>
                <a:gd name="connsiteX11" fmla="*/ 126062 w 301902"/>
                <a:gd name="connsiteY11" fmla="*/ 325811 h 392018"/>
                <a:gd name="connsiteX12" fmla="*/ 126062 w 301902"/>
                <a:gd name="connsiteY12" fmla="*/ 392019 h 392018"/>
                <a:gd name="connsiteX13" fmla="*/ 175729 w 301902"/>
                <a:gd name="connsiteY13" fmla="*/ 392019 h 392018"/>
                <a:gd name="connsiteX14" fmla="*/ 175729 w 301902"/>
                <a:gd name="connsiteY14" fmla="*/ 325811 h 392018"/>
                <a:gd name="connsiteX15" fmla="*/ 301902 w 301902"/>
                <a:gd name="connsiteY15" fmla="*/ 325811 h 392018"/>
                <a:gd name="connsiteX16" fmla="*/ 281300 w 301902"/>
                <a:gd name="connsiteY16" fmla="*/ 278878 h 392018"/>
                <a:gd name="connsiteX17" fmla="*/ 221054 w 301902"/>
                <a:gd name="connsiteY17" fmla="*/ 278878 h 392018"/>
                <a:gd name="connsiteX18" fmla="*/ 268494 w 301902"/>
                <a:gd name="connsiteY18" fmla="*/ 249476 h 392018"/>
                <a:gd name="connsiteX19" fmla="*/ 249117 w 301902"/>
                <a:gd name="connsiteY19" fmla="*/ 205265 h 392018"/>
                <a:gd name="connsiteX20" fmla="*/ 199895 w 301902"/>
                <a:gd name="connsiteY20" fmla="*/ 235756 h 392018"/>
                <a:gd name="connsiteX21" fmla="*/ 231967 w 301902"/>
                <a:gd name="connsiteY21" fmla="*/ 165955 h 392018"/>
                <a:gd name="connsiteX22" fmla="*/ 205463 w 301902"/>
                <a:gd name="connsiteY22" fmla="*/ 105409 h 392018"/>
                <a:gd name="connsiteX23" fmla="*/ 175729 w 301902"/>
                <a:gd name="connsiteY23" fmla="*/ 170419 h 392018"/>
                <a:gd name="connsiteX24" fmla="*/ 175729 w 301902"/>
                <a:gd name="connsiteY24" fmla="*/ 55318 h 392018"/>
                <a:gd name="connsiteX25" fmla="*/ 151675 w 301902"/>
                <a:gd name="connsiteY25" fmla="*/ 0 h 39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902" h="392018">
                  <a:moveTo>
                    <a:pt x="150227" y="0"/>
                  </a:moveTo>
                  <a:lnTo>
                    <a:pt x="126062" y="55318"/>
                  </a:lnTo>
                  <a:lnTo>
                    <a:pt x="126062" y="170419"/>
                  </a:lnTo>
                  <a:lnTo>
                    <a:pt x="96439" y="105409"/>
                  </a:lnTo>
                  <a:lnTo>
                    <a:pt x="69935" y="165955"/>
                  </a:lnTo>
                  <a:lnTo>
                    <a:pt x="101896" y="235756"/>
                  </a:lnTo>
                  <a:lnTo>
                    <a:pt x="52786" y="205265"/>
                  </a:lnTo>
                  <a:lnTo>
                    <a:pt x="33409" y="249476"/>
                  </a:lnTo>
                  <a:lnTo>
                    <a:pt x="80849" y="278878"/>
                  </a:lnTo>
                  <a:lnTo>
                    <a:pt x="20491" y="278878"/>
                  </a:lnTo>
                  <a:lnTo>
                    <a:pt x="0" y="325811"/>
                  </a:lnTo>
                  <a:lnTo>
                    <a:pt x="126062" y="325811"/>
                  </a:lnTo>
                  <a:lnTo>
                    <a:pt x="126062" y="392019"/>
                  </a:lnTo>
                  <a:lnTo>
                    <a:pt x="175729" y="392019"/>
                  </a:lnTo>
                  <a:lnTo>
                    <a:pt x="175729" y="325811"/>
                  </a:lnTo>
                  <a:lnTo>
                    <a:pt x="301902" y="325811"/>
                  </a:lnTo>
                  <a:lnTo>
                    <a:pt x="281300" y="278878"/>
                  </a:lnTo>
                  <a:lnTo>
                    <a:pt x="221054" y="278878"/>
                  </a:lnTo>
                  <a:lnTo>
                    <a:pt x="268494" y="249476"/>
                  </a:lnTo>
                  <a:lnTo>
                    <a:pt x="249117" y="205265"/>
                  </a:lnTo>
                  <a:lnTo>
                    <a:pt x="199895" y="235756"/>
                  </a:lnTo>
                  <a:lnTo>
                    <a:pt x="231967" y="165955"/>
                  </a:lnTo>
                  <a:lnTo>
                    <a:pt x="205463" y="105409"/>
                  </a:lnTo>
                  <a:lnTo>
                    <a:pt x="175729" y="170419"/>
                  </a:lnTo>
                  <a:lnTo>
                    <a:pt x="175729" y="55318"/>
                  </a:lnTo>
                  <a:lnTo>
                    <a:pt x="151675" y="0"/>
                  </a:lnTo>
                  <a:close/>
                </a:path>
              </a:pathLst>
            </a:custGeom>
            <a:grpFill/>
            <a:ln w="11089" cap="flat">
              <a:noFill/>
              <a:prstDash val="solid"/>
              <a:miter/>
            </a:ln>
          </p:spPr>
          <p:txBody>
            <a:bodyPr rtlCol="0" anchor="ctr"/>
            <a:lstStyle/>
            <a:p>
              <a:endParaRPr lang="fi-FI"/>
            </a:p>
          </p:txBody>
        </p:sp>
        <p:grpSp>
          <p:nvGrpSpPr>
            <p:cNvPr id="15" name="Kuva 10">
              <a:extLst>
                <a:ext uri="{FF2B5EF4-FFF2-40B4-BE49-F238E27FC236}">
                  <a16:creationId xmlns:a16="http://schemas.microsoft.com/office/drawing/2014/main" id="{974D59E4-C489-4D86-9ADE-0A22503B24E7}"/>
                </a:ext>
              </a:extLst>
            </p:cNvPr>
            <p:cNvGrpSpPr/>
            <p:nvPr/>
          </p:nvGrpSpPr>
          <p:grpSpPr bwMode="black">
            <a:xfrm>
              <a:off x="10278854" y="6317762"/>
              <a:ext cx="1072638" cy="291633"/>
              <a:chOff x="10278854" y="6317762"/>
              <a:chExt cx="1072638" cy="291633"/>
            </a:xfrm>
            <a:grpFill/>
          </p:grpSpPr>
          <p:sp>
            <p:nvSpPr>
              <p:cNvPr id="16" name="Vapaamuotoinen: Muoto 15">
                <a:extLst>
                  <a:ext uri="{FF2B5EF4-FFF2-40B4-BE49-F238E27FC236}">
                    <a16:creationId xmlns:a16="http://schemas.microsoft.com/office/drawing/2014/main" id="{30BCBFC5-BEC8-4C97-9AE0-5C60F02304EC}"/>
                  </a:ext>
                </a:extLst>
              </p:cNvPr>
              <p:cNvSpPr/>
              <p:nvPr/>
            </p:nvSpPr>
            <p:spPr bwMode="black">
              <a:xfrm>
                <a:off x="11056272" y="6317762"/>
                <a:ext cx="295220" cy="291633"/>
              </a:xfrm>
              <a:custGeom>
                <a:avLst/>
                <a:gdLst>
                  <a:gd name="connsiteX0" fmla="*/ 295221 w 295220"/>
                  <a:gd name="connsiteY0" fmla="*/ 145634 h 291633"/>
                  <a:gd name="connsiteX1" fmla="*/ 293884 w 295220"/>
                  <a:gd name="connsiteY1" fmla="*/ 123093 h 291633"/>
                  <a:gd name="connsiteX2" fmla="*/ 292214 w 295220"/>
                  <a:gd name="connsiteY2" fmla="*/ 112312 h 291633"/>
                  <a:gd name="connsiteX3" fmla="*/ 289764 w 295220"/>
                  <a:gd name="connsiteY3" fmla="*/ 101859 h 291633"/>
                  <a:gd name="connsiteX4" fmla="*/ 282748 w 295220"/>
                  <a:gd name="connsiteY4" fmla="*/ 82149 h 291633"/>
                  <a:gd name="connsiteX5" fmla="*/ 276178 w 295220"/>
                  <a:gd name="connsiteY5" fmla="*/ 69190 h 291633"/>
                  <a:gd name="connsiteX6" fmla="*/ 270610 w 295220"/>
                  <a:gd name="connsiteY6" fmla="*/ 60479 h 291633"/>
                  <a:gd name="connsiteX7" fmla="*/ 264373 w 295220"/>
                  <a:gd name="connsiteY7" fmla="*/ 52094 h 291633"/>
                  <a:gd name="connsiteX8" fmla="*/ 255353 w 295220"/>
                  <a:gd name="connsiteY8" fmla="*/ 42076 h 291633"/>
                  <a:gd name="connsiteX9" fmla="*/ 254239 w 295220"/>
                  <a:gd name="connsiteY9" fmla="*/ 40987 h 291633"/>
                  <a:gd name="connsiteX10" fmla="*/ 253237 w 295220"/>
                  <a:gd name="connsiteY10" fmla="*/ 40116 h 291633"/>
                  <a:gd name="connsiteX11" fmla="*/ 252680 w 295220"/>
                  <a:gd name="connsiteY11" fmla="*/ 39571 h 291633"/>
                  <a:gd name="connsiteX12" fmla="*/ 252235 w 295220"/>
                  <a:gd name="connsiteY12" fmla="*/ 39027 h 291633"/>
                  <a:gd name="connsiteX13" fmla="*/ 250230 w 295220"/>
                  <a:gd name="connsiteY13" fmla="*/ 37284 h 291633"/>
                  <a:gd name="connsiteX14" fmla="*/ 247112 w 295220"/>
                  <a:gd name="connsiteY14" fmla="*/ 34562 h 291633"/>
                  <a:gd name="connsiteX15" fmla="*/ 243994 w 295220"/>
                  <a:gd name="connsiteY15" fmla="*/ 31949 h 291633"/>
                  <a:gd name="connsiteX16" fmla="*/ 239874 w 295220"/>
                  <a:gd name="connsiteY16" fmla="*/ 28682 h 291633"/>
                  <a:gd name="connsiteX17" fmla="*/ 235642 w 295220"/>
                  <a:gd name="connsiteY17" fmla="*/ 25633 h 291633"/>
                  <a:gd name="connsiteX18" fmla="*/ 231299 w 295220"/>
                  <a:gd name="connsiteY18" fmla="*/ 22802 h 291633"/>
                  <a:gd name="connsiteX19" fmla="*/ 226844 w 295220"/>
                  <a:gd name="connsiteY19" fmla="*/ 20079 h 291633"/>
                  <a:gd name="connsiteX20" fmla="*/ 219494 w 295220"/>
                  <a:gd name="connsiteY20" fmla="*/ 16050 h 291633"/>
                  <a:gd name="connsiteX21" fmla="*/ 210697 w 295220"/>
                  <a:gd name="connsiteY21" fmla="*/ 11912 h 291633"/>
                  <a:gd name="connsiteX22" fmla="*/ 200786 w 295220"/>
                  <a:gd name="connsiteY22" fmla="*/ 8210 h 291633"/>
                  <a:gd name="connsiteX23" fmla="*/ 180072 w 295220"/>
                  <a:gd name="connsiteY23" fmla="*/ 2874 h 291633"/>
                  <a:gd name="connsiteX24" fmla="*/ 158023 w 295220"/>
                  <a:gd name="connsiteY24" fmla="*/ 261 h 291633"/>
                  <a:gd name="connsiteX25" fmla="*/ 146552 w 295220"/>
                  <a:gd name="connsiteY25" fmla="*/ 43 h 291633"/>
                  <a:gd name="connsiteX26" fmla="*/ 134971 w 295220"/>
                  <a:gd name="connsiteY26" fmla="*/ 478 h 291633"/>
                  <a:gd name="connsiteX27" fmla="*/ 112921 w 295220"/>
                  <a:gd name="connsiteY27" fmla="*/ 3310 h 291633"/>
                  <a:gd name="connsiteX28" fmla="*/ 92208 w 295220"/>
                  <a:gd name="connsiteY28" fmla="*/ 8972 h 291633"/>
                  <a:gd name="connsiteX29" fmla="*/ 82408 w 295220"/>
                  <a:gd name="connsiteY29" fmla="*/ 12783 h 291633"/>
                  <a:gd name="connsiteX30" fmla="*/ 73053 w 295220"/>
                  <a:gd name="connsiteY30" fmla="*/ 17357 h 291633"/>
                  <a:gd name="connsiteX31" fmla="*/ 64033 w 295220"/>
                  <a:gd name="connsiteY31" fmla="*/ 22584 h 291633"/>
                  <a:gd name="connsiteX32" fmla="*/ 55458 w 295220"/>
                  <a:gd name="connsiteY32" fmla="*/ 28573 h 291633"/>
                  <a:gd name="connsiteX33" fmla="*/ 39645 w 295220"/>
                  <a:gd name="connsiteY33" fmla="*/ 42403 h 291633"/>
                  <a:gd name="connsiteX34" fmla="*/ 32629 w 295220"/>
                  <a:gd name="connsiteY34" fmla="*/ 50025 h 291633"/>
                  <a:gd name="connsiteX35" fmla="*/ 26170 w 295220"/>
                  <a:gd name="connsiteY35" fmla="*/ 58192 h 291633"/>
                  <a:gd name="connsiteX36" fmla="*/ 23275 w 295220"/>
                  <a:gd name="connsiteY36" fmla="*/ 62439 h 291633"/>
                  <a:gd name="connsiteX37" fmla="*/ 20491 w 295220"/>
                  <a:gd name="connsiteY37" fmla="*/ 66795 h 291633"/>
                  <a:gd name="connsiteX38" fmla="*/ 15479 w 295220"/>
                  <a:gd name="connsiteY38" fmla="*/ 75724 h 291633"/>
                  <a:gd name="connsiteX39" fmla="*/ 7573 w 295220"/>
                  <a:gd name="connsiteY39" fmla="*/ 94889 h 291633"/>
                  <a:gd name="connsiteX40" fmla="*/ 6014 w 295220"/>
                  <a:gd name="connsiteY40" fmla="*/ 99899 h 291633"/>
                  <a:gd name="connsiteX41" fmla="*/ 4677 w 295220"/>
                  <a:gd name="connsiteY41" fmla="*/ 105017 h 291633"/>
                  <a:gd name="connsiteX42" fmla="*/ 2450 w 295220"/>
                  <a:gd name="connsiteY42" fmla="*/ 115470 h 291633"/>
                  <a:gd name="connsiteX43" fmla="*/ 891 w 295220"/>
                  <a:gd name="connsiteY43" fmla="*/ 126469 h 291633"/>
                  <a:gd name="connsiteX44" fmla="*/ 111 w 295220"/>
                  <a:gd name="connsiteY44" fmla="*/ 137576 h 291633"/>
                  <a:gd name="connsiteX45" fmla="*/ 0 w 295220"/>
                  <a:gd name="connsiteY45" fmla="*/ 143238 h 291633"/>
                  <a:gd name="connsiteX46" fmla="*/ 0 w 295220"/>
                  <a:gd name="connsiteY46" fmla="*/ 149010 h 291633"/>
                  <a:gd name="connsiteX47" fmla="*/ 223 w 295220"/>
                  <a:gd name="connsiteY47" fmla="*/ 154672 h 291633"/>
                  <a:gd name="connsiteX48" fmla="*/ 557 w 295220"/>
                  <a:gd name="connsiteY48" fmla="*/ 160335 h 291633"/>
                  <a:gd name="connsiteX49" fmla="*/ 3675 w 295220"/>
                  <a:gd name="connsiteY49" fmla="*/ 182005 h 291633"/>
                  <a:gd name="connsiteX50" fmla="*/ 6348 w 295220"/>
                  <a:gd name="connsiteY50" fmla="*/ 192350 h 291633"/>
                  <a:gd name="connsiteX51" fmla="*/ 9689 w 295220"/>
                  <a:gd name="connsiteY51" fmla="*/ 202259 h 291633"/>
                  <a:gd name="connsiteX52" fmla="*/ 18486 w 295220"/>
                  <a:gd name="connsiteY52" fmla="*/ 220989 h 291633"/>
                  <a:gd name="connsiteX53" fmla="*/ 23943 w 295220"/>
                  <a:gd name="connsiteY53" fmla="*/ 229809 h 291633"/>
                  <a:gd name="connsiteX54" fmla="*/ 30068 w 295220"/>
                  <a:gd name="connsiteY54" fmla="*/ 238194 h 291633"/>
                  <a:gd name="connsiteX55" fmla="*/ 36861 w 295220"/>
                  <a:gd name="connsiteY55" fmla="*/ 246143 h 291633"/>
                  <a:gd name="connsiteX56" fmla="*/ 44322 w 295220"/>
                  <a:gd name="connsiteY56" fmla="*/ 253657 h 291633"/>
                  <a:gd name="connsiteX57" fmla="*/ 52229 w 295220"/>
                  <a:gd name="connsiteY57" fmla="*/ 260517 h 291633"/>
                  <a:gd name="connsiteX58" fmla="*/ 60581 w 295220"/>
                  <a:gd name="connsiteY58" fmla="*/ 266724 h 291633"/>
                  <a:gd name="connsiteX59" fmla="*/ 69379 w 295220"/>
                  <a:gd name="connsiteY59" fmla="*/ 272278 h 291633"/>
                  <a:gd name="connsiteX60" fmla="*/ 78510 w 295220"/>
                  <a:gd name="connsiteY60" fmla="*/ 277069 h 291633"/>
                  <a:gd name="connsiteX61" fmla="*/ 97999 w 295220"/>
                  <a:gd name="connsiteY61" fmla="*/ 284692 h 291633"/>
                  <a:gd name="connsiteX62" fmla="*/ 108355 w 295220"/>
                  <a:gd name="connsiteY62" fmla="*/ 287414 h 291633"/>
                  <a:gd name="connsiteX63" fmla="*/ 119046 w 295220"/>
                  <a:gd name="connsiteY63" fmla="*/ 289483 h 291633"/>
                  <a:gd name="connsiteX64" fmla="*/ 141541 w 295220"/>
                  <a:gd name="connsiteY64" fmla="*/ 291552 h 291633"/>
                  <a:gd name="connsiteX65" fmla="*/ 153011 w 295220"/>
                  <a:gd name="connsiteY65" fmla="*/ 291552 h 291633"/>
                  <a:gd name="connsiteX66" fmla="*/ 164482 w 295220"/>
                  <a:gd name="connsiteY66" fmla="*/ 290899 h 291633"/>
                  <a:gd name="connsiteX67" fmla="*/ 186197 w 295220"/>
                  <a:gd name="connsiteY67" fmla="*/ 287523 h 291633"/>
                  <a:gd name="connsiteX68" fmla="*/ 196554 w 295220"/>
                  <a:gd name="connsiteY68" fmla="*/ 284801 h 291633"/>
                  <a:gd name="connsiteX69" fmla="*/ 206576 w 295220"/>
                  <a:gd name="connsiteY69" fmla="*/ 281316 h 291633"/>
                  <a:gd name="connsiteX70" fmla="*/ 225397 w 295220"/>
                  <a:gd name="connsiteY70" fmla="*/ 272278 h 291633"/>
                  <a:gd name="connsiteX71" fmla="*/ 234194 w 295220"/>
                  <a:gd name="connsiteY71" fmla="*/ 266724 h 291633"/>
                  <a:gd name="connsiteX72" fmla="*/ 242658 w 295220"/>
                  <a:gd name="connsiteY72" fmla="*/ 260300 h 291633"/>
                  <a:gd name="connsiteX73" fmla="*/ 249673 w 295220"/>
                  <a:gd name="connsiteY73" fmla="*/ 254310 h 291633"/>
                  <a:gd name="connsiteX74" fmla="*/ 252346 w 295220"/>
                  <a:gd name="connsiteY74" fmla="*/ 251806 h 291633"/>
                  <a:gd name="connsiteX75" fmla="*/ 254239 w 295220"/>
                  <a:gd name="connsiteY75" fmla="*/ 249955 h 291633"/>
                  <a:gd name="connsiteX76" fmla="*/ 256132 w 295220"/>
                  <a:gd name="connsiteY76" fmla="*/ 248103 h 291633"/>
                  <a:gd name="connsiteX77" fmla="*/ 259585 w 295220"/>
                  <a:gd name="connsiteY77" fmla="*/ 244510 h 291633"/>
                  <a:gd name="connsiteX78" fmla="*/ 268939 w 295220"/>
                  <a:gd name="connsiteY78" fmla="*/ 233076 h 291633"/>
                  <a:gd name="connsiteX79" fmla="*/ 274730 w 295220"/>
                  <a:gd name="connsiteY79" fmla="*/ 224473 h 291633"/>
                  <a:gd name="connsiteX80" fmla="*/ 279741 w 295220"/>
                  <a:gd name="connsiteY80" fmla="*/ 215435 h 291633"/>
                  <a:gd name="connsiteX81" fmla="*/ 284084 w 295220"/>
                  <a:gd name="connsiteY81" fmla="*/ 206070 h 291633"/>
                  <a:gd name="connsiteX82" fmla="*/ 287648 w 295220"/>
                  <a:gd name="connsiteY82" fmla="*/ 196270 h 291633"/>
                  <a:gd name="connsiteX83" fmla="*/ 291546 w 295220"/>
                  <a:gd name="connsiteY83" fmla="*/ 181896 h 291633"/>
                  <a:gd name="connsiteX84" fmla="*/ 293884 w 295220"/>
                  <a:gd name="connsiteY84" fmla="*/ 168284 h 291633"/>
                  <a:gd name="connsiteX85" fmla="*/ 294886 w 295220"/>
                  <a:gd name="connsiteY85" fmla="*/ 157177 h 291633"/>
                  <a:gd name="connsiteX86" fmla="*/ 295221 w 295220"/>
                  <a:gd name="connsiteY86" fmla="*/ 145634 h 291633"/>
                  <a:gd name="connsiteX87" fmla="*/ 262591 w 295220"/>
                  <a:gd name="connsiteY87" fmla="*/ 160661 h 291633"/>
                  <a:gd name="connsiteX88" fmla="*/ 260921 w 295220"/>
                  <a:gd name="connsiteY88" fmla="*/ 172422 h 291633"/>
                  <a:gd name="connsiteX89" fmla="*/ 257469 w 295220"/>
                  <a:gd name="connsiteY89" fmla="*/ 185816 h 291633"/>
                  <a:gd name="connsiteX90" fmla="*/ 255130 w 295220"/>
                  <a:gd name="connsiteY90" fmla="*/ 192241 h 291633"/>
                  <a:gd name="connsiteX91" fmla="*/ 250119 w 295220"/>
                  <a:gd name="connsiteY91" fmla="*/ 203130 h 291633"/>
                  <a:gd name="connsiteX92" fmla="*/ 244217 w 295220"/>
                  <a:gd name="connsiteY92" fmla="*/ 212822 h 291633"/>
                  <a:gd name="connsiteX93" fmla="*/ 240319 w 295220"/>
                  <a:gd name="connsiteY93" fmla="*/ 218158 h 291633"/>
                  <a:gd name="connsiteX94" fmla="*/ 237869 w 295220"/>
                  <a:gd name="connsiteY94" fmla="*/ 221207 h 291633"/>
                  <a:gd name="connsiteX95" fmla="*/ 234194 w 295220"/>
                  <a:gd name="connsiteY95" fmla="*/ 225236 h 291633"/>
                  <a:gd name="connsiteX96" fmla="*/ 232524 w 295220"/>
                  <a:gd name="connsiteY96" fmla="*/ 226978 h 291633"/>
                  <a:gd name="connsiteX97" fmla="*/ 231410 w 295220"/>
                  <a:gd name="connsiteY97" fmla="*/ 228176 h 291633"/>
                  <a:gd name="connsiteX98" fmla="*/ 230185 w 295220"/>
                  <a:gd name="connsiteY98" fmla="*/ 229374 h 291633"/>
                  <a:gd name="connsiteX99" fmla="*/ 228626 w 295220"/>
                  <a:gd name="connsiteY99" fmla="*/ 230789 h 291633"/>
                  <a:gd name="connsiteX100" fmla="*/ 225174 w 295220"/>
                  <a:gd name="connsiteY100" fmla="*/ 233838 h 291633"/>
                  <a:gd name="connsiteX101" fmla="*/ 219940 w 295220"/>
                  <a:gd name="connsiteY101" fmla="*/ 237976 h 291633"/>
                  <a:gd name="connsiteX102" fmla="*/ 214483 w 295220"/>
                  <a:gd name="connsiteY102" fmla="*/ 241788 h 291633"/>
                  <a:gd name="connsiteX103" fmla="*/ 203681 w 295220"/>
                  <a:gd name="connsiteY103" fmla="*/ 247886 h 291633"/>
                  <a:gd name="connsiteX104" fmla="*/ 191320 w 295220"/>
                  <a:gd name="connsiteY104" fmla="*/ 253004 h 291633"/>
                  <a:gd name="connsiteX105" fmla="*/ 178068 w 295220"/>
                  <a:gd name="connsiteY105" fmla="*/ 256706 h 291633"/>
                  <a:gd name="connsiteX106" fmla="*/ 163925 w 295220"/>
                  <a:gd name="connsiteY106" fmla="*/ 258993 h 291633"/>
                  <a:gd name="connsiteX107" fmla="*/ 148891 w 295220"/>
                  <a:gd name="connsiteY107" fmla="*/ 259864 h 291633"/>
                  <a:gd name="connsiteX108" fmla="*/ 133746 w 295220"/>
                  <a:gd name="connsiteY108" fmla="*/ 259319 h 291633"/>
                  <a:gd name="connsiteX109" fmla="*/ 119491 w 295220"/>
                  <a:gd name="connsiteY109" fmla="*/ 257250 h 291633"/>
                  <a:gd name="connsiteX110" fmla="*/ 106239 w 295220"/>
                  <a:gd name="connsiteY110" fmla="*/ 253766 h 291633"/>
                  <a:gd name="connsiteX111" fmla="*/ 93767 w 295220"/>
                  <a:gd name="connsiteY111" fmla="*/ 248866 h 291633"/>
                  <a:gd name="connsiteX112" fmla="*/ 82185 w 295220"/>
                  <a:gd name="connsiteY112" fmla="*/ 242441 h 291633"/>
                  <a:gd name="connsiteX113" fmla="*/ 71383 w 295220"/>
                  <a:gd name="connsiteY113" fmla="*/ 234601 h 291633"/>
                  <a:gd name="connsiteX114" fmla="*/ 61472 w 295220"/>
                  <a:gd name="connsiteY114" fmla="*/ 225345 h 291633"/>
                  <a:gd name="connsiteX115" fmla="*/ 57017 w 295220"/>
                  <a:gd name="connsiteY115" fmla="*/ 220444 h 291633"/>
                  <a:gd name="connsiteX116" fmla="*/ 52897 w 295220"/>
                  <a:gd name="connsiteY116" fmla="*/ 215217 h 291633"/>
                  <a:gd name="connsiteX117" fmla="*/ 45770 w 295220"/>
                  <a:gd name="connsiteY117" fmla="*/ 204219 h 291633"/>
                  <a:gd name="connsiteX118" fmla="*/ 40090 w 295220"/>
                  <a:gd name="connsiteY118" fmla="*/ 192459 h 291633"/>
                  <a:gd name="connsiteX119" fmla="*/ 35859 w 295220"/>
                  <a:gd name="connsiteY119" fmla="*/ 179827 h 291633"/>
                  <a:gd name="connsiteX120" fmla="*/ 33075 w 295220"/>
                  <a:gd name="connsiteY120" fmla="*/ 166215 h 291633"/>
                  <a:gd name="connsiteX121" fmla="*/ 31738 w 295220"/>
                  <a:gd name="connsiteY121" fmla="*/ 151732 h 291633"/>
                  <a:gd name="connsiteX122" fmla="*/ 31627 w 295220"/>
                  <a:gd name="connsiteY122" fmla="*/ 144218 h 291633"/>
                  <a:gd name="connsiteX123" fmla="*/ 31850 w 295220"/>
                  <a:gd name="connsiteY123" fmla="*/ 136705 h 291633"/>
                  <a:gd name="connsiteX124" fmla="*/ 33520 w 295220"/>
                  <a:gd name="connsiteY124" fmla="*/ 122331 h 291633"/>
                  <a:gd name="connsiteX125" fmla="*/ 36638 w 295220"/>
                  <a:gd name="connsiteY125" fmla="*/ 108937 h 291633"/>
                  <a:gd name="connsiteX126" fmla="*/ 41204 w 295220"/>
                  <a:gd name="connsiteY126" fmla="*/ 96414 h 291633"/>
                  <a:gd name="connsiteX127" fmla="*/ 47217 w 295220"/>
                  <a:gd name="connsiteY127" fmla="*/ 84653 h 291633"/>
                  <a:gd name="connsiteX128" fmla="*/ 54679 w 295220"/>
                  <a:gd name="connsiteY128" fmla="*/ 73764 h 291633"/>
                  <a:gd name="connsiteX129" fmla="*/ 63699 w 295220"/>
                  <a:gd name="connsiteY129" fmla="*/ 63637 h 291633"/>
                  <a:gd name="connsiteX130" fmla="*/ 73833 w 295220"/>
                  <a:gd name="connsiteY130" fmla="*/ 54599 h 291633"/>
                  <a:gd name="connsiteX131" fmla="*/ 84746 w 295220"/>
                  <a:gd name="connsiteY131" fmla="*/ 47085 h 291633"/>
                  <a:gd name="connsiteX132" fmla="*/ 96439 w 295220"/>
                  <a:gd name="connsiteY132" fmla="*/ 40987 h 291633"/>
                  <a:gd name="connsiteX133" fmla="*/ 108912 w 295220"/>
                  <a:gd name="connsiteY133" fmla="*/ 36304 h 291633"/>
                  <a:gd name="connsiteX134" fmla="*/ 122275 w 295220"/>
                  <a:gd name="connsiteY134" fmla="*/ 33038 h 291633"/>
                  <a:gd name="connsiteX135" fmla="*/ 136641 w 295220"/>
                  <a:gd name="connsiteY135" fmla="*/ 31295 h 291633"/>
                  <a:gd name="connsiteX136" fmla="*/ 144214 w 295220"/>
                  <a:gd name="connsiteY136" fmla="*/ 30969 h 291633"/>
                  <a:gd name="connsiteX137" fmla="*/ 151786 w 295220"/>
                  <a:gd name="connsiteY137" fmla="*/ 30969 h 291633"/>
                  <a:gd name="connsiteX138" fmla="*/ 166597 w 295220"/>
                  <a:gd name="connsiteY138" fmla="*/ 32166 h 291633"/>
                  <a:gd name="connsiteX139" fmla="*/ 180518 w 295220"/>
                  <a:gd name="connsiteY139" fmla="*/ 34780 h 291633"/>
                  <a:gd name="connsiteX140" fmla="*/ 193547 w 295220"/>
                  <a:gd name="connsiteY140" fmla="*/ 38809 h 291633"/>
                  <a:gd name="connsiteX141" fmla="*/ 205686 w 295220"/>
                  <a:gd name="connsiteY141" fmla="*/ 44363 h 291633"/>
                  <a:gd name="connsiteX142" fmla="*/ 217044 w 295220"/>
                  <a:gd name="connsiteY142" fmla="*/ 51332 h 291633"/>
                  <a:gd name="connsiteX143" fmla="*/ 227512 w 295220"/>
                  <a:gd name="connsiteY143" fmla="*/ 59717 h 291633"/>
                  <a:gd name="connsiteX144" fmla="*/ 232412 w 295220"/>
                  <a:gd name="connsiteY144" fmla="*/ 64399 h 291633"/>
                  <a:gd name="connsiteX145" fmla="*/ 236978 w 295220"/>
                  <a:gd name="connsiteY145" fmla="*/ 69299 h 291633"/>
                  <a:gd name="connsiteX146" fmla="*/ 244885 w 295220"/>
                  <a:gd name="connsiteY146" fmla="*/ 79862 h 291633"/>
                  <a:gd name="connsiteX147" fmla="*/ 251455 w 295220"/>
                  <a:gd name="connsiteY147" fmla="*/ 91187 h 291633"/>
                  <a:gd name="connsiteX148" fmla="*/ 256578 w 295220"/>
                  <a:gd name="connsiteY148" fmla="*/ 103383 h 291633"/>
                  <a:gd name="connsiteX149" fmla="*/ 260253 w 295220"/>
                  <a:gd name="connsiteY149" fmla="*/ 116450 h 291633"/>
                  <a:gd name="connsiteX150" fmla="*/ 262369 w 295220"/>
                  <a:gd name="connsiteY150" fmla="*/ 130498 h 291633"/>
                  <a:gd name="connsiteX151" fmla="*/ 263148 w 295220"/>
                  <a:gd name="connsiteY151" fmla="*/ 145416 h 291633"/>
                  <a:gd name="connsiteX152" fmla="*/ 262591 w 295220"/>
                  <a:gd name="connsiteY152" fmla="*/ 160661 h 29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95220" h="291633">
                    <a:moveTo>
                      <a:pt x="295221" y="145634"/>
                    </a:moveTo>
                    <a:cubicBezTo>
                      <a:pt x="295221" y="138120"/>
                      <a:pt x="294775" y="130607"/>
                      <a:pt x="293884" y="123093"/>
                    </a:cubicBezTo>
                    <a:cubicBezTo>
                      <a:pt x="293439" y="119500"/>
                      <a:pt x="292882" y="115906"/>
                      <a:pt x="292214" y="112312"/>
                    </a:cubicBezTo>
                    <a:cubicBezTo>
                      <a:pt x="291546" y="108828"/>
                      <a:pt x="290766" y="105343"/>
                      <a:pt x="289764" y="101859"/>
                    </a:cubicBezTo>
                    <a:cubicBezTo>
                      <a:pt x="287871" y="95107"/>
                      <a:pt x="285643" y="88465"/>
                      <a:pt x="282748" y="82149"/>
                    </a:cubicBezTo>
                    <a:cubicBezTo>
                      <a:pt x="280855" y="77684"/>
                      <a:pt x="278628" y="73328"/>
                      <a:pt x="276178" y="69190"/>
                    </a:cubicBezTo>
                    <a:cubicBezTo>
                      <a:pt x="274396" y="66250"/>
                      <a:pt x="272614" y="63310"/>
                      <a:pt x="270610" y="60479"/>
                    </a:cubicBezTo>
                    <a:cubicBezTo>
                      <a:pt x="268605" y="57648"/>
                      <a:pt x="266601" y="54816"/>
                      <a:pt x="264373" y="52094"/>
                    </a:cubicBezTo>
                    <a:cubicBezTo>
                      <a:pt x="261589" y="48609"/>
                      <a:pt x="258471" y="45234"/>
                      <a:pt x="255353" y="42076"/>
                    </a:cubicBezTo>
                    <a:cubicBezTo>
                      <a:pt x="255019" y="41749"/>
                      <a:pt x="254573" y="41314"/>
                      <a:pt x="254239" y="40987"/>
                    </a:cubicBezTo>
                    <a:cubicBezTo>
                      <a:pt x="253905" y="40660"/>
                      <a:pt x="253571" y="40334"/>
                      <a:pt x="253237" y="40116"/>
                    </a:cubicBezTo>
                    <a:cubicBezTo>
                      <a:pt x="253014" y="39898"/>
                      <a:pt x="252903" y="39789"/>
                      <a:pt x="252680" y="39571"/>
                    </a:cubicBezTo>
                    <a:cubicBezTo>
                      <a:pt x="252569" y="39462"/>
                      <a:pt x="252346" y="39245"/>
                      <a:pt x="252235" y="39027"/>
                    </a:cubicBezTo>
                    <a:cubicBezTo>
                      <a:pt x="251567" y="38482"/>
                      <a:pt x="250898" y="37829"/>
                      <a:pt x="250230" y="37284"/>
                    </a:cubicBezTo>
                    <a:cubicBezTo>
                      <a:pt x="249228" y="36413"/>
                      <a:pt x="248226" y="35433"/>
                      <a:pt x="247112" y="34562"/>
                    </a:cubicBezTo>
                    <a:cubicBezTo>
                      <a:pt x="246110" y="33691"/>
                      <a:pt x="245108" y="32820"/>
                      <a:pt x="243994" y="31949"/>
                    </a:cubicBezTo>
                    <a:cubicBezTo>
                      <a:pt x="242658" y="30860"/>
                      <a:pt x="241321" y="29771"/>
                      <a:pt x="239874" y="28682"/>
                    </a:cubicBezTo>
                    <a:cubicBezTo>
                      <a:pt x="238537" y="27593"/>
                      <a:pt x="237090" y="26613"/>
                      <a:pt x="235642" y="25633"/>
                    </a:cubicBezTo>
                    <a:cubicBezTo>
                      <a:pt x="234194" y="24653"/>
                      <a:pt x="232858" y="23673"/>
                      <a:pt x="231299" y="22802"/>
                    </a:cubicBezTo>
                    <a:cubicBezTo>
                      <a:pt x="229851" y="21822"/>
                      <a:pt x="228292" y="20950"/>
                      <a:pt x="226844" y="20079"/>
                    </a:cubicBezTo>
                    <a:cubicBezTo>
                      <a:pt x="224394" y="18664"/>
                      <a:pt x="221944" y="17357"/>
                      <a:pt x="219494" y="16050"/>
                    </a:cubicBezTo>
                    <a:cubicBezTo>
                      <a:pt x="216599" y="14526"/>
                      <a:pt x="213592" y="13219"/>
                      <a:pt x="210697" y="11912"/>
                    </a:cubicBezTo>
                    <a:cubicBezTo>
                      <a:pt x="207467" y="10497"/>
                      <a:pt x="204238" y="9299"/>
                      <a:pt x="200786" y="8210"/>
                    </a:cubicBezTo>
                    <a:cubicBezTo>
                      <a:pt x="194104" y="5923"/>
                      <a:pt x="187199" y="4181"/>
                      <a:pt x="180072" y="2874"/>
                    </a:cubicBezTo>
                    <a:cubicBezTo>
                      <a:pt x="172834" y="1458"/>
                      <a:pt x="165372" y="696"/>
                      <a:pt x="158023" y="261"/>
                    </a:cubicBezTo>
                    <a:cubicBezTo>
                      <a:pt x="154236" y="43"/>
                      <a:pt x="150339" y="-66"/>
                      <a:pt x="146552" y="43"/>
                    </a:cubicBezTo>
                    <a:cubicBezTo>
                      <a:pt x="142655" y="43"/>
                      <a:pt x="138868" y="152"/>
                      <a:pt x="134971" y="478"/>
                    </a:cubicBezTo>
                    <a:cubicBezTo>
                      <a:pt x="127509" y="914"/>
                      <a:pt x="120160" y="1894"/>
                      <a:pt x="112921" y="3310"/>
                    </a:cubicBezTo>
                    <a:cubicBezTo>
                      <a:pt x="105905" y="4725"/>
                      <a:pt x="99001" y="6576"/>
                      <a:pt x="92208" y="8972"/>
                    </a:cubicBezTo>
                    <a:cubicBezTo>
                      <a:pt x="88867" y="10061"/>
                      <a:pt x="85637" y="11368"/>
                      <a:pt x="82408" y="12783"/>
                    </a:cubicBezTo>
                    <a:cubicBezTo>
                      <a:pt x="79290" y="14199"/>
                      <a:pt x="76060" y="15723"/>
                      <a:pt x="73053" y="17357"/>
                    </a:cubicBezTo>
                    <a:cubicBezTo>
                      <a:pt x="69935" y="18990"/>
                      <a:pt x="66929" y="20733"/>
                      <a:pt x="64033" y="22584"/>
                    </a:cubicBezTo>
                    <a:cubicBezTo>
                      <a:pt x="61138" y="24435"/>
                      <a:pt x="58242" y="26395"/>
                      <a:pt x="55458" y="28573"/>
                    </a:cubicBezTo>
                    <a:cubicBezTo>
                      <a:pt x="49890" y="32820"/>
                      <a:pt x="44545" y="37393"/>
                      <a:pt x="39645" y="42403"/>
                    </a:cubicBezTo>
                    <a:cubicBezTo>
                      <a:pt x="37195" y="44907"/>
                      <a:pt x="34856" y="47412"/>
                      <a:pt x="32629" y="50025"/>
                    </a:cubicBezTo>
                    <a:cubicBezTo>
                      <a:pt x="30402" y="52639"/>
                      <a:pt x="28286" y="55361"/>
                      <a:pt x="26170" y="58192"/>
                    </a:cubicBezTo>
                    <a:cubicBezTo>
                      <a:pt x="25168" y="59608"/>
                      <a:pt x="24166" y="61023"/>
                      <a:pt x="23275" y="62439"/>
                    </a:cubicBezTo>
                    <a:cubicBezTo>
                      <a:pt x="22384" y="63855"/>
                      <a:pt x="21381" y="65379"/>
                      <a:pt x="20491" y="66795"/>
                    </a:cubicBezTo>
                    <a:cubicBezTo>
                      <a:pt x="18709" y="69735"/>
                      <a:pt x="17038" y="72675"/>
                      <a:pt x="15479" y="75724"/>
                    </a:cubicBezTo>
                    <a:cubicBezTo>
                      <a:pt x="12361" y="81931"/>
                      <a:pt x="9689" y="88356"/>
                      <a:pt x="7573" y="94889"/>
                    </a:cubicBezTo>
                    <a:cubicBezTo>
                      <a:pt x="7016" y="96523"/>
                      <a:pt x="6459" y="98265"/>
                      <a:pt x="6014" y="99899"/>
                    </a:cubicBezTo>
                    <a:cubicBezTo>
                      <a:pt x="5568" y="101641"/>
                      <a:pt x="5123" y="103274"/>
                      <a:pt x="4677" y="105017"/>
                    </a:cubicBezTo>
                    <a:cubicBezTo>
                      <a:pt x="3786" y="108501"/>
                      <a:pt x="3118" y="111986"/>
                      <a:pt x="2450" y="115470"/>
                    </a:cubicBezTo>
                    <a:cubicBezTo>
                      <a:pt x="1782" y="119173"/>
                      <a:pt x="1336" y="122766"/>
                      <a:pt x="891" y="126469"/>
                    </a:cubicBezTo>
                    <a:cubicBezTo>
                      <a:pt x="557" y="130171"/>
                      <a:pt x="223" y="133874"/>
                      <a:pt x="111" y="137576"/>
                    </a:cubicBezTo>
                    <a:cubicBezTo>
                      <a:pt x="0" y="139536"/>
                      <a:pt x="0" y="141387"/>
                      <a:pt x="0" y="143238"/>
                    </a:cubicBezTo>
                    <a:cubicBezTo>
                      <a:pt x="0" y="145198"/>
                      <a:pt x="0" y="147050"/>
                      <a:pt x="0" y="149010"/>
                    </a:cubicBezTo>
                    <a:cubicBezTo>
                      <a:pt x="0" y="150861"/>
                      <a:pt x="111" y="152821"/>
                      <a:pt x="223" y="154672"/>
                    </a:cubicBezTo>
                    <a:cubicBezTo>
                      <a:pt x="334" y="156632"/>
                      <a:pt x="445" y="158484"/>
                      <a:pt x="557" y="160335"/>
                    </a:cubicBezTo>
                    <a:cubicBezTo>
                      <a:pt x="1114" y="167631"/>
                      <a:pt x="2116" y="174818"/>
                      <a:pt x="3675" y="182005"/>
                    </a:cubicBezTo>
                    <a:cubicBezTo>
                      <a:pt x="4454" y="185489"/>
                      <a:pt x="5345" y="188974"/>
                      <a:pt x="6348" y="192350"/>
                    </a:cubicBezTo>
                    <a:cubicBezTo>
                      <a:pt x="7350" y="195725"/>
                      <a:pt x="8464" y="198992"/>
                      <a:pt x="9689" y="202259"/>
                    </a:cubicBezTo>
                    <a:cubicBezTo>
                      <a:pt x="12138" y="208684"/>
                      <a:pt x="15034" y="215000"/>
                      <a:pt x="18486" y="220989"/>
                    </a:cubicBezTo>
                    <a:cubicBezTo>
                      <a:pt x="20156" y="224038"/>
                      <a:pt x="22050" y="226978"/>
                      <a:pt x="23943" y="229809"/>
                    </a:cubicBezTo>
                    <a:cubicBezTo>
                      <a:pt x="25836" y="232640"/>
                      <a:pt x="27952" y="235472"/>
                      <a:pt x="30068" y="238194"/>
                    </a:cubicBezTo>
                    <a:cubicBezTo>
                      <a:pt x="32295" y="240916"/>
                      <a:pt x="34522" y="243639"/>
                      <a:pt x="36861" y="246143"/>
                    </a:cubicBezTo>
                    <a:cubicBezTo>
                      <a:pt x="39199" y="248757"/>
                      <a:pt x="41761" y="251261"/>
                      <a:pt x="44322" y="253657"/>
                    </a:cubicBezTo>
                    <a:cubicBezTo>
                      <a:pt x="46883" y="256053"/>
                      <a:pt x="49556" y="258339"/>
                      <a:pt x="52229" y="260517"/>
                    </a:cubicBezTo>
                    <a:cubicBezTo>
                      <a:pt x="54901" y="262695"/>
                      <a:pt x="57685" y="264764"/>
                      <a:pt x="60581" y="266724"/>
                    </a:cubicBezTo>
                    <a:cubicBezTo>
                      <a:pt x="63476" y="268684"/>
                      <a:pt x="66372" y="270536"/>
                      <a:pt x="69379" y="272278"/>
                    </a:cubicBezTo>
                    <a:cubicBezTo>
                      <a:pt x="72385" y="274020"/>
                      <a:pt x="75503" y="275654"/>
                      <a:pt x="78510" y="277069"/>
                    </a:cubicBezTo>
                    <a:cubicBezTo>
                      <a:pt x="84746" y="280118"/>
                      <a:pt x="91317" y="282623"/>
                      <a:pt x="97999" y="284692"/>
                    </a:cubicBezTo>
                    <a:cubicBezTo>
                      <a:pt x="101451" y="285672"/>
                      <a:pt x="104903" y="286652"/>
                      <a:pt x="108355" y="287414"/>
                    </a:cubicBezTo>
                    <a:cubicBezTo>
                      <a:pt x="111807" y="288176"/>
                      <a:pt x="115482" y="288939"/>
                      <a:pt x="119046" y="289483"/>
                    </a:cubicBezTo>
                    <a:cubicBezTo>
                      <a:pt x="126507" y="290681"/>
                      <a:pt x="133968" y="291334"/>
                      <a:pt x="141541" y="291552"/>
                    </a:cubicBezTo>
                    <a:cubicBezTo>
                      <a:pt x="145327" y="291661"/>
                      <a:pt x="149225" y="291661"/>
                      <a:pt x="153011" y="291552"/>
                    </a:cubicBezTo>
                    <a:cubicBezTo>
                      <a:pt x="156909" y="291443"/>
                      <a:pt x="160695" y="291225"/>
                      <a:pt x="164482" y="290899"/>
                    </a:cubicBezTo>
                    <a:cubicBezTo>
                      <a:pt x="171831" y="290245"/>
                      <a:pt x="179070" y="289156"/>
                      <a:pt x="186197" y="287523"/>
                    </a:cubicBezTo>
                    <a:cubicBezTo>
                      <a:pt x="189649" y="286761"/>
                      <a:pt x="193102" y="285781"/>
                      <a:pt x="196554" y="284801"/>
                    </a:cubicBezTo>
                    <a:cubicBezTo>
                      <a:pt x="199895" y="283712"/>
                      <a:pt x="203236" y="282623"/>
                      <a:pt x="206576" y="281316"/>
                    </a:cubicBezTo>
                    <a:cubicBezTo>
                      <a:pt x="213035" y="278812"/>
                      <a:pt x="219383" y="275762"/>
                      <a:pt x="225397" y="272278"/>
                    </a:cubicBezTo>
                    <a:cubicBezTo>
                      <a:pt x="228403" y="270536"/>
                      <a:pt x="231410" y="268684"/>
                      <a:pt x="234194" y="266724"/>
                    </a:cubicBezTo>
                    <a:cubicBezTo>
                      <a:pt x="237201" y="264546"/>
                      <a:pt x="239985" y="262477"/>
                      <a:pt x="242658" y="260300"/>
                    </a:cubicBezTo>
                    <a:cubicBezTo>
                      <a:pt x="245108" y="258339"/>
                      <a:pt x="247446" y="256379"/>
                      <a:pt x="249673" y="254310"/>
                    </a:cubicBezTo>
                    <a:cubicBezTo>
                      <a:pt x="250564" y="253439"/>
                      <a:pt x="251455" y="252677"/>
                      <a:pt x="252346" y="251806"/>
                    </a:cubicBezTo>
                    <a:cubicBezTo>
                      <a:pt x="253014" y="251261"/>
                      <a:pt x="253571" y="250608"/>
                      <a:pt x="254239" y="249955"/>
                    </a:cubicBezTo>
                    <a:cubicBezTo>
                      <a:pt x="254907" y="249301"/>
                      <a:pt x="255464" y="248757"/>
                      <a:pt x="256132" y="248103"/>
                    </a:cubicBezTo>
                    <a:cubicBezTo>
                      <a:pt x="257246" y="246906"/>
                      <a:pt x="258471" y="245708"/>
                      <a:pt x="259585" y="244510"/>
                    </a:cubicBezTo>
                    <a:cubicBezTo>
                      <a:pt x="262926" y="240916"/>
                      <a:pt x="266044" y="236996"/>
                      <a:pt x="268939" y="233076"/>
                    </a:cubicBezTo>
                    <a:cubicBezTo>
                      <a:pt x="270944" y="230245"/>
                      <a:pt x="272837" y="227414"/>
                      <a:pt x="274730" y="224473"/>
                    </a:cubicBezTo>
                    <a:cubicBezTo>
                      <a:pt x="276512" y="221533"/>
                      <a:pt x="278182" y="218484"/>
                      <a:pt x="279741" y="215435"/>
                    </a:cubicBezTo>
                    <a:cubicBezTo>
                      <a:pt x="281300" y="212386"/>
                      <a:pt x="282748" y="209228"/>
                      <a:pt x="284084" y="206070"/>
                    </a:cubicBezTo>
                    <a:cubicBezTo>
                      <a:pt x="285421" y="202803"/>
                      <a:pt x="286646" y="199646"/>
                      <a:pt x="287648" y="196270"/>
                    </a:cubicBezTo>
                    <a:cubicBezTo>
                      <a:pt x="289207" y="191478"/>
                      <a:pt x="290543" y="186687"/>
                      <a:pt x="291546" y="181896"/>
                    </a:cubicBezTo>
                    <a:cubicBezTo>
                      <a:pt x="292548" y="177431"/>
                      <a:pt x="293327" y="172858"/>
                      <a:pt x="293884" y="168284"/>
                    </a:cubicBezTo>
                    <a:cubicBezTo>
                      <a:pt x="294330" y="164582"/>
                      <a:pt x="294664" y="160879"/>
                      <a:pt x="294886" y="157177"/>
                    </a:cubicBezTo>
                    <a:cubicBezTo>
                      <a:pt x="295109" y="153257"/>
                      <a:pt x="295221" y="149445"/>
                      <a:pt x="295221" y="145634"/>
                    </a:cubicBezTo>
                    <a:moveTo>
                      <a:pt x="262591" y="160661"/>
                    </a:moveTo>
                    <a:cubicBezTo>
                      <a:pt x="262257" y="164582"/>
                      <a:pt x="261701" y="168611"/>
                      <a:pt x="260921" y="172422"/>
                    </a:cubicBezTo>
                    <a:cubicBezTo>
                      <a:pt x="260030" y="176887"/>
                      <a:pt x="258917" y="181351"/>
                      <a:pt x="257469" y="185816"/>
                    </a:cubicBezTo>
                    <a:cubicBezTo>
                      <a:pt x="256801" y="187994"/>
                      <a:pt x="256021" y="190063"/>
                      <a:pt x="255130" y="192241"/>
                    </a:cubicBezTo>
                    <a:cubicBezTo>
                      <a:pt x="253682" y="195943"/>
                      <a:pt x="252012" y="199537"/>
                      <a:pt x="250119" y="203130"/>
                    </a:cubicBezTo>
                    <a:cubicBezTo>
                      <a:pt x="248337" y="206506"/>
                      <a:pt x="246333" y="209664"/>
                      <a:pt x="244217" y="212822"/>
                    </a:cubicBezTo>
                    <a:cubicBezTo>
                      <a:pt x="242992" y="214673"/>
                      <a:pt x="241655" y="216415"/>
                      <a:pt x="240319" y="218158"/>
                    </a:cubicBezTo>
                    <a:cubicBezTo>
                      <a:pt x="239540" y="219138"/>
                      <a:pt x="238649" y="220227"/>
                      <a:pt x="237869" y="221207"/>
                    </a:cubicBezTo>
                    <a:cubicBezTo>
                      <a:pt x="236644" y="222622"/>
                      <a:pt x="235419" y="224038"/>
                      <a:pt x="234194" y="225236"/>
                    </a:cubicBezTo>
                    <a:cubicBezTo>
                      <a:pt x="233637" y="225780"/>
                      <a:pt x="233081" y="226433"/>
                      <a:pt x="232524" y="226978"/>
                    </a:cubicBezTo>
                    <a:cubicBezTo>
                      <a:pt x="232190" y="227414"/>
                      <a:pt x="231744" y="227740"/>
                      <a:pt x="231410" y="228176"/>
                    </a:cubicBezTo>
                    <a:cubicBezTo>
                      <a:pt x="230965" y="228611"/>
                      <a:pt x="230631" y="228938"/>
                      <a:pt x="230185" y="229374"/>
                    </a:cubicBezTo>
                    <a:cubicBezTo>
                      <a:pt x="229740" y="229809"/>
                      <a:pt x="229183" y="230245"/>
                      <a:pt x="228626" y="230789"/>
                    </a:cubicBezTo>
                    <a:cubicBezTo>
                      <a:pt x="227512" y="231878"/>
                      <a:pt x="226287" y="232858"/>
                      <a:pt x="225174" y="233838"/>
                    </a:cubicBezTo>
                    <a:cubicBezTo>
                      <a:pt x="223503" y="235254"/>
                      <a:pt x="221722" y="236669"/>
                      <a:pt x="219940" y="237976"/>
                    </a:cubicBezTo>
                    <a:cubicBezTo>
                      <a:pt x="218158" y="239283"/>
                      <a:pt x="216376" y="240590"/>
                      <a:pt x="214483" y="241788"/>
                    </a:cubicBezTo>
                    <a:cubicBezTo>
                      <a:pt x="211031" y="243965"/>
                      <a:pt x="207356" y="246034"/>
                      <a:pt x="203681" y="247886"/>
                    </a:cubicBezTo>
                    <a:cubicBezTo>
                      <a:pt x="199672" y="249846"/>
                      <a:pt x="195552" y="251588"/>
                      <a:pt x="191320" y="253004"/>
                    </a:cubicBezTo>
                    <a:cubicBezTo>
                      <a:pt x="186977" y="254528"/>
                      <a:pt x="182634" y="255726"/>
                      <a:pt x="178068" y="256706"/>
                    </a:cubicBezTo>
                    <a:cubicBezTo>
                      <a:pt x="173391" y="257686"/>
                      <a:pt x="168713" y="258448"/>
                      <a:pt x="163925" y="258993"/>
                    </a:cubicBezTo>
                    <a:cubicBezTo>
                      <a:pt x="158914" y="259537"/>
                      <a:pt x="153902" y="259864"/>
                      <a:pt x="148891" y="259864"/>
                    </a:cubicBezTo>
                    <a:cubicBezTo>
                      <a:pt x="143880" y="259864"/>
                      <a:pt x="138757" y="259755"/>
                      <a:pt x="133746" y="259319"/>
                    </a:cubicBezTo>
                    <a:cubicBezTo>
                      <a:pt x="128957" y="258884"/>
                      <a:pt x="124280" y="258231"/>
                      <a:pt x="119491" y="257250"/>
                    </a:cubicBezTo>
                    <a:cubicBezTo>
                      <a:pt x="115037" y="256379"/>
                      <a:pt x="110582" y="255182"/>
                      <a:pt x="106239" y="253766"/>
                    </a:cubicBezTo>
                    <a:cubicBezTo>
                      <a:pt x="102008" y="252350"/>
                      <a:pt x="97887" y="250717"/>
                      <a:pt x="93767" y="248866"/>
                    </a:cubicBezTo>
                    <a:cubicBezTo>
                      <a:pt x="89869" y="246906"/>
                      <a:pt x="85971" y="244837"/>
                      <a:pt x="82185" y="242441"/>
                    </a:cubicBezTo>
                    <a:cubicBezTo>
                      <a:pt x="78399" y="240045"/>
                      <a:pt x="74835" y="237432"/>
                      <a:pt x="71383" y="234601"/>
                    </a:cubicBezTo>
                    <a:cubicBezTo>
                      <a:pt x="67931" y="231660"/>
                      <a:pt x="64590" y="228611"/>
                      <a:pt x="61472" y="225345"/>
                    </a:cubicBezTo>
                    <a:cubicBezTo>
                      <a:pt x="59913" y="223711"/>
                      <a:pt x="58465" y="222078"/>
                      <a:pt x="57017" y="220444"/>
                    </a:cubicBezTo>
                    <a:cubicBezTo>
                      <a:pt x="55570" y="218811"/>
                      <a:pt x="54233" y="217069"/>
                      <a:pt x="52897" y="215217"/>
                    </a:cubicBezTo>
                    <a:cubicBezTo>
                      <a:pt x="50336" y="211733"/>
                      <a:pt x="47886" y="208030"/>
                      <a:pt x="45770" y="204219"/>
                    </a:cubicBezTo>
                    <a:cubicBezTo>
                      <a:pt x="43654" y="200408"/>
                      <a:pt x="41761" y="196488"/>
                      <a:pt x="40090" y="192459"/>
                    </a:cubicBezTo>
                    <a:cubicBezTo>
                      <a:pt x="38420" y="188321"/>
                      <a:pt x="37084" y="184074"/>
                      <a:pt x="35859" y="179827"/>
                    </a:cubicBezTo>
                    <a:cubicBezTo>
                      <a:pt x="34634" y="175362"/>
                      <a:pt x="33743" y="170789"/>
                      <a:pt x="33075" y="166215"/>
                    </a:cubicBezTo>
                    <a:cubicBezTo>
                      <a:pt x="32406" y="161424"/>
                      <a:pt x="31961" y="156523"/>
                      <a:pt x="31738" y="151732"/>
                    </a:cubicBezTo>
                    <a:cubicBezTo>
                      <a:pt x="31627" y="149228"/>
                      <a:pt x="31627" y="146723"/>
                      <a:pt x="31627" y="144218"/>
                    </a:cubicBezTo>
                    <a:cubicBezTo>
                      <a:pt x="31627" y="141714"/>
                      <a:pt x="31738" y="139209"/>
                      <a:pt x="31850" y="136705"/>
                    </a:cubicBezTo>
                    <a:cubicBezTo>
                      <a:pt x="32184" y="131913"/>
                      <a:pt x="32629" y="127122"/>
                      <a:pt x="33520" y="122331"/>
                    </a:cubicBezTo>
                    <a:cubicBezTo>
                      <a:pt x="34299" y="117866"/>
                      <a:pt x="35302" y="113401"/>
                      <a:pt x="36638" y="108937"/>
                    </a:cubicBezTo>
                    <a:cubicBezTo>
                      <a:pt x="37863" y="104690"/>
                      <a:pt x="39422" y="100443"/>
                      <a:pt x="41204" y="96414"/>
                    </a:cubicBezTo>
                    <a:cubicBezTo>
                      <a:pt x="42986" y="92385"/>
                      <a:pt x="44990" y="88465"/>
                      <a:pt x="47217" y="84653"/>
                    </a:cubicBezTo>
                    <a:cubicBezTo>
                      <a:pt x="49445" y="80842"/>
                      <a:pt x="52006" y="77249"/>
                      <a:pt x="54679" y="73764"/>
                    </a:cubicBezTo>
                    <a:cubicBezTo>
                      <a:pt x="57463" y="70170"/>
                      <a:pt x="60470" y="66795"/>
                      <a:pt x="63699" y="63637"/>
                    </a:cubicBezTo>
                    <a:cubicBezTo>
                      <a:pt x="66817" y="60479"/>
                      <a:pt x="70269" y="57430"/>
                      <a:pt x="73833" y="54599"/>
                    </a:cubicBezTo>
                    <a:cubicBezTo>
                      <a:pt x="77285" y="51876"/>
                      <a:pt x="80960" y="49372"/>
                      <a:pt x="84746" y="47085"/>
                    </a:cubicBezTo>
                    <a:cubicBezTo>
                      <a:pt x="88533" y="44798"/>
                      <a:pt x="92430" y="42729"/>
                      <a:pt x="96439" y="40987"/>
                    </a:cubicBezTo>
                    <a:cubicBezTo>
                      <a:pt x="100560" y="39136"/>
                      <a:pt x="104680" y="37611"/>
                      <a:pt x="108912" y="36304"/>
                    </a:cubicBezTo>
                    <a:cubicBezTo>
                      <a:pt x="113366" y="34998"/>
                      <a:pt x="117821" y="33909"/>
                      <a:pt x="122275" y="33038"/>
                    </a:cubicBezTo>
                    <a:cubicBezTo>
                      <a:pt x="127064" y="32166"/>
                      <a:pt x="131853" y="31622"/>
                      <a:pt x="136641" y="31295"/>
                    </a:cubicBezTo>
                    <a:cubicBezTo>
                      <a:pt x="139091" y="31186"/>
                      <a:pt x="141652" y="31078"/>
                      <a:pt x="144214" y="30969"/>
                    </a:cubicBezTo>
                    <a:cubicBezTo>
                      <a:pt x="146775" y="30969"/>
                      <a:pt x="149336" y="30969"/>
                      <a:pt x="151786" y="30969"/>
                    </a:cubicBezTo>
                    <a:cubicBezTo>
                      <a:pt x="156798" y="31078"/>
                      <a:pt x="161698" y="31513"/>
                      <a:pt x="166597" y="32166"/>
                    </a:cubicBezTo>
                    <a:cubicBezTo>
                      <a:pt x="171275" y="32820"/>
                      <a:pt x="175952" y="33691"/>
                      <a:pt x="180518" y="34780"/>
                    </a:cubicBezTo>
                    <a:cubicBezTo>
                      <a:pt x="184972" y="35869"/>
                      <a:pt x="189315" y="37284"/>
                      <a:pt x="193547" y="38809"/>
                    </a:cubicBezTo>
                    <a:cubicBezTo>
                      <a:pt x="197667" y="40442"/>
                      <a:pt x="201788" y="42294"/>
                      <a:pt x="205686" y="44363"/>
                    </a:cubicBezTo>
                    <a:cubicBezTo>
                      <a:pt x="209583" y="46432"/>
                      <a:pt x="213370" y="48718"/>
                      <a:pt x="217044" y="51332"/>
                    </a:cubicBezTo>
                    <a:cubicBezTo>
                      <a:pt x="220719" y="53945"/>
                      <a:pt x="224172" y="56777"/>
                      <a:pt x="227512" y="59717"/>
                    </a:cubicBezTo>
                    <a:cubicBezTo>
                      <a:pt x="229183" y="61241"/>
                      <a:pt x="230853" y="62766"/>
                      <a:pt x="232412" y="64399"/>
                    </a:cubicBezTo>
                    <a:cubicBezTo>
                      <a:pt x="233971" y="66033"/>
                      <a:pt x="235531" y="67666"/>
                      <a:pt x="236978" y="69299"/>
                    </a:cubicBezTo>
                    <a:cubicBezTo>
                      <a:pt x="239874" y="72675"/>
                      <a:pt x="242546" y="76160"/>
                      <a:pt x="244885" y="79862"/>
                    </a:cubicBezTo>
                    <a:cubicBezTo>
                      <a:pt x="247335" y="83456"/>
                      <a:pt x="249562" y="87267"/>
                      <a:pt x="251455" y="91187"/>
                    </a:cubicBezTo>
                    <a:cubicBezTo>
                      <a:pt x="253348" y="95107"/>
                      <a:pt x="255130" y="99245"/>
                      <a:pt x="256578" y="103383"/>
                    </a:cubicBezTo>
                    <a:cubicBezTo>
                      <a:pt x="258026" y="107630"/>
                      <a:pt x="259251" y="112095"/>
                      <a:pt x="260253" y="116450"/>
                    </a:cubicBezTo>
                    <a:cubicBezTo>
                      <a:pt x="261255" y="121024"/>
                      <a:pt x="261923" y="125706"/>
                      <a:pt x="262369" y="130498"/>
                    </a:cubicBezTo>
                    <a:cubicBezTo>
                      <a:pt x="262926" y="135507"/>
                      <a:pt x="263148" y="140407"/>
                      <a:pt x="263148" y="145416"/>
                    </a:cubicBezTo>
                    <a:cubicBezTo>
                      <a:pt x="263371" y="150643"/>
                      <a:pt x="263148" y="155652"/>
                      <a:pt x="262591" y="160661"/>
                    </a:cubicBezTo>
                  </a:path>
                </a:pathLst>
              </a:custGeom>
              <a:grpFill/>
              <a:ln w="11089" cap="flat">
                <a:noFill/>
                <a:prstDash val="solid"/>
                <a:miter/>
              </a:ln>
            </p:spPr>
            <p:txBody>
              <a:bodyPr rtlCol="0" anchor="ctr"/>
              <a:lstStyle/>
              <a:p>
                <a:endParaRPr lang="fi-FI"/>
              </a:p>
            </p:txBody>
          </p:sp>
          <p:sp>
            <p:nvSpPr>
              <p:cNvPr id="17" name="Vapaamuotoinen: Muoto 16">
                <a:extLst>
                  <a:ext uri="{FF2B5EF4-FFF2-40B4-BE49-F238E27FC236}">
                    <a16:creationId xmlns:a16="http://schemas.microsoft.com/office/drawing/2014/main" id="{1CFCE4EB-3D0D-439E-8E17-0679078793AD}"/>
                  </a:ext>
                </a:extLst>
              </p:cNvPr>
              <p:cNvSpPr/>
              <p:nvPr/>
            </p:nvSpPr>
            <p:spPr bwMode="black">
              <a:xfrm>
                <a:off x="10972862" y="6318240"/>
                <a:ext cx="32851" cy="290311"/>
              </a:xfrm>
              <a:custGeom>
                <a:avLst/>
                <a:gdLst>
                  <a:gd name="connsiteX0" fmla="*/ 334 w 32851"/>
                  <a:gd name="connsiteY0" fmla="*/ 290312 h 290311"/>
                  <a:gd name="connsiteX1" fmla="*/ 32518 w 32851"/>
                  <a:gd name="connsiteY1" fmla="*/ 290312 h 290311"/>
                  <a:gd name="connsiteX2" fmla="*/ 32852 w 32851"/>
                  <a:gd name="connsiteY2" fmla="*/ 145156 h 290311"/>
                  <a:gd name="connsiteX3" fmla="*/ 32518 w 32851"/>
                  <a:gd name="connsiteY3" fmla="*/ 0 h 290311"/>
                  <a:gd name="connsiteX4" fmla="*/ 334 w 32851"/>
                  <a:gd name="connsiteY4" fmla="*/ 0 h 290311"/>
                  <a:gd name="connsiteX5" fmla="*/ 0 w 32851"/>
                  <a:gd name="connsiteY5" fmla="*/ 145156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1" h="290311">
                    <a:moveTo>
                      <a:pt x="334" y="290312"/>
                    </a:moveTo>
                    <a:lnTo>
                      <a:pt x="32518" y="290312"/>
                    </a:lnTo>
                    <a:lnTo>
                      <a:pt x="32852" y="145156"/>
                    </a:lnTo>
                    <a:lnTo>
                      <a:pt x="32518" y="0"/>
                    </a:lnTo>
                    <a:lnTo>
                      <a:pt x="334" y="0"/>
                    </a:lnTo>
                    <a:lnTo>
                      <a:pt x="0" y="145156"/>
                    </a:lnTo>
                    <a:close/>
                  </a:path>
                </a:pathLst>
              </a:custGeom>
              <a:grpFill/>
              <a:ln w="11089" cap="flat">
                <a:noFill/>
                <a:prstDash val="solid"/>
                <a:miter/>
              </a:ln>
            </p:spPr>
            <p:txBody>
              <a:bodyPr rtlCol="0" anchor="ctr"/>
              <a:lstStyle/>
              <a:p>
                <a:endParaRPr lang="fi-FI"/>
              </a:p>
            </p:txBody>
          </p:sp>
          <p:sp>
            <p:nvSpPr>
              <p:cNvPr id="18" name="Vapaamuotoinen: Muoto 17">
                <a:extLst>
                  <a:ext uri="{FF2B5EF4-FFF2-40B4-BE49-F238E27FC236}">
                    <a16:creationId xmlns:a16="http://schemas.microsoft.com/office/drawing/2014/main" id="{7E684B79-731C-4085-BE6A-B6E739C7F912}"/>
                  </a:ext>
                </a:extLst>
              </p:cNvPr>
              <p:cNvSpPr/>
              <p:nvPr/>
            </p:nvSpPr>
            <p:spPr bwMode="black">
              <a:xfrm>
                <a:off x="10278854" y="6318240"/>
                <a:ext cx="202567" cy="290311"/>
              </a:xfrm>
              <a:custGeom>
                <a:avLst/>
                <a:gdLst>
                  <a:gd name="connsiteX0" fmla="*/ 0 w 202567"/>
                  <a:gd name="connsiteY0" fmla="*/ 0 h 290311"/>
                  <a:gd name="connsiteX1" fmla="*/ 0 w 202567"/>
                  <a:gd name="connsiteY1" fmla="*/ 32233 h 290311"/>
                  <a:gd name="connsiteX2" fmla="*/ 85081 w 202567"/>
                  <a:gd name="connsiteY2" fmla="*/ 32233 h 290311"/>
                  <a:gd name="connsiteX3" fmla="*/ 84746 w 202567"/>
                  <a:gd name="connsiteY3" fmla="*/ 161163 h 290311"/>
                  <a:gd name="connsiteX4" fmla="*/ 85081 w 202567"/>
                  <a:gd name="connsiteY4" fmla="*/ 290312 h 290311"/>
                  <a:gd name="connsiteX5" fmla="*/ 117710 w 202567"/>
                  <a:gd name="connsiteY5" fmla="*/ 290312 h 290311"/>
                  <a:gd name="connsiteX6" fmla="*/ 117932 w 202567"/>
                  <a:gd name="connsiteY6" fmla="*/ 161163 h 290311"/>
                  <a:gd name="connsiteX7" fmla="*/ 117710 w 202567"/>
                  <a:gd name="connsiteY7" fmla="*/ 32233 h 290311"/>
                  <a:gd name="connsiteX8" fmla="*/ 202567 w 202567"/>
                  <a:gd name="connsiteY8" fmla="*/ 32233 h 290311"/>
                  <a:gd name="connsiteX9" fmla="*/ 202567 w 202567"/>
                  <a:gd name="connsiteY9" fmla="*/ 0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567" h="290311">
                    <a:moveTo>
                      <a:pt x="0" y="0"/>
                    </a:moveTo>
                    <a:lnTo>
                      <a:pt x="0" y="32233"/>
                    </a:lnTo>
                    <a:lnTo>
                      <a:pt x="85081" y="32233"/>
                    </a:lnTo>
                    <a:lnTo>
                      <a:pt x="84746" y="161163"/>
                    </a:lnTo>
                    <a:lnTo>
                      <a:pt x="85081" y="290312"/>
                    </a:lnTo>
                    <a:lnTo>
                      <a:pt x="117710" y="290312"/>
                    </a:lnTo>
                    <a:lnTo>
                      <a:pt x="117932" y="161163"/>
                    </a:lnTo>
                    <a:lnTo>
                      <a:pt x="117710" y="32233"/>
                    </a:lnTo>
                    <a:lnTo>
                      <a:pt x="202567" y="32233"/>
                    </a:lnTo>
                    <a:lnTo>
                      <a:pt x="202567" y="0"/>
                    </a:lnTo>
                    <a:close/>
                  </a:path>
                </a:pathLst>
              </a:custGeom>
              <a:grpFill/>
              <a:ln w="11089" cap="flat">
                <a:noFill/>
                <a:prstDash val="solid"/>
                <a:miter/>
              </a:ln>
            </p:spPr>
            <p:txBody>
              <a:bodyPr rtlCol="0" anchor="ctr"/>
              <a:lstStyle/>
              <a:p>
                <a:endParaRPr lang="fi-FI"/>
              </a:p>
            </p:txBody>
          </p:sp>
          <p:sp>
            <p:nvSpPr>
              <p:cNvPr id="19" name="Vapaamuotoinen: Muoto 18">
                <a:extLst>
                  <a:ext uri="{FF2B5EF4-FFF2-40B4-BE49-F238E27FC236}">
                    <a16:creationId xmlns:a16="http://schemas.microsoft.com/office/drawing/2014/main" id="{57443CA3-1F18-4A94-86F4-FEE32CBEC292}"/>
                  </a:ext>
                </a:extLst>
              </p:cNvPr>
              <p:cNvSpPr/>
              <p:nvPr/>
            </p:nvSpPr>
            <p:spPr bwMode="black">
              <a:xfrm>
                <a:off x="10763359" y="6317810"/>
                <a:ext cx="159501" cy="291546"/>
              </a:xfrm>
              <a:custGeom>
                <a:avLst/>
                <a:gdLst>
                  <a:gd name="connsiteX0" fmla="*/ 126872 w 159501"/>
                  <a:gd name="connsiteY0" fmla="*/ 76547 h 291546"/>
                  <a:gd name="connsiteX1" fmla="*/ 126427 w 159501"/>
                  <a:gd name="connsiteY1" fmla="*/ 69251 h 291546"/>
                  <a:gd name="connsiteX2" fmla="*/ 125536 w 159501"/>
                  <a:gd name="connsiteY2" fmla="*/ 64460 h 291546"/>
                  <a:gd name="connsiteX3" fmla="*/ 124645 w 159501"/>
                  <a:gd name="connsiteY3" fmla="*/ 61302 h 291546"/>
                  <a:gd name="connsiteX4" fmla="*/ 123532 w 159501"/>
                  <a:gd name="connsiteY4" fmla="*/ 58362 h 291546"/>
                  <a:gd name="connsiteX5" fmla="*/ 120525 w 159501"/>
                  <a:gd name="connsiteY5" fmla="*/ 52917 h 291546"/>
                  <a:gd name="connsiteX6" fmla="*/ 116516 w 159501"/>
                  <a:gd name="connsiteY6" fmla="*/ 47908 h 291546"/>
                  <a:gd name="connsiteX7" fmla="*/ 113843 w 159501"/>
                  <a:gd name="connsiteY7" fmla="*/ 45404 h 291546"/>
                  <a:gd name="connsiteX8" fmla="*/ 112507 w 159501"/>
                  <a:gd name="connsiteY8" fmla="*/ 44315 h 291546"/>
                  <a:gd name="connsiteX9" fmla="*/ 111839 w 159501"/>
                  <a:gd name="connsiteY9" fmla="*/ 43770 h 291546"/>
                  <a:gd name="connsiteX10" fmla="*/ 111282 w 159501"/>
                  <a:gd name="connsiteY10" fmla="*/ 43226 h 291546"/>
                  <a:gd name="connsiteX11" fmla="*/ 109611 w 159501"/>
                  <a:gd name="connsiteY11" fmla="*/ 42028 h 291546"/>
                  <a:gd name="connsiteX12" fmla="*/ 106493 w 159501"/>
                  <a:gd name="connsiteY12" fmla="*/ 40068 h 291546"/>
                  <a:gd name="connsiteX13" fmla="*/ 105157 w 159501"/>
                  <a:gd name="connsiteY13" fmla="*/ 39305 h 291546"/>
                  <a:gd name="connsiteX14" fmla="*/ 100591 w 159501"/>
                  <a:gd name="connsiteY14" fmla="*/ 37128 h 291546"/>
                  <a:gd name="connsiteX15" fmla="*/ 95914 w 159501"/>
                  <a:gd name="connsiteY15" fmla="*/ 35494 h 291546"/>
                  <a:gd name="connsiteX16" fmla="*/ 92462 w 159501"/>
                  <a:gd name="connsiteY16" fmla="*/ 34623 h 291546"/>
                  <a:gd name="connsiteX17" fmla="*/ 88898 w 159501"/>
                  <a:gd name="connsiteY17" fmla="*/ 33861 h 291546"/>
                  <a:gd name="connsiteX18" fmla="*/ 83553 w 159501"/>
                  <a:gd name="connsiteY18" fmla="*/ 33098 h 291546"/>
                  <a:gd name="connsiteX19" fmla="*/ 79544 w 159501"/>
                  <a:gd name="connsiteY19" fmla="*/ 32881 h 291546"/>
                  <a:gd name="connsiteX20" fmla="*/ 75535 w 159501"/>
                  <a:gd name="connsiteY20" fmla="*/ 32772 h 291546"/>
                  <a:gd name="connsiteX21" fmla="*/ 32215 w 159501"/>
                  <a:gd name="connsiteY21" fmla="*/ 32772 h 291546"/>
                  <a:gd name="connsiteX22" fmla="*/ 32215 w 159501"/>
                  <a:gd name="connsiteY22" fmla="*/ 121738 h 291546"/>
                  <a:gd name="connsiteX23" fmla="*/ 75423 w 159501"/>
                  <a:gd name="connsiteY23" fmla="*/ 121738 h 291546"/>
                  <a:gd name="connsiteX24" fmla="*/ 86448 w 159501"/>
                  <a:gd name="connsiteY24" fmla="*/ 120976 h 291546"/>
                  <a:gd name="connsiteX25" fmla="*/ 96248 w 159501"/>
                  <a:gd name="connsiteY25" fmla="*/ 118689 h 291546"/>
                  <a:gd name="connsiteX26" fmla="*/ 104934 w 159501"/>
                  <a:gd name="connsiteY26" fmla="*/ 114987 h 291546"/>
                  <a:gd name="connsiteX27" fmla="*/ 112618 w 159501"/>
                  <a:gd name="connsiteY27" fmla="*/ 109869 h 291546"/>
                  <a:gd name="connsiteX28" fmla="*/ 115514 w 159501"/>
                  <a:gd name="connsiteY28" fmla="*/ 107146 h 291546"/>
                  <a:gd name="connsiteX29" fmla="*/ 118075 w 159501"/>
                  <a:gd name="connsiteY29" fmla="*/ 104206 h 291546"/>
                  <a:gd name="connsiteX30" fmla="*/ 120302 w 159501"/>
                  <a:gd name="connsiteY30" fmla="*/ 101157 h 291546"/>
                  <a:gd name="connsiteX31" fmla="*/ 122195 w 159501"/>
                  <a:gd name="connsiteY31" fmla="*/ 97782 h 291546"/>
                  <a:gd name="connsiteX32" fmla="*/ 124979 w 159501"/>
                  <a:gd name="connsiteY32" fmla="*/ 90377 h 291546"/>
                  <a:gd name="connsiteX33" fmla="*/ 125982 w 159501"/>
                  <a:gd name="connsiteY33" fmla="*/ 85694 h 291546"/>
                  <a:gd name="connsiteX34" fmla="*/ 126872 w 159501"/>
                  <a:gd name="connsiteY34" fmla="*/ 76547 h 291546"/>
                  <a:gd name="connsiteX35" fmla="*/ 98809 w 159501"/>
                  <a:gd name="connsiteY35" fmla="*/ 151249 h 291546"/>
                  <a:gd name="connsiteX36" fmla="*/ 42126 w 159501"/>
                  <a:gd name="connsiteY36" fmla="*/ 153862 h 291546"/>
                  <a:gd name="connsiteX37" fmla="*/ 32215 w 159501"/>
                  <a:gd name="connsiteY37" fmla="*/ 156040 h 291546"/>
                  <a:gd name="connsiteX38" fmla="*/ 32215 w 159501"/>
                  <a:gd name="connsiteY38" fmla="*/ 168018 h 291546"/>
                  <a:gd name="connsiteX39" fmla="*/ 32215 w 159501"/>
                  <a:gd name="connsiteY39" fmla="*/ 191866 h 291546"/>
                  <a:gd name="connsiteX40" fmla="*/ 32215 w 159501"/>
                  <a:gd name="connsiteY40" fmla="*/ 243591 h 291546"/>
                  <a:gd name="connsiteX41" fmla="*/ 32215 w 159501"/>
                  <a:gd name="connsiteY41" fmla="*/ 269508 h 291546"/>
                  <a:gd name="connsiteX42" fmla="*/ 32215 w 159501"/>
                  <a:gd name="connsiteY42" fmla="*/ 282466 h 291546"/>
                  <a:gd name="connsiteX43" fmla="*/ 32215 w 159501"/>
                  <a:gd name="connsiteY43" fmla="*/ 289000 h 291546"/>
                  <a:gd name="connsiteX44" fmla="*/ 27538 w 159501"/>
                  <a:gd name="connsiteY44" fmla="*/ 290851 h 291546"/>
                  <a:gd name="connsiteX45" fmla="*/ 7604 w 159501"/>
                  <a:gd name="connsiteY45" fmla="*/ 290851 h 291546"/>
                  <a:gd name="connsiteX46" fmla="*/ 31 w 159501"/>
                  <a:gd name="connsiteY46" fmla="*/ 288564 h 291546"/>
                  <a:gd name="connsiteX47" fmla="*/ 31 w 159501"/>
                  <a:gd name="connsiteY47" fmla="*/ 285079 h 291546"/>
                  <a:gd name="connsiteX48" fmla="*/ 31 w 159501"/>
                  <a:gd name="connsiteY48" fmla="*/ 274626 h 291546"/>
                  <a:gd name="connsiteX49" fmla="*/ 31 w 159501"/>
                  <a:gd name="connsiteY49" fmla="*/ 214516 h 291546"/>
                  <a:gd name="connsiteX50" fmla="*/ 143 w 159501"/>
                  <a:gd name="connsiteY50" fmla="*/ 7944 h 291546"/>
                  <a:gd name="connsiteX51" fmla="*/ 143 w 159501"/>
                  <a:gd name="connsiteY51" fmla="*/ 1846 h 291546"/>
                  <a:gd name="connsiteX52" fmla="*/ 5042 w 159501"/>
                  <a:gd name="connsiteY52" fmla="*/ 539 h 291546"/>
                  <a:gd name="connsiteX53" fmla="*/ 17404 w 159501"/>
                  <a:gd name="connsiteY53" fmla="*/ 539 h 291546"/>
                  <a:gd name="connsiteX54" fmla="*/ 42126 w 159501"/>
                  <a:gd name="connsiteY54" fmla="*/ 539 h 291546"/>
                  <a:gd name="connsiteX55" fmla="*/ 98141 w 159501"/>
                  <a:gd name="connsiteY55" fmla="*/ 2826 h 291546"/>
                  <a:gd name="connsiteX56" fmla="*/ 159501 w 159501"/>
                  <a:gd name="connsiteY56" fmla="*/ 76656 h 291546"/>
                  <a:gd name="connsiteX57" fmla="*/ 98809 w 159501"/>
                  <a:gd name="connsiteY57" fmla="*/ 151249 h 29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9501" h="291546">
                    <a:moveTo>
                      <a:pt x="126872" y="76547"/>
                    </a:moveTo>
                    <a:cubicBezTo>
                      <a:pt x="126872" y="74043"/>
                      <a:pt x="126761" y="71647"/>
                      <a:pt x="126427" y="69251"/>
                    </a:cubicBezTo>
                    <a:cubicBezTo>
                      <a:pt x="126204" y="67618"/>
                      <a:pt x="125870" y="65985"/>
                      <a:pt x="125536" y="64460"/>
                    </a:cubicBezTo>
                    <a:cubicBezTo>
                      <a:pt x="125313" y="63371"/>
                      <a:pt x="124979" y="62282"/>
                      <a:pt x="124645" y="61302"/>
                    </a:cubicBezTo>
                    <a:cubicBezTo>
                      <a:pt x="124311" y="60322"/>
                      <a:pt x="123866" y="59342"/>
                      <a:pt x="123532" y="58362"/>
                    </a:cubicBezTo>
                    <a:cubicBezTo>
                      <a:pt x="122752" y="56402"/>
                      <a:pt x="121638" y="54551"/>
                      <a:pt x="120525" y="52917"/>
                    </a:cubicBezTo>
                    <a:cubicBezTo>
                      <a:pt x="119300" y="51175"/>
                      <a:pt x="117963" y="49433"/>
                      <a:pt x="116516" y="47908"/>
                    </a:cubicBezTo>
                    <a:cubicBezTo>
                      <a:pt x="115625" y="47037"/>
                      <a:pt x="114734" y="46166"/>
                      <a:pt x="113843" y="45404"/>
                    </a:cubicBezTo>
                    <a:cubicBezTo>
                      <a:pt x="113398" y="44968"/>
                      <a:pt x="112952" y="44641"/>
                      <a:pt x="112507" y="44315"/>
                    </a:cubicBezTo>
                    <a:cubicBezTo>
                      <a:pt x="112284" y="44097"/>
                      <a:pt x="112061" y="43988"/>
                      <a:pt x="111839" y="43770"/>
                    </a:cubicBezTo>
                    <a:cubicBezTo>
                      <a:pt x="111616" y="43661"/>
                      <a:pt x="111504" y="43443"/>
                      <a:pt x="111282" y="43226"/>
                    </a:cubicBezTo>
                    <a:cubicBezTo>
                      <a:pt x="110725" y="42790"/>
                      <a:pt x="110168" y="42354"/>
                      <a:pt x="109611" y="42028"/>
                    </a:cubicBezTo>
                    <a:cubicBezTo>
                      <a:pt x="108609" y="41266"/>
                      <a:pt x="107607" y="40612"/>
                      <a:pt x="106493" y="40068"/>
                    </a:cubicBezTo>
                    <a:cubicBezTo>
                      <a:pt x="106048" y="39850"/>
                      <a:pt x="105602" y="39523"/>
                      <a:pt x="105157" y="39305"/>
                    </a:cubicBezTo>
                    <a:cubicBezTo>
                      <a:pt x="103709" y="38543"/>
                      <a:pt x="102150" y="37781"/>
                      <a:pt x="100591" y="37128"/>
                    </a:cubicBezTo>
                    <a:cubicBezTo>
                      <a:pt x="99032" y="36474"/>
                      <a:pt x="97584" y="36039"/>
                      <a:pt x="95914" y="35494"/>
                    </a:cubicBezTo>
                    <a:cubicBezTo>
                      <a:pt x="94800" y="35167"/>
                      <a:pt x="93575" y="34841"/>
                      <a:pt x="92462" y="34623"/>
                    </a:cubicBezTo>
                    <a:cubicBezTo>
                      <a:pt x="91237" y="34405"/>
                      <a:pt x="90123" y="34079"/>
                      <a:pt x="88898" y="33861"/>
                    </a:cubicBezTo>
                    <a:cubicBezTo>
                      <a:pt x="87116" y="33534"/>
                      <a:pt x="85334" y="33316"/>
                      <a:pt x="83553" y="33098"/>
                    </a:cubicBezTo>
                    <a:cubicBezTo>
                      <a:pt x="82216" y="32990"/>
                      <a:pt x="80880" y="32881"/>
                      <a:pt x="79544" y="32881"/>
                    </a:cubicBezTo>
                    <a:cubicBezTo>
                      <a:pt x="78207" y="32881"/>
                      <a:pt x="76871" y="32772"/>
                      <a:pt x="75535" y="32772"/>
                    </a:cubicBezTo>
                    <a:lnTo>
                      <a:pt x="32215" y="32772"/>
                    </a:lnTo>
                    <a:lnTo>
                      <a:pt x="32215" y="121738"/>
                    </a:lnTo>
                    <a:lnTo>
                      <a:pt x="75423" y="121738"/>
                    </a:lnTo>
                    <a:cubicBezTo>
                      <a:pt x="79098" y="121738"/>
                      <a:pt x="82773" y="121520"/>
                      <a:pt x="86448" y="120976"/>
                    </a:cubicBezTo>
                    <a:cubicBezTo>
                      <a:pt x="89789" y="120432"/>
                      <a:pt x="93018" y="119778"/>
                      <a:pt x="96248" y="118689"/>
                    </a:cubicBezTo>
                    <a:cubicBezTo>
                      <a:pt x="99255" y="117709"/>
                      <a:pt x="102150" y="116511"/>
                      <a:pt x="104934" y="114987"/>
                    </a:cubicBezTo>
                    <a:cubicBezTo>
                      <a:pt x="107607" y="113571"/>
                      <a:pt x="110168" y="111829"/>
                      <a:pt x="112618" y="109869"/>
                    </a:cubicBezTo>
                    <a:cubicBezTo>
                      <a:pt x="113620" y="108998"/>
                      <a:pt x="114623" y="108127"/>
                      <a:pt x="115514" y="107146"/>
                    </a:cubicBezTo>
                    <a:cubicBezTo>
                      <a:pt x="116404" y="106275"/>
                      <a:pt x="117295" y="105295"/>
                      <a:pt x="118075" y="104206"/>
                    </a:cubicBezTo>
                    <a:cubicBezTo>
                      <a:pt x="118854" y="103226"/>
                      <a:pt x="119634" y="102246"/>
                      <a:pt x="120302" y="101157"/>
                    </a:cubicBezTo>
                    <a:cubicBezTo>
                      <a:pt x="120970" y="100068"/>
                      <a:pt x="121638" y="98979"/>
                      <a:pt x="122195" y="97782"/>
                    </a:cubicBezTo>
                    <a:cubicBezTo>
                      <a:pt x="123309" y="95386"/>
                      <a:pt x="124311" y="92990"/>
                      <a:pt x="124979" y="90377"/>
                    </a:cubicBezTo>
                    <a:cubicBezTo>
                      <a:pt x="125425" y="88852"/>
                      <a:pt x="125759" y="87219"/>
                      <a:pt x="125982" y="85694"/>
                    </a:cubicBezTo>
                    <a:cubicBezTo>
                      <a:pt x="126650" y="82536"/>
                      <a:pt x="126872" y="79487"/>
                      <a:pt x="126872" y="76547"/>
                    </a:cubicBezTo>
                    <a:moveTo>
                      <a:pt x="98809" y="151249"/>
                    </a:moveTo>
                    <a:cubicBezTo>
                      <a:pt x="79766" y="155822"/>
                      <a:pt x="61058" y="153862"/>
                      <a:pt x="42126" y="153862"/>
                    </a:cubicBezTo>
                    <a:cubicBezTo>
                      <a:pt x="39899" y="153862"/>
                      <a:pt x="32215" y="151902"/>
                      <a:pt x="32215" y="156040"/>
                    </a:cubicBezTo>
                    <a:lnTo>
                      <a:pt x="32215" y="168018"/>
                    </a:lnTo>
                    <a:lnTo>
                      <a:pt x="32215" y="191866"/>
                    </a:lnTo>
                    <a:lnTo>
                      <a:pt x="32215" y="243591"/>
                    </a:lnTo>
                    <a:lnTo>
                      <a:pt x="32215" y="269508"/>
                    </a:lnTo>
                    <a:lnTo>
                      <a:pt x="32215" y="282466"/>
                    </a:lnTo>
                    <a:lnTo>
                      <a:pt x="32215" y="289000"/>
                    </a:lnTo>
                    <a:cubicBezTo>
                      <a:pt x="32215" y="292049"/>
                      <a:pt x="29431" y="290851"/>
                      <a:pt x="27538" y="290851"/>
                    </a:cubicBezTo>
                    <a:lnTo>
                      <a:pt x="7604" y="290851"/>
                    </a:lnTo>
                    <a:cubicBezTo>
                      <a:pt x="4708" y="290851"/>
                      <a:pt x="31" y="293464"/>
                      <a:pt x="31" y="288564"/>
                    </a:cubicBezTo>
                    <a:lnTo>
                      <a:pt x="31" y="285079"/>
                    </a:lnTo>
                    <a:cubicBezTo>
                      <a:pt x="31" y="281595"/>
                      <a:pt x="31" y="278110"/>
                      <a:pt x="31" y="274626"/>
                    </a:cubicBezTo>
                    <a:cubicBezTo>
                      <a:pt x="31" y="254589"/>
                      <a:pt x="31" y="234553"/>
                      <a:pt x="31" y="214516"/>
                    </a:cubicBezTo>
                    <a:cubicBezTo>
                      <a:pt x="-80" y="145695"/>
                      <a:pt x="143" y="76874"/>
                      <a:pt x="143" y="7944"/>
                    </a:cubicBezTo>
                    <a:lnTo>
                      <a:pt x="143" y="1846"/>
                    </a:lnTo>
                    <a:cubicBezTo>
                      <a:pt x="143" y="-1312"/>
                      <a:pt x="3261" y="539"/>
                      <a:pt x="5042" y="539"/>
                    </a:cubicBezTo>
                    <a:lnTo>
                      <a:pt x="17404" y="539"/>
                    </a:lnTo>
                    <a:lnTo>
                      <a:pt x="42126" y="539"/>
                    </a:lnTo>
                    <a:cubicBezTo>
                      <a:pt x="60835" y="539"/>
                      <a:pt x="79321" y="-1312"/>
                      <a:pt x="98141" y="2826"/>
                    </a:cubicBezTo>
                    <a:cubicBezTo>
                      <a:pt x="136561" y="11320"/>
                      <a:pt x="159501" y="37672"/>
                      <a:pt x="159501" y="76656"/>
                    </a:cubicBezTo>
                    <a:cubicBezTo>
                      <a:pt x="159390" y="113789"/>
                      <a:pt x="135559" y="142428"/>
                      <a:pt x="98809" y="151249"/>
                    </a:cubicBezTo>
                  </a:path>
                </a:pathLst>
              </a:custGeom>
              <a:grpFill/>
              <a:ln w="11089" cap="flat">
                <a:noFill/>
                <a:prstDash val="solid"/>
                <a:miter/>
              </a:ln>
            </p:spPr>
            <p:txBody>
              <a:bodyPr rtlCol="0" anchor="ctr"/>
              <a:lstStyle/>
              <a:p>
                <a:endParaRPr lang="fi-FI"/>
              </a:p>
            </p:txBody>
          </p:sp>
          <p:sp>
            <p:nvSpPr>
              <p:cNvPr id="20" name="Vapaamuotoinen: Muoto 19">
                <a:extLst>
                  <a:ext uri="{FF2B5EF4-FFF2-40B4-BE49-F238E27FC236}">
                    <a16:creationId xmlns:a16="http://schemas.microsoft.com/office/drawing/2014/main" id="{434B4746-318A-4BD9-BEF3-36C90F5D931D}"/>
                  </a:ext>
                </a:extLst>
              </p:cNvPr>
              <p:cNvSpPr/>
              <p:nvPr/>
            </p:nvSpPr>
            <p:spPr bwMode="black">
              <a:xfrm>
                <a:off x="10472624" y="6318240"/>
                <a:ext cx="245775" cy="290311"/>
              </a:xfrm>
              <a:custGeom>
                <a:avLst/>
                <a:gdLst>
                  <a:gd name="connsiteX0" fmla="*/ 172054 w 245775"/>
                  <a:gd name="connsiteY0" fmla="*/ 204176 h 290311"/>
                  <a:gd name="connsiteX1" fmla="*/ 122610 w 245775"/>
                  <a:gd name="connsiteY1" fmla="*/ 77750 h 290311"/>
                  <a:gd name="connsiteX2" fmla="*/ 73165 w 245775"/>
                  <a:gd name="connsiteY2" fmla="*/ 204176 h 290311"/>
                  <a:gd name="connsiteX3" fmla="*/ 172054 w 245775"/>
                  <a:gd name="connsiteY3" fmla="*/ 204176 h 290311"/>
                  <a:gd name="connsiteX4" fmla="*/ 206131 w 245775"/>
                  <a:gd name="connsiteY4" fmla="*/ 290312 h 290311"/>
                  <a:gd name="connsiteX5" fmla="*/ 183190 w 245775"/>
                  <a:gd name="connsiteY5" fmla="*/ 231618 h 290311"/>
                  <a:gd name="connsiteX6" fmla="*/ 62474 w 245775"/>
                  <a:gd name="connsiteY6" fmla="*/ 231618 h 290311"/>
                  <a:gd name="connsiteX7" fmla="*/ 39534 w 245775"/>
                  <a:gd name="connsiteY7" fmla="*/ 290312 h 290311"/>
                  <a:gd name="connsiteX8" fmla="*/ 0 w 245775"/>
                  <a:gd name="connsiteY8" fmla="*/ 290312 h 290311"/>
                  <a:gd name="connsiteX9" fmla="*/ 122721 w 245775"/>
                  <a:gd name="connsiteY9" fmla="*/ 0 h 290311"/>
                  <a:gd name="connsiteX10" fmla="*/ 245776 w 245775"/>
                  <a:gd name="connsiteY10" fmla="*/ 290312 h 290311"/>
                  <a:gd name="connsiteX11" fmla="*/ 206131 w 245775"/>
                  <a:gd name="connsiteY11" fmla="*/ 290312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75" h="290311">
                    <a:moveTo>
                      <a:pt x="172054" y="204176"/>
                    </a:moveTo>
                    <a:lnTo>
                      <a:pt x="122610" y="77750"/>
                    </a:lnTo>
                    <a:lnTo>
                      <a:pt x="73165" y="204176"/>
                    </a:lnTo>
                    <a:lnTo>
                      <a:pt x="172054" y="204176"/>
                    </a:lnTo>
                    <a:close/>
                    <a:moveTo>
                      <a:pt x="206131" y="290312"/>
                    </a:moveTo>
                    <a:lnTo>
                      <a:pt x="183190" y="231618"/>
                    </a:lnTo>
                    <a:lnTo>
                      <a:pt x="62474" y="231618"/>
                    </a:lnTo>
                    <a:lnTo>
                      <a:pt x="39534" y="290312"/>
                    </a:lnTo>
                    <a:lnTo>
                      <a:pt x="0" y="290312"/>
                    </a:lnTo>
                    <a:lnTo>
                      <a:pt x="122721" y="0"/>
                    </a:lnTo>
                    <a:lnTo>
                      <a:pt x="245776" y="290312"/>
                    </a:lnTo>
                    <a:lnTo>
                      <a:pt x="206131" y="290312"/>
                    </a:lnTo>
                    <a:close/>
                  </a:path>
                </a:pathLst>
              </a:custGeom>
              <a:grpFill/>
              <a:ln w="11089" cap="flat">
                <a:noFill/>
                <a:prstDash val="solid"/>
                <a:miter/>
              </a:ln>
            </p:spPr>
            <p:txBody>
              <a:bodyPr rtlCol="0" anchor="ctr"/>
              <a:lstStyle/>
              <a:p>
                <a:endParaRPr lang="fi-FI"/>
              </a:p>
            </p:txBody>
          </p:sp>
        </p:grpSp>
      </p:grpSp>
    </p:spTree>
    <p:extLst>
      <p:ext uri="{BB962C8B-B14F-4D97-AF65-F5344CB8AC3E}">
        <p14:creationId xmlns:p14="http://schemas.microsoft.com/office/powerpoint/2010/main" val="3509094625"/>
      </p:ext>
    </p:extLst>
  </p:cSld>
  <p:clrMapOvr>
    <a:masterClrMapping/>
  </p:clrMapOvr>
  <p:extLst>
    <p:ext uri="{DCECCB84-F9BA-43D5-87BE-67443E8EF086}">
      <p15:sldGuideLst xmlns:p15="http://schemas.microsoft.com/office/powerpoint/2012/main">
        <p15:guide id="1" orient="horz" pos="27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Otsikkodia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Otsikko 21">
            <a:extLst>
              <a:ext uri="{FF2B5EF4-FFF2-40B4-BE49-F238E27FC236}">
                <a16:creationId xmlns:a16="http://schemas.microsoft.com/office/drawing/2014/main" id="{42627C78-F857-4C35-B9DE-F8E8F893A8C6}"/>
              </a:ext>
            </a:extLst>
          </p:cNvPr>
          <p:cNvSpPr>
            <a:spLocks noGrp="1"/>
          </p:cNvSpPr>
          <p:nvPr>
            <p:ph type="title"/>
          </p:nvPr>
        </p:nvSpPr>
        <p:spPr>
          <a:xfrm>
            <a:off x="576000" y="3909750"/>
            <a:ext cx="8280000" cy="1224000"/>
          </a:xfrm>
        </p:spPr>
        <p:txBody>
          <a:bodyPr/>
          <a:lstStyle>
            <a:lvl1pPr>
              <a:defRPr>
                <a:solidFill>
                  <a:schemeClr val="bg1"/>
                </a:solidFill>
              </a:defRPr>
            </a:lvl1pPr>
          </a:lstStyle>
          <a:p>
            <a:r>
              <a:rPr lang="fi-FI"/>
              <a:t>Muokkaa ots. perustyyl. napsautt.</a:t>
            </a:r>
            <a:endParaRPr lang="fi-FI" dirty="0"/>
          </a:p>
        </p:txBody>
      </p:sp>
      <p:sp>
        <p:nvSpPr>
          <p:cNvPr id="8" name="Alaotsikko">
            <a:extLst>
              <a:ext uri="{FF2B5EF4-FFF2-40B4-BE49-F238E27FC236}">
                <a16:creationId xmlns:a16="http://schemas.microsoft.com/office/drawing/2014/main" id="{E91DDF1F-FE89-4603-A3BF-EF6D77121761}"/>
              </a:ext>
            </a:extLst>
          </p:cNvPr>
          <p:cNvSpPr>
            <a:spLocks noGrp="1"/>
          </p:cNvSpPr>
          <p:nvPr>
            <p:ph type="subTitle" idx="1"/>
          </p:nvPr>
        </p:nvSpPr>
        <p:spPr>
          <a:xfrm>
            <a:off x="576000" y="5229000"/>
            <a:ext cx="8280000" cy="1241006"/>
          </a:xfrm>
        </p:spPr>
        <p:txBody>
          <a:bodyPr/>
          <a:lstStyle>
            <a:lvl1pPr marL="0" indent="0" algn="l">
              <a:lnSpc>
                <a:spcPct val="90000"/>
              </a:lnSpc>
              <a:spcBef>
                <a:spcPts val="0"/>
              </a:spcBef>
              <a:buNone/>
              <a:defRPr sz="26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6" name="Dian numeron paikkamerkki 5">
            <a:extLst>
              <a:ext uri="{FF2B5EF4-FFF2-40B4-BE49-F238E27FC236}">
                <a16:creationId xmlns:a16="http://schemas.microsoft.com/office/drawing/2014/main" id="{ABE89B99-CB50-4721-8EC5-09E308DE349D}"/>
              </a:ext>
            </a:extLst>
          </p:cNvPr>
          <p:cNvSpPr>
            <a:spLocks noGrp="1"/>
          </p:cNvSpPr>
          <p:nvPr>
            <p:ph type="sldNum" sz="quarter" idx="12"/>
          </p:nvPr>
        </p:nvSpPr>
        <p:spPr/>
        <p:txBody>
          <a:bodyPr/>
          <a:lstStyle>
            <a:lvl1pPr>
              <a:defRPr>
                <a:noFill/>
              </a:defRPr>
            </a:lvl1pPr>
          </a:lstStyle>
          <a:p>
            <a:fld id="{2020BB7A-7565-440A-AF71-226D618FE89D}" type="slidenum">
              <a:rPr lang="fi-FI" smtClean="0"/>
              <a:t>‹#›</a:t>
            </a:fld>
            <a:endParaRPr lang="fi-FI"/>
          </a:p>
        </p:txBody>
      </p:sp>
      <p:sp>
        <p:nvSpPr>
          <p:cNvPr id="4" name="Päivämäärän paikkamerkki 3">
            <a:extLst>
              <a:ext uri="{FF2B5EF4-FFF2-40B4-BE49-F238E27FC236}">
                <a16:creationId xmlns:a16="http://schemas.microsoft.com/office/drawing/2014/main" id="{424E1588-9E6E-4A84-810E-6A616E8CD13B}"/>
              </a:ext>
            </a:extLst>
          </p:cNvPr>
          <p:cNvSpPr>
            <a:spLocks noGrp="1"/>
          </p:cNvSpPr>
          <p:nvPr>
            <p:ph type="dt" sz="half" idx="10"/>
          </p:nvPr>
        </p:nvSpPr>
        <p:spPr/>
        <p:txBody>
          <a:bodyPr/>
          <a:lstStyle>
            <a:lvl1pPr>
              <a:defRPr>
                <a:noFill/>
              </a:defRPr>
            </a:lvl1pPr>
          </a:lstStyle>
          <a:p>
            <a:fld id="{D285885C-A41F-44C2-8521-12672ACFFFD9}" type="datetime1">
              <a:rPr lang="fi-FI" smtClean="0"/>
              <a:t>30.5.2024</a:t>
            </a:fld>
            <a:endParaRPr lang="fi-FI"/>
          </a:p>
        </p:txBody>
      </p:sp>
      <p:sp>
        <p:nvSpPr>
          <p:cNvPr id="5" name="Alatunnisteen paikkamerkki 4">
            <a:extLst>
              <a:ext uri="{FF2B5EF4-FFF2-40B4-BE49-F238E27FC236}">
                <a16:creationId xmlns:a16="http://schemas.microsoft.com/office/drawing/2014/main" id="{F2470115-13AF-4E2A-AD86-898C49862C5F}"/>
              </a:ext>
            </a:extLst>
          </p:cNvPr>
          <p:cNvSpPr>
            <a:spLocks noGrp="1"/>
          </p:cNvSpPr>
          <p:nvPr>
            <p:ph type="ftr" sz="quarter" idx="11"/>
          </p:nvPr>
        </p:nvSpPr>
        <p:spPr/>
        <p:txBody>
          <a:bodyPr/>
          <a:lstStyle>
            <a:lvl1pPr>
              <a:defRPr>
                <a:noFill/>
              </a:defRPr>
            </a:lvl1pPr>
          </a:lstStyle>
          <a:p>
            <a:r>
              <a:rPr lang="en-US"/>
              <a:t>This work © 2024 by Tapio Palvelut Oy is licensed under CC BY-SA 4.0 </a:t>
            </a:r>
            <a:endParaRPr lang="fi-FI"/>
          </a:p>
        </p:txBody>
      </p:sp>
      <p:grpSp>
        <p:nvGrpSpPr>
          <p:cNvPr id="13" name="Logo">
            <a:extLst>
              <a:ext uri="{FF2B5EF4-FFF2-40B4-BE49-F238E27FC236}">
                <a16:creationId xmlns:a16="http://schemas.microsoft.com/office/drawing/2014/main" id="{3C30A216-C7F8-42EB-967F-C42A5B6546E0}"/>
              </a:ext>
              <a:ext uri="{C183D7F6-B498-43B3-948B-1728B52AA6E4}">
                <adec:decorative xmlns:adec="http://schemas.microsoft.com/office/drawing/2017/decorative" val="1"/>
              </a:ext>
            </a:extLst>
          </p:cNvPr>
          <p:cNvGrpSpPr>
            <a:grpSpLocks noChangeAspect="1"/>
          </p:cNvGrpSpPr>
          <p:nvPr/>
        </p:nvGrpSpPr>
        <p:grpSpPr bwMode="black">
          <a:xfrm>
            <a:off x="9259944" y="5532891"/>
            <a:ext cx="2196000" cy="592921"/>
            <a:chOff x="10274400" y="6210000"/>
            <a:chExt cx="1492250" cy="402908"/>
          </a:xfrm>
          <a:solidFill>
            <a:srgbClr val="FFFFFF"/>
          </a:solidFill>
        </p:grpSpPr>
        <p:sp>
          <p:nvSpPr>
            <p:cNvPr id="14" name="Vapaamuotoinen: Muoto 13">
              <a:extLst>
                <a:ext uri="{FF2B5EF4-FFF2-40B4-BE49-F238E27FC236}">
                  <a16:creationId xmlns:a16="http://schemas.microsoft.com/office/drawing/2014/main" id="{EC11CF2F-5EEB-49C7-B657-CFB988898499}"/>
                </a:ext>
              </a:extLst>
            </p:cNvPr>
            <p:cNvSpPr/>
            <p:nvPr/>
          </p:nvSpPr>
          <p:spPr bwMode="black">
            <a:xfrm>
              <a:off x="11466195" y="6216751"/>
              <a:ext cx="301902" cy="392018"/>
            </a:xfrm>
            <a:custGeom>
              <a:avLst/>
              <a:gdLst>
                <a:gd name="connsiteX0" fmla="*/ 150227 w 301902"/>
                <a:gd name="connsiteY0" fmla="*/ 0 h 392018"/>
                <a:gd name="connsiteX1" fmla="*/ 126062 w 301902"/>
                <a:gd name="connsiteY1" fmla="*/ 55318 h 392018"/>
                <a:gd name="connsiteX2" fmla="*/ 126062 w 301902"/>
                <a:gd name="connsiteY2" fmla="*/ 170419 h 392018"/>
                <a:gd name="connsiteX3" fmla="*/ 96439 w 301902"/>
                <a:gd name="connsiteY3" fmla="*/ 105409 h 392018"/>
                <a:gd name="connsiteX4" fmla="*/ 69935 w 301902"/>
                <a:gd name="connsiteY4" fmla="*/ 165955 h 392018"/>
                <a:gd name="connsiteX5" fmla="*/ 101896 w 301902"/>
                <a:gd name="connsiteY5" fmla="*/ 235756 h 392018"/>
                <a:gd name="connsiteX6" fmla="*/ 52786 w 301902"/>
                <a:gd name="connsiteY6" fmla="*/ 205265 h 392018"/>
                <a:gd name="connsiteX7" fmla="*/ 33409 w 301902"/>
                <a:gd name="connsiteY7" fmla="*/ 249476 h 392018"/>
                <a:gd name="connsiteX8" fmla="*/ 80849 w 301902"/>
                <a:gd name="connsiteY8" fmla="*/ 278878 h 392018"/>
                <a:gd name="connsiteX9" fmla="*/ 20491 w 301902"/>
                <a:gd name="connsiteY9" fmla="*/ 278878 h 392018"/>
                <a:gd name="connsiteX10" fmla="*/ 0 w 301902"/>
                <a:gd name="connsiteY10" fmla="*/ 325811 h 392018"/>
                <a:gd name="connsiteX11" fmla="*/ 126062 w 301902"/>
                <a:gd name="connsiteY11" fmla="*/ 325811 h 392018"/>
                <a:gd name="connsiteX12" fmla="*/ 126062 w 301902"/>
                <a:gd name="connsiteY12" fmla="*/ 392019 h 392018"/>
                <a:gd name="connsiteX13" fmla="*/ 175729 w 301902"/>
                <a:gd name="connsiteY13" fmla="*/ 392019 h 392018"/>
                <a:gd name="connsiteX14" fmla="*/ 175729 w 301902"/>
                <a:gd name="connsiteY14" fmla="*/ 325811 h 392018"/>
                <a:gd name="connsiteX15" fmla="*/ 301902 w 301902"/>
                <a:gd name="connsiteY15" fmla="*/ 325811 h 392018"/>
                <a:gd name="connsiteX16" fmla="*/ 281300 w 301902"/>
                <a:gd name="connsiteY16" fmla="*/ 278878 h 392018"/>
                <a:gd name="connsiteX17" fmla="*/ 221054 w 301902"/>
                <a:gd name="connsiteY17" fmla="*/ 278878 h 392018"/>
                <a:gd name="connsiteX18" fmla="*/ 268494 w 301902"/>
                <a:gd name="connsiteY18" fmla="*/ 249476 h 392018"/>
                <a:gd name="connsiteX19" fmla="*/ 249117 w 301902"/>
                <a:gd name="connsiteY19" fmla="*/ 205265 h 392018"/>
                <a:gd name="connsiteX20" fmla="*/ 199895 w 301902"/>
                <a:gd name="connsiteY20" fmla="*/ 235756 h 392018"/>
                <a:gd name="connsiteX21" fmla="*/ 231967 w 301902"/>
                <a:gd name="connsiteY21" fmla="*/ 165955 h 392018"/>
                <a:gd name="connsiteX22" fmla="*/ 205463 w 301902"/>
                <a:gd name="connsiteY22" fmla="*/ 105409 h 392018"/>
                <a:gd name="connsiteX23" fmla="*/ 175729 w 301902"/>
                <a:gd name="connsiteY23" fmla="*/ 170419 h 392018"/>
                <a:gd name="connsiteX24" fmla="*/ 175729 w 301902"/>
                <a:gd name="connsiteY24" fmla="*/ 55318 h 392018"/>
                <a:gd name="connsiteX25" fmla="*/ 151675 w 301902"/>
                <a:gd name="connsiteY25" fmla="*/ 0 h 39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902" h="392018">
                  <a:moveTo>
                    <a:pt x="150227" y="0"/>
                  </a:moveTo>
                  <a:lnTo>
                    <a:pt x="126062" y="55318"/>
                  </a:lnTo>
                  <a:lnTo>
                    <a:pt x="126062" y="170419"/>
                  </a:lnTo>
                  <a:lnTo>
                    <a:pt x="96439" y="105409"/>
                  </a:lnTo>
                  <a:lnTo>
                    <a:pt x="69935" y="165955"/>
                  </a:lnTo>
                  <a:lnTo>
                    <a:pt x="101896" y="235756"/>
                  </a:lnTo>
                  <a:lnTo>
                    <a:pt x="52786" y="205265"/>
                  </a:lnTo>
                  <a:lnTo>
                    <a:pt x="33409" y="249476"/>
                  </a:lnTo>
                  <a:lnTo>
                    <a:pt x="80849" y="278878"/>
                  </a:lnTo>
                  <a:lnTo>
                    <a:pt x="20491" y="278878"/>
                  </a:lnTo>
                  <a:lnTo>
                    <a:pt x="0" y="325811"/>
                  </a:lnTo>
                  <a:lnTo>
                    <a:pt x="126062" y="325811"/>
                  </a:lnTo>
                  <a:lnTo>
                    <a:pt x="126062" y="392019"/>
                  </a:lnTo>
                  <a:lnTo>
                    <a:pt x="175729" y="392019"/>
                  </a:lnTo>
                  <a:lnTo>
                    <a:pt x="175729" y="325811"/>
                  </a:lnTo>
                  <a:lnTo>
                    <a:pt x="301902" y="325811"/>
                  </a:lnTo>
                  <a:lnTo>
                    <a:pt x="281300" y="278878"/>
                  </a:lnTo>
                  <a:lnTo>
                    <a:pt x="221054" y="278878"/>
                  </a:lnTo>
                  <a:lnTo>
                    <a:pt x="268494" y="249476"/>
                  </a:lnTo>
                  <a:lnTo>
                    <a:pt x="249117" y="205265"/>
                  </a:lnTo>
                  <a:lnTo>
                    <a:pt x="199895" y="235756"/>
                  </a:lnTo>
                  <a:lnTo>
                    <a:pt x="231967" y="165955"/>
                  </a:lnTo>
                  <a:lnTo>
                    <a:pt x="205463" y="105409"/>
                  </a:lnTo>
                  <a:lnTo>
                    <a:pt x="175729" y="170419"/>
                  </a:lnTo>
                  <a:lnTo>
                    <a:pt x="175729" y="55318"/>
                  </a:lnTo>
                  <a:lnTo>
                    <a:pt x="151675" y="0"/>
                  </a:lnTo>
                  <a:close/>
                </a:path>
              </a:pathLst>
            </a:custGeom>
            <a:grpFill/>
            <a:ln w="11089" cap="flat">
              <a:noFill/>
              <a:prstDash val="solid"/>
              <a:miter/>
            </a:ln>
          </p:spPr>
          <p:txBody>
            <a:bodyPr rtlCol="0" anchor="ctr"/>
            <a:lstStyle/>
            <a:p>
              <a:endParaRPr lang="fi-FI"/>
            </a:p>
          </p:txBody>
        </p:sp>
        <p:grpSp>
          <p:nvGrpSpPr>
            <p:cNvPr id="15" name="Kuva 10">
              <a:extLst>
                <a:ext uri="{FF2B5EF4-FFF2-40B4-BE49-F238E27FC236}">
                  <a16:creationId xmlns:a16="http://schemas.microsoft.com/office/drawing/2014/main" id="{974D59E4-C489-4D86-9ADE-0A22503B24E7}"/>
                </a:ext>
              </a:extLst>
            </p:cNvPr>
            <p:cNvGrpSpPr/>
            <p:nvPr/>
          </p:nvGrpSpPr>
          <p:grpSpPr bwMode="black">
            <a:xfrm>
              <a:off x="10278854" y="6317762"/>
              <a:ext cx="1072638" cy="291633"/>
              <a:chOff x="10278854" y="6317762"/>
              <a:chExt cx="1072638" cy="291633"/>
            </a:xfrm>
            <a:grpFill/>
          </p:grpSpPr>
          <p:sp>
            <p:nvSpPr>
              <p:cNvPr id="16" name="Vapaamuotoinen: Muoto 15">
                <a:extLst>
                  <a:ext uri="{FF2B5EF4-FFF2-40B4-BE49-F238E27FC236}">
                    <a16:creationId xmlns:a16="http://schemas.microsoft.com/office/drawing/2014/main" id="{30BCBFC5-BEC8-4C97-9AE0-5C60F02304EC}"/>
                  </a:ext>
                </a:extLst>
              </p:cNvPr>
              <p:cNvSpPr/>
              <p:nvPr/>
            </p:nvSpPr>
            <p:spPr bwMode="black">
              <a:xfrm>
                <a:off x="11056272" y="6317762"/>
                <a:ext cx="295220" cy="291633"/>
              </a:xfrm>
              <a:custGeom>
                <a:avLst/>
                <a:gdLst>
                  <a:gd name="connsiteX0" fmla="*/ 295221 w 295220"/>
                  <a:gd name="connsiteY0" fmla="*/ 145634 h 291633"/>
                  <a:gd name="connsiteX1" fmla="*/ 293884 w 295220"/>
                  <a:gd name="connsiteY1" fmla="*/ 123093 h 291633"/>
                  <a:gd name="connsiteX2" fmla="*/ 292214 w 295220"/>
                  <a:gd name="connsiteY2" fmla="*/ 112312 h 291633"/>
                  <a:gd name="connsiteX3" fmla="*/ 289764 w 295220"/>
                  <a:gd name="connsiteY3" fmla="*/ 101859 h 291633"/>
                  <a:gd name="connsiteX4" fmla="*/ 282748 w 295220"/>
                  <a:gd name="connsiteY4" fmla="*/ 82149 h 291633"/>
                  <a:gd name="connsiteX5" fmla="*/ 276178 w 295220"/>
                  <a:gd name="connsiteY5" fmla="*/ 69190 h 291633"/>
                  <a:gd name="connsiteX6" fmla="*/ 270610 w 295220"/>
                  <a:gd name="connsiteY6" fmla="*/ 60479 h 291633"/>
                  <a:gd name="connsiteX7" fmla="*/ 264373 w 295220"/>
                  <a:gd name="connsiteY7" fmla="*/ 52094 h 291633"/>
                  <a:gd name="connsiteX8" fmla="*/ 255353 w 295220"/>
                  <a:gd name="connsiteY8" fmla="*/ 42076 h 291633"/>
                  <a:gd name="connsiteX9" fmla="*/ 254239 w 295220"/>
                  <a:gd name="connsiteY9" fmla="*/ 40987 h 291633"/>
                  <a:gd name="connsiteX10" fmla="*/ 253237 w 295220"/>
                  <a:gd name="connsiteY10" fmla="*/ 40116 h 291633"/>
                  <a:gd name="connsiteX11" fmla="*/ 252680 w 295220"/>
                  <a:gd name="connsiteY11" fmla="*/ 39571 h 291633"/>
                  <a:gd name="connsiteX12" fmla="*/ 252235 w 295220"/>
                  <a:gd name="connsiteY12" fmla="*/ 39027 h 291633"/>
                  <a:gd name="connsiteX13" fmla="*/ 250230 w 295220"/>
                  <a:gd name="connsiteY13" fmla="*/ 37284 h 291633"/>
                  <a:gd name="connsiteX14" fmla="*/ 247112 w 295220"/>
                  <a:gd name="connsiteY14" fmla="*/ 34562 h 291633"/>
                  <a:gd name="connsiteX15" fmla="*/ 243994 w 295220"/>
                  <a:gd name="connsiteY15" fmla="*/ 31949 h 291633"/>
                  <a:gd name="connsiteX16" fmla="*/ 239874 w 295220"/>
                  <a:gd name="connsiteY16" fmla="*/ 28682 h 291633"/>
                  <a:gd name="connsiteX17" fmla="*/ 235642 w 295220"/>
                  <a:gd name="connsiteY17" fmla="*/ 25633 h 291633"/>
                  <a:gd name="connsiteX18" fmla="*/ 231299 w 295220"/>
                  <a:gd name="connsiteY18" fmla="*/ 22802 h 291633"/>
                  <a:gd name="connsiteX19" fmla="*/ 226844 w 295220"/>
                  <a:gd name="connsiteY19" fmla="*/ 20079 h 291633"/>
                  <a:gd name="connsiteX20" fmla="*/ 219494 w 295220"/>
                  <a:gd name="connsiteY20" fmla="*/ 16050 h 291633"/>
                  <a:gd name="connsiteX21" fmla="*/ 210697 w 295220"/>
                  <a:gd name="connsiteY21" fmla="*/ 11912 h 291633"/>
                  <a:gd name="connsiteX22" fmla="*/ 200786 w 295220"/>
                  <a:gd name="connsiteY22" fmla="*/ 8210 h 291633"/>
                  <a:gd name="connsiteX23" fmla="*/ 180072 w 295220"/>
                  <a:gd name="connsiteY23" fmla="*/ 2874 h 291633"/>
                  <a:gd name="connsiteX24" fmla="*/ 158023 w 295220"/>
                  <a:gd name="connsiteY24" fmla="*/ 261 h 291633"/>
                  <a:gd name="connsiteX25" fmla="*/ 146552 w 295220"/>
                  <a:gd name="connsiteY25" fmla="*/ 43 h 291633"/>
                  <a:gd name="connsiteX26" fmla="*/ 134971 w 295220"/>
                  <a:gd name="connsiteY26" fmla="*/ 478 h 291633"/>
                  <a:gd name="connsiteX27" fmla="*/ 112921 w 295220"/>
                  <a:gd name="connsiteY27" fmla="*/ 3310 h 291633"/>
                  <a:gd name="connsiteX28" fmla="*/ 92208 w 295220"/>
                  <a:gd name="connsiteY28" fmla="*/ 8972 h 291633"/>
                  <a:gd name="connsiteX29" fmla="*/ 82408 w 295220"/>
                  <a:gd name="connsiteY29" fmla="*/ 12783 h 291633"/>
                  <a:gd name="connsiteX30" fmla="*/ 73053 w 295220"/>
                  <a:gd name="connsiteY30" fmla="*/ 17357 h 291633"/>
                  <a:gd name="connsiteX31" fmla="*/ 64033 w 295220"/>
                  <a:gd name="connsiteY31" fmla="*/ 22584 h 291633"/>
                  <a:gd name="connsiteX32" fmla="*/ 55458 w 295220"/>
                  <a:gd name="connsiteY32" fmla="*/ 28573 h 291633"/>
                  <a:gd name="connsiteX33" fmla="*/ 39645 w 295220"/>
                  <a:gd name="connsiteY33" fmla="*/ 42403 h 291633"/>
                  <a:gd name="connsiteX34" fmla="*/ 32629 w 295220"/>
                  <a:gd name="connsiteY34" fmla="*/ 50025 h 291633"/>
                  <a:gd name="connsiteX35" fmla="*/ 26170 w 295220"/>
                  <a:gd name="connsiteY35" fmla="*/ 58192 h 291633"/>
                  <a:gd name="connsiteX36" fmla="*/ 23275 w 295220"/>
                  <a:gd name="connsiteY36" fmla="*/ 62439 h 291633"/>
                  <a:gd name="connsiteX37" fmla="*/ 20491 w 295220"/>
                  <a:gd name="connsiteY37" fmla="*/ 66795 h 291633"/>
                  <a:gd name="connsiteX38" fmla="*/ 15479 w 295220"/>
                  <a:gd name="connsiteY38" fmla="*/ 75724 h 291633"/>
                  <a:gd name="connsiteX39" fmla="*/ 7573 w 295220"/>
                  <a:gd name="connsiteY39" fmla="*/ 94889 h 291633"/>
                  <a:gd name="connsiteX40" fmla="*/ 6014 w 295220"/>
                  <a:gd name="connsiteY40" fmla="*/ 99899 h 291633"/>
                  <a:gd name="connsiteX41" fmla="*/ 4677 w 295220"/>
                  <a:gd name="connsiteY41" fmla="*/ 105017 h 291633"/>
                  <a:gd name="connsiteX42" fmla="*/ 2450 w 295220"/>
                  <a:gd name="connsiteY42" fmla="*/ 115470 h 291633"/>
                  <a:gd name="connsiteX43" fmla="*/ 891 w 295220"/>
                  <a:gd name="connsiteY43" fmla="*/ 126469 h 291633"/>
                  <a:gd name="connsiteX44" fmla="*/ 111 w 295220"/>
                  <a:gd name="connsiteY44" fmla="*/ 137576 h 291633"/>
                  <a:gd name="connsiteX45" fmla="*/ 0 w 295220"/>
                  <a:gd name="connsiteY45" fmla="*/ 143238 h 291633"/>
                  <a:gd name="connsiteX46" fmla="*/ 0 w 295220"/>
                  <a:gd name="connsiteY46" fmla="*/ 149010 h 291633"/>
                  <a:gd name="connsiteX47" fmla="*/ 223 w 295220"/>
                  <a:gd name="connsiteY47" fmla="*/ 154672 h 291633"/>
                  <a:gd name="connsiteX48" fmla="*/ 557 w 295220"/>
                  <a:gd name="connsiteY48" fmla="*/ 160335 h 291633"/>
                  <a:gd name="connsiteX49" fmla="*/ 3675 w 295220"/>
                  <a:gd name="connsiteY49" fmla="*/ 182005 h 291633"/>
                  <a:gd name="connsiteX50" fmla="*/ 6348 w 295220"/>
                  <a:gd name="connsiteY50" fmla="*/ 192350 h 291633"/>
                  <a:gd name="connsiteX51" fmla="*/ 9689 w 295220"/>
                  <a:gd name="connsiteY51" fmla="*/ 202259 h 291633"/>
                  <a:gd name="connsiteX52" fmla="*/ 18486 w 295220"/>
                  <a:gd name="connsiteY52" fmla="*/ 220989 h 291633"/>
                  <a:gd name="connsiteX53" fmla="*/ 23943 w 295220"/>
                  <a:gd name="connsiteY53" fmla="*/ 229809 h 291633"/>
                  <a:gd name="connsiteX54" fmla="*/ 30068 w 295220"/>
                  <a:gd name="connsiteY54" fmla="*/ 238194 h 291633"/>
                  <a:gd name="connsiteX55" fmla="*/ 36861 w 295220"/>
                  <a:gd name="connsiteY55" fmla="*/ 246143 h 291633"/>
                  <a:gd name="connsiteX56" fmla="*/ 44322 w 295220"/>
                  <a:gd name="connsiteY56" fmla="*/ 253657 h 291633"/>
                  <a:gd name="connsiteX57" fmla="*/ 52229 w 295220"/>
                  <a:gd name="connsiteY57" fmla="*/ 260517 h 291633"/>
                  <a:gd name="connsiteX58" fmla="*/ 60581 w 295220"/>
                  <a:gd name="connsiteY58" fmla="*/ 266724 h 291633"/>
                  <a:gd name="connsiteX59" fmla="*/ 69379 w 295220"/>
                  <a:gd name="connsiteY59" fmla="*/ 272278 h 291633"/>
                  <a:gd name="connsiteX60" fmla="*/ 78510 w 295220"/>
                  <a:gd name="connsiteY60" fmla="*/ 277069 h 291633"/>
                  <a:gd name="connsiteX61" fmla="*/ 97999 w 295220"/>
                  <a:gd name="connsiteY61" fmla="*/ 284692 h 291633"/>
                  <a:gd name="connsiteX62" fmla="*/ 108355 w 295220"/>
                  <a:gd name="connsiteY62" fmla="*/ 287414 h 291633"/>
                  <a:gd name="connsiteX63" fmla="*/ 119046 w 295220"/>
                  <a:gd name="connsiteY63" fmla="*/ 289483 h 291633"/>
                  <a:gd name="connsiteX64" fmla="*/ 141541 w 295220"/>
                  <a:gd name="connsiteY64" fmla="*/ 291552 h 291633"/>
                  <a:gd name="connsiteX65" fmla="*/ 153011 w 295220"/>
                  <a:gd name="connsiteY65" fmla="*/ 291552 h 291633"/>
                  <a:gd name="connsiteX66" fmla="*/ 164482 w 295220"/>
                  <a:gd name="connsiteY66" fmla="*/ 290899 h 291633"/>
                  <a:gd name="connsiteX67" fmla="*/ 186197 w 295220"/>
                  <a:gd name="connsiteY67" fmla="*/ 287523 h 291633"/>
                  <a:gd name="connsiteX68" fmla="*/ 196554 w 295220"/>
                  <a:gd name="connsiteY68" fmla="*/ 284801 h 291633"/>
                  <a:gd name="connsiteX69" fmla="*/ 206576 w 295220"/>
                  <a:gd name="connsiteY69" fmla="*/ 281316 h 291633"/>
                  <a:gd name="connsiteX70" fmla="*/ 225397 w 295220"/>
                  <a:gd name="connsiteY70" fmla="*/ 272278 h 291633"/>
                  <a:gd name="connsiteX71" fmla="*/ 234194 w 295220"/>
                  <a:gd name="connsiteY71" fmla="*/ 266724 h 291633"/>
                  <a:gd name="connsiteX72" fmla="*/ 242658 w 295220"/>
                  <a:gd name="connsiteY72" fmla="*/ 260300 h 291633"/>
                  <a:gd name="connsiteX73" fmla="*/ 249673 w 295220"/>
                  <a:gd name="connsiteY73" fmla="*/ 254310 h 291633"/>
                  <a:gd name="connsiteX74" fmla="*/ 252346 w 295220"/>
                  <a:gd name="connsiteY74" fmla="*/ 251806 h 291633"/>
                  <a:gd name="connsiteX75" fmla="*/ 254239 w 295220"/>
                  <a:gd name="connsiteY75" fmla="*/ 249955 h 291633"/>
                  <a:gd name="connsiteX76" fmla="*/ 256132 w 295220"/>
                  <a:gd name="connsiteY76" fmla="*/ 248103 h 291633"/>
                  <a:gd name="connsiteX77" fmla="*/ 259585 w 295220"/>
                  <a:gd name="connsiteY77" fmla="*/ 244510 h 291633"/>
                  <a:gd name="connsiteX78" fmla="*/ 268939 w 295220"/>
                  <a:gd name="connsiteY78" fmla="*/ 233076 h 291633"/>
                  <a:gd name="connsiteX79" fmla="*/ 274730 w 295220"/>
                  <a:gd name="connsiteY79" fmla="*/ 224473 h 291633"/>
                  <a:gd name="connsiteX80" fmla="*/ 279741 w 295220"/>
                  <a:gd name="connsiteY80" fmla="*/ 215435 h 291633"/>
                  <a:gd name="connsiteX81" fmla="*/ 284084 w 295220"/>
                  <a:gd name="connsiteY81" fmla="*/ 206070 h 291633"/>
                  <a:gd name="connsiteX82" fmla="*/ 287648 w 295220"/>
                  <a:gd name="connsiteY82" fmla="*/ 196270 h 291633"/>
                  <a:gd name="connsiteX83" fmla="*/ 291546 w 295220"/>
                  <a:gd name="connsiteY83" fmla="*/ 181896 h 291633"/>
                  <a:gd name="connsiteX84" fmla="*/ 293884 w 295220"/>
                  <a:gd name="connsiteY84" fmla="*/ 168284 h 291633"/>
                  <a:gd name="connsiteX85" fmla="*/ 294886 w 295220"/>
                  <a:gd name="connsiteY85" fmla="*/ 157177 h 291633"/>
                  <a:gd name="connsiteX86" fmla="*/ 295221 w 295220"/>
                  <a:gd name="connsiteY86" fmla="*/ 145634 h 291633"/>
                  <a:gd name="connsiteX87" fmla="*/ 262591 w 295220"/>
                  <a:gd name="connsiteY87" fmla="*/ 160661 h 291633"/>
                  <a:gd name="connsiteX88" fmla="*/ 260921 w 295220"/>
                  <a:gd name="connsiteY88" fmla="*/ 172422 h 291633"/>
                  <a:gd name="connsiteX89" fmla="*/ 257469 w 295220"/>
                  <a:gd name="connsiteY89" fmla="*/ 185816 h 291633"/>
                  <a:gd name="connsiteX90" fmla="*/ 255130 w 295220"/>
                  <a:gd name="connsiteY90" fmla="*/ 192241 h 291633"/>
                  <a:gd name="connsiteX91" fmla="*/ 250119 w 295220"/>
                  <a:gd name="connsiteY91" fmla="*/ 203130 h 291633"/>
                  <a:gd name="connsiteX92" fmla="*/ 244217 w 295220"/>
                  <a:gd name="connsiteY92" fmla="*/ 212822 h 291633"/>
                  <a:gd name="connsiteX93" fmla="*/ 240319 w 295220"/>
                  <a:gd name="connsiteY93" fmla="*/ 218158 h 291633"/>
                  <a:gd name="connsiteX94" fmla="*/ 237869 w 295220"/>
                  <a:gd name="connsiteY94" fmla="*/ 221207 h 291633"/>
                  <a:gd name="connsiteX95" fmla="*/ 234194 w 295220"/>
                  <a:gd name="connsiteY95" fmla="*/ 225236 h 291633"/>
                  <a:gd name="connsiteX96" fmla="*/ 232524 w 295220"/>
                  <a:gd name="connsiteY96" fmla="*/ 226978 h 291633"/>
                  <a:gd name="connsiteX97" fmla="*/ 231410 w 295220"/>
                  <a:gd name="connsiteY97" fmla="*/ 228176 h 291633"/>
                  <a:gd name="connsiteX98" fmla="*/ 230185 w 295220"/>
                  <a:gd name="connsiteY98" fmla="*/ 229374 h 291633"/>
                  <a:gd name="connsiteX99" fmla="*/ 228626 w 295220"/>
                  <a:gd name="connsiteY99" fmla="*/ 230789 h 291633"/>
                  <a:gd name="connsiteX100" fmla="*/ 225174 w 295220"/>
                  <a:gd name="connsiteY100" fmla="*/ 233838 h 291633"/>
                  <a:gd name="connsiteX101" fmla="*/ 219940 w 295220"/>
                  <a:gd name="connsiteY101" fmla="*/ 237976 h 291633"/>
                  <a:gd name="connsiteX102" fmla="*/ 214483 w 295220"/>
                  <a:gd name="connsiteY102" fmla="*/ 241788 h 291633"/>
                  <a:gd name="connsiteX103" fmla="*/ 203681 w 295220"/>
                  <a:gd name="connsiteY103" fmla="*/ 247886 h 291633"/>
                  <a:gd name="connsiteX104" fmla="*/ 191320 w 295220"/>
                  <a:gd name="connsiteY104" fmla="*/ 253004 h 291633"/>
                  <a:gd name="connsiteX105" fmla="*/ 178068 w 295220"/>
                  <a:gd name="connsiteY105" fmla="*/ 256706 h 291633"/>
                  <a:gd name="connsiteX106" fmla="*/ 163925 w 295220"/>
                  <a:gd name="connsiteY106" fmla="*/ 258993 h 291633"/>
                  <a:gd name="connsiteX107" fmla="*/ 148891 w 295220"/>
                  <a:gd name="connsiteY107" fmla="*/ 259864 h 291633"/>
                  <a:gd name="connsiteX108" fmla="*/ 133746 w 295220"/>
                  <a:gd name="connsiteY108" fmla="*/ 259319 h 291633"/>
                  <a:gd name="connsiteX109" fmla="*/ 119491 w 295220"/>
                  <a:gd name="connsiteY109" fmla="*/ 257250 h 291633"/>
                  <a:gd name="connsiteX110" fmla="*/ 106239 w 295220"/>
                  <a:gd name="connsiteY110" fmla="*/ 253766 h 291633"/>
                  <a:gd name="connsiteX111" fmla="*/ 93767 w 295220"/>
                  <a:gd name="connsiteY111" fmla="*/ 248866 h 291633"/>
                  <a:gd name="connsiteX112" fmla="*/ 82185 w 295220"/>
                  <a:gd name="connsiteY112" fmla="*/ 242441 h 291633"/>
                  <a:gd name="connsiteX113" fmla="*/ 71383 w 295220"/>
                  <a:gd name="connsiteY113" fmla="*/ 234601 h 291633"/>
                  <a:gd name="connsiteX114" fmla="*/ 61472 w 295220"/>
                  <a:gd name="connsiteY114" fmla="*/ 225345 h 291633"/>
                  <a:gd name="connsiteX115" fmla="*/ 57017 w 295220"/>
                  <a:gd name="connsiteY115" fmla="*/ 220444 h 291633"/>
                  <a:gd name="connsiteX116" fmla="*/ 52897 w 295220"/>
                  <a:gd name="connsiteY116" fmla="*/ 215217 h 291633"/>
                  <a:gd name="connsiteX117" fmla="*/ 45770 w 295220"/>
                  <a:gd name="connsiteY117" fmla="*/ 204219 h 291633"/>
                  <a:gd name="connsiteX118" fmla="*/ 40090 w 295220"/>
                  <a:gd name="connsiteY118" fmla="*/ 192459 h 291633"/>
                  <a:gd name="connsiteX119" fmla="*/ 35859 w 295220"/>
                  <a:gd name="connsiteY119" fmla="*/ 179827 h 291633"/>
                  <a:gd name="connsiteX120" fmla="*/ 33075 w 295220"/>
                  <a:gd name="connsiteY120" fmla="*/ 166215 h 291633"/>
                  <a:gd name="connsiteX121" fmla="*/ 31738 w 295220"/>
                  <a:gd name="connsiteY121" fmla="*/ 151732 h 291633"/>
                  <a:gd name="connsiteX122" fmla="*/ 31627 w 295220"/>
                  <a:gd name="connsiteY122" fmla="*/ 144218 h 291633"/>
                  <a:gd name="connsiteX123" fmla="*/ 31850 w 295220"/>
                  <a:gd name="connsiteY123" fmla="*/ 136705 h 291633"/>
                  <a:gd name="connsiteX124" fmla="*/ 33520 w 295220"/>
                  <a:gd name="connsiteY124" fmla="*/ 122331 h 291633"/>
                  <a:gd name="connsiteX125" fmla="*/ 36638 w 295220"/>
                  <a:gd name="connsiteY125" fmla="*/ 108937 h 291633"/>
                  <a:gd name="connsiteX126" fmla="*/ 41204 w 295220"/>
                  <a:gd name="connsiteY126" fmla="*/ 96414 h 291633"/>
                  <a:gd name="connsiteX127" fmla="*/ 47217 w 295220"/>
                  <a:gd name="connsiteY127" fmla="*/ 84653 h 291633"/>
                  <a:gd name="connsiteX128" fmla="*/ 54679 w 295220"/>
                  <a:gd name="connsiteY128" fmla="*/ 73764 h 291633"/>
                  <a:gd name="connsiteX129" fmla="*/ 63699 w 295220"/>
                  <a:gd name="connsiteY129" fmla="*/ 63637 h 291633"/>
                  <a:gd name="connsiteX130" fmla="*/ 73833 w 295220"/>
                  <a:gd name="connsiteY130" fmla="*/ 54599 h 291633"/>
                  <a:gd name="connsiteX131" fmla="*/ 84746 w 295220"/>
                  <a:gd name="connsiteY131" fmla="*/ 47085 h 291633"/>
                  <a:gd name="connsiteX132" fmla="*/ 96439 w 295220"/>
                  <a:gd name="connsiteY132" fmla="*/ 40987 h 291633"/>
                  <a:gd name="connsiteX133" fmla="*/ 108912 w 295220"/>
                  <a:gd name="connsiteY133" fmla="*/ 36304 h 291633"/>
                  <a:gd name="connsiteX134" fmla="*/ 122275 w 295220"/>
                  <a:gd name="connsiteY134" fmla="*/ 33038 h 291633"/>
                  <a:gd name="connsiteX135" fmla="*/ 136641 w 295220"/>
                  <a:gd name="connsiteY135" fmla="*/ 31295 h 291633"/>
                  <a:gd name="connsiteX136" fmla="*/ 144214 w 295220"/>
                  <a:gd name="connsiteY136" fmla="*/ 30969 h 291633"/>
                  <a:gd name="connsiteX137" fmla="*/ 151786 w 295220"/>
                  <a:gd name="connsiteY137" fmla="*/ 30969 h 291633"/>
                  <a:gd name="connsiteX138" fmla="*/ 166597 w 295220"/>
                  <a:gd name="connsiteY138" fmla="*/ 32166 h 291633"/>
                  <a:gd name="connsiteX139" fmla="*/ 180518 w 295220"/>
                  <a:gd name="connsiteY139" fmla="*/ 34780 h 291633"/>
                  <a:gd name="connsiteX140" fmla="*/ 193547 w 295220"/>
                  <a:gd name="connsiteY140" fmla="*/ 38809 h 291633"/>
                  <a:gd name="connsiteX141" fmla="*/ 205686 w 295220"/>
                  <a:gd name="connsiteY141" fmla="*/ 44363 h 291633"/>
                  <a:gd name="connsiteX142" fmla="*/ 217044 w 295220"/>
                  <a:gd name="connsiteY142" fmla="*/ 51332 h 291633"/>
                  <a:gd name="connsiteX143" fmla="*/ 227512 w 295220"/>
                  <a:gd name="connsiteY143" fmla="*/ 59717 h 291633"/>
                  <a:gd name="connsiteX144" fmla="*/ 232412 w 295220"/>
                  <a:gd name="connsiteY144" fmla="*/ 64399 h 291633"/>
                  <a:gd name="connsiteX145" fmla="*/ 236978 w 295220"/>
                  <a:gd name="connsiteY145" fmla="*/ 69299 h 291633"/>
                  <a:gd name="connsiteX146" fmla="*/ 244885 w 295220"/>
                  <a:gd name="connsiteY146" fmla="*/ 79862 h 291633"/>
                  <a:gd name="connsiteX147" fmla="*/ 251455 w 295220"/>
                  <a:gd name="connsiteY147" fmla="*/ 91187 h 291633"/>
                  <a:gd name="connsiteX148" fmla="*/ 256578 w 295220"/>
                  <a:gd name="connsiteY148" fmla="*/ 103383 h 291633"/>
                  <a:gd name="connsiteX149" fmla="*/ 260253 w 295220"/>
                  <a:gd name="connsiteY149" fmla="*/ 116450 h 291633"/>
                  <a:gd name="connsiteX150" fmla="*/ 262369 w 295220"/>
                  <a:gd name="connsiteY150" fmla="*/ 130498 h 291633"/>
                  <a:gd name="connsiteX151" fmla="*/ 263148 w 295220"/>
                  <a:gd name="connsiteY151" fmla="*/ 145416 h 291633"/>
                  <a:gd name="connsiteX152" fmla="*/ 262591 w 295220"/>
                  <a:gd name="connsiteY152" fmla="*/ 160661 h 29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95220" h="291633">
                    <a:moveTo>
                      <a:pt x="295221" y="145634"/>
                    </a:moveTo>
                    <a:cubicBezTo>
                      <a:pt x="295221" y="138120"/>
                      <a:pt x="294775" y="130607"/>
                      <a:pt x="293884" y="123093"/>
                    </a:cubicBezTo>
                    <a:cubicBezTo>
                      <a:pt x="293439" y="119500"/>
                      <a:pt x="292882" y="115906"/>
                      <a:pt x="292214" y="112312"/>
                    </a:cubicBezTo>
                    <a:cubicBezTo>
                      <a:pt x="291546" y="108828"/>
                      <a:pt x="290766" y="105343"/>
                      <a:pt x="289764" y="101859"/>
                    </a:cubicBezTo>
                    <a:cubicBezTo>
                      <a:pt x="287871" y="95107"/>
                      <a:pt x="285643" y="88465"/>
                      <a:pt x="282748" y="82149"/>
                    </a:cubicBezTo>
                    <a:cubicBezTo>
                      <a:pt x="280855" y="77684"/>
                      <a:pt x="278628" y="73328"/>
                      <a:pt x="276178" y="69190"/>
                    </a:cubicBezTo>
                    <a:cubicBezTo>
                      <a:pt x="274396" y="66250"/>
                      <a:pt x="272614" y="63310"/>
                      <a:pt x="270610" y="60479"/>
                    </a:cubicBezTo>
                    <a:cubicBezTo>
                      <a:pt x="268605" y="57648"/>
                      <a:pt x="266601" y="54816"/>
                      <a:pt x="264373" y="52094"/>
                    </a:cubicBezTo>
                    <a:cubicBezTo>
                      <a:pt x="261589" y="48609"/>
                      <a:pt x="258471" y="45234"/>
                      <a:pt x="255353" y="42076"/>
                    </a:cubicBezTo>
                    <a:cubicBezTo>
                      <a:pt x="255019" y="41749"/>
                      <a:pt x="254573" y="41314"/>
                      <a:pt x="254239" y="40987"/>
                    </a:cubicBezTo>
                    <a:cubicBezTo>
                      <a:pt x="253905" y="40660"/>
                      <a:pt x="253571" y="40334"/>
                      <a:pt x="253237" y="40116"/>
                    </a:cubicBezTo>
                    <a:cubicBezTo>
                      <a:pt x="253014" y="39898"/>
                      <a:pt x="252903" y="39789"/>
                      <a:pt x="252680" y="39571"/>
                    </a:cubicBezTo>
                    <a:cubicBezTo>
                      <a:pt x="252569" y="39462"/>
                      <a:pt x="252346" y="39245"/>
                      <a:pt x="252235" y="39027"/>
                    </a:cubicBezTo>
                    <a:cubicBezTo>
                      <a:pt x="251567" y="38482"/>
                      <a:pt x="250898" y="37829"/>
                      <a:pt x="250230" y="37284"/>
                    </a:cubicBezTo>
                    <a:cubicBezTo>
                      <a:pt x="249228" y="36413"/>
                      <a:pt x="248226" y="35433"/>
                      <a:pt x="247112" y="34562"/>
                    </a:cubicBezTo>
                    <a:cubicBezTo>
                      <a:pt x="246110" y="33691"/>
                      <a:pt x="245108" y="32820"/>
                      <a:pt x="243994" y="31949"/>
                    </a:cubicBezTo>
                    <a:cubicBezTo>
                      <a:pt x="242658" y="30860"/>
                      <a:pt x="241321" y="29771"/>
                      <a:pt x="239874" y="28682"/>
                    </a:cubicBezTo>
                    <a:cubicBezTo>
                      <a:pt x="238537" y="27593"/>
                      <a:pt x="237090" y="26613"/>
                      <a:pt x="235642" y="25633"/>
                    </a:cubicBezTo>
                    <a:cubicBezTo>
                      <a:pt x="234194" y="24653"/>
                      <a:pt x="232858" y="23673"/>
                      <a:pt x="231299" y="22802"/>
                    </a:cubicBezTo>
                    <a:cubicBezTo>
                      <a:pt x="229851" y="21822"/>
                      <a:pt x="228292" y="20950"/>
                      <a:pt x="226844" y="20079"/>
                    </a:cubicBezTo>
                    <a:cubicBezTo>
                      <a:pt x="224394" y="18664"/>
                      <a:pt x="221944" y="17357"/>
                      <a:pt x="219494" y="16050"/>
                    </a:cubicBezTo>
                    <a:cubicBezTo>
                      <a:pt x="216599" y="14526"/>
                      <a:pt x="213592" y="13219"/>
                      <a:pt x="210697" y="11912"/>
                    </a:cubicBezTo>
                    <a:cubicBezTo>
                      <a:pt x="207467" y="10497"/>
                      <a:pt x="204238" y="9299"/>
                      <a:pt x="200786" y="8210"/>
                    </a:cubicBezTo>
                    <a:cubicBezTo>
                      <a:pt x="194104" y="5923"/>
                      <a:pt x="187199" y="4181"/>
                      <a:pt x="180072" y="2874"/>
                    </a:cubicBezTo>
                    <a:cubicBezTo>
                      <a:pt x="172834" y="1458"/>
                      <a:pt x="165372" y="696"/>
                      <a:pt x="158023" y="261"/>
                    </a:cubicBezTo>
                    <a:cubicBezTo>
                      <a:pt x="154236" y="43"/>
                      <a:pt x="150339" y="-66"/>
                      <a:pt x="146552" y="43"/>
                    </a:cubicBezTo>
                    <a:cubicBezTo>
                      <a:pt x="142655" y="43"/>
                      <a:pt x="138868" y="152"/>
                      <a:pt x="134971" y="478"/>
                    </a:cubicBezTo>
                    <a:cubicBezTo>
                      <a:pt x="127509" y="914"/>
                      <a:pt x="120160" y="1894"/>
                      <a:pt x="112921" y="3310"/>
                    </a:cubicBezTo>
                    <a:cubicBezTo>
                      <a:pt x="105905" y="4725"/>
                      <a:pt x="99001" y="6576"/>
                      <a:pt x="92208" y="8972"/>
                    </a:cubicBezTo>
                    <a:cubicBezTo>
                      <a:pt x="88867" y="10061"/>
                      <a:pt x="85637" y="11368"/>
                      <a:pt x="82408" y="12783"/>
                    </a:cubicBezTo>
                    <a:cubicBezTo>
                      <a:pt x="79290" y="14199"/>
                      <a:pt x="76060" y="15723"/>
                      <a:pt x="73053" y="17357"/>
                    </a:cubicBezTo>
                    <a:cubicBezTo>
                      <a:pt x="69935" y="18990"/>
                      <a:pt x="66929" y="20733"/>
                      <a:pt x="64033" y="22584"/>
                    </a:cubicBezTo>
                    <a:cubicBezTo>
                      <a:pt x="61138" y="24435"/>
                      <a:pt x="58242" y="26395"/>
                      <a:pt x="55458" y="28573"/>
                    </a:cubicBezTo>
                    <a:cubicBezTo>
                      <a:pt x="49890" y="32820"/>
                      <a:pt x="44545" y="37393"/>
                      <a:pt x="39645" y="42403"/>
                    </a:cubicBezTo>
                    <a:cubicBezTo>
                      <a:pt x="37195" y="44907"/>
                      <a:pt x="34856" y="47412"/>
                      <a:pt x="32629" y="50025"/>
                    </a:cubicBezTo>
                    <a:cubicBezTo>
                      <a:pt x="30402" y="52639"/>
                      <a:pt x="28286" y="55361"/>
                      <a:pt x="26170" y="58192"/>
                    </a:cubicBezTo>
                    <a:cubicBezTo>
                      <a:pt x="25168" y="59608"/>
                      <a:pt x="24166" y="61023"/>
                      <a:pt x="23275" y="62439"/>
                    </a:cubicBezTo>
                    <a:cubicBezTo>
                      <a:pt x="22384" y="63855"/>
                      <a:pt x="21381" y="65379"/>
                      <a:pt x="20491" y="66795"/>
                    </a:cubicBezTo>
                    <a:cubicBezTo>
                      <a:pt x="18709" y="69735"/>
                      <a:pt x="17038" y="72675"/>
                      <a:pt x="15479" y="75724"/>
                    </a:cubicBezTo>
                    <a:cubicBezTo>
                      <a:pt x="12361" y="81931"/>
                      <a:pt x="9689" y="88356"/>
                      <a:pt x="7573" y="94889"/>
                    </a:cubicBezTo>
                    <a:cubicBezTo>
                      <a:pt x="7016" y="96523"/>
                      <a:pt x="6459" y="98265"/>
                      <a:pt x="6014" y="99899"/>
                    </a:cubicBezTo>
                    <a:cubicBezTo>
                      <a:pt x="5568" y="101641"/>
                      <a:pt x="5123" y="103274"/>
                      <a:pt x="4677" y="105017"/>
                    </a:cubicBezTo>
                    <a:cubicBezTo>
                      <a:pt x="3786" y="108501"/>
                      <a:pt x="3118" y="111986"/>
                      <a:pt x="2450" y="115470"/>
                    </a:cubicBezTo>
                    <a:cubicBezTo>
                      <a:pt x="1782" y="119173"/>
                      <a:pt x="1336" y="122766"/>
                      <a:pt x="891" y="126469"/>
                    </a:cubicBezTo>
                    <a:cubicBezTo>
                      <a:pt x="557" y="130171"/>
                      <a:pt x="223" y="133874"/>
                      <a:pt x="111" y="137576"/>
                    </a:cubicBezTo>
                    <a:cubicBezTo>
                      <a:pt x="0" y="139536"/>
                      <a:pt x="0" y="141387"/>
                      <a:pt x="0" y="143238"/>
                    </a:cubicBezTo>
                    <a:cubicBezTo>
                      <a:pt x="0" y="145198"/>
                      <a:pt x="0" y="147050"/>
                      <a:pt x="0" y="149010"/>
                    </a:cubicBezTo>
                    <a:cubicBezTo>
                      <a:pt x="0" y="150861"/>
                      <a:pt x="111" y="152821"/>
                      <a:pt x="223" y="154672"/>
                    </a:cubicBezTo>
                    <a:cubicBezTo>
                      <a:pt x="334" y="156632"/>
                      <a:pt x="445" y="158484"/>
                      <a:pt x="557" y="160335"/>
                    </a:cubicBezTo>
                    <a:cubicBezTo>
                      <a:pt x="1114" y="167631"/>
                      <a:pt x="2116" y="174818"/>
                      <a:pt x="3675" y="182005"/>
                    </a:cubicBezTo>
                    <a:cubicBezTo>
                      <a:pt x="4454" y="185489"/>
                      <a:pt x="5345" y="188974"/>
                      <a:pt x="6348" y="192350"/>
                    </a:cubicBezTo>
                    <a:cubicBezTo>
                      <a:pt x="7350" y="195725"/>
                      <a:pt x="8464" y="198992"/>
                      <a:pt x="9689" y="202259"/>
                    </a:cubicBezTo>
                    <a:cubicBezTo>
                      <a:pt x="12138" y="208684"/>
                      <a:pt x="15034" y="215000"/>
                      <a:pt x="18486" y="220989"/>
                    </a:cubicBezTo>
                    <a:cubicBezTo>
                      <a:pt x="20156" y="224038"/>
                      <a:pt x="22050" y="226978"/>
                      <a:pt x="23943" y="229809"/>
                    </a:cubicBezTo>
                    <a:cubicBezTo>
                      <a:pt x="25836" y="232640"/>
                      <a:pt x="27952" y="235472"/>
                      <a:pt x="30068" y="238194"/>
                    </a:cubicBezTo>
                    <a:cubicBezTo>
                      <a:pt x="32295" y="240916"/>
                      <a:pt x="34522" y="243639"/>
                      <a:pt x="36861" y="246143"/>
                    </a:cubicBezTo>
                    <a:cubicBezTo>
                      <a:pt x="39199" y="248757"/>
                      <a:pt x="41761" y="251261"/>
                      <a:pt x="44322" y="253657"/>
                    </a:cubicBezTo>
                    <a:cubicBezTo>
                      <a:pt x="46883" y="256053"/>
                      <a:pt x="49556" y="258339"/>
                      <a:pt x="52229" y="260517"/>
                    </a:cubicBezTo>
                    <a:cubicBezTo>
                      <a:pt x="54901" y="262695"/>
                      <a:pt x="57685" y="264764"/>
                      <a:pt x="60581" y="266724"/>
                    </a:cubicBezTo>
                    <a:cubicBezTo>
                      <a:pt x="63476" y="268684"/>
                      <a:pt x="66372" y="270536"/>
                      <a:pt x="69379" y="272278"/>
                    </a:cubicBezTo>
                    <a:cubicBezTo>
                      <a:pt x="72385" y="274020"/>
                      <a:pt x="75503" y="275654"/>
                      <a:pt x="78510" y="277069"/>
                    </a:cubicBezTo>
                    <a:cubicBezTo>
                      <a:pt x="84746" y="280118"/>
                      <a:pt x="91317" y="282623"/>
                      <a:pt x="97999" y="284692"/>
                    </a:cubicBezTo>
                    <a:cubicBezTo>
                      <a:pt x="101451" y="285672"/>
                      <a:pt x="104903" y="286652"/>
                      <a:pt x="108355" y="287414"/>
                    </a:cubicBezTo>
                    <a:cubicBezTo>
                      <a:pt x="111807" y="288176"/>
                      <a:pt x="115482" y="288939"/>
                      <a:pt x="119046" y="289483"/>
                    </a:cubicBezTo>
                    <a:cubicBezTo>
                      <a:pt x="126507" y="290681"/>
                      <a:pt x="133968" y="291334"/>
                      <a:pt x="141541" y="291552"/>
                    </a:cubicBezTo>
                    <a:cubicBezTo>
                      <a:pt x="145327" y="291661"/>
                      <a:pt x="149225" y="291661"/>
                      <a:pt x="153011" y="291552"/>
                    </a:cubicBezTo>
                    <a:cubicBezTo>
                      <a:pt x="156909" y="291443"/>
                      <a:pt x="160695" y="291225"/>
                      <a:pt x="164482" y="290899"/>
                    </a:cubicBezTo>
                    <a:cubicBezTo>
                      <a:pt x="171831" y="290245"/>
                      <a:pt x="179070" y="289156"/>
                      <a:pt x="186197" y="287523"/>
                    </a:cubicBezTo>
                    <a:cubicBezTo>
                      <a:pt x="189649" y="286761"/>
                      <a:pt x="193102" y="285781"/>
                      <a:pt x="196554" y="284801"/>
                    </a:cubicBezTo>
                    <a:cubicBezTo>
                      <a:pt x="199895" y="283712"/>
                      <a:pt x="203236" y="282623"/>
                      <a:pt x="206576" y="281316"/>
                    </a:cubicBezTo>
                    <a:cubicBezTo>
                      <a:pt x="213035" y="278812"/>
                      <a:pt x="219383" y="275762"/>
                      <a:pt x="225397" y="272278"/>
                    </a:cubicBezTo>
                    <a:cubicBezTo>
                      <a:pt x="228403" y="270536"/>
                      <a:pt x="231410" y="268684"/>
                      <a:pt x="234194" y="266724"/>
                    </a:cubicBezTo>
                    <a:cubicBezTo>
                      <a:pt x="237201" y="264546"/>
                      <a:pt x="239985" y="262477"/>
                      <a:pt x="242658" y="260300"/>
                    </a:cubicBezTo>
                    <a:cubicBezTo>
                      <a:pt x="245108" y="258339"/>
                      <a:pt x="247446" y="256379"/>
                      <a:pt x="249673" y="254310"/>
                    </a:cubicBezTo>
                    <a:cubicBezTo>
                      <a:pt x="250564" y="253439"/>
                      <a:pt x="251455" y="252677"/>
                      <a:pt x="252346" y="251806"/>
                    </a:cubicBezTo>
                    <a:cubicBezTo>
                      <a:pt x="253014" y="251261"/>
                      <a:pt x="253571" y="250608"/>
                      <a:pt x="254239" y="249955"/>
                    </a:cubicBezTo>
                    <a:cubicBezTo>
                      <a:pt x="254907" y="249301"/>
                      <a:pt x="255464" y="248757"/>
                      <a:pt x="256132" y="248103"/>
                    </a:cubicBezTo>
                    <a:cubicBezTo>
                      <a:pt x="257246" y="246906"/>
                      <a:pt x="258471" y="245708"/>
                      <a:pt x="259585" y="244510"/>
                    </a:cubicBezTo>
                    <a:cubicBezTo>
                      <a:pt x="262926" y="240916"/>
                      <a:pt x="266044" y="236996"/>
                      <a:pt x="268939" y="233076"/>
                    </a:cubicBezTo>
                    <a:cubicBezTo>
                      <a:pt x="270944" y="230245"/>
                      <a:pt x="272837" y="227414"/>
                      <a:pt x="274730" y="224473"/>
                    </a:cubicBezTo>
                    <a:cubicBezTo>
                      <a:pt x="276512" y="221533"/>
                      <a:pt x="278182" y="218484"/>
                      <a:pt x="279741" y="215435"/>
                    </a:cubicBezTo>
                    <a:cubicBezTo>
                      <a:pt x="281300" y="212386"/>
                      <a:pt x="282748" y="209228"/>
                      <a:pt x="284084" y="206070"/>
                    </a:cubicBezTo>
                    <a:cubicBezTo>
                      <a:pt x="285421" y="202803"/>
                      <a:pt x="286646" y="199646"/>
                      <a:pt x="287648" y="196270"/>
                    </a:cubicBezTo>
                    <a:cubicBezTo>
                      <a:pt x="289207" y="191478"/>
                      <a:pt x="290543" y="186687"/>
                      <a:pt x="291546" y="181896"/>
                    </a:cubicBezTo>
                    <a:cubicBezTo>
                      <a:pt x="292548" y="177431"/>
                      <a:pt x="293327" y="172858"/>
                      <a:pt x="293884" y="168284"/>
                    </a:cubicBezTo>
                    <a:cubicBezTo>
                      <a:pt x="294330" y="164582"/>
                      <a:pt x="294664" y="160879"/>
                      <a:pt x="294886" y="157177"/>
                    </a:cubicBezTo>
                    <a:cubicBezTo>
                      <a:pt x="295109" y="153257"/>
                      <a:pt x="295221" y="149445"/>
                      <a:pt x="295221" y="145634"/>
                    </a:cubicBezTo>
                    <a:moveTo>
                      <a:pt x="262591" y="160661"/>
                    </a:moveTo>
                    <a:cubicBezTo>
                      <a:pt x="262257" y="164582"/>
                      <a:pt x="261701" y="168611"/>
                      <a:pt x="260921" y="172422"/>
                    </a:cubicBezTo>
                    <a:cubicBezTo>
                      <a:pt x="260030" y="176887"/>
                      <a:pt x="258917" y="181351"/>
                      <a:pt x="257469" y="185816"/>
                    </a:cubicBezTo>
                    <a:cubicBezTo>
                      <a:pt x="256801" y="187994"/>
                      <a:pt x="256021" y="190063"/>
                      <a:pt x="255130" y="192241"/>
                    </a:cubicBezTo>
                    <a:cubicBezTo>
                      <a:pt x="253682" y="195943"/>
                      <a:pt x="252012" y="199537"/>
                      <a:pt x="250119" y="203130"/>
                    </a:cubicBezTo>
                    <a:cubicBezTo>
                      <a:pt x="248337" y="206506"/>
                      <a:pt x="246333" y="209664"/>
                      <a:pt x="244217" y="212822"/>
                    </a:cubicBezTo>
                    <a:cubicBezTo>
                      <a:pt x="242992" y="214673"/>
                      <a:pt x="241655" y="216415"/>
                      <a:pt x="240319" y="218158"/>
                    </a:cubicBezTo>
                    <a:cubicBezTo>
                      <a:pt x="239540" y="219138"/>
                      <a:pt x="238649" y="220227"/>
                      <a:pt x="237869" y="221207"/>
                    </a:cubicBezTo>
                    <a:cubicBezTo>
                      <a:pt x="236644" y="222622"/>
                      <a:pt x="235419" y="224038"/>
                      <a:pt x="234194" y="225236"/>
                    </a:cubicBezTo>
                    <a:cubicBezTo>
                      <a:pt x="233637" y="225780"/>
                      <a:pt x="233081" y="226433"/>
                      <a:pt x="232524" y="226978"/>
                    </a:cubicBezTo>
                    <a:cubicBezTo>
                      <a:pt x="232190" y="227414"/>
                      <a:pt x="231744" y="227740"/>
                      <a:pt x="231410" y="228176"/>
                    </a:cubicBezTo>
                    <a:cubicBezTo>
                      <a:pt x="230965" y="228611"/>
                      <a:pt x="230631" y="228938"/>
                      <a:pt x="230185" y="229374"/>
                    </a:cubicBezTo>
                    <a:cubicBezTo>
                      <a:pt x="229740" y="229809"/>
                      <a:pt x="229183" y="230245"/>
                      <a:pt x="228626" y="230789"/>
                    </a:cubicBezTo>
                    <a:cubicBezTo>
                      <a:pt x="227512" y="231878"/>
                      <a:pt x="226287" y="232858"/>
                      <a:pt x="225174" y="233838"/>
                    </a:cubicBezTo>
                    <a:cubicBezTo>
                      <a:pt x="223503" y="235254"/>
                      <a:pt x="221722" y="236669"/>
                      <a:pt x="219940" y="237976"/>
                    </a:cubicBezTo>
                    <a:cubicBezTo>
                      <a:pt x="218158" y="239283"/>
                      <a:pt x="216376" y="240590"/>
                      <a:pt x="214483" y="241788"/>
                    </a:cubicBezTo>
                    <a:cubicBezTo>
                      <a:pt x="211031" y="243965"/>
                      <a:pt x="207356" y="246034"/>
                      <a:pt x="203681" y="247886"/>
                    </a:cubicBezTo>
                    <a:cubicBezTo>
                      <a:pt x="199672" y="249846"/>
                      <a:pt x="195552" y="251588"/>
                      <a:pt x="191320" y="253004"/>
                    </a:cubicBezTo>
                    <a:cubicBezTo>
                      <a:pt x="186977" y="254528"/>
                      <a:pt x="182634" y="255726"/>
                      <a:pt x="178068" y="256706"/>
                    </a:cubicBezTo>
                    <a:cubicBezTo>
                      <a:pt x="173391" y="257686"/>
                      <a:pt x="168713" y="258448"/>
                      <a:pt x="163925" y="258993"/>
                    </a:cubicBezTo>
                    <a:cubicBezTo>
                      <a:pt x="158914" y="259537"/>
                      <a:pt x="153902" y="259864"/>
                      <a:pt x="148891" y="259864"/>
                    </a:cubicBezTo>
                    <a:cubicBezTo>
                      <a:pt x="143880" y="259864"/>
                      <a:pt x="138757" y="259755"/>
                      <a:pt x="133746" y="259319"/>
                    </a:cubicBezTo>
                    <a:cubicBezTo>
                      <a:pt x="128957" y="258884"/>
                      <a:pt x="124280" y="258231"/>
                      <a:pt x="119491" y="257250"/>
                    </a:cubicBezTo>
                    <a:cubicBezTo>
                      <a:pt x="115037" y="256379"/>
                      <a:pt x="110582" y="255182"/>
                      <a:pt x="106239" y="253766"/>
                    </a:cubicBezTo>
                    <a:cubicBezTo>
                      <a:pt x="102008" y="252350"/>
                      <a:pt x="97887" y="250717"/>
                      <a:pt x="93767" y="248866"/>
                    </a:cubicBezTo>
                    <a:cubicBezTo>
                      <a:pt x="89869" y="246906"/>
                      <a:pt x="85971" y="244837"/>
                      <a:pt x="82185" y="242441"/>
                    </a:cubicBezTo>
                    <a:cubicBezTo>
                      <a:pt x="78399" y="240045"/>
                      <a:pt x="74835" y="237432"/>
                      <a:pt x="71383" y="234601"/>
                    </a:cubicBezTo>
                    <a:cubicBezTo>
                      <a:pt x="67931" y="231660"/>
                      <a:pt x="64590" y="228611"/>
                      <a:pt x="61472" y="225345"/>
                    </a:cubicBezTo>
                    <a:cubicBezTo>
                      <a:pt x="59913" y="223711"/>
                      <a:pt x="58465" y="222078"/>
                      <a:pt x="57017" y="220444"/>
                    </a:cubicBezTo>
                    <a:cubicBezTo>
                      <a:pt x="55570" y="218811"/>
                      <a:pt x="54233" y="217069"/>
                      <a:pt x="52897" y="215217"/>
                    </a:cubicBezTo>
                    <a:cubicBezTo>
                      <a:pt x="50336" y="211733"/>
                      <a:pt x="47886" y="208030"/>
                      <a:pt x="45770" y="204219"/>
                    </a:cubicBezTo>
                    <a:cubicBezTo>
                      <a:pt x="43654" y="200408"/>
                      <a:pt x="41761" y="196488"/>
                      <a:pt x="40090" y="192459"/>
                    </a:cubicBezTo>
                    <a:cubicBezTo>
                      <a:pt x="38420" y="188321"/>
                      <a:pt x="37084" y="184074"/>
                      <a:pt x="35859" y="179827"/>
                    </a:cubicBezTo>
                    <a:cubicBezTo>
                      <a:pt x="34634" y="175362"/>
                      <a:pt x="33743" y="170789"/>
                      <a:pt x="33075" y="166215"/>
                    </a:cubicBezTo>
                    <a:cubicBezTo>
                      <a:pt x="32406" y="161424"/>
                      <a:pt x="31961" y="156523"/>
                      <a:pt x="31738" y="151732"/>
                    </a:cubicBezTo>
                    <a:cubicBezTo>
                      <a:pt x="31627" y="149228"/>
                      <a:pt x="31627" y="146723"/>
                      <a:pt x="31627" y="144218"/>
                    </a:cubicBezTo>
                    <a:cubicBezTo>
                      <a:pt x="31627" y="141714"/>
                      <a:pt x="31738" y="139209"/>
                      <a:pt x="31850" y="136705"/>
                    </a:cubicBezTo>
                    <a:cubicBezTo>
                      <a:pt x="32184" y="131913"/>
                      <a:pt x="32629" y="127122"/>
                      <a:pt x="33520" y="122331"/>
                    </a:cubicBezTo>
                    <a:cubicBezTo>
                      <a:pt x="34299" y="117866"/>
                      <a:pt x="35302" y="113401"/>
                      <a:pt x="36638" y="108937"/>
                    </a:cubicBezTo>
                    <a:cubicBezTo>
                      <a:pt x="37863" y="104690"/>
                      <a:pt x="39422" y="100443"/>
                      <a:pt x="41204" y="96414"/>
                    </a:cubicBezTo>
                    <a:cubicBezTo>
                      <a:pt x="42986" y="92385"/>
                      <a:pt x="44990" y="88465"/>
                      <a:pt x="47217" y="84653"/>
                    </a:cubicBezTo>
                    <a:cubicBezTo>
                      <a:pt x="49445" y="80842"/>
                      <a:pt x="52006" y="77249"/>
                      <a:pt x="54679" y="73764"/>
                    </a:cubicBezTo>
                    <a:cubicBezTo>
                      <a:pt x="57463" y="70170"/>
                      <a:pt x="60470" y="66795"/>
                      <a:pt x="63699" y="63637"/>
                    </a:cubicBezTo>
                    <a:cubicBezTo>
                      <a:pt x="66817" y="60479"/>
                      <a:pt x="70269" y="57430"/>
                      <a:pt x="73833" y="54599"/>
                    </a:cubicBezTo>
                    <a:cubicBezTo>
                      <a:pt x="77285" y="51876"/>
                      <a:pt x="80960" y="49372"/>
                      <a:pt x="84746" y="47085"/>
                    </a:cubicBezTo>
                    <a:cubicBezTo>
                      <a:pt x="88533" y="44798"/>
                      <a:pt x="92430" y="42729"/>
                      <a:pt x="96439" y="40987"/>
                    </a:cubicBezTo>
                    <a:cubicBezTo>
                      <a:pt x="100560" y="39136"/>
                      <a:pt x="104680" y="37611"/>
                      <a:pt x="108912" y="36304"/>
                    </a:cubicBezTo>
                    <a:cubicBezTo>
                      <a:pt x="113366" y="34998"/>
                      <a:pt x="117821" y="33909"/>
                      <a:pt x="122275" y="33038"/>
                    </a:cubicBezTo>
                    <a:cubicBezTo>
                      <a:pt x="127064" y="32166"/>
                      <a:pt x="131853" y="31622"/>
                      <a:pt x="136641" y="31295"/>
                    </a:cubicBezTo>
                    <a:cubicBezTo>
                      <a:pt x="139091" y="31186"/>
                      <a:pt x="141652" y="31078"/>
                      <a:pt x="144214" y="30969"/>
                    </a:cubicBezTo>
                    <a:cubicBezTo>
                      <a:pt x="146775" y="30969"/>
                      <a:pt x="149336" y="30969"/>
                      <a:pt x="151786" y="30969"/>
                    </a:cubicBezTo>
                    <a:cubicBezTo>
                      <a:pt x="156798" y="31078"/>
                      <a:pt x="161698" y="31513"/>
                      <a:pt x="166597" y="32166"/>
                    </a:cubicBezTo>
                    <a:cubicBezTo>
                      <a:pt x="171275" y="32820"/>
                      <a:pt x="175952" y="33691"/>
                      <a:pt x="180518" y="34780"/>
                    </a:cubicBezTo>
                    <a:cubicBezTo>
                      <a:pt x="184972" y="35869"/>
                      <a:pt x="189315" y="37284"/>
                      <a:pt x="193547" y="38809"/>
                    </a:cubicBezTo>
                    <a:cubicBezTo>
                      <a:pt x="197667" y="40442"/>
                      <a:pt x="201788" y="42294"/>
                      <a:pt x="205686" y="44363"/>
                    </a:cubicBezTo>
                    <a:cubicBezTo>
                      <a:pt x="209583" y="46432"/>
                      <a:pt x="213370" y="48718"/>
                      <a:pt x="217044" y="51332"/>
                    </a:cubicBezTo>
                    <a:cubicBezTo>
                      <a:pt x="220719" y="53945"/>
                      <a:pt x="224172" y="56777"/>
                      <a:pt x="227512" y="59717"/>
                    </a:cubicBezTo>
                    <a:cubicBezTo>
                      <a:pt x="229183" y="61241"/>
                      <a:pt x="230853" y="62766"/>
                      <a:pt x="232412" y="64399"/>
                    </a:cubicBezTo>
                    <a:cubicBezTo>
                      <a:pt x="233971" y="66033"/>
                      <a:pt x="235531" y="67666"/>
                      <a:pt x="236978" y="69299"/>
                    </a:cubicBezTo>
                    <a:cubicBezTo>
                      <a:pt x="239874" y="72675"/>
                      <a:pt x="242546" y="76160"/>
                      <a:pt x="244885" y="79862"/>
                    </a:cubicBezTo>
                    <a:cubicBezTo>
                      <a:pt x="247335" y="83456"/>
                      <a:pt x="249562" y="87267"/>
                      <a:pt x="251455" y="91187"/>
                    </a:cubicBezTo>
                    <a:cubicBezTo>
                      <a:pt x="253348" y="95107"/>
                      <a:pt x="255130" y="99245"/>
                      <a:pt x="256578" y="103383"/>
                    </a:cubicBezTo>
                    <a:cubicBezTo>
                      <a:pt x="258026" y="107630"/>
                      <a:pt x="259251" y="112095"/>
                      <a:pt x="260253" y="116450"/>
                    </a:cubicBezTo>
                    <a:cubicBezTo>
                      <a:pt x="261255" y="121024"/>
                      <a:pt x="261923" y="125706"/>
                      <a:pt x="262369" y="130498"/>
                    </a:cubicBezTo>
                    <a:cubicBezTo>
                      <a:pt x="262926" y="135507"/>
                      <a:pt x="263148" y="140407"/>
                      <a:pt x="263148" y="145416"/>
                    </a:cubicBezTo>
                    <a:cubicBezTo>
                      <a:pt x="263371" y="150643"/>
                      <a:pt x="263148" y="155652"/>
                      <a:pt x="262591" y="160661"/>
                    </a:cubicBezTo>
                  </a:path>
                </a:pathLst>
              </a:custGeom>
              <a:grpFill/>
              <a:ln w="11089" cap="flat">
                <a:noFill/>
                <a:prstDash val="solid"/>
                <a:miter/>
              </a:ln>
            </p:spPr>
            <p:txBody>
              <a:bodyPr rtlCol="0" anchor="ctr"/>
              <a:lstStyle/>
              <a:p>
                <a:endParaRPr lang="fi-FI"/>
              </a:p>
            </p:txBody>
          </p:sp>
          <p:sp>
            <p:nvSpPr>
              <p:cNvPr id="17" name="Vapaamuotoinen: Muoto 16">
                <a:extLst>
                  <a:ext uri="{FF2B5EF4-FFF2-40B4-BE49-F238E27FC236}">
                    <a16:creationId xmlns:a16="http://schemas.microsoft.com/office/drawing/2014/main" id="{1CFCE4EB-3D0D-439E-8E17-0679078793AD}"/>
                  </a:ext>
                </a:extLst>
              </p:cNvPr>
              <p:cNvSpPr/>
              <p:nvPr/>
            </p:nvSpPr>
            <p:spPr bwMode="black">
              <a:xfrm>
                <a:off x="10972862" y="6318240"/>
                <a:ext cx="32851" cy="290311"/>
              </a:xfrm>
              <a:custGeom>
                <a:avLst/>
                <a:gdLst>
                  <a:gd name="connsiteX0" fmla="*/ 334 w 32851"/>
                  <a:gd name="connsiteY0" fmla="*/ 290312 h 290311"/>
                  <a:gd name="connsiteX1" fmla="*/ 32518 w 32851"/>
                  <a:gd name="connsiteY1" fmla="*/ 290312 h 290311"/>
                  <a:gd name="connsiteX2" fmla="*/ 32852 w 32851"/>
                  <a:gd name="connsiteY2" fmla="*/ 145156 h 290311"/>
                  <a:gd name="connsiteX3" fmla="*/ 32518 w 32851"/>
                  <a:gd name="connsiteY3" fmla="*/ 0 h 290311"/>
                  <a:gd name="connsiteX4" fmla="*/ 334 w 32851"/>
                  <a:gd name="connsiteY4" fmla="*/ 0 h 290311"/>
                  <a:gd name="connsiteX5" fmla="*/ 0 w 32851"/>
                  <a:gd name="connsiteY5" fmla="*/ 145156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1" h="290311">
                    <a:moveTo>
                      <a:pt x="334" y="290312"/>
                    </a:moveTo>
                    <a:lnTo>
                      <a:pt x="32518" y="290312"/>
                    </a:lnTo>
                    <a:lnTo>
                      <a:pt x="32852" y="145156"/>
                    </a:lnTo>
                    <a:lnTo>
                      <a:pt x="32518" y="0"/>
                    </a:lnTo>
                    <a:lnTo>
                      <a:pt x="334" y="0"/>
                    </a:lnTo>
                    <a:lnTo>
                      <a:pt x="0" y="145156"/>
                    </a:lnTo>
                    <a:close/>
                  </a:path>
                </a:pathLst>
              </a:custGeom>
              <a:grpFill/>
              <a:ln w="11089" cap="flat">
                <a:noFill/>
                <a:prstDash val="solid"/>
                <a:miter/>
              </a:ln>
            </p:spPr>
            <p:txBody>
              <a:bodyPr rtlCol="0" anchor="ctr"/>
              <a:lstStyle/>
              <a:p>
                <a:endParaRPr lang="fi-FI"/>
              </a:p>
            </p:txBody>
          </p:sp>
          <p:sp>
            <p:nvSpPr>
              <p:cNvPr id="18" name="Vapaamuotoinen: Muoto 17">
                <a:extLst>
                  <a:ext uri="{FF2B5EF4-FFF2-40B4-BE49-F238E27FC236}">
                    <a16:creationId xmlns:a16="http://schemas.microsoft.com/office/drawing/2014/main" id="{7E684B79-731C-4085-BE6A-B6E739C7F912}"/>
                  </a:ext>
                </a:extLst>
              </p:cNvPr>
              <p:cNvSpPr/>
              <p:nvPr/>
            </p:nvSpPr>
            <p:spPr bwMode="black">
              <a:xfrm>
                <a:off x="10278854" y="6318240"/>
                <a:ext cx="202567" cy="290311"/>
              </a:xfrm>
              <a:custGeom>
                <a:avLst/>
                <a:gdLst>
                  <a:gd name="connsiteX0" fmla="*/ 0 w 202567"/>
                  <a:gd name="connsiteY0" fmla="*/ 0 h 290311"/>
                  <a:gd name="connsiteX1" fmla="*/ 0 w 202567"/>
                  <a:gd name="connsiteY1" fmla="*/ 32233 h 290311"/>
                  <a:gd name="connsiteX2" fmla="*/ 85081 w 202567"/>
                  <a:gd name="connsiteY2" fmla="*/ 32233 h 290311"/>
                  <a:gd name="connsiteX3" fmla="*/ 84746 w 202567"/>
                  <a:gd name="connsiteY3" fmla="*/ 161163 h 290311"/>
                  <a:gd name="connsiteX4" fmla="*/ 85081 w 202567"/>
                  <a:gd name="connsiteY4" fmla="*/ 290312 h 290311"/>
                  <a:gd name="connsiteX5" fmla="*/ 117710 w 202567"/>
                  <a:gd name="connsiteY5" fmla="*/ 290312 h 290311"/>
                  <a:gd name="connsiteX6" fmla="*/ 117932 w 202567"/>
                  <a:gd name="connsiteY6" fmla="*/ 161163 h 290311"/>
                  <a:gd name="connsiteX7" fmla="*/ 117710 w 202567"/>
                  <a:gd name="connsiteY7" fmla="*/ 32233 h 290311"/>
                  <a:gd name="connsiteX8" fmla="*/ 202567 w 202567"/>
                  <a:gd name="connsiteY8" fmla="*/ 32233 h 290311"/>
                  <a:gd name="connsiteX9" fmla="*/ 202567 w 202567"/>
                  <a:gd name="connsiteY9" fmla="*/ 0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567" h="290311">
                    <a:moveTo>
                      <a:pt x="0" y="0"/>
                    </a:moveTo>
                    <a:lnTo>
                      <a:pt x="0" y="32233"/>
                    </a:lnTo>
                    <a:lnTo>
                      <a:pt x="85081" y="32233"/>
                    </a:lnTo>
                    <a:lnTo>
                      <a:pt x="84746" y="161163"/>
                    </a:lnTo>
                    <a:lnTo>
                      <a:pt x="85081" y="290312"/>
                    </a:lnTo>
                    <a:lnTo>
                      <a:pt x="117710" y="290312"/>
                    </a:lnTo>
                    <a:lnTo>
                      <a:pt x="117932" y="161163"/>
                    </a:lnTo>
                    <a:lnTo>
                      <a:pt x="117710" y="32233"/>
                    </a:lnTo>
                    <a:lnTo>
                      <a:pt x="202567" y="32233"/>
                    </a:lnTo>
                    <a:lnTo>
                      <a:pt x="202567" y="0"/>
                    </a:lnTo>
                    <a:close/>
                  </a:path>
                </a:pathLst>
              </a:custGeom>
              <a:grpFill/>
              <a:ln w="11089" cap="flat">
                <a:noFill/>
                <a:prstDash val="solid"/>
                <a:miter/>
              </a:ln>
            </p:spPr>
            <p:txBody>
              <a:bodyPr rtlCol="0" anchor="ctr"/>
              <a:lstStyle/>
              <a:p>
                <a:endParaRPr lang="fi-FI"/>
              </a:p>
            </p:txBody>
          </p:sp>
          <p:sp>
            <p:nvSpPr>
              <p:cNvPr id="19" name="Vapaamuotoinen: Muoto 18">
                <a:extLst>
                  <a:ext uri="{FF2B5EF4-FFF2-40B4-BE49-F238E27FC236}">
                    <a16:creationId xmlns:a16="http://schemas.microsoft.com/office/drawing/2014/main" id="{57443CA3-1F18-4A94-86F4-FEE32CBEC292}"/>
                  </a:ext>
                </a:extLst>
              </p:cNvPr>
              <p:cNvSpPr/>
              <p:nvPr/>
            </p:nvSpPr>
            <p:spPr bwMode="black">
              <a:xfrm>
                <a:off x="10763359" y="6317810"/>
                <a:ext cx="159501" cy="291546"/>
              </a:xfrm>
              <a:custGeom>
                <a:avLst/>
                <a:gdLst>
                  <a:gd name="connsiteX0" fmla="*/ 126872 w 159501"/>
                  <a:gd name="connsiteY0" fmla="*/ 76547 h 291546"/>
                  <a:gd name="connsiteX1" fmla="*/ 126427 w 159501"/>
                  <a:gd name="connsiteY1" fmla="*/ 69251 h 291546"/>
                  <a:gd name="connsiteX2" fmla="*/ 125536 w 159501"/>
                  <a:gd name="connsiteY2" fmla="*/ 64460 h 291546"/>
                  <a:gd name="connsiteX3" fmla="*/ 124645 w 159501"/>
                  <a:gd name="connsiteY3" fmla="*/ 61302 h 291546"/>
                  <a:gd name="connsiteX4" fmla="*/ 123532 w 159501"/>
                  <a:gd name="connsiteY4" fmla="*/ 58362 h 291546"/>
                  <a:gd name="connsiteX5" fmla="*/ 120525 w 159501"/>
                  <a:gd name="connsiteY5" fmla="*/ 52917 h 291546"/>
                  <a:gd name="connsiteX6" fmla="*/ 116516 w 159501"/>
                  <a:gd name="connsiteY6" fmla="*/ 47908 h 291546"/>
                  <a:gd name="connsiteX7" fmla="*/ 113843 w 159501"/>
                  <a:gd name="connsiteY7" fmla="*/ 45404 h 291546"/>
                  <a:gd name="connsiteX8" fmla="*/ 112507 w 159501"/>
                  <a:gd name="connsiteY8" fmla="*/ 44315 h 291546"/>
                  <a:gd name="connsiteX9" fmla="*/ 111839 w 159501"/>
                  <a:gd name="connsiteY9" fmla="*/ 43770 h 291546"/>
                  <a:gd name="connsiteX10" fmla="*/ 111282 w 159501"/>
                  <a:gd name="connsiteY10" fmla="*/ 43226 h 291546"/>
                  <a:gd name="connsiteX11" fmla="*/ 109611 w 159501"/>
                  <a:gd name="connsiteY11" fmla="*/ 42028 h 291546"/>
                  <a:gd name="connsiteX12" fmla="*/ 106493 w 159501"/>
                  <a:gd name="connsiteY12" fmla="*/ 40068 h 291546"/>
                  <a:gd name="connsiteX13" fmla="*/ 105157 w 159501"/>
                  <a:gd name="connsiteY13" fmla="*/ 39305 h 291546"/>
                  <a:gd name="connsiteX14" fmla="*/ 100591 w 159501"/>
                  <a:gd name="connsiteY14" fmla="*/ 37128 h 291546"/>
                  <a:gd name="connsiteX15" fmla="*/ 95914 w 159501"/>
                  <a:gd name="connsiteY15" fmla="*/ 35494 h 291546"/>
                  <a:gd name="connsiteX16" fmla="*/ 92462 w 159501"/>
                  <a:gd name="connsiteY16" fmla="*/ 34623 h 291546"/>
                  <a:gd name="connsiteX17" fmla="*/ 88898 w 159501"/>
                  <a:gd name="connsiteY17" fmla="*/ 33861 h 291546"/>
                  <a:gd name="connsiteX18" fmla="*/ 83553 w 159501"/>
                  <a:gd name="connsiteY18" fmla="*/ 33098 h 291546"/>
                  <a:gd name="connsiteX19" fmla="*/ 79544 w 159501"/>
                  <a:gd name="connsiteY19" fmla="*/ 32881 h 291546"/>
                  <a:gd name="connsiteX20" fmla="*/ 75535 w 159501"/>
                  <a:gd name="connsiteY20" fmla="*/ 32772 h 291546"/>
                  <a:gd name="connsiteX21" fmla="*/ 32215 w 159501"/>
                  <a:gd name="connsiteY21" fmla="*/ 32772 h 291546"/>
                  <a:gd name="connsiteX22" fmla="*/ 32215 w 159501"/>
                  <a:gd name="connsiteY22" fmla="*/ 121738 h 291546"/>
                  <a:gd name="connsiteX23" fmla="*/ 75423 w 159501"/>
                  <a:gd name="connsiteY23" fmla="*/ 121738 h 291546"/>
                  <a:gd name="connsiteX24" fmla="*/ 86448 w 159501"/>
                  <a:gd name="connsiteY24" fmla="*/ 120976 h 291546"/>
                  <a:gd name="connsiteX25" fmla="*/ 96248 w 159501"/>
                  <a:gd name="connsiteY25" fmla="*/ 118689 h 291546"/>
                  <a:gd name="connsiteX26" fmla="*/ 104934 w 159501"/>
                  <a:gd name="connsiteY26" fmla="*/ 114987 h 291546"/>
                  <a:gd name="connsiteX27" fmla="*/ 112618 w 159501"/>
                  <a:gd name="connsiteY27" fmla="*/ 109869 h 291546"/>
                  <a:gd name="connsiteX28" fmla="*/ 115514 w 159501"/>
                  <a:gd name="connsiteY28" fmla="*/ 107146 h 291546"/>
                  <a:gd name="connsiteX29" fmla="*/ 118075 w 159501"/>
                  <a:gd name="connsiteY29" fmla="*/ 104206 h 291546"/>
                  <a:gd name="connsiteX30" fmla="*/ 120302 w 159501"/>
                  <a:gd name="connsiteY30" fmla="*/ 101157 h 291546"/>
                  <a:gd name="connsiteX31" fmla="*/ 122195 w 159501"/>
                  <a:gd name="connsiteY31" fmla="*/ 97782 h 291546"/>
                  <a:gd name="connsiteX32" fmla="*/ 124979 w 159501"/>
                  <a:gd name="connsiteY32" fmla="*/ 90377 h 291546"/>
                  <a:gd name="connsiteX33" fmla="*/ 125982 w 159501"/>
                  <a:gd name="connsiteY33" fmla="*/ 85694 h 291546"/>
                  <a:gd name="connsiteX34" fmla="*/ 126872 w 159501"/>
                  <a:gd name="connsiteY34" fmla="*/ 76547 h 291546"/>
                  <a:gd name="connsiteX35" fmla="*/ 98809 w 159501"/>
                  <a:gd name="connsiteY35" fmla="*/ 151249 h 291546"/>
                  <a:gd name="connsiteX36" fmla="*/ 42126 w 159501"/>
                  <a:gd name="connsiteY36" fmla="*/ 153862 h 291546"/>
                  <a:gd name="connsiteX37" fmla="*/ 32215 w 159501"/>
                  <a:gd name="connsiteY37" fmla="*/ 156040 h 291546"/>
                  <a:gd name="connsiteX38" fmla="*/ 32215 w 159501"/>
                  <a:gd name="connsiteY38" fmla="*/ 168018 h 291546"/>
                  <a:gd name="connsiteX39" fmla="*/ 32215 w 159501"/>
                  <a:gd name="connsiteY39" fmla="*/ 191866 h 291546"/>
                  <a:gd name="connsiteX40" fmla="*/ 32215 w 159501"/>
                  <a:gd name="connsiteY40" fmla="*/ 243591 h 291546"/>
                  <a:gd name="connsiteX41" fmla="*/ 32215 w 159501"/>
                  <a:gd name="connsiteY41" fmla="*/ 269508 h 291546"/>
                  <a:gd name="connsiteX42" fmla="*/ 32215 w 159501"/>
                  <a:gd name="connsiteY42" fmla="*/ 282466 h 291546"/>
                  <a:gd name="connsiteX43" fmla="*/ 32215 w 159501"/>
                  <a:gd name="connsiteY43" fmla="*/ 289000 h 291546"/>
                  <a:gd name="connsiteX44" fmla="*/ 27538 w 159501"/>
                  <a:gd name="connsiteY44" fmla="*/ 290851 h 291546"/>
                  <a:gd name="connsiteX45" fmla="*/ 7604 w 159501"/>
                  <a:gd name="connsiteY45" fmla="*/ 290851 h 291546"/>
                  <a:gd name="connsiteX46" fmla="*/ 31 w 159501"/>
                  <a:gd name="connsiteY46" fmla="*/ 288564 h 291546"/>
                  <a:gd name="connsiteX47" fmla="*/ 31 w 159501"/>
                  <a:gd name="connsiteY47" fmla="*/ 285079 h 291546"/>
                  <a:gd name="connsiteX48" fmla="*/ 31 w 159501"/>
                  <a:gd name="connsiteY48" fmla="*/ 274626 h 291546"/>
                  <a:gd name="connsiteX49" fmla="*/ 31 w 159501"/>
                  <a:gd name="connsiteY49" fmla="*/ 214516 h 291546"/>
                  <a:gd name="connsiteX50" fmla="*/ 143 w 159501"/>
                  <a:gd name="connsiteY50" fmla="*/ 7944 h 291546"/>
                  <a:gd name="connsiteX51" fmla="*/ 143 w 159501"/>
                  <a:gd name="connsiteY51" fmla="*/ 1846 h 291546"/>
                  <a:gd name="connsiteX52" fmla="*/ 5042 w 159501"/>
                  <a:gd name="connsiteY52" fmla="*/ 539 h 291546"/>
                  <a:gd name="connsiteX53" fmla="*/ 17404 w 159501"/>
                  <a:gd name="connsiteY53" fmla="*/ 539 h 291546"/>
                  <a:gd name="connsiteX54" fmla="*/ 42126 w 159501"/>
                  <a:gd name="connsiteY54" fmla="*/ 539 h 291546"/>
                  <a:gd name="connsiteX55" fmla="*/ 98141 w 159501"/>
                  <a:gd name="connsiteY55" fmla="*/ 2826 h 291546"/>
                  <a:gd name="connsiteX56" fmla="*/ 159501 w 159501"/>
                  <a:gd name="connsiteY56" fmla="*/ 76656 h 291546"/>
                  <a:gd name="connsiteX57" fmla="*/ 98809 w 159501"/>
                  <a:gd name="connsiteY57" fmla="*/ 151249 h 29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9501" h="291546">
                    <a:moveTo>
                      <a:pt x="126872" y="76547"/>
                    </a:moveTo>
                    <a:cubicBezTo>
                      <a:pt x="126872" y="74043"/>
                      <a:pt x="126761" y="71647"/>
                      <a:pt x="126427" y="69251"/>
                    </a:cubicBezTo>
                    <a:cubicBezTo>
                      <a:pt x="126204" y="67618"/>
                      <a:pt x="125870" y="65985"/>
                      <a:pt x="125536" y="64460"/>
                    </a:cubicBezTo>
                    <a:cubicBezTo>
                      <a:pt x="125313" y="63371"/>
                      <a:pt x="124979" y="62282"/>
                      <a:pt x="124645" y="61302"/>
                    </a:cubicBezTo>
                    <a:cubicBezTo>
                      <a:pt x="124311" y="60322"/>
                      <a:pt x="123866" y="59342"/>
                      <a:pt x="123532" y="58362"/>
                    </a:cubicBezTo>
                    <a:cubicBezTo>
                      <a:pt x="122752" y="56402"/>
                      <a:pt x="121638" y="54551"/>
                      <a:pt x="120525" y="52917"/>
                    </a:cubicBezTo>
                    <a:cubicBezTo>
                      <a:pt x="119300" y="51175"/>
                      <a:pt x="117963" y="49433"/>
                      <a:pt x="116516" y="47908"/>
                    </a:cubicBezTo>
                    <a:cubicBezTo>
                      <a:pt x="115625" y="47037"/>
                      <a:pt x="114734" y="46166"/>
                      <a:pt x="113843" y="45404"/>
                    </a:cubicBezTo>
                    <a:cubicBezTo>
                      <a:pt x="113398" y="44968"/>
                      <a:pt x="112952" y="44641"/>
                      <a:pt x="112507" y="44315"/>
                    </a:cubicBezTo>
                    <a:cubicBezTo>
                      <a:pt x="112284" y="44097"/>
                      <a:pt x="112061" y="43988"/>
                      <a:pt x="111839" y="43770"/>
                    </a:cubicBezTo>
                    <a:cubicBezTo>
                      <a:pt x="111616" y="43661"/>
                      <a:pt x="111504" y="43443"/>
                      <a:pt x="111282" y="43226"/>
                    </a:cubicBezTo>
                    <a:cubicBezTo>
                      <a:pt x="110725" y="42790"/>
                      <a:pt x="110168" y="42354"/>
                      <a:pt x="109611" y="42028"/>
                    </a:cubicBezTo>
                    <a:cubicBezTo>
                      <a:pt x="108609" y="41266"/>
                      <a:pt x="107607" y="40612"/>
                      <a:pt x="106493" y="40068"/>
                    </a:cubicBezTo>
                    <a:cubicBezTo>
                      <a:pt x="106048" y="39850"/>
                      <a:pt x="105602" y="39523"/>
                      <a:pt x="105157" y="39305"/>
                    </a:cubicBezTo>
                    <a:cubicBezTo>
                      <a:pt x="103709" y="38543"/>
                      <a:pt x="102150" y="37781"/>
                      <a:pt x="100591" y="37128"/>
                    </a:cubicBezTo>
                    <a:cubicBezTo>
                      <a:pt x="99032" y="36474"/>
                      <a:pt x="97584" y="36039"/>
                      <a:pt x="95914" y="35494"/>
                    </a:cubicBezTo>
                    <a:cubicBezTo>
                      <a:pt x="94800" y="35167"/>
                      <a:pt x="93575" y="34841"/>
                      <a:pt x="92462" y="34623"/>
                    </a:cubicBezTo>
                    <a:cubicBezTo>
                      <a:pt x="91237" y="34405"/>
                      <a:pt x="90123" y="34079"/>
                      <a:pt x="88898" y="33861"/>
                    </a:cubicBezTo>
                    <a:cubicBezTo>
                      <a:pt x="87116" y="33534"/>
                      <a:pt x="85334" y="33316"/>
                      <a:pt x="83553" y="33098"/>
                    </a:cubicBezTo>
                    <a:cubicBezTo>
                      <a:pt x="82216" y="32990"/>
                      <a:pt x="80880" y="32881"/>
                      <a:pt x="79544" y="32881"/>
                    </a:cubicBezTo>
                    <a:cubicBezTo>
                      <a:pt x="78207" y="32881"/>
                      <a:pt x="76871" y="32772"/>
                      <a:pt x="75535" y="32772"/>
                    </a:cubicBezTo>
                    <a:lnTo>
                      <a:pt x="32215" y="32772"/>
                    </a:lnTo>
                    <a:lnTo>
                      <a:pt x="32215" y="121738"/>
                    </a:lnTo>
                    <a:lnTo>
                      <a:pt x="75423" y="121738"/>
                    </a:lnTo>
                    <a:cubicBezTo>
                      <a:pt x="79098" y="121738"/>
                      <a:pt x="82773" y="121520"/>
                      <a:pt x="86448" y="120976"/>
                    </a:cubicBezTo>
                    <a:cubicBezTo>
                      <a:pt x="89789" y="120432"/>
                      <a:pt x="93018" y="119778"/>
                      <a:pt x="96248" y="118689"/>
                    </a:cubicBezTo>
                    <a:cubicBezTo>
                      <a:pt x="99255" y="117709"/>
                      <a:pt x="102150" y="116511"/>
                      <a:pt x="104934" y="114987"/>
                    </a:cubicBezTo>
                    <a:cubicBezTo>
                      <a:pt x="107607" y="113571"/>
                      <a:pt x="110168" y="111829"/>
                      <a:pt x="112618" y="109869"/>
                    </a:cubicBezTo>
                    <a:cubicBezTo>
                      <a:pt x="113620" y="108998"/>
                      <a:pt x="114623" y="108127"/>
                      <a:pt x="115514" y="107146"/>
                    </a:cubicBezTo>
                    <a:cubicBezTo>
                      <a:pt x="116404" y="106275"/>
                      <a:pt x="117295" y="105295"/>
                      <a:pt x="118075" y="104206"/>
                    </a:cubicBezTo>
                    <a:cubicBezTo>
                      <a:pt x="118854" y="103226"/>
                      <a:pt x="119634" y="102246"/>
                      <a:pt x="120302" y="101157"/>
                    </a:cubicBezTo>
                    <a:cubicBezTo>
                      <a:pt x="120970" y="100068"/>
                      <a:pt x="121638" y="98979"/>
                      <a:pt x="122195" y="97782"/>
                    </a:cubicBezTo>
                    <a:cubicBezTo>
                      <a:pt x="123309" y="95386"/>
                      <a:pt x="124311" y="92990"/>
                      <a:pt x="124979" y="90377"/>
                    </a:cubicBezTo>
                    <a:cubicBezTo>
                      <a:pt x="125425" y="88852"/>
                      <a:pt x="125759" y="87219"/>
                      <a:pt x="125982" y="85694"/>
                    </a:cubicBezTo>
                    <a:cubicBezTo>
                      <a:pt x="126650" y="82536"/>
                      <a:pt x="126872" y="79487"/>
                      <a:pt x="126872" y="76547"/>
                    </a:cubicBezTo>
                    <a:moveTo>
                      <a:pt x="98809" y="151249"/>
                    </a:moveTo>
                    <a:cubicBezTo>
                      <a:pt x="79766" y="155822"/>
                      <a:pt x="61058" y="153862"/>
                      <a:pt x="42126" y="153862"/>
                    </a:cubicBezTo>
                    <a:cubicBezTo>
                      <a:pt x="39899" y="153862"/>
                      <a:pt x="32215" y="151902"/>
                      <a:pt x="32215" y="156040"/>
                    </a:cubicBezTo>
                    <a:lnTo>
                      <a:pt x="32215" y="168018"/>
                    </a:lnTo>
                    <a:lnTo>
                      <a:pt x="32215" y="191866"/>
                    </a:lnTo>
                    <a:lnTo>
                      <a:pt x="32215" y="243591"/>
                    </a:lnTo>
                    <a:lnTo>
                      <a:pt x="32215" y="269508"/>
                    </a:lnTo>
                    <a:lnTo>
                      <a:pt x="32215" y="282466"/>
                    </a:lnTo>
                    <a:lnTo>
                      <a:pt x="32215" y="289000"/>
                    </a:lnTo>
                    <a:cubicBezTo>
                      <a:pt x="32215" y="292049"/>
                      <a:pt x="29431" y="290851"/>
                      <a:pt x="27538" y="290851"/>
                    </a:cubicBezTo>
                    <a:lnTo>
                      <a:pt x="7604" y="290851"/>
                    </a:lnTo>
                    <a:cubicBezTo>
                      <a:pt x="4708" y="290851"/>
                      <a:pt x="31" y="293464"/>
                      <a:pt x="31" y="288564"/>
                    </a:cubicBezTo>
                    <a:lnTo>
                      <a:pt x="31" y="285079"/>
                    </a:lnTo>
                    <a:cubicBezTo>
                      <a:pt x="31" y="281595"/>
                      <a:pt x="31" y="278110"/>
                      <a:pt x="31" y="274626"/>
                    </a:cubicBezTo>
                    <a:cubicBezTo>
                      <a:pt x="31" y="254589"/>
                      <a:pt x="31" y="234553"/>
                      <a:pt x="31" y="214516"/>
                    </a:cubicBezTo>
                    <a:cubicBezTo>
                      <a:pt x="-80" y="145695"/>
                      <a:pt x="143" y="76874"/>
                      <a:pt x="143" y="7944"/>
                    </a:cubicBezTo>
                    <a:lnTo>
                      <a:pt x="143" y="1846"/>
                    </a:lnTo>
                    <a:cubicBezTo>
                      <a:pt x="143" y="-1312"/>
                      <a:pt x="3261" y="539"/>
                      <a:pt x="5042" y="539"/>
                    </a:cubicBezTo>
                    <a:lnTo>
                      <a:pt x="17404" y="539"/>
                    </a:lnTo>
                    <a:lnTo>
                      <a:pt x="42126" y="539"/>
                    </a:lnTo>
                    <a:cubicBezTo>
                      <a:pt x="60835" y="539"/>
                      <a:pt x="79321" y="-1312"/>
                      <a:pt x="98141" y="2826"/>
                    </a:cubicBezTo>
                    <a:cubicBezTo>
                      <a:pt x="136561" y="11320"/>
                      <a:pt x="159501" y="37672"/>
                      <a:pt x="159501" y="76656"/>
                    </a:cubicBezTo>
                    <a:cubicBezTo>
                      <a:pt x="159390" y="113789"/>
                      <a:pt x="135559" y="142428"/>
                      <a:pt x="98809" y="151249"/>
                    </a:cubicBezTo>
                  </a:path>
                </a:pathLst>
              </a:custGeom>
              <a:grpFill/>
              <a:ln w="11089" cap="flat">
                <a:noFill/>
                <a:prstDash val="solid"/>
                <a:miter/>
              </a:ln>
            </p:spPr>
            <p:txBody>
              <a:bodyPr rtlCol="0" anchor="ctr"/>
              <a:lstStyle/>
              <a:p>
                <a:endParaRPr lang="fi-FI"/>
              </a:p>
            </p:txBody>
          </p:sp>
          <p:sp>
            <p:nvSpPr>
              <p:cNvPr id="20" name="Vapaamuotoinen: Muoto 19">
                <a:extLst>
                  <a:ext uri="{FF2B5EF4-FFF2-40B4-BE49-F238E27FC236}">
                    <a16:creationId xmlns:a16="http://schemas.microsoft.com/office/drawing/2014/main" id="{434B4746-318A-4BD9-BEF3-36C90F5D931D}"/>
                  </a:ext>
                </a:extLst>
              </p:cNvPr>
              <p:cNvSpPr/>
              <p:nvPr/>
            </p:nvSpPr>
            <p:spPr bwMode="black">
              <a:xfrm>
                <a:off x="10472624" y="6318240"/>
                <a:ext cx="245775" cy="290311"/>
              </a:xfrm>
              <a:custGeom>
                <a:avLst/>
                <a:gdLst>
                  <a:gd name="connsiteX0" fmla="*/ 172054 w 245775"/>
                  <a:gd name="connsiteY0" fmla="*/ 204176 h 290311"/>
                  <a:gd name="connsiteX1" fmla="*/ 122610 w 245775"/>
                  <a:gd name="connsiteY1" fmla="*/ 77750 h 290311"/>
                  <a:gd name="connsiteX2" fmla="*/ 73165 w 245775"/>
                  <a:gd name="connsiteY2" fmla="*/ 204176 h 290311"/>
                  <a:gd name="connsiteX3" fmla="*/ 172054 w 245775"/>
                  <a:gd name="connsiteY3" fmla="*/ 204176 h 290311"/>
                  <a:gd name="connsiteX4" fmla="*/ 206131 w 245775"/>
                  <a:gd name="connsiteY4" fmla="*/ 290312 h 290311"/>
                  <a:gd name="connsiteX5" fmla="*/ 183190 w 245775"/>
                  <a:gd name="connsiteY5" fmla="*/ 231618 h 290311"/>
                  <a:gd name="connsiteX6" fmla="*/ 62474 w 245775"/>
                  <a:gd name="connsiteY6" fmla="*/ 231618 h 290311"/>
                  <a:gd name="connsiteX7" fmla="*/ 39534 w 245775"/>
                  <a:gd name="connsiteY7" fmla="*/ 290312 h 290311"/>
                  <a:gd name="connsiteX8" fmla="*/ 0 w 245775"/>
                  <a:gd name="connsiteY8" fmla="*/ 290312 h 290311"/>
                  <a:gd name="connsiteX9" fmla="*/ 122721 w 245775"/>
                  <a:gd name="connsiteY9" fmla="*/ 0 h 290311"/>
                  <a:gd name="connsiteX10" fmla="*/ 245776 w 245775"/>
                  <a:gd name="connsiteY10" fmla="*/ 290312 h 290311"/>
                  <a:gd name="connsiteX11" fmla="*/ 206131 w 245775"/>
                  <a:gd name="connsiteY11" fmla="*/ 290312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75" h="290311">
                    <a:moveTo>
                      <a:pt x="172054" y="204176"/>
                    </a:moveTo>
                    <a:lnTo>
                      <a:pt x="122610" y="77750"/>
                    </a:lnTo>
                    <a:lnTo>
                      <a:pt x="73165" y="204176"/>
                    </a:lnTo>
                    <a:lnTo>
                      <a:pt x="172054" y="204176"/>
                    </a:lnTo>
                    <a:close/>
                    <a:moveTo>
                      <a:pt x="206131" y="290312"/>
                    </a:moveTo>
                    <a:lnTo>
                      <a:pt x="183190" y="231618"/>
                    </a:lnTo>
                    <a:lnTo>
                      <a:pt x="62474" y="231618"/>
                    </a:lnTo>
                    <a:lnTo>
                      <a:pt x="39534" y="290312"/>
                    </a:lnTo>
                    <a:lnTo>
                      <a:pt x="0" y="290312"/>
                    </a:lnTo>
                    <a:lnTo>
                      <a:pt x="122721" y="0"/>
                    </a:lnTo>
                    <a:lnTo>
                      <a:pt x="245776" y="290312"/>
                    </a:lnTo>
                    <a:lnTo>
                      <a:pt x="206131" y="290312"/>
                    </a:lnTo>
                    <a:close/>
                  </a:path>
                </a:pathLst>
              </a:custGeom>
              <a:grpFill/>
              <a:ln w="11089" cap="flat">
                <a:noFill/>
                <a:prstDash val="solid"/>
                <a:miter/>
              </a:ln>
            </p:spPr>
            <p:txBody>
              <a:bodyPr rtlCol="0" anchor="ctr"/>
              <a:lstStyle/>
              <a:p>
                <a:endParaRPr lang="fi-FI"/>
              </a:p>
            </p:txBody>
          </p:sp>
        </p:grpSp>
      </p:grpSp>
    </p:spTree>
    <p:extLst>
      <p:ext uri="{BB962C8B-B14F-4D97-AF65-F5344CB8AC3E}">
        <p14:creationId xmlns:p14="http://schemas.microsoft.com/office/powerpoint/2010/main" val="1931827925"/>
      </p:ext>
    </p:extLst>
  </p:cSld>
  <p:clrMapOvr>
    <a:masterClrMapping/>
  </p:clrMapOvr>
  <p:extLst>
    <p:ext uri="{DCECCB84-F9BA-43D5-87BE-67443E8EF086}">
      <p15:sldGuideLst xmlns:p15="http://schemas.microsoft.com/office/powerpoint/2012/main">
        <p15:guide id="1" orient="horz" pos="27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Otsikkodia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Otsikko 21">
            <a:extLst>
              <a:ext uri="{FF2B5EF4-FFF2-40B4-BE49-F238E27FC236}">
                <a16:creationId xmlns:a16="http://schemas.microsoft.com/office/drawing/2014/main" id="{42627C78-F857-4C35-B9DE-F8E8F893A8C6}"/>
              </a:ext>
            </a:extLst>
          </p:cNvPr>
          <p:cNvSpPr>
            <a:spLocks noGrp="1"/>
          </p:cNvSpPr>
          <p:nvPr>
            <p:ph type="title"/>
          </p:nvPr>
        </p:nvSpPr>
        <p:spPr>
          <a:xfrm>
            <a:off x="576000" y="3909750"/>
            <a:ext cx="8280000" cy="1224000"/>
          </a:xfrm>
        </p:spPr>
        <p:txBody>
          <a:bodyPr/>
          <a:lstStyle>
            <a:lvl1pPr>
              <a:defRPr>
                <a:solidFill>
                  <a:schemeClr val="bg1"/>
                </a:solidFill>
              </a:defRPr>
            </a:lvl1pPr>
          </a:lstStyle>
          <a:p>
            <a:r>
              <a:rPr lang="fi-FI"/>
              <a:t>Muokkaa ots. perustyyl. napsautt.</a:t>
            </a:r>
            <a:endParaRPr lang="fi-FI" dirty="0"/>
          </a:p>
        </p:txBody>
      </p:sp>
      <p:sp>
        <p:nvSpPr>
          <p:cNvPr id="8" name="Alaotsikko">
            <a:extLst>
              <a:ext uri="{FF2B5EF4-FFF2-40B4-BE49-F238E27FC236}">
                <a16:creationId xmlns:a16="http://schemas.microsoft.com/office/drawing/2014/main" id="{E91DDF1F-FE89-4603-A3BF-EF6D77121761}"/>
              </a:ext>
            </a:extLst>
          </p:cNvPr>
          <p:cNvSpPr>
            <a:spLocks noGrp="1"/>
          </p:cNvSpPr>
          <p:nvPr>
            <p:ph type="subTitle" idx="1"/>
          </p:nvPr>
        </p:nvSpPr>
        <p:spPr>
          <a:xfrm>
            <a:off x="576000" y="5229000"/>
            <a:ext cx="8280000" cy="1241006"/>
          </a:xfrm>
        </p:spPr>
        <p:txBody>
          <a:bodyPr/>
          <a:lstStyle>
            <a:lvl1pPr marL="0" indent="0" algn="l">
              <a:lnSpc>
                <a:spcPct val="90000"/>
              </a:lnSpc>
              <a:spcBef>
                <a:spcPts val="0"/>
              </a:spcBef>
              <a:buNone/>
              <a:defRPr sz="26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6" name="Dian numeron paikkamerkki 5">
            <a:extLst>
              <a:ext uri="{FF2B5EF4-FFF2-40B4-BE49-F238E27FC236}">
                <a16:creationId xmlns:a16="http://schemas.microsoft.com/office/drawing/2014/main" id="{ABE89B99-CB50-4721-8EC5-09E308DE349D}"/>
              </a:ext>
            </a:extLst>
          </p:cNvPr>
          <p:cNvSpPr>
            <a:spLocks noGrp="1"/>
          </p:cNvSpPr>
          <p:nvPr>
            <p:ph type="sldNum" sz="quarter" idx="12"/>
          </p:nvPr>
        </p:nvSpPr>
        <p:spPr/>
        <p:txBody>
          <a:bodyPr/>
          <a:lstStyle>
            <a:lvl1pPr>
              <a:defRPr>
                <a:noFill/>
              </a:defRPr>
            </a:lvl1pPr>
          </a:lstStyle>
          <a:p>
            <a:fld id="{2020BB7A-7565-440A-AF71-226D618FE89D}" type="slidenum">
              <a:rPr lang="fi-FI" smtClean="0"/>
              <a:t>‹#›</a:t>
            </a:fld>
            <a:endParaRPr lang="fi-FI"/>
          </a:p>
        </p:txBody>
      </p:sp>
      <p:sp>
        <p:nvSpPr>
          <p:cNvPr id="4" name="Päivämäärän paikkamerkki 3">
            <a:extLst>
              <a:ext uri="{FF2B5EF4-FFF2-40B4-BE49-F238E27FC236}">
                <a16:creationId xmlns:a16="http://schemas.microsoft.com/office/drawing/2014/main" id="{424E1588-9E6E-4A84-810E-6A616E8CD13B}"/>
              </a:ext>
            </a:extLst>
          </p:cNvPr>
          <p:cNvSpPr>
            <a:spLocks noGrp="1"/>
          </p:cNvSpPr>
          <p:nvPr>
            <p:ph type="dt" sz="half" idx="10"/>
          </p:nvPr>
        </p:nvSpPr>
        <p:spPr/>
        <p:txBody>
          <a:bodyPr/>
          <a:lstStyle>
            <a:lvl1pPr>
              <a:defRPr>
                <a:noFill/>
              </a:defRPr>
            </a:lvl1pPr>
          </a:lstStyle>
          <a:p>
            <a:fld id="{6EAFE27E-BC7A-4B2D-A001-E9051DD8B57C}" type="datetime1">
              <a:rPr lang="fi-FI" smtClean="0"/>
              <a:t>30.5.2024</a:t>
            </a:fld>
            <a:endParaRPr lang="fi-FI"/>
          </a:p>
        </p:txBody>
      </p:sp>
      <p:sp>
        <p:nvSpPr>
          <p:cNvPr id="5" name="Alatunnisteen paikkamerkki 4">
            <a:extLst>
              <a:ext uri="{FF2B5EF4-FFF2-40B4-BE49-F238E27FC236}">
                <a16:creationId xmlns:a16="http://schemas.microsoft.com/office/drawing/2014/main" id="{F2470115-13AF-4E2A-AD86-898C49862C5F}"/>
              </a:ext>
            </a:extLst>
          </p:cNvPr>
          <p:cNvSpPr>
            <a:spLocks noGrp="1"/>
          </p:cNvSpPr>
          <p:nvPr>
            <p:ph type="ftr" sz="quarter" idx="11"/>
          </p:nvPr>
        </p:nvSpPr>
        <p:spPr/>
        <p:txBody>
          <a:bodyPr/>
          <a:lstStyle>
            <a:lvl1pPr>
              <a:defRPr>
                <a:noFill/>
              </a:defRPr>
            </a:lvl1pPr>
          </a:lstStyle>
          <a:p>
            <a:r>
              <a:rPr lang="en-US"/>
              <a:t>This work © 2024 by Tapio Palvelut Oy is licensed under CC BY-SA 4.0 </a:t>
            </a:r>
            <a:endParaRPr lang="fi-FI"/>
          </a:p>
        </p:txBody>
      </p:sp>
      <p:grpSp>
        <p:nvGrpSpPr>
          <p:cNvPr id="13" name="Logo">
            <a:extLst>
              <a:ext uri="{FF2B5EF4-FFF2-40B4-BE49-F238E27FC236}">
                <a16:creationId xmlns:a16="http://schemas.microsoft.com/office/drawing/2014/main" id="{3C30A216-C7F8-42EB-967F-C42A5B6546E0}"/>
              </a:ext>
              <a:ext uri="{C183D7F6-B498-43B3-948B-1728B52AA6E4}">
                <adec:decorative xmlns:adec="http://schemas.microsoft.com/office/drawing/2017/decorative" val="1"/>
              </a:ext>
            </a:extLst>
          </p:cNvPr>
          <p:cNvGrpSpPr>
            <a:grpSpLocks noChangeAspect="1"/>
          </p:cNvGrpSpPr>
          <p:nvPr/>
        </p:nvGrpSpPr>
        <p:grpSpPr bwMode="black">
          <a:xfrm>
            <a:off x="9259944" y="5532891"/>
            <a:ext cx="2196000" cy="592921"/>
            <a:chOff x="10274400" y="6210000"/>
            <a:chExt cx="1492250" cy="402908"/>
          </a:xfrm>
          <a:solidFill>
            <a:srgbClr val="FFFFFF"/>
          </a:solidFill>
        </p:grpSpPr>
        <p:sp>
          <p:nvSpPr>
            <p:cNvPr id="14" name="Vapaamuotoinen: Muoto 13">
              <a:extLst>
                <a:ext uri="{FF2B5EF4-FFF2-40B4-BE49-F238E27FC236}">
                  <a16:creationId xmlns:a16="http://schemas.microsoft.com/office/drawing/2014/main" id="{EC11CF2F-5EEB-49C7-B657-CFB988898499}"/>
                </a:ext>
              </a:extLst>
            </p:cNvPr>
            <p:cNvSpPr/>
            <p:nvPr/>
          </p:nvSpPr>
          <p:spPr bwMode="black">
            <a:xfrm>
              <a:off x="11466195" y="6216751"/>
              <a:ext cx="301902" cy="392018"/>
            </a:xfrm>
            <a:custGeom>
              <a:avLst/>
              <a:gdLst>
                <a:gd name="connsiteX0" fmla="*/ 150227 w 301902"/>
                <a:gd name="connsiteY0" fmla="*/ 0 h 392018"/>
                <a:gd name="connsiteX1" fmla="*/ 126062 w 301902"/>
                <a:gd name="connsiteY1" fmla="*/ 55318 h 392018"/>
                <a:gd name="connsiteX2" fmla="*/ 126062 w 301902"/>
                <a:gd name="connsiteY2" fmla="*/ 170419 h 392018"/>
                <a:gd name="connsiteX3" fmla="*/ 96439 w 301902"/>
                <a:gd name="connsiteY3" fmla="*/ 105409 h 392018"/>
                <a:gd name="connsiteX4" fmla="*/ 69935 w 301902"/>
                <a:gd name="connsiteY4" fmla="*/ 165955 h 392018"/>
                <a:gd name="connsiteX5" fmla="*/ 101896 w 301902"/>
                <a:gd name="connsiteY5" fmla="*/ 235756 h 392018"/>
                <a:gd name="connsiteX6" fmla="*/ 52786 w 301902"/>
                <a:gd name="connsiteY6" fmla="*/ 205265 h 392018"/>
                <a:gd name="connsiteX7" fmla="*/ 33409 w 301902"/>
                <a:gd name="connsiteY7" fmla="*/ 249476 h 392018"/>
                <a:gd name="connsiteX8" fmla="*/ 80849 w 301902"/>
                <a:gd name="connsiteY8" fmla="*/ 278878 h 392018"/>
                <a:gd name="connsiteX9" fmla="*/ 20491 w 301902"/>
                <a:gd name="connsiteY9" fmla="*/ 278878 h 392018"/>
                <a:gd name="connsiteX10" fmla="*/ 0 w 301902"/>
                <a:gd name="connsiteY10" fmla="*/ 325811 h 392018"/>
                <a:gd name="connsiteX11" fmla="*/ 126062 w 301902"/>
                <a:gd name="connsiteY11" fmla="*/ 325811 h 392018"/>
                <a:gd name="connsiteX12" fmla="*/ 126062 w 301902"/>
                <a:gd name="connsiteY12" fmla="*/ 392019 h 392018"/>
                <a:gd name="connsiteX13" fmla="*/ 175729 w 301902"/>
                <a:gd name="connsiteY13" fmla="*/ 392019 h 392018"/>
                <a:gd name="connsiteX14" fmla="*/ 175729 w 301902"/>
                <a:gd name="connsiteY14" fmla="*/ 325811 h 392018"/>
                <a:gd name="connsiteX15" fmla="*/ 301902 w 301902"/>
                <a:gd name="connsiteY15" fmla="*/ 325811 h 392018"/>
                <a:gd name="connsiteX16" fmla="*/ 281300 w 301902"/>
                <a:gd name="connsiteY16" fmla="*/ 278878 h 392018"/>
                <a:gd name="connsiteX17" fmla="*/ 221054 w 301902"/>
                <a:gd name="connsiteY17" fmla="*/ 278878 h 392018"/>
                <a:gd name="connsiteX18" fmla="*/ 268494 w 301902"/>
                <a:gd name="connsiteY18" fmla="*/ 249476 h 392018"/>
                <a:gd name="connsiteX19" fmla="*/ 249117 w 301902"/>
                <a:gd name="connsiteY19" fmla="*/ 205265 h 392018"/>
                <a:gd name="connsiteX20" fmla="*/ 199895 w 301902"/>
                <a:gd name="connsiteY20" fmla="*/ 235756 h 392018"/>
                <a:gd name="connsiteX21" fmla="*/ 231967 w 301902"/>
                <a:gd name="connsiteY21" fmla="*/ 165955 h 392018"/>
                <a:gd name="connsiteX22" fmla="*/ 205463 w 301902"/>
                <a:gd name="connsiteY22" fmla="*/ 105409 h 392018"/>
                <a:gd name="connsiteX23" fmla="*/ 175729 w 301902"/>
                <a:gd name="connsiteY23" fmla="*/ 170419 h 392018"/>
                <a:gd name="connsiteX24" fmla="*/ 175729 w 301902"/>
                <a:gd name="connsiteY24" fmla="*/ 55318 h 392018"/>
                <a:gd name="connsiteX25" fmla="*/ 151675 w 301902"/>
                <a:gd name="connsiteY25" fmla="*/ 0 h 39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902" h="392018">
                  <a:moveTo>
                    <a:pt x="150227" y="0"/>
                  </a:moveTo>
                  <a:lnTo>
                    <a:pt x="126062" y="55318"/>
                  </a:lnTo>
                  <a:lnTo>
                    <a:pt x="126062" y="170419"/>
                  </a:lnTo>
                  <a:lnTo>
                    <a:pt x="96439" y="105409"/>
                  </a:lnTo>
                  <a:lnTo>
                    <a:pt x="69935" y="165955"/>
                  </a:lnTo>
                  <a:lnTo>
                    <a:pt x="101896" y="235756"/>
                  </a:lnTo>
                  <a:lnTo>
                    <a:pt x="52786" y="205265"/>
                  </a:lnTo>
                  <a:lnTo>
                    <a:pt x="33409" y="249476"/>
                  </a:lnTo>
                  <a:lnTo>
                    <a:pt x="80849" y="278878"/>
                  </a:lnTo>
                  <a:lnTo>
                    <a:pt x="20491" y="278878"/>
                  </a:lnTo>
                  <a:lnTo>
                    <a:pt x="0" y="325811"/>
                  </a:lnTo>
                  <a:lnTo>
                    <a:pt x="126062" y="325811"/>
                  </a:lnTo>
                  <a:lnTo>
                    <a:pt x="126062" y="392019"/>
                  </a:lnTo>
                  <a:lnTo>
                    <a:pt x="175729" y="392019"/>
                  </a:lnTo>
                  <a:lnTo>
                    <a:pt x="175729" y="325811"/>
                  </a:lnTo>
                  <a:lnTo>
                    <a:pt x="301902" y="325811"/>
                  </a:lnTo>
                  <a:lnTo>
                    <a:pt x="281300" y="278878"/>
                  </a:lnTo>
                  <a:lnTo>
                    <a:pt x="221054" y="278878"/>
                  </a:lnTo>
                  <a:lnTo>
                    <a:pt x="268494" y="249476"/>
                  </a:lnTo>
                  <a:lnTo>
                    <a:pt x="249117" y="205265"/>
                  </a:lnTo>
                  <a:lnTo>
                    <a:pt x="199895" y="235756"/>
                  </a:lnTo>
                  <a:lnTo>
                    <a:pt x="231967" y="165955"/>
                  </a:lnTo>
                  <a:lnTo>
                    <a:pt x="205463" y="105409"/>
                  </a:lnTo>
                  <a:lnTo>
                    <a:pt x="175729" y="170419"/>
                  </a:lnTo>
                  <a:lnTo>
                    <a:pt x="175729" y="55318"/>
                  </a:lnTo>
                  <a:lnTo>
                    <a:pt x="151675" y="0"/>
                  </a:lnTo>
                  <a:close/>
                </a:path>
              </a:pathLst>
            </a:custGeom>
            <a:grpFill/>
            <a:ln w="11089" cap="flat">
              <a:noFill/>
              <a:prstDash val="solid"/>
              <a:miter/>
            </a:ln>
          </p:spPr>
          <p:txBody>
            <a:bodyPr rtlCol="0" anchor="ctr"/>
            <a:lstStyle/>
            <a:p>
              <a:endParaRPr lang="fi-FI"/>
            </a:p>
          </p:txBody>
        </p:sp>
        <p:grpSp>
          <p:nvGrpSpPr>
            <p:cNvPr id="15" name="Kuva 10">
              <a:extLst>
                <a:ext uri="{FF2B5EF4-FFF2-40B4-BE49-F238E27FC236}">
                  <a16:creationId xmlns:a16="http://schemas.microsoft.com/office/drawing/2014/main" id="{974D59E4-C489-4D86-9ADE-0A22503B24E7}"/>
                </a:ext>
              </a:extLst>
            </p:cNvPr>
            <p:cNvGrpSpPr/>
            <p:nvPr/>
          </p:nvGrpSpPr>
          <p:grpSpPr bwMode="black">
            <a:xfrm>
              <a:off x="10278854" y="6317762"/>
              <a:ext cx="1072638" cy="291633"/>
              <a:chOff x="10278854" y="6317762"/>
              <a:chExt cx="1072638" cy="291633"/>
            </a:xfrm>
            <a:grpFill/>
          </p:grpSpPr>
          <p:sp>
            <p:nvSpPr>
              <p:cNvPr id="16" name="Vapaamuotoinen: Muoto 15">
                <a:extLst>
                  <a:ext uri="{FF2B5EF4-FFF2-40B4-BE49-F238E27FC236}">
                    <a16:creationId xmlns:a16="http://schemas.microsoft.com/office/drawing/2014/main" id="{30BCBFC5-BEC8-4C97-9AE0-5C60F02304EC}"/>
                  </a:ext>
                </a:extLst>
              </p:cNvPr>
              <p:cNvSpPr/>
              <p:nvPr/>
            </p:nvSpPr>
            <p:spPr bwMode="black">
              <a:xfrm>
                <a:off x="11056272" y="6317762"/>
                <a:ext cx="295220" cy="291633"/>
              </a:xfrm>
              <a:custGeom>
                <a:avLst/>
                <a:gdLst>
                  <a:gd name="connsiteX0" fmla="*/ 295221 w 295220"/>
                  <a:gd name="connsiteY0" fmla="*/ 145634 h 291633"/>
                  <a:gd name="connsiteX1" fmla="*/ 293884 w 295220"/>
                  <a:gd name="connsiteY1" fmla="*/ 123093 h 291633"/>
                  <a:gd name="connsiteX2" fmla="*/ 292214 w 295220"/>
                  <a:gd name="connsiteY2" fmla="*/ 112312 h 291633"/>
                  <a:gd name="connsiteX3" fmla="*/ 289764 w 295220"/>
                  <a:gd name="connsiteY3" fmla="*/ 101859 h 291633"/>
                  <a:gd name="connsiteX4" fmla="*/ 282748 w 295220"/>
                  <a:gd name="connsiteY4" fmla="*/ 82149 h 291633"/>
                  <a:gd name="connsiteX5" fmla="*/ 276178 w 295220"/>
                  <a:gd name="connsiteY5" fmla="*/ 69190 h 291633"/>
                  <a:gd name="connsiteX6" fmla="*/ 270610 w 295220"/>
                  <a:gd name="connsiteY6" fmla="*/ 60479 h 291633"/>
                  <a:gd name="connsiteX7" fmla="*/ 264373 w 295220"/>
                  <a:gd name="connsiteY7" fmla="*/ 52094 h 291633"/>
                  <a:gd name="connsiteX8" fmla="*/ 255353 w 295220"/>
                  <a:gd name="connsiteY8" fmla="*/ 42076 h 291633"/>
                  <a:gd name="connsiteX9" fmla="*/ 254239 w 295220"/>
                  <a:gd name="connsiteY9" fmla="*/ 40987 h 291633"/>
                  <a:gd name="connsiteX10" fmla="*/ 253237 w 295220"/>
                  <a:gd name="connsiteY10" fmla="*/ 40116 h 291633"/>
                  <a:gd name="connsiteX11" fmla="*/ 252680 w 295220"/>
                  <a:gd name="connsiteY11" fmla="*/ 39571 h 291633"/>
                  <a:gd name="connsiteX12" fmla="*/ 252235 w 295220"/>
                  <a:gd name="connsiteY12" fmla="*/ 39027 h 291633"/>
                  <a:gd name="connsiteX13" fmla="*/ 250230 w 295220"/>
                  <a:gd name="connsiteY13" fmla="*/ 37284 h 291633"/>
                  <a:gd name="connsiteX14" fmla="*/ 247112 w 295220"/>
                  <a:gd name="connsiteY14" fmla="*/ 34562 h 291633"/>
                  <a:gd name="connsiteX15" fmla="*/ 243994 w 295220"/>
                  <a:gd name="connsiteY15" fmla="*/ 31949 h 291633"/>
                  <a:gd name="connsiteX16" fmla="*/ 239874 w 295220"/>
                  <a:gd name="connsiteY16" fmla="*/ 28682 h 291633"/>
                  <a:gd name="connsiteX17" fmla="*/ 235642 w 295220"/>
                  <a:gd name="connsiteY17" fmla="*/ 25633 h 291633"/>
                  <a:gd name="connsiteX18" fmla="*/ 231299 w 295220"/>
                  <a:gd name="connsiteY18" fmla="*/ 22802 h 291633"/>
                  <a:gd name="connsiteX19" fmla="*/ 226844 w 295220"/>
                  <a:gd name="connsiteY19" fmla="*/ 20079 h 291633"/>
                  <a:gd name="connsiteX20" fmla="*/ 219494 w 295220"/>
                  <a:gd name="connsiteY20" fmla="*/ 16050 h 291633"/>
                  <a:gd name="connsiteX21" fmla="*/ 210697 w 295220"/>
                  <a:gd name="connsiteY21" fmla="*/ 11912 h 291633"/>
                  <a:gd name="connsiteX22" fmla="*/ 200786 w 295220"/>
                  <a:gd name="connsiteY22" fmla="*/ 8210 h 291633"/>
                  <a:gd name="connsiteX23" fmla="*/ 180072 w 295220"/>
                  <a:gd name="connsiteY23" fmla="*/ 2874 h 291633"/>
                  <a:gd name="connsiteX24" fmla="*/ 158023 w 295220"/>
                  <a:gd name="connsiteY24" fmla="*/ 261 h 291633"/>
                  <a:gd name="connsiteX25" fmla="*/ 146552 w 295220"/>
                  <a:gd name="connsiteY25" fmla="*/ 43 h 291633"/>
                  <a:gd name="connsiteX26" fmla="*/ 134971 w 295220"/>
                  <a:gd name="connsiteY26" fmla="*/ 478 h 291633"/>
                  <a:gd name="connsiteX27" fmla="*/ 112921 w 295220"/>
                  <a:gd name="connsiteY27" fmla="*/ 3310 h 291633"/>
                  <a:gd name="connsiteX28" fmla="*/ 92208 w 295220"/>
                  <a:gd name="connsiteY28" fmla="*/ 8972 h 291633"/>
                  <a:gd name="connsiteX29" fmla="*/ 82408 w 295220"/>
                  <a:gd name="connsiteY29" fmla="*/ 12783 h 291633"/>
                  <a:gd name="connsiteX30" fmla="*/ 73053 w 295220"/>
                  <a:gd name="connsiteY30" fmla="*/ 17357 h 291633"/>
                  <a:gd name="connsiteX31" fmla="*/ 64033 w 295220"/>
                  <a:gd name="connsiteY31" fmla="*/ 22584 h 291633"/>
                  <a:gd name="connsiteX32" fmla="*/ 55458 w 295220"/>
                  <a:gd name="connsiteY32" fmla="*/ 28573 h 291633"/>
                  <a:gd name="connsiteX33" fmla="*/ 39645 w 295220"/>
                  <a:gd name="connsiteY33" fmla="*/ 42403 h 291633"/>
                  <a:gd name="connsiteX34" fmla="*/ 32629 w 295220"/>
                  <a:gd name="connsiteY34" fmla="*/ 50025 h 291633"/>
                  <a:gd name="connsiteX35" fmla="*/ 26170 w 295220"/>
                  <a:gd name="connsiteY35" fmla="*/ 58192 h 291633"/>
                  <a:gd name="connsiteX36" fmla="*/ 23275 w 295220"/>
                  <a:gd name="connsiteY36" fmla="*/ 62439 h 291633"/>
                  <a:gd name="connsiteX37" fmla="*/ 20491 w 295220"/>
                  <a:gd name="connsiteY37" fmla="*/ 66795 h 291633"/>
                  <a:gd name="connsiteX38" fmla="*/ 15479 w 295220"/>
                  <a:gd name="connsiteY38" fmla="*/ 75724 h 291633"/>
                  <a:gd name="connsiteX39" fmla="*/ 7573 w 295220"/>
                  <a:gd name="connsiteY39" fmla="*/ 94889 h 291633"/>
                  <a:gd name="connsiteX40" fmla="*/ 6014 w 295220"/>
                  <a:gd name="connsiteY40" fmla="*/ 99899 h 291633"/>
                  <a:gd name="connsiteX41" fmla="*/ 4677 w 295220"/>
                  <a:gd name="connsiteY41" fmla="*/ 105017 h 291633"/>
                  <a:gd name="connsiteX42" fmla="*/ 2450 w 295220"/>
                  <a:gd name="connsiteY42" fmla="*/ 115470 h 291633"/>
                  <a:gd name="connsiteX43" fmla="*/ 891 w 295220"/>
                  <a:gd name="connsiteY43" fmla="*/ 126469 h 291633"/>
                  <a:gd name="connsiteX44" fmla="*/ 111 w 295220"/>
                  <a:gd name="connsiteY44" fmla="*/ 137576 h 291633"/>
                  <a:gd name="connsiteX45" fmla="*/ 0 w 295220"/>
                  <a:gd name="connsiteY45" fmla="*/ 143238 h 291633"/>
                  <a:gd name="connsiteX46" fmla="*/ 0 w 295220"/>
                  <a:gd name="connsiteY46" fmla="*/ 149010 h 291633"/>
                  <a:gd name="connsiteX47" fmla="*/ 223 w 295220"/>
                  <a:gd name="connsiteY47" fmla="*/ 154672 h 291633"/>
                  <a:gd name="connsiteX48" fmla="*/ 557 w 295220"/>
                  <a:gd name="connsiteY48" fmla="*/ 160335 h 291633"/>
                  <a:gd name="connsiteX49" fmla="*/ 3675 w 295220"/>
                  <a:gd name="connsiteY49" fmla="*/ 182005 h 291633"/>
                  <a:gd name="connsiteX50" fmla="*/ 6348 w 295220"/>
                  <a:gd name="connsiteY50" fmla="*/ 192350 h 291633"/>
                  <a:gd name="connsiteX51" fmla="*/ 9689 w 295220"/>
                  <a:gd name="connsiteY51" fmla="*/ 202259 h 291633"/>
                  <a:gd name="connsiteX52" fmla="*/ 18486 w 295220"/>
                  <a:gd name="connsiteY52" fmla="*/ 220989 h 291633"/>
                  <a:gd name="connsiteX53" fmla="*/ 23943 w 295220"/>
                  <a:gd name="connsiteY53" fmla="*/ 229809 h 291633"/>
                  <a:gd name="connsiteX54" fmla="*/ 30068 w 295220"/>
                  <a:gd name="connsiteY54" fmla="*/ 238194 h 291633"/>
                  <a:gd name="connsiteX55" fmla="*/ 36861 w 295220"/>
                  <a:gd name="connsiteY55" fmla="*/ 246143 h 291633"/>
                  <a:gd name="connsiteX56" fmla="*/ 44322 w 295220"/>
                  <a:gd name="connsiteY56" fmla="*/ 253657 h 291633"/>
                  <a:gd name="connsiteX57" fmla="*/ 52229 w 295220"/>
                  <a:gd name="connsiteY57" fmla="*/ 260517 h 291633"/>
                  <a:gd name="connsiteX58" fmla="*/ 60581 w 295220"/>
                  <a:gd name="connsiteY58" fmla="*/ 266724 h 291633"/>
                  <a:gd name="connsiteX59" fmla="*/ 69379 w 295220"/>
                  <a:gd name="connsiteY59" fmla="*/ 272278 h 291633"/>
                  <a:gd name="connsiteX60" fmla="*/ 78510 w 295220"/>
                  <a:gd name="connsiteY60" fmla="*/ 277069 h 291633"/>
                  <a:gd name="connsiteX61" fmla="*/ 97999 w 295220"/>
                  <a:gd name="connsiteY61" fmla="*/ 284692 h 291633"/>
                  <a:gd name="connsiteX62" fmla="*/ 108355 w 295220"/>
                  <a:gd name="connsiteY62" fmla="*/ 287414 h 291633"/>
                  <a:gd name="connsiteX63" fmla="*/ 119046 w 295220"/>
                  <a:gd name="connsiteY63" fmla="*/ 289483 h 291633"/>
                  <a:gd name="connsiteX64" fmla="*/ 141541 w 295220"/>
                  <a:gd name="connsiteY64" fmla="*/ 291552 h 291633"/>
                  <a:gd name="connsiteX65" fmla="*/ 153011 w 295220"/>
                  <a:gd name="connsiteY65" fmla="*/ 291552 h 291633"/>
                  <a:gd name="connsiteX66" fmla="*/ 164482 w 295220"/>
                  <a:gd name="connsiteY66" fmla="*/ 290899 h 291633"/>
                  <a:gd name="connsiteX67" fmla="*/ 186197 w 295220"/>
                  <a:gd name="connsiteY67" fmla="*/ 287523 h 291633"/>
                  <a:gd name="connsiteX68" fmla="*/ 196554 w 295220"/>
                  <a:gd name="connsiteY68" fmla="*/ 284801 h 291633"/>
                  <a:gd name="connsiteX69" fmla="*/ 206576 w 295220"/>
                  <a:gd name="connsiteY69" fmla="*/ 281316 h 291633"/>
                  <a:gd name="connsiteX70" fmla="*/ 225397 w 295220"/>
                  <a:gd name="connsiteY70" fmla="*/ 272278 h 291633"/>
                  <a:gd name="connsiteX71" fmla="*/ 234194 w 295220"/>
                  <a:gd name="connsiteY71" fmla="*/ 266724 h 291633"/>
                  <a:gd name="connsiteX72" fmla="*/ 242658 w 295220"/>
                  <a:gd name="connsiteY72" fmla="*/ 260300 h 291633"/>
                  <a:gd name="connsiteX73" fmla="*/ 249673 w 295220"/>
                  <a:gd name="connsiteY73" fmla="*/ 254310 h 291633"/>
                  <a:gd name="connsiteX74" fmla="*/ 252346 w 295220"/>
                  <a:gd name="connsiteY74" fmla="*/ 251806 h 291633"/>
                  <a:gd name="connsiteX75" fmla="*/ 254239 w 295220"/>
                  <a:gd name="connsiteY75" fmla="*/ 249955 h 291633"/>
                  <a:gd name="connsiteX76" fmla="*/ 256132 w 295220"/>
                  <a:gd name="connsiteY76" fmla="*/ 248103 h 291633"/>
                  <a:gd name="connsiteX77" fmla="*/ 259585 w 295220"/>
                  <a:gd name="connsiteY77" fmla="*/ 244510 h 291633"/>
                  <a:gd name="connsiteX78" fmla="*/ 268939 w 295220"/>
                  <a:gd name="connsiteY78" fmla="*/ 233076 h 291633"/>
                  <a:gd name="connsiteX79" fmla="*/ 274730 w 295220"/>
                  <a:gd name="connsiteY79" fmla="*/ 224473 h 291633"/>
                  <a:gd name="connsiteX80" fmla="*/ 279741 w 295220"/>
                  <a:gd name="connsiteY80" fmla="*/ 215435 h 291633"/>
                  <a:gd name="connsiteX81" fmla="*/ 284084 w 295220"/>
                  <a:gd name="connsiteY81" fmla="*/ 206070 h 291633"/>
                  <a:gd name="connsiteX82" fmla="*/ 287648 w 295220"/>
                  <a:gd name="connsiteY82" fmla="*/ 196270 h 291633"/>
                  <a:gd name="connsiteX83" fmla="*/ 291546 w 295220"/>
                  <a:gd name="connsiteY83" fmla="*/ 181896 h 291633"/>
                  <a:gd name="connsiteX84" fmla="*/ 293884 w 295220"/>
                  <a:gd name="connsiteY84" fmla="*/ 168284 h 291633"/>
                  <a:gd name="connsiteX85" fmla="*/ 294886 w 295220"/>
                  <a:gd name="connsiteY85" fmla="*/ 157177 h 291633"/>
                  <a:gd name="connsiteX86" fmla="*/ 295221 w 295220"/>
                  <a:gd name="connsiteY86" fmla="*/ 145634 h 291633"/>
                  <a:gd name="connsiteX87" fmla="*/ 262591 w 295220"/>
                  <a:gd name="connsiteY87" fmla="*/ 160661 h 291633"/>
                  <a:gd name="connsiteX88" fmla="*/ 260921 w 295220"/>
                  <a:gd name="connsiteY88" fmla="*/ 172422 h 291633"/>
                  <a:gd name="connsiteX89" fmla="*/ 257469 w 295220"/>
                  <a:gd name="connsiteY89" fmla="*/ 185816 h 291633"/>
                  <a:gd name="connsiteX90" fmla="*/ 255130 w 295220"/>
                  <a:gd name="connsiteY90" fmla="*/ 192241 h 291633"/>
                  <a:gd name="connsiteX91" fmla="*/ 250119 w 295220"/>
                  <a:gd name="connsiteY91" fmla="*/ 203130 h 291633"/>
                  <a:gd name="connsiteX92" fmla="*/ 244217 w 295220"/>
                  <a:gd name="connsiteY92" fmla="*/ 212822 h 291633"/>
                  <a:gd name="connsiteX93" fmla="*/ 240319 w 295220"/>
                  <a:gd name="connsiteY93" fmla="*/ 218158 h 291633"/>
                  <a:gd name="connsiteX94" fmla="*/ 237869 w 295220"/>
                  <a:gd name="connsiteY94" fmla="*/ 221207 h 291633"/>
                  <a:gd name="connsiteX95" fmla="*/ 234194 w 295220"/>
                  <a:gd name="connsiteY95" fmla="*/ 225236 h 291633"/>
                  <a:gd name="connsiteX96" fmla="*/ 232524 w 295220"/>
                  <a:gd name="connsiteY96" fmla="*/ 226978 h 291633"/>
                  <a:gd name="connsiteX97" fmla="*/ 231410 w 295220"/>
                  <a:gd name="connsiteY97" fmla="*/ 228176 h 291633"/>
                  <a:gd name="connsiteX98" fmla="*/ 230185 w 295220"/>
                  <a:gd name="connsiteY98" fmla="*/ 229374 h 291633"/>
                  <a:gd name="connsiteX99" fmla="*/ 228626 w 295220"/>
                  <a:gd name="connsiteY99" fmla="*/ 230789 h 291633"/>
                  <a:gd name="connsiteX100" fmla="*/ 225174 w 295220"/>
                  <a:gd name="connsiteY100" fmla="*/ 233838 h 291633"/>
                  <a:gd name="connsiteX101" fmla="*/ 219940 w 295220"/>
                  <a:gd name="connsiteY101" fmla="*/ 237976 h 291633"/>
                  <a:gd name="connsiteX102" fmla="*/ 214483 w 295220"/>
                  <a:gd name="connsiteY102" fmla="*/ 241788 h 291633"/>
                  <a:gd name="connsiteX103" fmla="*/ 203681 w 295220"/>
                  <a:gd name="connsiteY103" fmla="*/ 247886 h 291633"/>
                  <a:gd name="connsiteX104" fmla="*/ 191320 w 295220"/>
                  <a:gd name="connsiteY104" fmla="*/ 253004 h 291633"/>
                  <a:gd name="connsiteX105" fmla="*/ 178068 w 295220"/>
                  <a:gd name="connsiteY105" fmla="*/ 256706 h 291633"/>
                  <a:gd name="connsiteX106" fmla="*/ 163925 w 295220"/>
                  <a:gd name="connsiteY106" fmla="*/ 258993 h 291633"/>
                  <a:gd name="connsiteX107" fmla="*/ 148891 w 295220"/>
                  <a:gd name="connsiteY107" fmla="*/ 259864 h 291633"/>
                  <a:gd name="connsiteX108" fmla="*/ 133746 w 295220"/>
                  <a:gd name="connsiteY108" fmla="*/ 259319 h 291633"/>
                  <a:gd name="connsiteX109" fmla="*/ 119491 w 295220"/>
                  <a:gd name="connsiteY109" fmla="*/ 257250 h 291633"/>
                  <a:gd name="connsiteX110" fmla="*/ 106239 w 295220"/>
                  <a:gd name="connsiteY110" fmla="*/ 253766 h 291633"/>
                  <a:gd name="connsiteX111" fmla="*/ 93767 w 295220"/>
                  <a:gd name="connsiteY111" fmla="*/ 248866 h 291633"/>
                  <a:gd name="connsiteX112" fmla="*/ 82185 w 295220"/>
                  <a:gd name="connsiteY112" fmla="*/ 242441 h 291633"/>
                  <a:gd name="connsiteX113" fmla="*/ 71383 w 295220"/>
                  <a:gd name="connsiteY113" fmla="*/ 234601 h 291633"/>
                  <a:gd name="connsiteX114" fmla="*/ 61472 w 295220"/>
                  <a:gd name="connsiteY114" fmla="*/ 225345 h 291633"/>
                  <a:gd name="connsiteX115" fmla="*/ 57017 w 295220"/>
                  <a:gd name="connsiteY115" fmla="*/ 220444 h 291633"/>
                  <a:gd name="connsiteX116" fmla="*/ 52897 w 295220"/>
                  <a:gd name="connsiteY116" fmla="*/ 215217 h 291633"/>
                  <a:gd name="connsiteX117" fmla="*/ 45770 w 295220"/>
                  <a:gd name="connsiteY117" fmla="*/ 204219 h 291633"/>
                  <a:gd name="connsiteX118" fmla="*/ 40090 w 295220"/>
                  <a:gd name="connsiteY118" fmla="*/ 192459 h 291633"/>
                  <a:gd name="connsiteX119" fmla="*/ 35859 w 295220"/>
                  <a:gd name="connsiteY119" fmla="*/ 179827 h 291633"/>
                  <a:gd name="connsiteX120" fmla="*/ 33075 w 295220"/>
                  <a:gd name="connsiteY120" fmla="*/ 166215 h 291633"/>
                  <a:gd name="connsiteX121" fmla="*/ 31738 w 295220"/>
                  <a:gd name="connsiteY121" fmla="*/ 151732 h 291633"/>
                  <a:gd name="connsiteX122" fmla="*/ 31627 w 295220"/>
                  <a:gd name="connsiteY122" fmla="*/ 144218 h 291633"/>
                  <a:gd name="connsiteX123" fmla="*/ 31850 w 295220"/>
                  <a:gd name="connsiteY123" fmla="*/ 136705 h 291633"/>
                  <a:gd name="connsiteX124" fmla="*/ 33520 w 295220"/>
                  <a:gd name="connsiteY124" fmla="*/ 122331 h 291633"/>
                  <a:gd name="connsiteX125" fmla="*/ 36638 w 295220"/>
                  <a:gd name="connsiteY125" fmla="*/ 108937 h 291633"/>
                  <a:gd name="connsiteX126" fmla="*/ 41204 w 295220"/>
                  <a:gd name="connsiteY126" fmla="*/ 96414 h 291633"/>
                  <a:gd name="connsiteX127" fmla="*/ 47217 w 295220"/>
                  <a:gd name="connsiteY127" fmla="*/ 84653 h 291633"/>
                  <a:gd name="connsiteX128" fmla="*/ 54679 w 295220"/>
                  <a:gd name="connsiteY128" fmla="*/ 73764 h 291633"/>
                  <a:gd name="connsiteX129" fmla="*/ 63699 w 295220"/>
                  <a:gd name="connsiteY129" fmla="*/ 63637 h 291633"/>
                  <a:gd name="connsiteX130" fmla="*/ 73833 w 295220"/>
                  <a:gd name="connsiteY130" fmla="*/ 54599 h 291633"/>
                  <a:gd name="connsiteX131" fmla="*/ 84746 w 295220"/>
                  <a:gd name="connsiteY131" fmla="*/ 47085 h 291633"/>
                  <a:gd name="connsiteX132" fmla="*/ 96439 w 295220"/>
                  <a:gd name="connsiteY132" fmla="*/ 40987 h 291633"/>
                  <a:gd name="connsiteX133" fmla="*/ 108912 w 295220"/>
                  <a:gd name="connsiteY133" fmla="*/ 36304 h 291633"/>
                  <a:gd name="connsiteX134" fmla="*/ 122275 w 295220"/>
                  <a:gd name="connsiteY134" fmla="*/ 33038 h 291633"/>
                  <a:gd name="connsiteX135" fmla="*/ 136641 w 295220"/>
                  <a:gd name="connsiteY135" fmla="*/ 31295 h 291633"/>
                  <a:gd name="connsiteX136" fmla="*/ 144214 w 295220"/>
                  <a:gd name="connsiteY136" fmla="*/ 30969 h 291633"/>
                  <a:gd name="connsiteX137" fmla="*/ 151786 w 295220"/>
                  <a:gd name="connsiteY137" fmla="*/ 30969 h 291633"/>
                  <a:gd name="connsiteX138" fmla="*/ 166597 w 295220"/>
                  <a:gd name="connsiteY138" fmla="*/ 32166 h 291633"/>
                  <a:gd name="connsiteX139" fmla="*/ 180518 w 295220"/>
                  <a:gd name="connsiteY139" fmla="*/ 34780 h 291633"/>
                  <a:gd name="connsiteX140" fmla="*/ 193547 w 295220"/>
                  <a:gd name="connsiteY140" fmla="*/ 38809 h 291633"/>
                  <a:gd name="connsiteX141" fmla="*/ 205686 w 295220"/>
                  <a:gd name="connsiteY141" fmla="*/ 44363 h 291633"/>
                  <a:gd name="connsiteX142" fmla="*/ 217044 w 295220"/>
                  <a:gd name="connsiteY142" fmla="*/ 51332 h 291633"/>
                  <a:gd name="connsiteX143" fmla="*/ 227512 w 295220"/>
                  <a:gd name="connsiteY143" fmla="*/ 59717 h 291633"/>
                  <a:gd name="connsiteX144" fmla="*/ 232412 w 295220"/>
                  <a:gd name="connsiteY144" fmla="*/ 64399 h 291633"/>
                  <a:gd name="connsiteX145" fmla="*/ 236978 w 295220"/>
                  <a:gd name="connsiteY145" fmla="*/ 69299 h 291633"/>
                  <a:gd name="connsiteX146" fmla="*/ 244885 w 295220"/>
                  <a:gd name="connsiteY146" fmla="*/ 79862 h 291633"/>
                  <a:gd name="connsiteX147" fmla="*/ 251455 w 295220"/>
                  <a:gd name="connsiteY147" fmla="*/ 91187 h 291633"/>
                  <a:gd name="connsiteX148" fmla="*/ 256578 w 295220"/>
                  <a:gd name="connsiteY148" fmla="*/ 103383 h 291633"/>
                  <a:gd name="connsiteX149" fmla="*/ 260253 w 295220"/>
                  <a:gd name="connsiteY149" fmla="*/ 116450 h 291633"/>
                  <a:gd name="connsiteX150" fmla="*/ 262369 w 295220"/>
                  <a:gd name="connsiteY150" fmla="*/ 130498 h 291633"/>
                  <a:gd name="connsiteX151" fmla="*/ 263148 w 295220"/>
                  <a:gd name="connsiteY151" fmla="*/ 145416 h 291633"/>
                  <a:gd name="connsiteX152" fmla="*/ 262591 w 295220"/>
                  <a:gd name="connsiteY152" fmla="*/ 160661 h 29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95220" h="291633">
                    <a:moveTo>
                      <a:pt x="295221" y="145634"/>
                    </a:moveTo>
                    <a:cubicBezTo>
                      <a:pt x="295221" y="138120"/>
                      <a:pt x="294775" y="130607"/>
                      <a:pt x="293884" y="123093"/>
                    </a:cubicBezTo>
                    <a:cubicBezTo>
                      <a:pt x="293439" y="119500"/>
                      <a:pt x="292882" y="115906"/>
                      <a:pt x="292214" y="112312"/>
                    </a:cubicBezTo>
                    <a:cubicBezTo>
                      <a:pt x="291546" y="108828"/>
                      <a:pt x="290766" y="105343"/>
                      <a:pt x="289764" y="101859"/>
                    </a:cubicBezTo>
                    <a:cubicBezTo>
                      <a:pt x="287871" y="95107"/>
                      <a:pt x="285643" y="88465"/>
                      <a:pt x="282748" y="82149"/>
                    </a:cubicBezTo>
                    <a:cubicBezTo>
                      <a:pt x="280855" y="77684"/>
                      <a:pt x="278628" y="73328"/>
                      <a:pt x="276178" y="69190"/>
                    </a:cubicBezTo>
                    <a:cubicBezTo>
                      <a:pt x="274396" y="66250"/>
                      <a:pt x="272614" y="63310"/>
                      <a:pt x="270610" y="60479"/>
                    </a:cubicBezTo>
                    <a:cubicBezTo>
                      <a:pt x="268605" y="57648"/>
                      <a:pt x="266601" y="54816"/>
                      <a:pt x="264373" y="52094"/>
                    </a:cubicBezTo>
                    <a:cubicBezTo>
                      <a:pt x="261589" y="48609"/>
                      <a:pt x="258471" y="45234"/>
                      <a:pt x="255353" y="42076"/>
                    </a:cubicBezTo>
                    <a:cubicBezTo>
                      <a:pt x="255019" y="41749"/>
                      <a:pt x="254573" y="41314"/>
                      <a:pt x="254239" y="40987"/>
                    </a:cubicBezTo>
                    <a:cubicBezTo>
                      <a:pt x="253905" y="40660"/>
                      <a:pt x="253571" y="40334"/>
                      <a:pt x="253237" y="40116"/>
                    </a:cubicBezTo>
                    <a:cubicBezTo>
                      <a:pt x="253014" y="39898"/>
                      <a:pt x="252903" y="39789"/>
                      <a:pt x="252680" y="39571"/>
                    </a:cubicBezTo>
                    <a:cubicBezTo>
                      <a:pt x="252569" y="39462"/>
                      <a:pt x="252346" y="39245"/>
                      <a:pt x="252235" y="39027"/>
                    </a:cubicBezTo>
                    <a:cubicBezTo>
                      <a:pt x="251567" y="38482"/>
                      <a:pt x="250898" y="37829"/>
                      <a:pt x="250230" y="37284"/>
                    </a:cubicBezTo>
                    <a:cubicBezTo>
                      <a:pt x="249228" y="36413"/>
                      <a:pt x="248226" y="35433"/>
                      <a:pt x="247112" y="34562"/>
                    </a:cubicBezTo>
                    <a:cubicBezTo>
                      <a:pt x="246110" y="33691"/>
                      <a:pt x="245108" y="32820"/>
                      <a:pt x="243994" y="31949"/>
                    </a:cubicBezTo>
                    <a:cubicBezTo>
                      <a:pt x="242658" y="30860"/>
                      <a:pt x="241321" y="29771"/>
                      <a:pt x="239874" y="28682"/>
                    </a:cubicBezTo>
                    <a:cubicBezTo>
                      <a:pt x="238537" y="27593"/>
                      <a:pt x="237090" y="26613"/>
                      <a:pt x="235642" y="25633"/>
                    </a:cubicBezTo>
                    <a:cubicBezTo>
                      <a:pt x="234194" y="24653"/>
                      <a:pt x="232858" y="23673"/>
                      <a:pt x="231299" y="22802"/>
                    </a:cubicBezTo>
                    <a:cubicBezTo>
                      <a:pt x="229851" y="21822"/>
                      <a:pt x="228292" y="20950"/>
                      <a:pt x="226844" y="20079"/>
                    </a:cubicBezTo>
                    <a:cubicBezTo>
                      <a:pt x="224394" y="18664"/>
                      <a:pt x="221944" y="17357"/>
                      <a:pt x="219494" y="16050"/>
                    </a:cubicBezTo>
                    <a:cubicBezTo>
                      <a:pt x="216599" y="14526"/>
                      <a:pt x="213592" y="13219"/>
                      <a:pt x="210697" y="11912"/>
                    </a:cubicBezTo>
                    <a:cubicBezTo>
                      <a:pt x="207467" y="10497"/>
                      <a:pt x="204238" y="9299"/>
                      <a:pt x="200786" y="8210"/>
                    </a:cubicBezTo>
                    <a:cubicBezTo>
                      <a:pt x="194104" y="5923"/>
                      <a:pt x="187199" y="4181"/>
                      <a:pt x="180072" y="2874"/>
                    </a:cubicBezTo>
                    <a:cubicBezTo>
                      <a:pt x="172834" y="1458"/>
                      <a:pt x="165372" y="696"/>
                      <a:pt x="158023" y="261"/>
                    </a:cubicBezTo>
                    <a:cubicBezTo>
                      <a:pt x="154236" y="43"/>
                      <a:pt x="150339" y="-66"/>
                      <a:pt x="146552" y="43"/>
                    </a:cubicBezTo>
                    <a:cubicBezTo>
                      <a:pt x="142655" y="43"/>
                      <a:pt x="138868" y="152"/>
                      <a:pt x="134971" y="478"/>
                    </a:cubicBezTo>
                    <a:cubicBezTo>
                      <a:pt x="127509" y="914"/>
                      <a:pt x="120160" y="1894"/>
                      <a:pt x="112921" y="3310"/>
                    </a:cubicBezTo>
                    <a:cubicBezTo>
                      <a:pt x="105905" y="4725"/>
                      <a:pt x="99001" y="6576"/>
                      <a:pt x="92208" y="8972"/>
                    </a:cubicBezTo>
                    <a:cubicBezTo>
                      <a:pt x="88867" y="10061"/>
                      <a:pt x="85637" y="11368"/>
                      <a:pt x="82408" y="12783"/>
                    </a:cubicBezTo>
                    <a:cubicBezTo>
                      <a:pt x="79290" y="14199"/>
                      <a:pt x="76060" y="15723"/>
                      <a:pt x="73053" y="17357"/>
                    </a:cubicBezTo>
                    <a:cubicBezTo>
                      <a:pt x="69935" y="18990"/>
                      <a:pt x="66929" y="20733"/>
                      <a:pt x="64033" y="22584"/>
                    </a:cubicBezTo>
                    <a:cubicBezTo>
                      <a:pt x="61138" y="24435"/>
                      <a:pt x="58242" y="26395"/>
                      <a:pt x="55458" y="28573"/>
                    </a:cubicBezTo>
                    <a:cubicBezTo>
                      <a:pt x="49890" y="32820"/>
                      <a:pt x="44545" y="37393"/>
                      <a:pt x="39645" y="42403"/>
                    </a:cubicBezTo>
                    <a:cubicBezTo>
                      <a:pt x="37195" y="44907"/>
                      <a:pt x="34856" y="47412"/>
                      <a:pt x="32629" y="50025"/>
                    </a:cubicBezTo>
                    <a:cubicBezTo>
                      <a:pt x="30402" y="52639"/>
                      <a:pt x="28286" y="55361"/>
                      <a:pt x="26170" y="58192"/>
                    </a:cubicBezTo>
                    <a:cubicBezTo>
                      <a:pt x="25168" y="59608"/>
                      <a:pt x="24166" y="61023"/>
                      <a:pt x="23275" y="62439"/>
                    </a:cubicBezTo>
                    <a:cubicBezTo>
                      <a:pt x="22384" y="63855"/>
                      <a:pt x="21381" y="65379"/>
                      <a:pt x="20491" y="66795"/>
                    </a:cubicBezTo>
                    <a:cubicBezTo>
                      <a:pt x="18709" y="69735"/>
                      <a:pt x="17038" y="72675"/>
                      <a:pt x="15479" y="75724"/>
                    </a:cubicBezTo>
                    <a:cubicBezTo>
                      <a:pt x="12361" y="81931"/>
                      <a:pt x="9689" y="88356"/>
                      <a:pt x="7573" y="94889"/>
                    </a:cubicBezTo>
                    <a:cubicBezTo>
                      <a:pt x="7016" y="96523"/>
                      <a:pt x="6459" y="98265"/>
                      <a:pt x="6014" y="99899"/>
                    </a:cubicBezTo>
                    <a:cubicBezTo>
                      <a:pt x="5568" y="101641"/>
                      <a:pt x="5123" y="103274"/>
                      <a:pt x="4677" y="105017"/>
                    </a:cubicBezTo>
                    <a:cubicBezTo>
                      <a:pt x="3786" y="108501"/>
                      <a:pt x="3118" y="111986"/>
                      <a:pt x="2450" y="115470"/>
                    </a:cubicBezTo>
                    <a:cubicBezTo>
                      <a:pt x="1782" y="119173"/>
                      <a:pt x="1336" y="122766"/>
                      <a:pt x="891" y="126469"/>
                    </a:cubicBezTo>
                    <a:cubicBezTo>
                      <a:pt x="557" y="130171"/>
                      <a:pt x="223" y="133874"/>
                      <a:pt x="111" y="137576"/>
                    </a:cubicBezTo>
                    <a:cubicBezTo>
                      <a:pt x="0" y="139536"/>
                      <a:pt x="0" y="141387"/>
                      <a:pt x="0" y="143238"/>
                    </a:cubicBezTo>
                    <a:cubicBezTo>
                      <a:pt x="0" y="145198"/>
                      <a:pt x="0" y="147050"/>
                      <a:pt x="0" y="149010"/>
                    </a:cubicBezTo>
                    <a:cubicBezTo>
                      <a:pt x="0" y="150861"/>
                      <a:pt x="111" y="152821"/>
                      <a:pt x="223" y="154672"/>
                    </a:cubicBezTo>
                    <a:cubicBezTo>
                      <a:pt x="334" y="156632"/>
                      <a:pt x="445" y="158484"/>
                      <a:pt x="557" y="160335"/>
                    </a:cubicBezTo>
                    <a:cubicBezTo>
                      <a:pt x="1114" y="167631"/>
                      <a:pt x="2116" y="174818"/>
                      <a:pt x="3675" y="182005"/>
                    </a:cubicBezTo>
                    <a:cubicBezTo>
                      <a:pt x="4454" y="185489"/>
                      <a:pt x="5345" y="188974"/>
                      <a:pt x="6348" y="192350"/>
                    </a:cubicBezTo>
                    <a:cubicBezTo>
                      <a:pt x="7350" y="195725"/>
                      <a:pt x="8464" y="198992"/>
                      <a:pt x="9689" y="202259"/>
                    </a:cubicBezTo>
                    <a:cubicBezTo>
                      <a:pt x="12138" y="208684"/>
                      <a:pt x="15034" y="215000"/>
                      <a:pt x="18486" y="220989"/>
                    </a:cubicBezTo>
                    <a:cubicBezTo>
                      <a:pt x="20156" y="224038"/>
                      <a:pt x="22050" y="226978"/>
                      <a:pt x="23943" y="229809"/>
                    </a:cubicBezTo>
                    <a:cubicBezTo>
                      <a:pt x="25836" y="232640"/>
                      <a:pt x="27952" y="235472"/>
                      <a:pt x="30068" y="238194"/>
                    </a:cubicBezTo>
                    <a:cubicBezTo>
                      <a:pt x="32295" y="240916"/>
                      <a:pt x="34522" y="243639"/>
                      <a:pt x="36861" y="246143"/>
                    </a:cubicBezTo>
                    <a:cubicBezTo>
                      <a:pt x="39199" y="248757"/>
                      <a:pt x="41761" y="251261"/>
                      <a:pt x="44322" y="253657"/>
                    </a:cubicBezTo>
                    <a:cubicBezTo>
                      <a:pt x="46883" y="256053"/>
                      <a:pt x="49556" y="258339"/>
                      <a:pt x="52229" y="260517"/>
                    </a:cubicBezTo>
                    <a:cubicBezTo>
                      <a:pt x="54901" y="262695"/>
                      <a:pt x="57685" y="264764"/>
                      <a:pt x="60581" y="266724"/>
                    </a:cubicBezTo>
                    <a:cubicBezTo>
                      <a:pt x="63476" y="268684"/>
                      <a:pt x="66372" y="270536"/>
                      <a:pt x="69379" y="272278"/>
                    </a:cubicBezTo>
                    <a:cubicBezTo>
                      <a:pt x="72385" y="274020"/>
                      <a:pt x="75503" y="275654"/>
                      <a:pt x="78510" y="277069"/>
                    </a:cubicBezTo>
                    <a:cubicBezTo>
                      <a:pt x="84746" y="280118"/>
                      <a:pt x="91317" y="282623"/>
                      <a:pt x="97999" y="284692"/>
                    </a:cubicBezTo>
                    <a:cubicBezTo>
                      <a:pt x="101451" y="285672"/>
                      <a:pt x="104903" y="286652"/>
                      <a:pt x="108355" y="287414"/>
                    </a:cubicBezTo>
                    <a:cubicBezTo>
                      <a:pt x="111807" y="288176"/>
                      <a:pt x="115482" y="288939"/>
                      <a:pt x="119046" y="289483"/>
                    </a:cubicBezTo>
                    <a:cubicBezTo>
                      <a:pt x="126507" y="290681"/>
                      <a:pt x="133968" y="291334"/>
                      <a:pt x="141541" y="291552"/>
                    </a:cubicBezTo>
                    <a:cubicBezTo>
                      <a:pt x="145327" y="291661"/>
                      <a:pt x="149225" y="291661"/>
                      <a:pt x="153011" y="291552"/>
                    </a:cubicBezTo>
                    <a:cubicBezTo>
                      <a:pt x="156909" y="291443"/>
                      <a:pt x="160695" y="291225"/>
                      <a:pt x="164482" y="290899"/>
                    </a:cubicBezTo>
                    <a:cubicBezTo>
                      <a:pt x="171831" y="290245"/>
                      <a:pt x="179070" y="289156"/>
                      <a:pt x="186197" y="287523"/>
                    </a:cubicBezTo>
                    <a:cubicBezTo>
                      <a:pt x="189649" y="286761"/>
                      <a:pt x="193102" y="285781"/>
                      <a:pt x="196554" y="284801"/>
                    </a:cubicBezTo>
                    <a:cubicBezTo>
                      <a:pt x="199895" y="283712"/>
                      <a:pt x="203236" y="282623"/>
                      <a:pt x="206576" y="281316"/>
                    </a:cubicBezTo>
                    <a:cubicBezTo>
                      <a:pt x="213035" y="278812"/>
                      <a:pt x="219383" y="275762"/>
                      <a:pt x="225397" y="272278"/>
                    </a:cubicBezTo>
                    <a:cubicBezTo>
                      <a:pt x="228403" y="270536"/>
                      <a:pt x="231410" y="268684"/>
                      <a:pt x="234194" y="266724"/>
                    </a:cubicBezTo>
                    <a:cubicBezTo>
                      <a:pt x="237201" y="264546"/>
                      <a:pt x="239985" y="262477"/>
                      <a:pt x="242658" y="260300"/>
                    </a:cubicBezTo>
                    <a:cubicBezTo>
                      <a:pt x="245108" y="258339"/>
                      <a:pt x="247446" y="256379"/>
                      <a:pt x="249673" y="254310"/>
                    </a:cubicBezTo>
                    <a:cubicBezTo>
                      <a:pt x="250564" y="253439"/>
                      <a:pt x="251455" y="252677"/>
                      <a:pt x="252346" y="251806"/>
                    </a:cubicBezTo>
                    <a:cubicBezTo>
                      <a:pt x="253014" y="251261"/>
                      <a:pt x="253571" y="250608"/>
                      <a:pt x="254239" y="249955"/>
                    </a:cubicBezTo>
                    <a:cubicBezTo>
                      <a:pt x="254907" y="249301"/>
                      <a:pt x="255464" y="248757"/>
                      <a:pt x="256132" y="248103"/>
                    </a:cubicBezTo>
                    <a:cubicBezTo>
                      <a:pt x="257246" y="246906"/>
                      <a:pt x="258471" y="245708"/>
                      <a:pt x="259585" y="244510"/>
                    </a:cubicBezTo>
                    <a:cubicBezTo>
                      <a:pt x="262926" y="240916"/>
                      <a:pt x="266044" y="236996"/>
                      <a:pt x="268939" y="233076"/>
                    </a:cubicBezTo>
                    <a:cubicBezTo>
                      <a:pt x="270944" y="230245"/>
                      <a:pt x="272837" y="227414"/>
                      <a:pt x="274730" y="224473"/>
                    </a:cubicBezTo>
                    <a:cubicBezTo>
                      <a:pt x="276512" y="221533"/>
                      <a:pt x="278182" y="218484"/>
                      <a:pt x="279741" y="215435"/>
                    </a:cubicBezTo>
                    <a:cubicBezTo>
                      <a:pt x="281300" y="212386"/>
                      <a:pt x="282748" y="209228"/>
                      <a:pt x="284084" y="206070"/>
                    </a:cubicBezTo>
                    <a:cubicBezTo>
                      <a:pt x="285421" y="202803"/>
                      <a:pt x="286646" y="199646"/>
                      <a:pt x="287648" y="196270"/>
                    </a:cubicBezTo>
                    <a:cubicBezTo>
                      <a:pt x="289207" y="191478"/>
                      <a:pt x="290543" y="186687"/>
                      <a:pt x="291546" y="181896"/>
                    </a:cubicBezTo>
                    <a:cubicBezTo>
                      <a:pt x="292548" y="177431"/>
                      <a:pt x="293327" y="172858"/>
                      <a:pt x="293884" y="168284"/>
                    </a:cubicBezTo>
                    <a:cubicBezTo>
                      <a:pt x="294330" y="164582"/>
                      <a:pt x="294664" y="160879"/>
                      <a:pt x="294886" y="157177"/>
                    </a:cubicBezTo>
                    <a:cubicBezTo>
                      <a:pt x="295109" y="153257"/>
                      <a:pt x="295221" y="149445"/>
                      <a:pt x="295221" y="145634"/>
                    </a:cubicBezTo>
                    <a:moveTo>
                      <a:pt x="262591" y="160661"/>
                    </a:moveTo>
                    <a:cubicBezTo>
                      <a:pt x="262257" y="164582"/>
                      <a:pt x="261701" y="168611"/>
                      <a:pt x="260921" y="172422"/>
                    </a:cubicBezTo>
                    <a:cubicBezTo>
                      <a:pt x="260030" y="176887"/>
                      <a:pt x="258917" y="181351"/>
                      <a:pt x="257469" y="185816"/>
                    </a:cubicBezTo>
                    <a:cubicBezTo>
                      <a:pt x="256801" y="187994"/>
                      <a:pt x="256021" y="190063"/>
                      <a:pt x="255130" y="192241"/>
                    </a:cubicBezTo>
                    <a:cubicBezTo>
                      <a:pt x="253682" y="195943"/>
                      <a:pt x="252012" y="199537"/>
                      <a:pt x="250119" y="203130"/>
                    </a:cubicBezTo>
                    <a:cubicBezTo>
                      <a:pt x="248337" y="206506"/>
                      <a:pt x="246333" y="209664"/>
                      <a:pt x="244217" y="212822"/>
                    </a:cubicBezTo>
                    <a:cubicBezTo>
                      <a:pt x="242992" y="214673"/>
                      <a:pt x="241655" y="216415"/>
                      <a:pt x="240319" y="218158"/>
                    </a:cubicBezTo>
                    <a:cubicBezTo>
                      <a:pt x="239540" y="219138"/>
                      <a:pt x="238649" y="220227"/>
                      <a:pt x="237869" y="221207"/>
                    </a:cubicBezTo>
                    <a:cubicBezTo>
                      <a:pt x="236644" y="222622"/>
                      <a:pt x="235419" y="224038"/>
                      <a:pt x="234194" y="225236"/>
                    </a:cubicBezTo>
                    <a:cubicBezTo>
                      <a:pt x="233637" y="225780"/>
                      <a:pt x="233081" y="226433"/>
                      <a:pt x="232524" y="226978"/>
                    </a:cubicBezTo>
                    <a:cubicBezTo>
                      <a:pt x="232190" y="227414"/>
                      <a:pt x="231744" y="227740"/>
                      <a:pt x="231410" y="228176"/>
                    </a:cubicBezTo>
                    <a:cubicBezTo>
                      <a:pt x="230965" y="228611"/>
                      <a:pt x="230631" y="228938"/>
                      <a:pt x="230185" y="229374"/>
                    </a:cubicBezTo>
                    <a:cubicBezTo>
                      <a:pt x="229740" y="229809"/>
                      <a:pt x="229183" y="230245"/>
                      <a:pt x="228626" y="230789"/>
                    </a:cubicBezTo>
                    <a:cubicBezTo>
                      <a:pt x="227512" y="231878"/>
                      <a:pt x="226287" y="232858"/>
                      <a:pt x="225174" y="233838"/>
                    </a:cubicBezTo>
                    <a:cubicBezTo>
                      <a:pt x="223503" y="235254"/>
                      <a:pt x="221722" y="236669"/>
                      <a:pt x="219940" y="237976"/>
                    </a:cubicBezTo>
                    <a:cubicBezTo>
                      <a:pt x="218158" y="239283"/>
                      <a:pt x="216376" y="240590"/>
                      <a:pt x="214483" y="241788"/>
                    </a:cubicBezTo>
                    <a:cubicBezTo>
                      <a:pt x="211031" y="243965"/>
                      <a:pt x="207356" y="246034"/>
                      <a:pt x="203681" y="247886"/>
                    </a:cubicBezTo>
                    <a:cubicBezTo>
                      <a:pt x="199672" y="249846"/>
                      <a:pt x="195552" y="251588"/>
                      <a:pt x="191320" y="253004"/>
                    </a:cubicBezTo>
                    <a:cubicBezTo>
                      <a:pt x="186977" y="254528"/>
                      <a:pt x="182634" y="255726"/>
                      <a:pt x="178068" y="256706"/>
                    </a:cubicBezTo>
                    <a:cubicBezTo>
                      <a:pt x="173391" y="257686"/>
                      <a:pt x="168713" y="258448"/>
                      <a:pt x="163925" y="258993"/>
                    </a:cubicBezTo>
                    <a:cubicBezTo>
                      <a:pt x="158914" y="259537"/>
                      <a:pt x="153902" y="259864"/>
                      <a:pt x="148891" y="259864"/>
                    </a:cubicBezTo>
                    <a:cubicBezTo>
                      <a:pt x="143880" y="259864"/>
                      <a:pt x="138757" y="259755"/>
                      <a:pt x="133746" y="259319"/>
                    </a:cubicBezTo>
                    <a:cubicBezTo>
                      <a:pt x="128957" y="258884"/>
                      <a:pt x="124280" y="258231"/>
                      <a:pt x="119491" y="257250"/>
                    </a:cubicBezTo>
                    <a:cubicBezTo>
                      <a:pt x="115037" y="256379"/>
                      <a:pt x="110582" y="255182"/>
                      <a:pt x="106239" y="253766"/>
                    </a:cubicBezTo>
                    <a:cubicBezTo>
                      <a:pt x="102008" y="252350"/>
                      <a:pt x="97887" y="250717"/>
                      <a:pt x="93767" y="248866"/>
                    </a:cubicBezTo>
                    <a:cubicBezTo>
                      <a:pt x="89869" y="246906"/>
                      <a:pt x="85971" y="244837"/>
                      <a:pt x="82185" y="242441"/>
                    </a:cubicBezTo>
                    <a:cubicBezTo>
                      <a:pt x="78399" y="240045"/>
                      <a:pt x="74835" y="237432"/>
                      <a:pt x="71383" y="234601"/>
                    </a:cubicBezTo>
                    <a:cubicBezTo>
                      <a:pt x="67931" y="231660"/>
                      <a:pt x="64590" y="228611"/>
                      <a:pt x="61472" y="225345"/>
                    </a:cubicBezTo>
                    <a:cubicBezTo>
                      <a:pt x="59913" y="223711"/>
                      <a:pt x="58465" y="222078"/>
                      <a:pt x="57017" y="220444"/>
                    </a:cubicBezTo>
                    <a:cubicBezTo>
                      <a:pt x="55570" y="218811"/>
                      <a:pt x="54233" y="217069"/>
                      <a:pt x="52897" y="215217"/>
                    </a:cubicBezTo>
                    <a:cubicBezTo>
                      <a:pt x="50336" y="211733"/>
                      <a:pt x="47886" y="208030"/>
                      <a:pt x="45770" y="204219"/>
                    </a:cubicBezTo>
                    <a:cubicBezTo>
                      <a:pt x="43654" y="200408"/>
                      <a:pt x="41761" y="196488"/>
                      <a:pt x="40090" y="192459"/>
                    </a:cubicBezTo>
                    <a:cubicBezTo>
                      <a:pt x="38420" y="188321"/>
                      <a:pt x="37084" y="184074"/>
                      <a:pt x="35859" y="179827"/>
                    </a:cubicBezTo>
                    <a:cubicBezTo>
                      <a:pt x="34634" y="175362"/>
                      <a:pt x="33743" y="170789"/>
                      <a:pt x="33075" y="166215"/>
                    </a:cubicBezTo>
                    <a:cubicBezTo>
                      <a:pt x="32406" y="161424"/>
                      <a:pt x="31961" y="156523"/>
                      <a:pt x="31738" y="151732"/>
                    </a:cubicBezTo>
                    <a:cubicBezTo>
                      <a:pt x="31627" y="149228"/>
                      <a:pt x="31627" y="146723"/>
                      <a:pt x="31627" y="144218"/>
                    </a:cubicBezTo>
                    <a:cubicBezTo>
                      <a:pt x="31627" y="141714"/>
                      <a:pt x="31738" y="139209"/>
                      <a:pt x="31850" y="136705"/>
                    </a:cubicBezTo>
                    <a:cubicBezTo>
                      <a:pt x="32184" y="131913"/>
                      <a:pt x="32629" y="127122"/>
                      <a:pt x="33520" y="122331"/>
                    </a:cubicBezTo>
                    <a:cubicBezTo>
                      <a:pt x="34299" y="117866"/>
                      <a:pt x="35302" y="113401"/>
                      <a:pt x="36638" y="108937"/>
                    </a:cubicBezTo>
                    <a:cubicBezTo>
                      <a:pt x="37863" y="104690"/>
                      <a:pt x="39422" y="100443"/>
                      <a:pt x="41204" y="96414"/>
                    </a:cubicBezTo>
                    <a:cubicBezTo>
                      <a:pt x="42986" y="92385"/>
                      <a:pt x="44990" y="88465"/>
                      <a:pt x="47217" y="84653"/>
                    </a:cubicBezTo>
                    <a:cubicBezTo>
                      <a:pt x="49445" y="80842"/>
                      <a:pt x="52006" y="77249"/>
                      <a:pt x="54679" y="73764"/>
                    </a:cubicBezTo>
                    <a:cubicBezTo>
                      <a:pt x="57463" y="70170"/>
                      <a:pt x="60470" y="66795"/>
                      <a:pt x="63699" y="63637"/>
                    </a:cubicBezTo>
                    <a:cubicBezTo>
                      <a:pt x="66817" y="60479"/>
                      <a:pt x="70269" y="57430"/>
                      <a:pt x="73833" y="54599"/>
                    </a:cubicBezTo>
                    <a:cubicBezTo>
                      <a:pt x="77285" y="51876"/>
                      <a:pt x="80960" y="49372"/>
                      <a:pt x="84746" y="47085"/>
                    </a:cubicBezTo>
                    <a:cubicBezTo>
                      <a:pt x="88533" y="44798"/>
                      <a:pt x="92430" y="42729"/>
                      <a:pt x="96439" y="40987"/>
                    </a:cubicBezTo>
                    <a:cubicBezTo>
                      <a:pt x="100560" y="39136"/>
                      <a:pt x="104680" y="37611"/>
                      <a:pt x="108912" y="36304"/>
                    </a:cubicBezTo>
                    <a:cubicBezTo>
                      <a:pt x="113366" y="34998"/>
                      <a:pt x="117821" y="33909"/>
                      <a:pt x="122275" y="33038"/>
                    </a:cubicBezTo>
                    <a:cubicBezTo>
                      <a:pt x="127064" y="32166"/>
                      <a:pt x="131853" y="31622"/>
                      <a:pt x="136641" y="31295"/>
                    </a:cubicBezTo>
                    <a:cubicBezTo>
                      <a:pt x="139091" y="31186"/>
                      <a:pt x="141652" y="31078"/>
                      <a:pt x="144214" y="30969"/>
                    </a:cubicBezTo>
                    <a:cubicBezTo>
                      <a:pt x="146775" y="30969"/>
                      <a:pt x="149336" y="30969"/>
                      <a:pt x="151786" y="30969"/>
                    </a:cubicBezTo>
                    <a:cubicBezTo>
                      <a:pt x="156798" y="31078"/>
                      <a:pt x="161698" y="31513"/>
                      <a:pt x="166597" y="32166"/>
                    </a:cubicBezTo>
                    <a:cubicBezTo>
                      <a:pt x="171275" y="32820"/>
                      <a:pt x="175952" y="33691"/>
                      <a:pt x="180518" y="34780"/>
                    </a:cubicBezTo>
                    <a:cubicBezTo>
                      <a:pt x="184972" y="35869"/>
                      <a:pt x="189315" y="37284"/>
                      <a:pt x="193547" y="38809"/>
                    </a:cubicBezTo>
                    <a:cubicBezTo>
                      <a:pt x="197667" y="40442"/>
                      <a:pt x="201788" y="42294"/>
                      <a:pt x="205686" y="44363"/>
                    </a:cubicBezTo>
                    <a:cubicBezTo>
                      <a:pt x="209583" y="46432"/>
                      <a:pt x="213370" y="48718"/>
                      <a:pt x="217044" y="51332"/>
                    </a:cubicBezTo>
                    <a:cubicBezTo>
                      <a:pt x="220719" y="53945"/>
                      <a:pt x="224172" y="56777"/>
                      <a:pt x="227512" y="59717"/>
                    </a:cubicBezTo>
                    <a:cubicBezTo>
                      <a:pt x="229183" y="61241"/>
                      <a:pt x="230853" y="62766"/>
                      <a:pt x="232412" y="64399"/>
                    </a:cubicBezTo>
                    <a:cubicBezTo>
                      <a:pt x="233971" y="66033"/>
                      <a:pt x="235531" y="67666"/>
                      <a:pt x="236978" y="69299"/>
                    </a:cubicBezTo>
                    <a:cubicBezTo>
                      <a:pt x="239874" y="72675"/>
                      <a:pt x="242546" y="76160"/>
                      <a:pt x="244885" y="79862"/>
                    </a:cubicBezTo>
                    <a:cubicBezTo>
                      <a:pt x="247335" y="83456"/>
                      <a:pt x="249562" y="87267"/>
                      <a:pt x="251455" y="91187"/>
                    </a:cubicBezTo>
                    <a:cubicBezTo>
                      <a:pt x="253348" y="95107"/>
                      <a:pt x="255130" y="99245"/>
                      <a:pt x="256578" y="103383"/>
                    </a:cubicBezTo>
                    <a:cubicBezTo>
                      <a:pt x="258026" y="107630"/>
                      <a:pt x="259251" y="112095"/>
                      <a:pt x="260253" y="116450"/>
                    </a:cubicBezTo>
                    <a:cubicBezTo>
                      <a:pt x="261255" y="121024"/>
                      <a:pt x="261923" y="125706"/>
                      <a:pt x="262369" y="130498"/>
                    </a:cubicBezTo>
                    <a:cubicBezTo>
                      <a:pt x="262926" y="135507"/>
                      <a:pt x="263148" y="140407"/>
                      <a:pt x="263148" y="145416"/>
                    </a:cubicBezTo>
                    <a:cubicBezTo>
                      <a:pt x="263371" y="150643"/>
                      <a:pt x="263148" y="155652"/>
                      <a:pt x="262591" y="160661"/>
                    </a:cubicBezTo>
                  </a:path>
                </a:pathLst>
              </a:custGeom>
              <a:grpFill/>
              <a:ln w="11089" cap="flat">
                <a:noFill/>
                <a:prstDash val="solid"/>
                <a:miter/>
              </a:ln>
            </p:spPr>
            <p:txBody>
              <a:bodyPr rtlCol="0" anchor="ctr"/>
              <a:lstStyle/>
              <a:p>
                <a:endParaRPr lang="fi-FI"/>
              </a:p>
            </p:txBody>
          </p:sp>
          <p:sp>
            <p:nvSpPr>
              <p:cNvPr id="17" name="Vapaamuotoinen: Muoto 16">
                <a:extLst>
                  <a:ext uri="{FF2B5EF4-FFF2-40B4-BE49-F238E27FC236}">
                    <a16:creationId xmlns:a16="http://schemas.microsoft.com/office/drawing/2014/main" id="{1CFCE4EB-3D0D-439E-8E17-0679078793AD}"/>
                  </a:ext>
                </a:extLst>
              </p:cNvPr>
              <p:cNvSpPr/>
              <p:nvPr/>
            </p:nvSpPr>
            <p:spPr bwMode="black">
              <a:xfrm>
                <a:off x="10972862" y="6318240"/>
                <a:ext cx="32851" cy="290311"/>
              </a:xfrm>
              <a:custGeom>
                <a:avLst/>
                <a:gdLst>
                  <a:gd name="connsiteX0" fmla="*/ 334 w 32851"/>
                  <a:gd name="connsiteY0" fmla="*/ 290312 h 290311"/>
                  <a:gd name="connsiteX1" fmla="*/ 32518 w 32851"/>
                  <a:gd name="connsiteY1" fmla="*/ 290312 h 290311"/>
                  <a:gd name="connsiteX2" fmla="*/ 32852 w 32851"/>
                  <a:gd name="connsiteY2" fmla="*/ 145156 h 290311"/>
                  <a:gd name="connsiteX3" fmla="*/ 32518 w 32851"/>
                  <a:gd name="connsiteY3" fmla="*/ 0 h 290311"/>
                  <a:gd name="connsiteX4" fmla="*/ 334 w 32851"/>
                  <a:gd name="connsiteY4" fmla="*/ 0 h 290311"/>
                  <a:gd name="connsiteX5" fmla="*/ 0 w 32851"/>
                  <a:gd name="connsiteY5" fmla="*/ 145156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1" h="290311">
                    <a:moveTo>
                      <a:pt x="334" y="290312"/>
                    </a:moveTo>
                    <a:lnTo>
                      <a:pt x="32518" y="290312"/>
                    </a:lnTo>
                    <a:lnTo>
                      <a:pt x="32852" y="145156"/>
                    </a:lnTo>
                    <a:lnTo>
                      <a:pt x="32518" y="0"/>
                    </a:lnTo>
                    <a:lnTo>
                      <a:pt x="334" y="0"/>
                    </a:lnTo>
                    <a:lnTo>
                      <a:pt x="0" y="145156"/>
                    </a:lnTo>
                    <a:close/>
                  </a:path>
                </a:pathLst>
              </a:custGeom>
              <a:grpFill/>
              <a:ln w="11089" cap="flat">
                <a:noFill/>
                <a:prstDash val="solid"/>
                <a:miter/>
              </a:ln>
            </p:spPr>
            <p:txBody>
              <a:bodyPr rtlCol="0" anchor="ctr"/>
              <a:lstStyle/>
              <a:p>
                <a:endParaRPr lang="fi-FI"/>
              </a:p>
            </p:txBody>
          </p:sp>
          <p:sp>
            <p:nvSpPr>
              <p:cNvPr id="18" name="Vapaamuotoinen: Muoto 17">
                <a:extLst>
                  <a:ext uri="{FF2B5EF4-FFF2-40B4-BE49-F238E27FC236}">
                    <a16:creationId xmlns:a16="http://schemas.microsoft.com/office/drawing/2014/main" id="{7E684B79-731C-4085-BE6A-B6E739C7F912}"/>
                  </a:ext>
                </a:extLst>
              </p:cNvPr>
              <p:cNvSpPr/>
              <p:nvPr/>
            </p:nvSpPr>
            <p:spPr bwMode="black">
              <a:xfrm>
                <a:off x="10278854" y="6318240"/>
                <a:ext cx="202567" cy="290311"/>
              </a:xfrm>
              <a:custGeom>
                <a:avLst/>
                <a:gdLst>
                  <a:gd name="connsiteX0" fmla="*/ 0 w 202567"/>
                  <a:gd name="connsiteY0" fmla="*/ 0 h 290311"/>
                  <a:gd name="connsiteX1" fmla="*/ 0 w 202567"/>
                  <a:gd name="connsiteY1" fmla="*/ 32233 h 290311"/>
                  <a:gd name="connsiteX2" fmla="*/ 85081 w 202567"/>
                  <a:gd name="connsiteY2" fmla="*/ 32233 h 290311"/>
                  <a:gd name="connsiteX3" fmla="*/ 84746 w 202567"/>
                  <a:gd name="connsiteY3" fmla="*/ 161163 h 290311"/>
                  <a:gd name="connsiteX4" fmla="*/ 85081 w 202567"/>
                  <a:gd name="connsiteY4" fmla="*/ 290312 h 290311"/>
                  <a:gd name="connsiteX5" fmla="*/ 117710 w 202567"/>
                  <a:gd name="connsiteY5" fmla="*/ 290312 h 290311"/>
                  <a:gd name="connsiteX6" fmla="*/ 117932 w 202567"/>
                  <a:gd name="connsiteY6" fmla="*/ 161163 h 290311"/>
                  <a:gd name="connsiteX7" fmla="*/ 117710 w 202567"/>
                  <a:gd name="connsiteY7" fmla="*/ 32233 h 290311"/>
                  <a:gd name="connsiteX8" fmla="*/ 202567 w 202567"/>
                  <a:gd name="connsiteY8" fmla="*/ 32233 h 290311"/>
                  <a:gd name="connsiteX9" fmla="*/ 202567 w 202567"/>
                  <a:gd name="connsiteY9" fmla="*/ 0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567" h="290311">
                    <a:moveTo>
                      <a:pt x="0" y="0"/>
                    </a:moveTo>
                    <a:lnTo>
                      <a:pt x="0" y="32233"/>
                    </a:lnTo>
                    <a:lnTo>
                      <a:pt x="85081" y="32233"/>
                    </a:lnTo>
                    <a:lnTo>
                      <a:pt x="84746" y="161163"/>
                    </a:lnTo>
                    <a:lnTo>
                      <a:pt x="85081" y="290312"/>
                    </a:lnTo>
                    <a:lnTo>
                      <a:pt x="117710" y="290312"/>
                    </a:lnTo>
                    <a:lnTo>
                      <a:pt x="117932" y="161163"/>
                    </a:lnTo>
                    <a:lnTo>
                      <a:pt x="117710" y="32233"/>
                    </a:lnTo>
                    <a:lnTo>
                      <a:pt x="202567" y="32233"/>
                    </a:lnTo>
                    <a:lnTo>
                      <a:pt x="202567" y="0"/>
                    </a:lnTo>
                    <a:close/>
                  </a:path>
                </a:pathLst>
              </a:custGeom>
              <a:grpFill/>
              <a:ln w="11089" cap="flat">
                <a:noFill/>
                <a:prstDash val="solid"/>
                <a:miter/>
              </a:ln>
            </p:spPr>
            <p:txBody>
              <a:bodyPr rtlCol="0" anchor="ctr"/>
              <a:lstStyle/>
              <a:p>
                <a:endParaRPr lang="fi-FI"/>
              </a:p>
            </p:txBody>
          </p:sp>
          <p:sp>
            <p:nvSpPr>
              <p:cNvPr id="19" name="Vapaamuotoinen: Muoto 18">
                <a:extLst>
                  <a:ext uri="{FF2B5EF4-FFF2-40B4-BE49-F238E27FC236}">
                    <a16:creationId xmlns:a16="http://schemas.microsoft.com/office/drawing/2014/main" id="{57443CA3-1F18-4A94-86F4-FEE32CBEC292}"/>
                  </a:ext>
                </a:extLst>
              </p:cNvPr>
              <p:cNvSpPr/>
              <p:nvPr/>
            </p:nvSpPr>
            <p:spPr bwMode="black">
              <a:xfrm>
                <a:off x="10763359" y="6317810"/>
                <a:ext cx="159501" cy="291546"/>
              </a:xfrm>
              <a:custGeom>
                <a:avLst/>
                <a:gdLst>
                  <a:gd name="connsiteX0" fmla="*/ 126872 w 159501"/>
                  <a:gd name="connsiteY0" fmla="*/ 76547 h 291546"/>
                  <a:gd name="connsiteX1" fmla="*/ 126427 w 159501"/>
                  <a:gd name="connsiteY1" fmla="*/ 69251 h 291546"/>
                  <a:gd name="connsiteX2" fmla="*/ 125536 w 159501"/>
                  <a:gd name="connsiteY2" fmla="*/ 64460 h 291546"/>
                  <a:gd name="connsiteX3" fmla="*/ 124645 w 159501"/>
                  <a:gd name="connsiteY3" fmla="*/ 61302 h 291546"/>
                  <a:gd name="connsiteX4" fmla="*/ 123532 w 159501"/>
                  <a:gd name="connsiteY4" fmla="*/ 58362 h 291546"/>
                  <a:gd name="connsiteX5" fmla="*/ 120525 w 159501"/>
                  <a:gd name="connsiteY5" fmla="*/ 52917 h 291546"/>
                  <a:gd name="connsiteX6" fmla="*/ 116516 w 159501"/>
                  <a:gd name="connsiteY6" fmla="*/ 47908 h 291546"/>
                  <a:gd name="connsiteX7" fmla="*/ 113843 w 159501"/>
                  <a:gd name="connsiteY7" fmla="*/ 45404 h 291546"/>
                  <a:gd name="connsiteX8" fmla="*/ 112507 w 159501"/>
                  <a:gd name="connsiteY8" fmla="*/ 44315 h 291546"/>
                  <a:gd name="connsiteX9" fmla="*/ 111839 w 159501"/>
                  <a:gd name="connsiteY9" fmla="*/ 43770 h 291546"/>
                  <a:gd name="connsiteX10" fmla="*/ 111282 w 159501"/>
                  <a:gd name="connsiteY10" fmla="*/ 43226 h 291546"/>
                  <a:gd name="connsiteX11" fmla="*/ 109611 w 159501"/>
                  <a:gd name="connsiteY11" fmla="*/ 42028 h 291546"/>
                  <a:gd name="connsiteX12" fmla="*/ 106493 w 159501"/>
                  <a:gd name="connsiteY12" fmla="*/ 40068 h 291546"/>
                  <a:gd name="connsiteX13" fmla="*/ 105157 w 159501"/>
                  <a:gd name="connsiteY13" fmla="*/ 39305 h 291546"/>
                  <a:gd name="connsiteX14" fmla="*/ 100591 w 159501"/>
                  <a:gd name="connsiteY14" fmla="*/ 37128 h 291546"/>
                  <a:gd name="connsiteX15" fmla="*/ 95914 w 159501"/>
                  <a:gd name="connsiteY15" fmla="*/ 35494 h 291546"/>
                  <a:gd name="connsiteX16" fmla="*/ 92462 w 159501"/>
                  <a:gd name="connsiteY16" fmla="*/ 34623 h 291546"/>
                  <a:gd name="connsiteX17" fmla="*/ 88898 w 159501"/>
                  <a:gd name="connsiteY17" fmla="*/ 33861 h 291546"/>
                  <a:gd name="connsiteX18" fmla="*/ 83553 w 159501"/>
                  <a:gd name="connsiteY18" fmla="*/ 33098 h 291546"/>
                  <a:gd name="connsiteX19" fmla="*/ 79544 w 159501"/>
                  <a:gd name="connsiteY19" fmla="*/ 32881 h 291546"/>
                  <a:gd name="connsiteX20" fmla="*/ 75535 w 159501"/>
                  <a:gd name="connsiteY20" fmla="*/ 32772 h 291546"/>
                  <a:gd name="connsiteX21" fmla="*/ 32215 w 159501"/>
                  <a:gd name="connsiteY21" fmla="*/ 32772 h 291546"/>
                  <a:gd name="connsiteX22" fmla="*/ 32215 w 159501"/>
                  <a:gd name="connsiteY22" fmla="*/ 121738 h 291546"/>
                  <a:gd name="connsiteX23" fmla="*/ 75423 w 159501"/>
                  <a:gd name="connsiteY23" fmla="*/ 121738 h 291546"/>
                  <a:gd name="connsiteX24" fmla="*/ 86448 w 159501"/>
                  <a:gd name="connsiteY24" fmla="*/ 120976 h 291546"/>
                  <a:gd name="connsiteX25" fmla="*/ 96248 w 159501"/>
                  <a:gd name="connsiteY25" fmla="*/ 118689 h 291546"/>
                  <a:gd name="connsiteX26" fmla="*/ 104934 w 159501"/>
                  <a:gd name="connsiteY26" fmla="*/ 114987 h 291546"/>
                  <a:gd name="connsiteX27" fmla="*/ 112618 w 159501"/>
                  <a:gd name="connsiteY27" fmla="*/ 109869 h 291546"/>
                  <a:gd name="connsiteX28" fmla="*/ 115514 w 159501"/>
                  <a:gd name="connsiteY28" fmla="*/ 107146 h 291546"/>
                  <a:gd name="connsiteX29" fmla="*/ 118075 w 159501"/>
                  <a:gd name="connsiteY29" fmla="*/ 104206 h 291546"/>
                  <a:gd name="connsiteX30" fmla="*/ 120302 w 159501"/>
                  <a:gd name="connsiteY30" fmla="*/ 101157 h 291546"/>
                  <a:gd name="connsiteX31" fmla="*/ 122195 w 159501"/>
                  <a:gd name="connsiteY31" fmla="*/ 97782 h 291546"/>
                  <a:gd name="connsiteX32" fmla="*/ 124979 w 159501"/>
                  <a:gd name="connsiteY32" fmla="*/ 90377 h 291546"/>
                  <a:gd name="connsiteX33" fmla="*/ 125982 w 159501"/>
                  <a:gd name="connsiteY33" fmla="*/ 85694 h 291546"/>
                  <a:gd name="connsiteX34" fmla="*/ 126872 w 159501"/>
                  <a:gd name="connsiteY34" fmla="*/ 76547 h 291546"/>
                  <a:gd name="connsiteX35" fmla="*/ 98809 w 159501"/>
                  <a:gd name="connsiteY35" fmla="*/ 151249 h 291546"/>
                  <a:gd name="connsiteX36" fmla="*/ 42126 w 159501"/>
                  <a:gd name="connsiteY36" fmla="*/ 153862 h 291546"/>
                  <a:gd name="connsiteX37" fmla="*/ 32215 w 159501"/>
                  <a:gd name="connsiteY37" fmla="*/ 156040 h 291546"/>
                  <a:gd name="connsiteX38" fmla="*/ 32215 w 159501"/>
                  <a:gd name="connsiteY38" fmla="*/ 168018 h 291546"/>
                  <a:gd name="connsiteX39" fmla="*/ 32215 w 159501"/>
                  <a:gd name="connsiteY39" fmla="*/ 191866 h 291546"/>
                  <a:gd name="connsiteX40" fmla="*/ 32215 w 159501"/>
                  <a:gd name="connsiteY40" fmla="*/ 243591 h 291546"/>
                  <a:gd name="connsiteX41" fmla="*/ 32215 w 159501"/>
                  <a:gd name="connsiteY41" fmla="*/ 269508 h 291546"/>
                  <a:gd name="connsiteX42" fmla="*/ 32215 w 159501"/>
                  <a:gd name="connsiteY42" fmla="*/ 282466 h 291546"/>
                  <a:gd name="connsiteX43" fmla="*/ 32215 w 159501"/>
                  <a:gd name="connsiteY43" fmla="*/ 289000 h 291546"/>
                  <a:gd name="connsiteX44" fmla="*/ 27538 w 159501"/>
                  <a:gd name="connsiteY44" fmla="*/ 290851 h 291546"/>
                  <a:gd name="connsiteX45" fmla="*/ 7604 w 159501"/>
                  <a:gd name="connsiteY45" fmla="*/ 290851 h 291546"/>
                  <a:gd name="connsiteX46" fmla="*/ 31 w 159501"/>
                  <a:gd name="connsiteY46" fmla="*/ 288564 h 291546"/>
                  <a:gd name="connsiteX47" fmla="*/ 31 w 159501"/>
                  <a:gd name="connsiteY47" fmla="*/ 285079 h 291546"/>
                  <a:gd name="connsiteX48" fmla="*/ 31 w 159501"/>
                  <a:gd name="connsiteY48" fmla="*/ 274626 h 291546"/>
                  <a:gd name="connsiteX49" fmla="*/ 31 w 159501"/>
                  <a:gd name="connsiteY49" fmla="*/ 214516 h 291546"/>
                  <a:gd name="connsiteX50" fmla="*/ 143 w 159501"/>
                  <a:gd name="connsiteY50" fmla="*/ 7944 h 291546"/>
                  <a:gd name="connsiteX51" fmla="*/ 143 w 159501"/>
                  <a:gd name="connsiteY51" fmla="*/ 1846 h 291546"/>
                  <a:gd name="connsiteX52" fmla="*/ 5042 w 159501"/>
                  <a:gd name="connsiteY52" fmla="*/ 539 h 291546"/>
                  <a:gd name="connsiteX53" fmla="*/ 17404 w 159501"/>
                  <a:gd name="connsiteY53" fmla="*/ 539 h 291546"/>
                  <a:gd name="connsiteX54" fmla="*/ 42126 w 159501"/>
                  <a:gd name="connsiteY54" fmla="*/ 539 h 291546"/>
                  <a:gd name="connsiteX55" fmla="*/ 98141 w 159501"/>
                  <a:gd name="connsiteY55" fmla="*/ 2826 h 291546"/>
                  <a:gd name="connsiteX56" fmla="*/ 159501 w 159501"/>
                  <a:gd name="connsiteY56" fmla="*/ 76656 h 291546"/>
                  <a:gd name="connsiteX57" fmla="*/ 98809 w 159501"/>
                  <a:gd name="connsiteY57" fmla="*/ 151249 h 29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9501" h="291546">
                    <a:moveTo>
                      <a:pt x="126872" y="76547"/>
                    </a:moveTo>
                    <a:cubicBezTo>
                      <a:pt x="126872" y="74043"/>
                      <a:pt x="126761" y="71647"/>
                      <a:pt x="126427" y="69251"/>
                    </a:cubicBezTo>
                    <a:cubicBezTo>
                      <a:pt x="126204" y="67618"/>
                      <a:pt x="125870" y="65985"/>
                      <a:pt x="125536" y="64460"/>
                    </a:cubicBezTo>
                    <a:cubicBezTo>
                      <a:pt x="125313" y="63371"/>
                      <a:pt x="124979" y="62282"/>
                      <a:pt x="124645" y="61302"/>
                    </a:cubicBezTo>
                    <a:cubicBezTo>
                      <a:pt x="124311" y="60322"/>
                      <a:pt x="123866" y="59342"/>
                      <a:pt x="123532" y="58362"/>
                    </a:cubicBezTo>
                    <a:cubicBezTo>
                      <a:pt x="122752" y="56402"/>
                      <a:pt x="121638" y="54551"/>
                      <a:pt x="120525" y="52917"/>
                    </a:cubicBezTo>
                    <a:cubicBezTo>
                      <a:pt x="119300" y="51175"/>
                      <a:pt x="117963" y="49433"/>
                      <a:pt x="116516" y="47908"/>
                    </a:cubicBezTo>
                    <a:cubicBezTo>
                      <a:pt x="115625" y="47037"/>
                      <a:pt x="114734" y="46166"/>
                      <a:pt x="113843" y="45404"/>
                    </a:cubicBezTo>
                    <a:cubicBezTo>
                      <a:pt x="113398" y="44968"/>
                      <a:pt x="112952" y="44641"/>
                      <a:pt x="112507" y="44315"/>
                    </a:cubicBezTo>
                    <a:cubicBezTo>
                      <a:pt x="112284" y="44097"/>
                      <a:pt x="112061" y="43988"/>
                      <a:pt x="111839" y="43770"/>
                    </a:cubicBezTo>
                    <a:cubicBezTo>
                      <a:pt x="111616" y="43661"/>
                      <a:pt x="111504" y="43443"/>
                      <a:pt x="111282" y="43226"/>
                    </a:cubicBezTo>
                    <a:cubicBezTo>
                      <a:pt x="110725" y="42790"/>
                      <a:pt x="110168" y="42354"/>
                      <a:pt x="109611" y="42028"/>
                    </a:cubicBezTo>
                    <a:cubicBezTo>
                      <a:pt x="108609" y="41266"/>
                      <a:pt x="107607" y="40612"/>
                      <a:pt x="106493" y="40068"/>
                    </a:cubicBezTo>
                    <a:cubicBezTo>
                      <a:pt x="106048" y="39850"/>
                      <a:pt x="105602" y="39523"/>
                      <a:pt x="105157" y="39305"/>
                    </a:cubicBezTo>
                    <a:cubicBezTo>
                      <a:pt x="103709" y="38543"/>
                      <a:pt x="102150" y="37781"/>
                      <a:pt x="100591" y="37128"/>
                    </a:cubicBezTo>
                    <a:cubicBezTo>
                      <a:pt x="99032" y="36474"/>
                      <a:pt x="97584" y="36039"/>
                      <a:pt x="95914" y="35494"/>
                    </a:cubicBezTo>
                    <a:cubicBezTo>
                      <a:pt x="94800" y="35167"/>
                      <a:pt x="93575" y="34841"/>
                      <a:pt x="92462" y="34623"/>
                    </a:cubicBezTo>
                    <a:cubicBezTo>
                      <a:pt x="91237" y="34405"/>
                      <a:pt x="90123" y="34079"/>
                      <a:pt x="88898" y="33861"/>
                    </a:cubicBezTo>
                    <a:cubicBezTo>
                      <a:pt x="87116" y="33534"/>
                      <a:pt x="85334" y="33316"/>
                      <a:pt x="83553" y="33098"/>
                    </a:cubicBezTo>
                    <a:cubicBezTo>
                      <a:pt x="82216" y="32990"/>
                      <a:pt x="80880" y="32881"/>
                      <a:pt x="79544" y="32881"/>
                    </a:cubicBezTo>
                    <a:cubicBezTo>
                      <a:pt x="78207" y="32881"/>
                      <a:pt x="76871" y="32772"/>
                      <a:pt x="75535" y="32772"/>
                    </a:cubicBezTo>
                    <a:lnTo>
                      <a:pt x="32215" y="32772"/>
                    </a:lnTo>
                    <a:lnTo>
                      <a:pt x="32215" y="121738"/>
                    </a:lnTo>
                    <a:lnTo>
                      <a:pt x="75423" y="121738"/>
                    </a:lnTo>
                    <a:cubicBezTo>
                      <a:pt x="79098" y="121738"/>
                      <a:pt x="82773" y="121520"/>
                      <a:pt x="86448" y="120976"/>
                    </a:cubicBezTo>
                    <a:cubicBezTo>
                      <a:pt x="89789" y="120432"/>
                      <a:pt x="93018" y="119778"/>
                      <a:pt x="96248" y="118689"/>
                    </a:cubicBezTo>
                    <a:cubicBezTo>
                      <a:pt x="99255" y="117709"/>
                      <a:pt x="102150" y="116511"/>
                      <a:pt x="104934" y="114987"/>
                    </a:cubicBezTo>
                    <a:cubicBezTo>
                      <a:pt x="107607" y="113571"/>
                      <a:pt x="110168" y="111829"/>
                      <a:pt x="112618" y="109869"/>
                    </a:cubicBezTo>
                    <a:cubicBezTo>
                      <a:pt x="113620" y="108998"/>
                      <a:pt x="114623" y="108127"/>
                      <a:pt x="115514" y="107146"/>
                    </a:cubicBezTo>
                    <a:cubicBezTo>
                      <a:pt x="116404" y="106275"/>
                      <a:pt x="117295" y="105295"/>
                      <a:pt x="118075" y="104206"/>
                    </a:cubicBezTo>
                    <a:cubicBezTo>
                      <a:pt x="118854" y="103226"/>
                      <a:pt x="119634" y="102246"/>
                      <a:pt x="120302" y="101157"/>
                    </a:cubicBezTo>
                    <a:cubicBezTo>
                      <a:pt x="120970" y="100068"/>
                      <a:pt x="121638" y="98979"/>
                      <a:pt x="122195" y="97782"/>
                    </a:cubicBezTo>
                    <a:cubicBezTo>
                      <a:pt x="123309" y="95386"/>
                      <a:pt x="124311" y="92990"/>
                      <a:pt x="124979" y="90377"/>
                    </a:cubicBezTo>
                    <a:cubicBezTo>
                      <a:pt x="125425" y="88852"/>
                      <a:pt x="125759" y="87219"/>
                      <a:pt x="125982" y="85694"/>
                    </a:cubicBezTo>
                    <a:cubicBezTo>
                      <a:pt x="126650" y="82536"/>
                      <a:pt x="126872" y="79487"/>
                      <a:pt x="126872" y="76547"/>
                    </a:cubicBezTo>
                    <a:moveTo>
                      <a:pt x="98809" y="151249"/>
                    </a:moveTo>
                    <a:cubicBezTo>
                      <a:pt x="79766" y="155822"/>
                      <a:pt x="61058" y="153862"/>
                      <a:pt x="42126" y="153862"/>
                    </a:cubicBezTo>
                    <a:cubicBezTo>
                      <a:pt x="39899" y="153862"/>
                      <a:pt x="32215" y="151902"/>
                      <a:pt x="32215" y="156040"/>
                    </a:cubicBezTo>
                    <a:lnTo>
                      <a:pt x="32215" y="168018"/>
                    </a:lnTo>
                    <a:lnTo>
                      <a:pt x="32215" y="191866"/>
                    </a:lnTo>
                    <a:lnTo>
                      <a:pt x="32215" y="243591"/>
                    </a:lnTo>
                    <a:lnTo>
                      <a:pt x="32215" y="269508"/>
                    </a:lnTo>
                    <a:lnTo>
                      <a:pt x="32215" y="282466"/>
                    </a:lnTo>
                    <a:lnTo>
                      <a:pt x="32215" y="289000"/>
                    </a:lnTo>
                    <a:cubicBezTo>
                      <a:pt x="32215" y="292049"/>
                      <a:pt x="29431" y="290851"/>
                      <a:pt x="27538" y="290851"/>
                    </a:cubicBezTo>
                    <a:lnTo>
                      <a:pt x="7604" y="290851"/>
                    </a:lnTo>
                    <a:cubicBezTo>
                      <a:pt x="4708" y="290851"/>
                      <a:pt x="31" y="293464"/>
                      <a:pt x="31" y="288564"/>
                    </a:cubicBezTo>
                    <a:lnTo>
                      <a:pt x="31" y="285079"/>
                    </a:lnTo>
                    <a:cubicBezTo>
                      <a:pt x="31" y="281595"/>
                      <a:pt x="31" y="278110"/>
                      <a:pt x="31" y="274626"/>
                    </a:cubicBezTo>
                    <a:cubicBezTo>
                      <a:pt x="31" y="254589"/>
                      <a:pt x="31" y="234553"/>
                      <a:pt x="31" y="214516"/>
                    </a:cubicBezTo>
                    <a:cubicBezTo>
                      <a:pt x="-80" y="145695"/>
                      <a:pt x="143" y="76874"/>
                      <a:pt x="143" y="7944"/>
                    </a:cubicBezTo>
                    <a:lnTo>
                      <a:pt x="143" y="1846"/>
                    </a:lnTo>
                    <a:cubicBezTo>
                      <a:pt x="143" y="-1312"/>
                      <a:pt x="3261" y="539"/>
                      <a:pt x="5042" y="539"/>
                    </a:cubicBezTo>
                    <a:lnTo>
                      <a:pt x="17404" y="539"/>
                    </a:lnTo>
                    <a:lnTo>
                      <a:pt x="42126" y="539"/>
                    </a:lnTo>
                    <a:cubicBezTo>
                      <a:pt x="60835" y="539"/>
                      <a:pt x="79321" y="-1312"/>
                      <a:pt x="98141" y="2826"/>
                    </a:cubicBezTo>
                    <a:cubicBezTo>
                      <a:pt x="136561" y="11320"/>
                      <a:pt x="159501" y="37672"/>
                      <a:pt x="159501" y="76656"/>
                    </a:cubicBezTo>
                    <a:cubicBezTo>
                      <a:pt x="159390" y="113789"/>
                      <a:pt x="135559" y="142428"/>
                      <a:pt x="98809" y="151249"/>
                    </a:cubicBezTo>
                  </a:path>
                </a:pathLst>
              </a:custGeom>
              <a:grpFill/>
              <a:ln w="11089" cap="flat">
                <a:noFill/>
                <a:prstDash val="solid"/>
                <a:miter/>
              </a:ln>
            </p:spPr>
            <p:txBody>
              <a:bodyPr rtlCol="0" anchor="ctr"/>
              <a:lstStyle/>
              <a:p>
                <a:endParaRPr lang="fi-FI"/>
              </a:p>
            </p:txBody>
          </p:sp>
          <p:sp>
            <p:nvSpPr>
              <p:cNvPr id="20" name="Vapaamuotoinen: Muoto 19">
                <a:extLst>
                  <a:ext uri="{FF2B5EF4-FFF2-40B4-BE49-F238E27FC236}">
                    <a16:creationId xmlns:a16="http://schemas.microsoft.com/office/drawing/2014/main" id="{434B4746-318A-4BD9-BEF3-36C90F5D931D}"/>
                  </a:ext>
                </a:extLst>
              </p:cNvPr>
              <p:cNvSpPr/>
              <p:nvPr/>
            </p:nvSpPr>
            <p:spPr bwMode="black">
              <a:xfrm>
                <a:off x="10472624" y="6318240"/>
                <a:ext cx="245775" cy="290311"/>
              </a:xfrm>
              <a:custGeom>
                <a:avLst/>
                <a:gdLst>
                  <a:gd name="connsiteX0" fmla="*/ 172054 w 245775"/>
                  <a:gd name="connsiteY0" fmla="*/ 204176 h 290311"/>
                  <a:gd name="connsiteX1" fmla="*/ 122610 w 245775"/>
                  <a:gd name="connsiteY1" fmla="*/ 77750 h 290311"/>
                  <a:gd name="connsiteX2" fmla="*/ 73165 w 245775"/>
                  <a:gd name="connsiteY2" fmla="*/ 204176 h 290311"/>
                  <a:gd name="connsiteX3" fmla="*/ 172054 w 245775"/>
                  <a:gd name="connsiteY3" fmla="*/ 204176 h 290311"/>
                  <a:gd name="connsiteX4" fmla="*/ 206131 w 245775"/>
                  <a:gd name="connsiteY4" fmla="*/ 290312 h 290311"/>
                  <a:gd name="connsiteX5" fmla="*/ 183190 w 245775"/>
                  <a:gd name="connsiteY5" fmla="*/ 231618 h 290311"/>
                  <a:gd name="connsiteX6" fmla="*/ 62474 w 245775"/>
                  <a:gd name="connsiteY6" fmla="*/ 231618 h 290311"/>
                  <a:gd name="connsiteX7" fmla="*/ 39534 w 245775"/>
                  <a:gd name="connsiteY7" fmla="*/ 290312 h 290311"/>
                  <a:gd name="connsiteX8" fmla="*/ 0 w 245775"/>
                  <a:gd name="connsiteY8" fmla="*/ 290312 h 290311"/>
                  <a:gd name="connsiteX9" fmla="*/ 122721 w 245775"/>
                  <a:gd name="connsiteY9" fmla="*/ 0 h 290311"/>
                  <a:gd name="connsiteX10" fmla="*/ 245776 w 245775"/>
                  <a:gd name="connsiteY10" fmla="*/ 290312 h 290311"/>
                  <a:gd name="connsiteX11" fmla="*/ 206131 w 245775"/>
                  <a:gd name="connsiteY11" fmla="*/ 290312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75" h="290311">
                    <a:moveTo>
                      <a:pt x="172054" y="204176"/>
                    </a:moveTo>
                    <a:lnTo>
                      <a:pt x="122610" y="77750"/>
                    </a:lnTo>
                    <a:lnTo>
                      <a:pt x="73165" y="204176"/>
                    </a:lnTo>
                    <a:lnTo>
                      <a:pt x="172054" y="204176"/>
                    </a:lnTo>
                    <a:close/>
                    <a:moveTo>
                      <a:pt x="206131" y="290312"/>
                    </a:moveTo>
                    <a:lnTo>
                      <a:pt x="183190" y="231618"/>
                    </a:lnTo>
                    <a:lnTo>
                      <a:pt x="62474" y="231618"/>
                    </a:lnTo>
                    <a:lnTo>
                      <a:pt x="39534" y="290312"/>
                    </a:lnTo>
                    <a:lnTo>
                      <a:pt x="0" y="290312"/>
                    </a:lnTo>
                    <a:lnTo>
                      <a:pt x="122721" y="0"/>
                    </a:lnTo>
                    <a:lnTo>
                      <a:pt x="245776" y="290312"/>
                    </a:lnTo>
                    <a:lnTo>
                      <a:pt x="206131" y="290312"/>
                    </a:lnTo>
                    <a:close/>
                  </a:path>
                </a:pathLst>
              </a:custGeom>
              <a:grpFill/>
              <a:ln w="11089" cap="flat">
                <a:noFill/>
                <a:prstDash val="solid"/>
                <a:miter/>
              </a:ln>
            </p:spPr>
            <p:txBody>
              <a:bodyPr rtlCol="0" anchor="ctr"/>
              <a:lstStyle/>
              <a:p>
                <a:endParaRPr lang="fi-FI"/>
              </a:p>
            </p:txBody>
          </p:sp>
        </p:grpSp>
      </p:grpSp>
    </p:spTree>
    <p:extLst>
      <p:ext uri="{BB962C8B-B14F-4D97-AF65-F5344CB8AC3E}">
        <p14:creationId xmlns:p14="http://schemas.microsoft.com/office/powerpoint/2010/main" val="3798145040"/>
      </p:ext>
    </p:extLst>
  </p:cSld>
  <p:clrMapOvr>
    <a:masterClrMapping/>
  </p:clrMapOvr>
  <p:extLst>
    <p:ext uri="{DCECCB84-F9BA-43D5-87BE-67443E8EF086}">
      <p15:sldGuideLst xmlns:p15="http://schemas.microsoft.com/office/powerpoint/2012/main">
        <p15:guide id="1" orient="horz" pos="27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F61043E4-4134-4B7A-88A2-6BFE87C04392}"/>
              </a:ext>
            </a:extLst>
          </p:cNvPr>
          <p:cNvSpPr>
            <a:spLocks noGrp="1"/>
          </p:cNvSpPr>
          <p:nvPr>
            <p:ph type="title"/>
          </p:nvPr>
        </p:nvSpPr>
        <p:spPr>
          <a:xfrm>
            <a:off x="576000" y="365125"/>
            <a:ext cx="10904800" cy="1224000"/>
          </a:xfrm>
          <a:prstGeom prst="rect">
            <a:avLst/>
          </a:prstGeom>
        </p:spPr>
        <p:txBody>
          <a:bodyPr vert="horz" lIns="91440" tIns="45720" rIns="91440" bIns="45720" rtlCol="0" anchor="t">
            <a:no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8D08376F-088B-4EB1-A6A1-202A5FBB01E3}"/>
              </a:ext>
            </a:extLst>
          </p:cNvPr>
          <p:cNvSpPr>
            <a:spLocks noGrp="1"/>
          </p:cNvSpPr>
          <p:nvPr>
            <p:ph type="body" idx="1"/>
          </p:nvPr>
        </p:nvSpPr>
        <p:spPr>
          <a:xfrm>
            <a:off x="576000" y="1825625"/>
            <a:ext cx="10904800" cy="4176000"/>
          </a:xfrm>
          <a:prstGeom prst="rect">
            <a:avLst/>
          </a:prstGeom>
        </p:spPr>
        <p:txBody>
          <a:bodyPr vert="horz" lIns="91440" tIns="45720" rIns="91440" bIns="45720" rtlCol="0">
            <a:no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a:p>
            <a:pPr lvl="5"/>
            <a:r>
              <a:rPr lang="fi-FI" dirty="0"/>
              <a:t>6</a:t>
            </a:r>
          </a:p>
          <a:p>
            <a:pPr lvl="6"/>
            <a:r>
              <a:rPr lang="fi-FI" dirty="0"/>
              <a:t>7</a:t>
            </a:r>
          </a:p>
          <a:p>
            <a:pPr lvl="7"/>
            <a:r>
              <a:rPr lang="fi-FI" dirty="0"/>
              <a:t>8</a:t>
            </a:r>
          </a:p>
          <a:p>
            <a:pPr lvl="8"/>
            <a:r>
              <a:rPr lang="fi-FI" dirty="0"/>
              <a:t>9</a:t>
            </a:r>
          </a:p>
        </p:txBody>
      </p:sp>
      <p:sp>
        <p:nvSpPr>
          <p:cNvPr id="17" name="Suorakulmio 16">
            <a:extLst>
              <a:ext uri="{FF2B5EF4-FFF2-40B4-BE49-F238E27FC236}">
                <a16:creationId xmlns:a16="http://schemas.microsoft.com/office/drawing/2014/main" id="{2E403387-E02A-46D8-A677-CAC70CF4DD13}"/>
              </a:ext>
              <a:ext uri="{C183D7F6-B498-43B3-948B-1728B52AA6E4}">
                <adec:decorative xmlns:adec="http://schemas.microsoft.com/office/drawing/2017/decorative" val="1"/>
              </a:ext>
            </a:extLst>
          </p:cNvPr>
          <p:cNvSpPr/>
          <p:nvPr/>
        </p:nvSpPr>
        <p:spPr>
          <a:xfrm>
            <a:off x="699703" y="0"/>
            <a:ext cx="10800000" cy="144000"/>
          </a:xfrm>
          <a:prstGeom prst="rect">
            <a:avLst/>
          </a:prstGeom>
          <a:solidFill>
            <a:srgbClr val="61B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Dian numeron paikkamerkki 5">
            <a:extLst>
              <a:ext uri="{FF2B5EF4-FFF2-40B4-BE49-F238E27FC236}">
                <a16:creationId xmlns:a16="http://schemas.microsoft.com/office/drawing/2014/main" id="{8AB46309-16CC-4EFD-9480-B76D291A9F75}"/>
              </a:ext>
            </a:extLst>
          </p:cNvPr>
          <p:cNvSpPr>
            <a:spLocks noGrp="1"/>
          </p:cNvSpPr>
          <p:nvPr>
            <p:ph type="sldNum" sz="quarter" idx="4"/>
          </p:nvPr>
        </p:nvSpPr>
        <p:spPr>
          <a:xfrm>
            <a:off x="576000" y="6356350"/>
            <a:ext cx="79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20BB7A-7565-440A-AF71-226D618FE89D}" type="slidenum">
              <a:rPr lang="fi-FI" smtClean="0"/>
              <a:t>‹#›</a:t>
            </a:fld>
            <a:endParaRPr lang="fi-FI"/>
          </a:p>
        </p:txBody>
      </p:sp>
      <p:sp>
        <p:nvSpPr>
          <p:cNvPr id="4" name="Päivämäärän paikkamerkki 3">
            <a:extLst>
              <a:ext uri="{FF2B5EF4-FFF2-40B4-BE49-F238E27FC236}">
                <a16:creationId xmlns:a16="http://schemas.microsoft.com/office/drawing/2014/main" id="{D9FA890F-97F9-4459-AD33-EE383870875F}"/>
              </a:ext>
            </a:extLst>
          </p:cNvPr>
          <p:cNvSpPr>
            <a:spLocks noGrp="1"/>
          </p:cNvSpPr>
          <p:nvPr>
            <p:ph type="dt" sz="half" idx="2"/>
          </p:nvPr>
        </p:nvSpPr>
        <p:spPr>
          <a:xfrm>
            <a:off x="1410900" y="6356350"/>
            <a:ext cx="1176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4E8EB3-863E-41EB-BC56-58F6C9CAEA38}" type="datetime1">
              <a:rPr lang="fi-FI" smtClean="0"/>
              <a:t>30.5.2024</a:t>
            </a:fld>
            <a:endParaRPr lang="fi-FI"/>
          </a:p>
        </p:txBody>
      </p:sp>
      <p:sp>
        <p:nvSpPr>
          <p:cNvPr id="5" name="Alatunnisteen paikkamerkki 4">
            <a:extLst>
              <a:ext uri="{FF2B5EF4-FFF2-40B4-BE49-F238E27FC236}">
                <a16:creationId xmlns:a16="http://schemas.microsoft.com/office/drawing/2014/main" id="{D75C9D9B-8967-477B-84BE-7F7B4DE316F8}"/>
              </a:ext>
            </a:extLst>
          </p:cNvPr>
          <p:cNvSpPr>
            <a:spLocks noGrp="1"/>
          </p:cNvSpPr>
          <p:nvPr>
            <p:ph type="ftr" sz="quarter" idx="3"/>
          </p:nvPr>
        </p:nvSpPr>
        <p:spPr>
          <a:xfrm>
            <a:off x="2612500" y="6356350"/>
            <a:ext cx="5554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This work © 2024 by Tapio Palvelut Oy is licensed under CC BY-SA 4.0 </a:t>
            </a:r>
            <a:endParaRPr lang="fi-FI"/>
          </a:p>
        </p:txBody>
      </p:sp>
      <p:grpSp>
        <p:nvGrpSpPr>
          <p:cNvPr id="16" name="Logo">
            <a:extLst>
              <a:ext uri="{FF2B5EF4-FFF2-40B4-BE49-F238E27FC236}">
                <a16:creationId xmlns:a16="http://schemas.microsoft.com/office/drawing/2014/main" id="{22BF9112-D612-4BA5-84DE-513AEA5A91CC}"/>
              </a:ext>
              <a:ext uri="{C183D7F6-B498-43B3-948B-1728B52AA6E4}">
                <adec:decorative xmlns:adec="http://schemas.microsoft.com/office/drawing/2017/decorative" val="1"/>
              </a:ext>
            </a:extLst>
          </p:cNvPr>
          <p:cNvGrpSpPr>
            <a:grpSpLocks noChangeAspect="1"/>
          </p:cNvGrpSpPr>
          <p:nvPr/>
        </p:nvGrpSpPr>
        <p:grpSpPr bwMode="black">
          <a:xfrm>
            <a:off x="10274323" y="6214732"/>
            <a:ext cx="1529284" cy="403200"/>
            <a:chOff x="10278854" y="6216751"/>
            <a:chExt cx="1489243" cy="392643"/>
          </a:xfrm>
          <a:solidFill>
            <a:schemeClr val="tx1"/>
          </a:solidFill>
        </p:grpSpPr>
        <p:sp>
          <p:nvSpPr>
            <p:cNvPr id="18" name="Vapaamuotoinen: Muoto 13">
              <a:extLst>
                <a:ext uri="{FF2B5EF4-FFF2-40B4-BE49-F238E27FC236}">
                  <a16:creationId xmlns:a16="http://schemas.microsoft.com/office/drawing/2014/main" id="{AB1CD1E0-9C96-4D65-BFFF-E07518D593C3}"/>
                </a:ext>
              </a:extLst>
            </p:cNvPr>
            <p:cNvSpPr/>
            <p:nvPr/>
          </p:nvSpPr>
          <p:spPr bwMode="black">
            <a:xfrm>
              <a:off x="11466195" y="6216751"/>
              <a:ext cx="301902" cy="392018"/>
            </a:xfrm>
            <a:custGeom>
              <a:avLst/>
              <a:gdLst>
                <a:gd name="connsiteX0" fmla="*/ 150227 w 301902"/>
                <a:gd name="connsiteY0" fmla="*/ 0 h 392018"/>
                <a:gd name="connsiteX1" fmla="*/ 126062 w 301902"/>
                <a:gd name="connsiteY1" fmla="*/ 55318 h 392018"/>
                <a:gd name="connsiteX2" fmla="*/ 126062 w 301902"/>
                <a:gd name="connsiteY2" fmla="*/ 170419 h 392018"/>
                <a:gd name="connsiteX3" fmla="*/ 96439 w 301902"/>
                <a:gd name="connsiteY3" fmla="*/ 105409 h 392018"/>
                <a:gd name="connsiteX4" fmla="*/ 69935 w 301902"/>
                <a:gd name="connsiteY4" fmla="*/ 165955 h 392018"/>
                <a:gd name="connsiteX5" fmla="*/ 101896 w 301902"/>
                <a:gd name="connsiteY5" fmla="*/ 235756 h 392018"/>
                <a:gd name="connsiteX6" fmla="*/ 52786 w 301902"/>
                <a:gd name="connsiteY6" fmla="*/ 205265 h 392018"/>
                <a:gd name="connsiteX7" fmla="*/ 33409 w 301902"/>
                <a:gd name="connsiteY7" fmla="*/ 249476 h 392018"/>
                <a:gd name="connsiteX8" fmla="*/ 80849 w 301902"/>
                <a:gd name="connsiteY8" fmla="*/ 278878 h 392018"/>
                <a:gd name="connsiteX9" fmla="*/ 20491 w 301902"/>
                <a:gd name="connsiteY9" fmla="*/ 278878 h 392018"/>
                <a:gd name="connsiteX10" fmla="*/ 0 w 301902"/>
                <a:gd name="connsiteY10" fmla="*/ 325811 h 392018"/>
                <a:gd name="connsiteX11" fmla="*/ 126062 w 301902"/>
                <a:gd name="connsiteY11" fmla="*/ 325811 h 392018"/>
                <a:gd name="connsiteX12" fmla="*/ 126062 w 301902"/>
                <a:gd name="connsiteY12" fmla="*/ 392019 h 392018"/>
                <a:gd name="connsiteX13" fmla="*/ 175729 w 301902"/>
                <a:gd name="connsiteY13" fmla="*/ 392019 h 392018"/>
                <a:gd name="connsiteX14" fmla="*/ 175729 w 301902"/>
                <a:gd name="connsiteY14" fmla="*/ 325811 h 392018"/>
                <a:gd name="connsiteX15" fmla="*/ 301902 w 301902"/>
                <a:gd name="connsiteY15" fmla="*/ 325811 h 392018"/>
                <a:gd name="connsiteX16" fmla="*/ 281300 w 301902"/>
                <a:gd name="connsiteY16" fmla="*/ 278878 h 392018"/>
                <a:gd name="connsiteX17" fmla="*/ 221054 w 301902"/>
                <a:gd name="connsiteY17" fmla="*/ 278878 h 392018"/>
                <a:gd name="connsiteX18" fmla="*/ 268494 w 301902"/>
                <a:gd name="connsiteY18" fmla="*/ 249476 h 392018"/>
                <a:gd name="connsiteX19" fmla="*/ 249117 w 301902"/>
                <a:gd name="connsiteY19" fmla="*/ 205265 h 392018"/>
                <a:gd name="connsiteX20" fmla="*/ 199895 w 301902"/>
                <a:gd name="connsiteY20" fmla="*/ 235756 h 392018"/>
                <a:gd name="connsiteX21" fmla="*/ 231967 w 301902"/>
                <a:gd name="connsiteY21" fmla="*/ 165955 h 392018"/>
                <a:gd name="connsiteX22" fmla="*/ 205463 w 301902"/>
                <a:gd name="connsiteY22" fmla="*/ 105409 h 392018"/>
                <a:gd name="connsiteX23" fmla="*/ 175729 w 301902"/>
                <a:gd name="connsiteY23" fmla="*/ 170419 h 392018"/>
                <a:gd name="connsiteX24" fmla="*/ 175729 w 301902"/>
                <a:gd name="connsiteY24" fmla="*/ 55318 h 392018"/>
                <a:gd name="connsiteX25" fmla="*/ 151675 w 301902"/>
                <a:gd name="connsiteY25" fmla="*/ 0 h 39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902" h="392018">
                  <a:moveTo>
                    <a:pt x="150227" y="0"/>
                  </a:moveTo>
                  <a:lnTo>
                    <a:pt x="126062" y="55318"/>
                  </a:lnTo>
                  <a:lnTo>
                    <a:pt x="126062" y="170419"/>
                  </a:lnTo>
                  <a:lnTo>
                    <a:pt x="96439" y="105409"/>
                  </a:lnTo>
                  <a:lnTo>
                    <a:pt x="69935" y="165955"/>
                  </a:lnTo>
                  <a:lnTo>
                    <a:pt x="101896" y="235756"/>
                  </a:lnTo>
                  <a:lnTo>
                    <a:pt x="52786" y="205265"/>
                  </a:lnTo>
                  <a:lnTo>
                    <a:pt x="33409" y="249476"/>
                  </a:lnTo>
                  <a:lnTo>
                    <a:pt x="80849" y="278878"/>
                  </a:lnTo>
                  <a:lnTo>
                    <a:pt x="20491" y="278878"/>
                  </a:lnTo>
                  <a:lnTo>
                    <a:pt x="0" y="325811"/>
                  </a:lnTo>
                  <a:lnTo>
                    <a:pt x="126062" y="325811"/>
                  </a:lnTo>
                  <a:lnTo>
                    <a:pt x="126062" y="392019"/>
                  </a:lnTo>
                  <a:lnTo>
                    <a:pt x="175729" y="392019"/>
                  </a:lnTo>
                  <a:lnTo>
                    <a:pt x="175729" y="325811"/>
                  </a:lnTo>
                  <a:lnTo>
                    <a:pt x="301902" y="325811"/>
                  </a:lnTo>
                  <a:lnTo>
                    <a:pt x="281300" y="278878"/>
                  </a:lnTo>
                  <a:lnTo>
                    <a:pt x="221054" y="278878"/>
                  </a:lnTo>
                  <a:lnTo>
                    <a:pt x="268494" y="249476"/>
                  </a:lnTo>
                  <a:lnTo>
                    <a:pt x="249117" y="205265"/>
                  </a:lnTo>
                  <a:lnTo>
                    <a:pt x="199895" y="235756"/>
                  </a:lnTo>
                  <a:lnTo>
                    <a:pt x="231967" y="165955"/>
                  </a:lnTo>
                  <a:lnTo>
                    <a:pt x="205463" y="105409"/>
                  </a:lnTo>
                  <a:lnTo>
                    <a:pt x="175729" y="170419"/>
                  </a:lnTo>
                  <a:lnTo>
                    <a:pt x="175729" y="55318"/>
                  </a:lnTo>
                  <a:lnTo>
                    <a:pt x="151675" y="0"/>
                  </a:lnTo>
                  <a:close/>
                </a:path>
              </a:pathLst>
            </a:custGeom>
            <a:solidFill>
              <a:schemeClr val="tx2"/>
            </a:solidFill>
            <a:ln w="11089" cap="flat">
              <a:noFill/>
              <a:prstDash val="solid"/>
              <a:miter/>
            </a:ln>
          </p:spPr>
          <p:txBody>
            <a:bodyPr rtlCol="0" anchor="ctr"/>
            <a:lstStyle/>
            <a:p>
              <a:endParaRPr lang="fi-FI"/>
            </a:p>
          </p:txBody>
        </p:sp>
        <p:grpSp>
          <p:nvGrpSpPr>
            <p:cNvPr id="19" name="Kuva 10">
              <a:extLst>
                <a:ext uri="{FF2B5EF4-FFF2-40B4-BE49-F238E27FC236}">
                  <a16:creationId xmlns:a16="http://schemas.microsoft.com/office/drawing/2014/main" id="{D6A5011A-1374-4B77-9B9D-2D5C1C3066E5}"/>
                </a:ext>
              </a:extLst>
            </p:cNvPr>
            <p:cNvGrpSpPr/>
            <p:nvPr/>
          </p:nvGrpSpPr>
          <p:grpSpPr bwMode="black">
            <a:xfrm>
              <a:off x="10278854" y="6317762"/>
              <a:ext cx="1072638" cy="291632"/>
              <a:chOff x="10278854" y="6317762"/>
              <a:chExt cx="1072638" cy="291632"/>
            </a:xfrm>
            <a:grpFill/>
          </p:grpSpPr>
          <p:sp>
            <p:nvSpPr>
              <p:cNvPr id="20" name="Vapaamuotoinen: Muoto 15">
                <a:extLst>
                  <a:ext uri="{FF2B5EF4-FFF2-40B4-BE49-F238E27FC236}">
                    <a16:creationId xmlns:a16="http://schemas.microsoft.com/office/drawing/2014/main" id="{E08C265D-5D67-46DF-ADD3-964C590FFB05}"/>
                  </a:ext>
                </a:extLst>
              </p:cNvPr>
              <p:cNvSpPr/>
              <p:nvPr/>
            </p:nvSpPr>
            <p:spPr bwMode="black">
              <a:xfrm>
                <a:off x="11056272" y="6317762"/>
                <a:ext cx="295220" cy="291632"/>
              </a:xfrm>
              <a:custGeom>
                <a:avLst/>
                <a:gdLst>
                  <a:gd name="connsiteX0" fmla="*/ 295221 w 295220"/>
                  <a:gd name="connsiteY0" fmla="*/ 145634 h 291633"/>
                  <a:gd name="connsiteX1" fmla="*/ 293884 w 295220"/>
                  <a:gd name="connsiteY1" fmla="*/ 123093 h 291633"/>
                  <a:gd name="connsiteX2" fmla="*/ 292214 w 295220"/>
                  <a:gd name="connsiteY2" fmla="*/ 112312 h 291633"/>
                  <a:gd name="connsiteX3" fmla="*/ 289764 w 295220"/>
                  <a:gd name="connsiteY3" fmla="*/ 101859 h 291633"/>
                  <a:gd name="connsiteX4" fmla="*/ 282748 w 295220"/>
                  <a:gd name="connsiteY4" fmla="*/ 82149 h 291633"/>
                  <a:gd name="connsiteX5" fmla="*/ 276178 w 295220"/>
                  <a:gd name="connsiteY5" fmla="*/ 69190 h 291633"/>
                  <a:gd name="connsiteX6" fmla="*/ 270610 w 295220"/>
                  <a:gd name="connsiteY6" fmla="*/ 60479 h 291633"/>
                  <a:gd name="connsiteX7" fmla="*/ 264373 w 295220"/>
                  <a:gd name="connsiteY7" fmla="*/ 52094 h 291633"/>
                  <a:gd name="connsiteX8" fmla="*/ 255353 w 295220"/>
                  <a:gd name="connsiteY8" fmla="*/ 42076 h 291633"/>
                  <a:gd name="connsiteX9" fmla="*/ 254239 w 295220"/>
                  <a:gd name="connsiteY9" fmla="*/ 40987 h 291633"/>
                  <a:gd name="connsiteX10" fmla="*/ 253237 w 295220"/>
                  <a:gd name="connsiteY10" fmla="*/ 40116 h 291633"/>
                  <a:gd name="connsiteX11" fmla="*/ 252680 w 295220"/>
                  <a:gd name="connsiteY11" fmla="*/ 39571 h 291633"/>
                  <a:gd name="connsiteX12" fmla="*/ 252235 w 295220"/>
                  <a:gd name="connsiteY12" fmla="*/ 39027 h 291633"/>
                  <a:gd name="connsiteX13" fmla="*/ 250230 w 295220"/>
                  <a:gd name="connsiteY13" fmla="*/ 37284 h 291633"/>
                  <a:gd name="connsiteX14" fmla="*/ 247112 w 295220"/>
                  <a:gd name="connsiteY14" fmla="*/ 34562 h 291633"/>
                  <a:gd name="connsiteX15" fmla="*/ 243994 w 295220"/>
                  <a:gd name="connsiteY15" fmla="*/ 31949 h 291633"/>
                  <a:gd name="connsiteX16" fmla="*/ 239874 w 295220"/>
                  <a:gd name="connsiteY16" fmla="*/ 28682 h 291633"/>
                  <a:gd name="connsiteX17" fmla="*/ 235642 w 295220"/>
                  <a:gd name="connsiteY17" fmla="*/ 25633 h 291633"/>
                  <a:gd name="connsiteX18" fmla="*/ 231299 w 295220"/>
                  <a:gd name="connsiteY18" fmla="*/ 22802 h 291633"/>
                  <a:gd name="connsiteX19" fmla="*/ 226844 w 295220"/>
                  <a:gd name="connsiteY19" fmla="*/ 20079 h 291633"/>
                  <a:gd name="connsiteX20" fmla="*/ 219494 w 295220"/>
                  <a:gd name="connsiteY20" fmla="*/ 16050 h 291633"/>
                  <a:gd name="connsiteX21" fmla="*/ 210697 w 295220"/>
                  <a:gd name="connsiteY21" fmla="*/ 11912 h 291633"/>
                  <a:gd name="connsiteX22" fmla="*/ 200786 w 295220"/>
                  <a:gd name="connsiteY22" fmla="*/ 8210 h 291633"/>
                  <a:gd name="connsiteX23" fmla="*/ 180072 w 295220"/>
                  <a:gd name="connsiteY23" fmla="*/ 2874 h 291633"/>
                  <a:gd name="connsiteX24" fmla="*/ 158023 w 295220"/>
                  <a:gd name="connsiteY24" fmla="*/ 261 h 291633"/>
                  <a:gd name="connsiteX25" fmla="*/ 146552 w 295220"/>
                  <a:gd name="connsiteY25" fmla="*/ 43 h 291633"/>
                  <a:gd name="connsiteX26" fmla="*/ 134971 w 295220"/>
                  <a:gd name="connsiteY26" fmla="*/ 478 h 291633"/>
                  <a:gd name="connsiteX27" fmla="*/ 112921 w 295220"/>
                  <a:gd name="connsiteY27" fmla="*/ 3310 h 291633"/>
                  <a:gd name="connsiteX28" fmla="*/ 92208 w 295220"/>
                  <a:gd name="connsiteY28" fmla="*/ 8972 h 291633"/>
                  <a:gd name="connsiteX29" fmla="*/ 82408 w 295220"/>
                  <a:gd name="connsiteY29" fmla="*/ 12783 h 291633"/>
                  <a:gd name="connsiteX30" fmla="*/ 73053 w 295220"/>
                  <a:gd name="connsiteY30" fmla="*/ 17357 h 291633"/>
                  <a:gd name="connsiteX31" fmla="*/ 64033 w 295220"/>
                  <a:gd name="connsiteY31" fmla="*/ 22584 h 291633"/>
                  <a:gd name="connsiteX32" fmla="*/ 55458 w 295220"/>
                  <a:gd name="connsiteY32" fmla="*/ 28573 h 291633"/>
                  <a:gd name="connsiteX33" fmla="*/ 39645 w 295220"/>
                  <a:gd name="connsiteY33" fmla="*/ 42403 h 291633"/>
                  <a:gd name="connsiteX34" fmla="*/ 32629 w 295220"/>
                  <a:gd name="connsiteY34" fmla="*/ 50025 h 291633"/>
                  <a:gd name="connsiteX35" fmla="*/ 26170 w 295220"/>
                  <a:gd name="connsiteY35" fmla="*/ 58192 h 291633"/>
                  <a:gd name="connsiteX36" fmla="*/ 23275 w 295220"/>
                  <a:gd name="connsiteY36" fmla="*/ 62439 h 291633"/>
                  <a:gd name="connsiteX37" fmla="*/ 20491 w 295220"/>
                  <a:gd name="connsiteY37" fmla="*/ 66795 h 291633"/>
                  <a:gd name="connsiteX38" fmla="*/ 15479 w 295220"/>
                  <a:gd name="connsiteY38" fmla="*/ 75724 h 291633"/>
                  <a:gd name="connsiteX39" fmla="*/ 7573 w 295220"/>
                  <a:gd name="connsiteY39" fmla="*/ 94889 h 291633"/>
                  <a:gd name="connsiteX40" fmla="*/ 6014 w 295220"/>
                  <a:gd name="connsiteY40" fmla="*/ 99899 h 291633"/>
                  <a:gd name="connsiteX41" fmla="*/ 4677 w 295220"/>
                  <a:gd name="connsiteY41" fmla="*/ 105017 h 291633"/>
                  <a:gd name="connsiteX42" fmla="*/ 2450 w 295220"/>
                  <a:gd name="connsiteY42" fmla="*/ 115470 h 291633"/>
                  <a:gd name="connsiteX43" fmla="*/ 891 w 295220"/>
                  <a:gd name="connsiteY43" fmla="*/ 126469 h 291633"/>
                  <a:gd name="connsiteX44" fmla="*/ 111 w 295220"/>
                  <a:gd name="connsiteY44" fmla="*/ 137576 h 291633"/>
                  <a:gd name="connsiteX45" fmla="*/ 0 w 295220"/>
                  <a:gd name="connsiteY45" fmla="*/ 143238 h 291633"/>
                  <a:gd name="connsiteX46" fmla="*/ 0 w 295220"/>
                  <a:gd name="connsiteY46" fmla="*/ 149010 h 291633"/>
                  <a:gd name="connsiteX47" fmla="*/ 223 w 295220"/>
                  <a:gd name="connsiteY47" fmla="*/ 154672 h 291633"/>
                  <a:gd name="connsiteX48" fmla="*/ 557 w 295220"/>
                  <a:gd name="connsiteY48" fmla="*/ 160335 h 291633"/>
                  <a:gd name="connsiteX49" fmla="*/ 3675 w 295220"/>
                  <a:gd name="connsiteY49" fmla="*/ 182005 h 291633"/>
                  <a:gd name="connsiteX50" fmla="*/ 6348 w 295220"/>
                  <a:gd name="connsiteY50" fmla="*/ 192350 h 291633"/>
                  <a:gd name="connsiteX51" fmla="*/ 9689 w 295220"/>
                  <a:gd name="connsiteY51" fmla="*/ 202259 h 291633"/>
                  <a:gd name="connsiteX52" fmla="*/ 18486 w 295220"/>
                  <a:gd name="connsiteY52" fmla="*/ 220989 h 291633"/>
                  <a:gd name="connsiteX53" fmla="*/ 23943 w 295220"/>
                  <a:gd name="connsiteY53" fmla="*/ 229809 h 291633"/>
                  <a:gd name="connsiteX54" fmla="*/ 30068 w 295220"/>
                  <a:gd name="connsiteY54" fmla="*/ 238194 h 291633"/>
                  <a:gd name="connsiteX55" fmla="*/ 36861 w 295220"/>
                  <a:gd name="connsiteY55" fmla="*/ 246143 h 291633"/>
                  <a:gd name="connsiteX56" fmla="*/ 44322 w 295220"/>
                  <a:gd name="connsiteY56" fmla="*/ 253657 h 291633"/>
                  <a:gd name="connsiteX57" fmla="*/ 52229 w 295220"/>
                  <a:gd name="connsiteY57" fmla="*/ 260517 h 291633"/>
                  <a:gd name="connsiteX58" fmla="*/ 60581 w 295220"/>
                  <a:gd name="connsiteY58" fmla="*/ 266724 h 291633"/>
                  <a:gd name="connsiteX59" fmla="*/ 69379 w 295220"/>
                  <a:gd name="connsiteY59" fmla="*/ 272278 h 291633"/>
                  <a:gd name="connsiteX60" fmla="*/ 78510 w 295220"/>
                  <a:gd name="connsiteY60" fmla="*/ 277069 h 291633"/>
                  <a:gd name="connsiteX61" fmla="*/ 97999 w 295220"/>
                  <a:gd name="connsiteY61" fmla="*/ 284692 h 291633"/>
                  <a:gd name="connsiteX62" fmla="*/ 108355 w 295220"/>
                  <a:gd name="connsiteY62" fmla="*/ 287414 h 291633"/>
                  <a:gd name="connsiteX63" fmla="*/ 119046 w 295220"/>
                  <a:gd name="connsiteY63" fmla="*/ 289483 h 291633"/>
                  <a:gd name="connsiteX64" fmla="*/ 141541 w 295220"/>
                  <a:gd name="connsiteY64" fmla="*/ 291552 h 291633"/>
                  <a:gd name="connsiteX65" fmla="*/ 153011 w 295220"/>
                  <a:gd name="connsiteY65" fmla="*/ 291552 h 291633"/>
                  <a:gd name="connsiteX66" fmla="*/ 164482 w 295220"/>
                  <a:gd name="connsiteY66" fmla="*/ 290899 h 291633"/>
                  <a:gd name="connsiteX67" fmla="*/ 186197 w 295220"/>
                  <a:gd name="connsiteY67" fmla="*/ 287523 h 291633"/>
                  <a:gd name="connsiteX68" fmla="*/ 196554 w 295220"/>
                  <a:gd name="connsiteY68" fmla="*/ 284801 h 291633"/>
                  <a:gd name="connsiteX69" fmla="*/ 206576 w 295220"/>
                  <a:gd name="connsiteY69" fmla="*/ 281316 h 291633"/>
                  <a:gd name="connsiteX70" fmla="*/ 225397 w 295220"/>
                  <a:gd name="connsiteY70" fmla="*/ 272278 h 291633"/>
                  <a:gd name="connsiteX71" fmla="*/ 234194 w 295220"/>
                  <a:gd name="connsiteY71" fmla="*/ 266724 h 291633"/>
                  <a:gd name="connsiteX72" fmla="*/ 242658 w 295220"/>
                  <a:gd name="connsiteY72" fmla="*/ 260300 h 291633"/>
                  <a:gd name="connsiteX73" fmla="*/ 249673 w 295220"/>
                  <a:gd name="connsiteY73" fmla="*/ 254310 h 291633"/>
                  <a:gd name="connsiteX74" fmla="*/ 252346 w 295220"/>
                  <a:gd name="connsiteY74" fmla="*/ 251806 h 291633"/>
                  <a:gd name="connsiteX75" fmla="*/ 254239 w 295220"/>
                  <a:gd name="connsiteY75" fmla="*/ 249955 h 291633"/>
                  <a:gd name="connsiteX76" fmla="*/ 256132 w 295220"/>
                  <a:gd name="connsiteY76" fmla="*/ 248103 h 291633"/>
                  <a:gd name="connsiteX77" fmla="*/ 259585 w 295220"/>
                  <a:gd name="connsiteY77" fmla="*/ 244510 h 291633"/>
                  <a:gd name="connsiteX78" fmla="*/ 268939 w 295220"/>
                  <a:gd name="connsiteY78" fmla="*/ 233076 h 291633"/>
                  <a:gd name="connsiteX79" fmla="*/ 274730 w 295220"/>
                  <a:gd name="connsiteY79" fmla="*/ 224473 h 291633"/>
                  <a:gd name="connsiteX80" fmla="*/ 279741 w 295220"/>
                  <a:gd name="connsiteY80" fmla="*/ 215435 h 291633"/>
                  <a:gd name="connsiteX81" fmla="*/ 284084 w 295220"/>
                  <a:gd name="connsiteY81" fmla="*/ 206070 h 291633"/>
                  <a:gd name="connsiteX82" fmla="*/ 287648 w 295220"/>
                  <a:gd name="connsiteY82" fmla="*/ 196270 h 291633"/>
                  <a:gd name="connsiteX83" fmla="*/ 291546 w 295220"/>
                  <a:gd name="connsiteY83" fmla="*/ 181896 h 291633"/>
                  <a:gd name="connsiteX84" fmla="*/ 293884 w 295220"/>
                  <a:gd name="connsiteY84" fmla="*/ 168284 h 291633"/>
                  <a:gd name="connsiteX85" fmla="*/ 294886 w 295220"/>
                  <a:gd name="connsiteY85" fmla="*/ 157177 h 291633"/>
                  <a:gd name="connsiteX86" fmla="*/ 295221 w 295220"/>
                  <a:gd name="connsiteY86" fmla="*/ 145634 h 291633"/>
                  <a:gd name="connsiteX87" fmla="*/ 262591 w 295220"/>
                  <a:gd name="connsiteY87" fmla="*/ 160661 h 291633"/>
                  <a:gd name="connsiteX88" fmla="*/ 260921 w 295220"/>
                  <a:gd name="connsiteY88" fmla="*/ 172422 h 291633"/>
                  <a:gd name="connsiteX89" fmla="*/ 257469 w 295220"/>
                  <a:gd name="connsiteY89" fmla="*/ 185816 h 291633"/>
                  <a:gd name="connsiteX90" fmla="*/ 255130 w 295220"/>
                  <a:gd name="connsiteY90" fmla="*/ 192241 h 291633"/>
                  <a:gd name="connsiteX91" fmla="*/ 250119 w 295220"/>
                  <a:gd name="connsiteY91" fmla="*/ 203130 h 291633"/>
                  <a:gd name="connsiteX92" fmla="*/ 244217 w 295220"/>
                  <a:gd name="connsiteY92" fmla="*/ 212822 h 291633"/>
                  <a:gd name="connsiteX93" fmla="*/ 240319 w 295220"/>
                  <a:gd name="connsiteY93" fmla="*/ 218158 h 291633"/>
                  <a:gd name="connsiteX94" fmla="*/ 237869 w 295220"/>
                  <a:gd name="connsiteY94" fmla="*/ 221207 h 291633"/>
                  <a:gd name="connsiteX95" fmla="*/ 234194 w 295220"/>
                  <a:gd name="connsiteY95" fmla="*/ 225236 h 291633"/>
                  <a:gd name="connsiteX96" fmla="*/ 232524 w 295220"/>
                  <a:gd name="connsiteY96" fmla="*/ 226978 h 291633"/>
                  <a:gd name="connsiteX97" fmla="*/ 231410 w 295220"/>
                  <a:gd name="connsiteY97" fmla="*/ 228176 h 291633"/>
                  <a:gd name="connsiteX98" fmla="*/ 230185 w 295220"/>
                  <a:gd name="connsiteY98" fmla="*/ 229374 h 291633"/>
                  <a:gd name="connsiteX99" fmla="*/ 228626 w 295220"/>
                  <a:gd name="connsiteY99" fmla="*/ 230789 h 291633"/>
                  <a:gd name="connsiteX100" fmla="*/ 225174 w 295220"/>
                  <a:gd name="connsiteY100" fmla="*/ 233838 h 291633"/>
                  <a:gd name="connsiteX101" fmla="*/ 219940 w 295220"/>
                  <a:gd name="connsiteY101" fmla="*/ 237976 h 291633"/>
                  <a:gd name="connsiteX102" fmla="*/ 214483 w 295220"/>
                  <a:gd name="connsiteY102" fmla="*/ 241788 h 291633"/>
                  <a:gd name="connsiteX103" fmla="*/ 203681 w 295220"/>
                  <a:gd name="connsiteY103" fmla="*/ 247886 h 291633"/>
                  <a:gd name="connsiteX104" fmla="*/ 191320 w 295220"/>
                  <a:gd name="connsiteY104" fmla="*/ 253004 h 291633"/>
                  <a:gd name="connsiteX105" fmla="*/ 178068 w 295220"/>
                  <a:gd name="connsiteY105" fmla="*/ 256706 h 291633"/>
                  <a:gd name="connsiteX106" fmla="*/ 163925 w 295220"/>
                  <a:gd name="connsiteY106" fmla="*/ 258993 h 291633"/>
                  <a:gd name="connsiteX107" fmla="*/ 148891 w 295220"/>
                  <a:gd name="connsiteY107" fmla="*/ 259864 h 291633"/>
                  <a:gd name="connsiteX108" fmla="*/ 133746 w 295220"/>
                  <a:gd name="connsiteY108" fmla="*/ 259319 h 291633"/>
                  <a:gd name="connsiteX109" fmla="*/ 119491 w 295220"/>
                  <a:gd name="connsiteY109" fmla="*/ 257250 h 291633"/>
                  <a:gd name="connsiteX110" fmla="*/ 106239 w 295220"/>
                  <a:gd name="connsiteY110" fmla="*/ 253766 h 291633"/>
                  <a:gd name="connsiteX111" fmla="*/ 93767 w 295220"/>
                  <a:gd name="connsiteY111" fmla="*/ 248866 h 291633"/>
                  <a:gd name="connsiteX112" fmla="*/ 82185 w 295220"/>
                  <a:gd name="connsiteY112" fmla="*/ 242441 h 291633"/>
                  <a:gd name="connsiteX113" fmla="*/ 71383 w 295220"/>
                  <a:gd name="connsiteY113" fmla="*/ 234601 h 291633"/>
                  <a:gd name="connsiteX114" fmla="*/ 61472 w 295220"/>
                  <a:gd name="connsiteY114" fmla="*/ 225345 h 291633"/>
                  <a:gd name="connsiteX115" fmla="*/ 57017 w 295220"/>
                  <a:gd name="connsiteY115" fmla="*/ 220444 h 291633"/>
                  <a:gd name="connsiteX116" fmla="*/ 52897 w 295220"/>
                  <a:gd name="connsiteY116" fmla="*/ 215217 h 291633"/>
                  <a:gd name="connsiteX117" fmla="*/ 45770 w 295220"/>
                  <a:gd name="connsiteY117" fmla="*/ 204219 h 291633"/>
                  <a:gd name="connsiteX118" fmla="*/ 40090 w 295220"/>
                  <a:gd name="connsiteY118" fmla="*/ 192459 h 291633"/>
                  <a:gd name="connsiteX119" fmla="*/ 35859 w 295220"/>
                  <a:gd name="connsiteY119" fmla="*/ 179827 h 291633"/>
                  <a:gd name="connsiteX120" fmla="*/ 33075 w 295220"/>
                  <a:gd name="connsiteY120" fmla="*/ 166215 h 291633"/>
                  <a:gd name="connsiteX121" fmla="*/ 31738 w 295220"/>
                  <a:gd name="connsiteY121" fmla="*/ 151732 h 291633"/>
                  <a:gd name="connsiteX122" fmla="*/ 31627 w 295220"/>
                  <a:gd name="connsiteY122" fmla="*/ 144218 h 291633"/>
                  <a:gd name="connsiteX123" fmla="*/ 31850 w 295220"/>
                  <a:gd name="connsiteY123" fmla="*/ 136705 h 291633"/>
                  <a:gd name="connsiteX124" fmla="*/ 33520 w 295220"/>
                  <a:gd name="connsiteY124" fmla="*/ 122331 h 291633"/>
                  <a:gd name="connsiteX125" fmla="*/ 36638 w 295220"/>
                  <a:gd name="connsiteY125" fmla="*/ 108937 h 291633"/>
                  <a:gd name="connsiteX126" fmla="*/ 41204 w 295220"/>
                  <a:gd name="connsiteY126" fmla="*/ 96414 h 291633"/>
                  <a:gd name="connsiteX127" fmla="*/ 47217 w 295220"/>
                  <a:gd name="connsiteY127" fmla="*/ 84653 h 291633"/>
                  <a:gd name="connsiteX128" fmla="*/ 54679 w 295220"/>
                  <a:gd name="connsiteY128" fmla="*/ 73764 h 291633"/>
                  <a:gd name="connsiteX129" fmla="*/ 63699 w 295220"/>
                  <a:gd name="connsiteY129" fmla="*/ 63637 h 291633"/>
                  <a:gd name="connsiteX130" fmla="*/ 73833 w 295220"/>
                  <a:gd name="connsiteY130" fmla="*/ 54599 h 291633"/>
                  <a:gd name="connsiteX131" fmla="*/ 84746 w 295220"/>
                  <a:gd name="connsiteY131" fmla="*/ 47085 h 291633"/>
                  <a:gd name="connsiteX132" fmla="*/ 96439 w 295220"/>
                  <a:gd name="connsiteY132" fmla="*/ 40987 h 291633"/>
                  <a:gd name="connsiteX133" fmla="*/ 108912 w 295220"/>
                  <a:gd name="connsiteY133" fmla="*/ 36304 h 291633"/>
                  <a:gd name="connsiteX134" fmla="*/ 122275 w 295220"/>
                  <a:gd name="connsiteY134" fmla="*/ 33038 h 291633"/>
                  <a:gd name="connsiteX135" fmla="*/ 136641 w 295220"/>
                  <a:gd name="connsiteY135" fmla="*/ 31295 h 291633"/>
                  <a:gd name="connsiteX136" fmla="*/ 144214 w 295220"/>
                  <a:gd name="connsiteY136" fmla="*/ 30969 h 291633"/>
                  <a:gd name="connsiteX137" fmla="*/ 151786 w 295220"/>
                  <a:gd name="connsiteY137" fmla="*/ 30969 h 291633"/>
                  <a:gd name="connsiteX138" fmla="*/ 166597 w 295220"/>
                  <a:gd name="connsiteY138" fmla="*/ 32166 h 291633"/>
                  <a:gd name="connsiteX139" fmla="*/ 180518 w 295220"/>
                  <a:gd name="connsiteY139" fmla="*/ 34780 h 291633"/>
                  <a:gd name="connsiteX140" fmla="*/ 193547 w 295220"/>
                  <a:gd name="connsiteY140" fmla="*/ 38809 h 291633"/>
                  <a:gd name="connsiteX141" fmla="*/ 205686 w 295220"/>
                  <a:gd name="connsiteY141" fmla="*/ 44363 h 291633"/>
                  <a:gd name="connsiteX142" fmla="*/ 217044 w 295220"/>
                  <a:gd name="connsiteY142" fmla="*/ 51332 h 291633"/>
                  <a:gd name="connsiteX143" fmla="*/ 227512 w 295220"/>
                  <a:gd name="connsiteY143" fmla="*/ 59717 h 291633"/>
                  <a:gd name="connsiteX144" fmla="*/ 232412 w 295220"/>
                  <a:gd name="connsiteY144" fmla="*/ 64399 h 291633"/>
                  <a:gd name="connsiteX145" fmla="*/ 236978 w 295220"/>
                  <a:gd name="connsiteY145" fmla="*/ 69299 h 291633"/>
                  <a:gd name="connsiteX146" fmla="*/ 244885 w 295220"/>
                  <a:gd name="connsiteY146" fmla="*/ 79862 h 291633"/>
                  <a:gd name="connsiteX147" fmla="*/ 251455 w 295220"/>
                  <a:gd name="connsiteY147" fmla="*/ 91187 h 291633"/>
                  <a:gd name="connsiteX148" fmla="*/ 256578 w 295220"/>
                  <a:gd name="connsiteY148" fmla="*/ 103383 h 291633"/>
                  <a:gd name="connsiteX149" fmla="*/ 260253 w 295220"/>
                  <a:gd name="connsiteY149" fmla="*/ 116450 h 291633"/>
                  <a:gd name="connsiteX150" fmla="*/ 262369 w 295220"/>
                  <a:gd name="connsiteY150" fmla="*/ 130498 h 291633"/>
                  <a:gd name="connsiteX151" fmla="*/ 263148 w 295220"/>
                  <a:gd name="connsiteY151" fmla="*/ 145416 h 291633"/>
                  <a:gd name="connsiteX152" fmla="*/ 262591 w 295220"/>
                  <a:gd name="connsiteY152" fmla="*/ 160661 h 29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95220" h="291633">
                    <a:moveTo>
                      <a:pt x="295221" y="145634"/>
                    </a:moveTo>
                    <a:cubicBezTo>
                      <a:pt x="295221" y="138120"/>
                      <a:pt x="294775" y="130607"/>
                      <a:pt x="293884" y="123093"/>
                    </a:cubicBezTo>
                    <a:cubicBezTo>
                      <a:pt x="293439" y="119500"/>
                      <a:pt x="292882" y="115906"/>
                      <a:pt x="292214" y="112312"/>
                    </a:cubicBezTo>
                    <a:cubicBezTo>
                      <a:pt x="291546" y="108828"/>
                      <a:pt x="290766" y="105343"/>
                      <a:pt x="289764" y="101859"/>
                    </a:cubicBezTo>
                    <a:cubicBezTo>
                      <a:pt x="287871" y="95107"/>
                      <a:pt x="285643" y="88465"/>
                      <a:pt x="282748" y="82149"/>
                    </a:cubicBezTo>
                    <a:cubicBezTo>
                      <a:pt x="280855" y="77684"/>
                      <a:pt x="278628" y="73328"/>
                      <a:pt x="276178" y="69190"/>
                    </a:cubicBezTo>
                    <a:cubicBezTo>
                      <a:pt x="274396" y="66250"/>
                      <a:pt x="272614" y="63310"/>
                      <a:pt x="270610" y="60479"/>
                    </a:cubicBezTo>
                    <a:cubicBezTo>
                      <a:pt x="268605" y="57648"/>
                      <a:pt x="266601" y="54816"/>
                      <a:pt x="264373" y="52094"/>
                    </a:cubicBezTo>
                    <a:cubicBezTo>
                      <a:pt x="261589" y="48609"/>
                      <a:pt x="258471" y="45234"/>
                      <a:pt x="255353" y="42076"/>
                    </a:cubicBezTo>
                    <a:cubicBezTo>
                      <a:pt x="255019" y="41749"/>
                      <a:pt x="254573" y="41314"/>
                      <a:pt x="254239" y="40987"/>
                    </a:cubicBezTo>
                    <a:cubicBezTo>
                      <a:pt x="253905" y="40660"/>
                      <a:pt x="253571" y="40334"/>
                      <a:pt x="253237" y="40116"/>
                    </a:cubicBezTo>
                    <a:cubicBezTo>
                      <a:pt x="253014" y="39898"/>
                      <a:pt x="252903" y="39789"/>
                      <a:pt x="252680" y="39571"/>
                    </a:cubicBezTo>
                    <a:cubicBezTo>
                      <a:pt x="252569" y="39462"/>
                      <a:pt x="252346" y="39245"/>
                      <a:pt x="252235" y="39027"/>
                    </a:cubicBezTo>
                    <a:cubicBezTo>
                      <a:pt x="251567" y="38482"/>
                      <a:pt x="250898" y="37829"/>
                      <a:pt x="250230" y="37284"/>
                    </a:cubicBezTo>
                    <a:cubicBezTo>
                      <a:pt x="249228" y="36413"/>
                      <a:pt x="248226" y="35433"/>
                      <a:pt x="247112" y="34562"/>
                    </a:cubicBezTo>
                    <a:cubicBezTo>
                      <a:pt x="246110" y="33691"/>
                      <a:pt x="245108" y="32820"/>
                      <a:pt x="243994" y="31949"/>
                    </a:cubicBezTo>
                    <a:cubicBezTo>
                      <a:pt x="242658" y="30860"/>
                      <a:pt x="241321" y="29771"/>
                      <a:pt x="239874" y="28682"/>
                    </a:cubicBezTo>
                    <a:cubicBezTo>
                      <a:pt x="238537" y="27593"/>
                      <a:pt x="237090" y="26613"/>
                      <a:pt x="235642" y="25633"/>
                    </a:cubicBezTo>
                    <a:cubicBezTo>
                      <a:pt x="234194" y="24653"/>
                      <a:pt x="232858" y="23673"/>
                      <a:pt x="231299" y="22802"/>
                    </a:cubicBezTo>
                    <a:cubicBezTo>
                      <a:pt x="229851" y="21822"/>
                      <a:pt x="228292" y="20950"/>
                      <a:pt x="226844" y="20079"/>
                    </a:cubicBezTo>
                    <a:cubicBezTo>
                      <a:pt x="224394" y="18664"/>
                      <a:pt x="221944" y="17357"/>
                      <a:pt x="219494" y="16050"/>
                    </a:cubicBezTo>
                    <a:cubicBezTo>
                      <a:pt x="216599" y="14526"/>
                      <a:pt x="213592" y="13219"/>
                      <a:pt x="210697" y="11912"/>
                    </a:cubicBezTo>
                    <a:cubicBezTo>
                      <a:pt x="207467" y="10497"/>
                      <a:pt x="204238" y="9299"/>
                      <a:pt x="200786" y="8210"/>
                    </a:cubicBezTo>
                    <a:cubicBezTo>
                      <a:pt x="194104" y="5923"/>
                      <a:pt x="187199" y="4181"/>
                      <a:pt x="180072" y="2874"/>
                    </a:cubicBezTo>
                    <a:cubicBezTo>
                      <a:pt x="172834" y="1458"/>
                      <a:pt x="165372" y="696"/>
                      <a:pt x="158023" y="261"/>
                    </a:cubicBezTo>
                    <a:cubicBezTo>
                      <a:pt x="154236" y="43"/>
                      <a:pt x="150339" y="-66"/>
                      <a:pt x="146552" y="43"/>
                    </a:cubicBezTo>
                    <a:cubicBezTo>
                      <a:pt x="142655" y="43"/>
                      <a:pt x="138868" y="152"/>
                      <a:pt x="134971" y="478"/>
                    </a:cubicBezTo>
                    <a:cubicBezTo>
                      <a:pt x="127509" y="914"/>
                      <a:pt x="120160" y="1894"/>
                      <a:pt x="112921" y="3310"/>
                    </a:cubicBezTo>
                    <a:cubicBezTo>
                      <a:pt x="105905" y="4725"/>
                      <a:pt x="99001" y="6576"/>
                      <a:pt x="92208" y="8972"/>
                    </a:cubicBezTo>
                    <a:cubicBezTo>
                      <a:pt x="88867" y="10061"/>
                      <a:pt x="85637" y="11368"/>
                      <a:pt x="82408" y="12783"/>
                    </a:cubicBezTo>
                    <a:cubicBezTo>
                      <a:pt x="79290" y="14199"/>
                      <a:pt x="76060" y="15723"/>
                      <a:pt x="73053" y="17357"/>
                    </a:cubicBezTo>
                    <a:cubicBezTo>
                      <a:pt x="69935" y="18990"/>
                      <a:pt x="66929" y="20733"/>
                      <a:pt x="64033" y="22584"/>
                    </a:cubicBezTo>
                    <a:cubicBezTo>
                      <a:pt x="61138" y="24435"/>
                      <a:pt x="58242" y="26395"/>
                      <a:pt x="55458" y="28573"/>
                    </a:cubicBezTo>
                    <a:cubicBezTo>
                      <a:pt x="49890" y="32820"/>
                      <a:pt x="44545" y="37393"/>
                      <a:pt x="39645" y="42403"/>
                    </a:cubicBezTo>
                    <a:cubicBezTo>
                      <a:pt x="37195" y="44907"/>
                      <a:pt x="34856" y="47412"/>
                      <a:pt x="32629" y="50025"/>
                    </a:cubicBezTo>
                    <a:cubicBezTo>
                      <a:pt x="30402" y="52639"/>
                      <a:pt x="28286" y="55361"/>
                      <a:pt x="26170" y="58192"/>
                    </a:cubicBezTo>
                    <a:cubicBezTo>
                      <a:pt x="25168" y="59608"/>
                      <a:pt x="24166" y="61023"/>
                      <a:pt x="23275" y="62439"/>
                    </a:cubicBezTo>
                    <a:cubicBezTo>
                      <a:pt x="22384" y="63855"/>
                      <a:pt x="21381" y="65379"/>
                      <a:pt x="20491" y="66795"/>
                    </a:cubicBezTo>
                    <a:cubicBezTo>
                      <a:pt x="18709" y="69735"/>
                      <a:pt x="17038" y="72675"/>
                      <a:pt x="15479" y="75724"/>
                    </a:cubicBezTo>
                    <a:cubicBezTo>
                      <a:pt x="12361" y="81931"/>
                      <a:pt x="9689" y="88356"/>
                      <a:pt x="7573" y="94889"/>
                    </a:cubicBezTo>
                    <a:cubicBezTo>
                      <a:pt x="7016" y="96523"/>
                      <a:pt x="6459" y="98265"/>
                      <a:pt x="6014" y="99899"/>
                    </a:cubicBezTo>
                    <a:cubicBezTo>
                      <a:pt x="5568" y="101641"/>
                      <a:pt x="5123" y="103274"/>
                      <a:pt x="4677" y="105017"/>
                    </a:cubicBezTo>
                    <a:cubicBezTo>
                      <a:pt x="3786" y="108501"/>
                      <a:pt x="3118" y="111986"/>
                      <a:pt x="2450" y="115470"/>
                    </a:cubicBezTo>
                    <a:cubicBezTo>
                      <a:pt x="1782" y="119173"/>
                      <a:pt x="1336" y="122766"/>
                      <a:pt x="891" y="126469"/>
                    </a:cubicBezTo>
                    <a:cubicBezTo>
                      <a:pt x="557" y="130171"/>
                      <a:pt x="223" y="133874"/>
                      <a:pt x="111" y="137576"/>
                    </a:cubicBezTo>
                    <a:cubicBezTo>
                      <a:pt x="0" y="139536"/>
                      <a:pt x="0" y="141387"/>
                      <a:pt x="0" y="143238"/>
                    </a:cubicBezTo>
                    <a:cubicBezTo>
                      <a:pt x="0" y="145198"/>
                      <a:pt x="0" y="147050"/>
                      <a:pt x="0" y="149010"/>
                    </a:cubicBezTo>
                    <a:cubicBezTo>
                      <a:pt x="0" y="150861"/>
                      <a:pt x="111" y="152821"/>
                      <a:pt x="223" y="154672"/>
                    </a:cubicBezTo>
                    <a:cubicBezTo>
                      <a:pt x="334" y="156632"/>
                      <a:pt x="445" y="158484"/>
                      <a:pt x="557" y="160335"/>
                    </a:cubicBezTo>
                    <a:cubicBezTo>
                      <a:pt x="1114" y="167631"/>
                      <a:pt x="2116" y="174818"/>
                      <a:pt x="3675" y="182005"/>
                    </a:cubicBezTo>
                    <a:cubicBezTo>
                      <a:pt x="4454" y="185489"/>
                      <a:pt x="5345" y="188974"/>
                      <a:pt x="6348" y="192350"/>
                    </a:cubicBezTo>
                    <a:cubicBezTo>
                      <a:pt x="7350" y="195725"/>
                      <a:pt x="8464" y="198992"/>
                      <a:pt x="9689" y="202259"/>
                    </a:cubicBezTo>
                    <a:cubicBezTo>
                      <a:pt x="12138" y="208684"/>
                      <a:pt x="15034" y="215000"/>
                      <a:pt x="18486" y="220989"/>
                    </a:cubicBezTo>
                    <a:cubicBezTo>
                      <a:pt x="20156" y="224038"/>
                      <a:pt x="22050" y="226978"/>
                      <a:pt x="23943" y="229809"/>
                    </a:cubicBezTo>
                    <a:cubicBezTo>
                      <a:pt x="25836" y="232640"/>
                      <a:pt x="27952" y="235472"/>
                      <a:pt x="30068" y="238194"/>
                    </a:cubicBezTo>
                    <a:cubicBezTo>
                      <a:pt x="32295" y="240916"/>
                      <a:pt x="34522" y="243639"/>
                      <a:pt x="36861" y="246143"/>
                    </a:cubicBezTo>
                    <a:cubicBezTo>
                      <a:pt x="39199" y="248757"/>
                      <a:pt x="41761" y="251261"/>
                      <a:pt x="44322" y="253657"/>
                    </a:cubicBezTo>
                    <a:cubicBezTo>
                      <a:pt x="46883" y="256053"/>
                      <a:pt x="49556" y="258339"/>
                      <a:pt x="52229" y="260517"/>
                    </a:cubicBezTo>
                    <a:cubicBezTo>
                      <a:pt x="54901" y="262695"/>
                      <a:pt x="57685" y="264764"/>
                      <a:pt x="60581" y="266724"/>
                    </a:cubicBezTo>
                    <a:cubicBezTo>
                      <a:pt x="63476" y="268684"/>
                      <a:pt x="66372" y="270536"/>
                      <a:pt x="69379" y="272278"/>
                    </a:cubicBezTo>
                    <a:cubicBezTo>
                      <a:pt x="72385" y="274020"/>
                      <a:pt x="75503" y="275654"/>
                      <a:pt x="78510" y="277069"/>
                    </a:cubicBezTo>
                    <a:cubicBezTo>
                      <a:pt x="84746" y="280118"/>
                      <a:pt x="91317" y="282623"/>
                      <a:pt x="97999" y="284692"/>
                    </a:cubicBezTo>
                    <a:cubicBezTo>
                      <a:pt x="101451" y="285672"/>
                      <a:pt x="104903" y="286652"/>
                      <a:pt x="108355" y="287414"/>
                    </a:cubicBezTo>
                    <a:cubicBezTo>
                      <a:pt x="111807" y="288176"/>
                      <a:pt x="115482" y="288939"/>
                      <a:pt x="119046" y="289483"/>
                    </a:cubicBezTo>
                    <a:cubicBezTo>
                      <a:pt x="126507" y="290681"/>
                      <a:pt x="133968" y="291334"/>
                      <a:pt x="141541" y="291552"/>
                    </a:cubicBezTo>
                    <a:cubicBezTo>
                      <a:pt x="145327" y="291661"/>
                      <a:pt x="149225" y="291661"/>
                      <a:pt x="153011" y="291552"/>
                    </a:cubicBezTo>
                    <a:cubicBezTo>
                      <a:pt x="156909" y="291443"/>
                      <a:pt x="160695" y="291225"/>
                      <a:pt x="164482" y="290899"/>
                    </a:cubicBezTo>
                    <a:cubicBezTo>
                      <a:pt x="171831" y="290245"/>
                      <a:pt x="179070" y="289156"/>
                      <a:pt x="186197" y="287523"/>
                    </a:cubicBezTo>
                    <a:cubicBezTo>
                      <a:pt x="189649" y="286761"/>
                      <a:pt x="193102" y="285781"/>
                      <a:pt x="196554" y="284801"/>
                    </a:cubicBezTo>
                    <a:cubicBezTo>
                      <a:pt x="199895" y="283712"/>
                      <a:pt x="203236" y="282623"/>
                      <a:pt x="206576" y="281316"/>
                    </a:cubicBezTo>
                    <a:cubicBezTo>
                      <a:pt x="213035" y="278812"/>
                      <a:pt x="219383" y="275762"/>
                      <a:pt x="225397" y="272278"/>
                    </a:cubicBezTo>
                    <a:cubicBezTo>
                      <a:pt x="228403" y="270536"/>
                      <a:pt x="231410" y="268684"/>
                      <a:pt x="234194" y="266724"/>
                    </a:cubicBezTo>
                    <a:cubicBezTo>
                      <a:pt x="237201" y="264546"/>
                      <a:pt x="239985" y="262477"/>
                      <a:pt x="242658" y="260300"/>
                    </a:cubicBezTo>
                    <a:cubicBezTo>
                      <a:pt x="245108" y="258339"/>
                      <a:pt x="247446" y="256379"/>
                      <a:pt x="249673" y="254310"/>
                    </a:cubicBezTo>
                    <a:cubicBezTo>
                      <a:pt x="250564" y="253439"/>
                      <a:pt x="251455" y="252677"/>
                      <a:pt x="252346" y="251806"/>
                    </a:cubicBezTo>
                    <a:cubicBezTo>
                      <a:pt x="253014" y="251261"/>
                      <a:pt x="253571" y="250608"/>
                      <a:pt x="254239" y="249955"/>
                    </a:cubicBezTo>
                    <a:cubicBezTo>
                      <a:pt x="254907" y="249301"/>
                      <a:pt x="255464" y="248757"/>
                      <a:pt x="256132" y="248103"/>
                    </a:cubicBezTo>
                    <a:cubicBezTo>
                      <a:pt x="257246" y="246906"/>
                      <a:pt x="258471" y="245708"/>
                      <a:pt x="259585" y="244510"/>
                    </a:cubicBezTo>
                    <a:cubicBezTo>
                      <a:pt x="262926" y="240916"/>
                      <a:pt x="266044" y="236996"/>
                      <a:pt x="268939" y="233076"/>
                    </a:cubicBezTo>
                    <a:cubicBezTo>
                      <a:pt x="270944" y="230245"/>
                      <a:pt x="272837" y="227414"/>
                      <a:pt x="274730" y="224473"/>
                    </a:cubicBezTo>
                    <a:cubicBezTo>
                      <a:pt x="276512" y="221533"/>
                      <a:pt x="278182" y="218484"/>
                      <a:pt x="279741" y="215435"/>
                    </a:cubicBezTo>
                    <a:cubicBezTo>
                      <a:pt x="281300" y="212386"/>
                      <a:pt x="282748" y="209228"/>
                      <a:pt x="284084" y="206070"/>
                    </a:cubicBezTo>
                    <a:cubicBezTo>
                      <a:pt x="285421" y="202803"/>
                      <a:pt x="286646" y="199646"/>
                      <a:pt x="287648" y="196270"/>
                    </a:cubicBezTo>
                    <a:cubicBezTo>
                      <a:pt x="289207" y="191478"/>
                      <a:pt x="290543" y="186687"/>
                      <a:pt x="291546" y="181896"/>
                    </a:cubicBezTo>
                    <a:cubicBezTo>
                      <a:pt x="292548" y="177431"/>
                      <a:pt x="293327" y="172858"/>
                      <a:pt x="293884" y="168284"/>
                    </a:cubicBezTo>
                    <a:cubicBezTo>
                      <a:pt x="294330" y="164582"/>
                      <a:pt x="294664" y="160879"/>
                      <a:pt x="294886" y="157177"/>
                    </a:cubicBezTo>
                    <a:cubicBezTo>
                      <a:pt x="295109" y="153257"/>
                      <a:pt x="295221" y="149445"/>
                      <a:pt x="295221" y="145634"/>
                    </a:cubicBezTo>
                    <a:moveTo>
                      <a:pt x="262591" y="160661"/>
                    </a:moveTo>
                    <a:cubicBezTo>
                      <a:pt x="262257" y="164582"/>
                      <a:pt x="261701" y="168611"/>
                      <a:pt x="260921" y="172422"/>
                    </a:cubicBezTo>
                    <a:cubicBezTo>
                      <a:pt x="260030" y="176887"/>
                      <a:pt x="258917" y="181351"/>
                      <a:pt x="257469" y="185816"/>
                    </a:cubicBezTo>
                    <a:cubicBezTo>
                      <a:pt x="256801" y="187994"/>
                      <a:pt x="256021" y="190063"/>
                      <a:pt x="255130" y="192241"/>
                    </a:cubicBezTo>
                    <a:cubicBezTo>
                      <a:pt x="253682" y="195943"/>
                      <a:pt x="252012" y="199537"/>
                      <a:pt x="250119" y="203130"/>
                    </a:cubicBezTo>
                    <a:cubicBezTo>
                      <a:pt x="248337" y="206506"/>
                      <a:pt x="246333" y="209664"/>
                      <a:pt x="244217" y="212822"/>
                    </a:cubicBezTo>
                    <a:cubicBezTo>
                      <a:pt x="242992" y="214673"/>
                      <a:pt x="241655" y="216415"/>
                      <a:pt x="240319" y="218158"/>
                    </a:cubicBezTo>
                    <a:cubicBezTo>
                      <a:pt x="239540" y="219138"/>
                      <a:pt x="238649" y="220227"/>
                      <a:pt x="237869" y="221207"/>
                    </a:cubicBezTo>
                    <a:cubicBezTo>
                      <a:pt x="236644" y="222622"/>
                      <a:pt x="235419" y="224038"/>
                      <a:pt x="234194" y="225236"/>
                    </a:cubicBezTo>
                    <a:cubicBezTo>
                      <a:pt x="233637" y="225780"/>
                      <a:pt x="233081" y="226433"/>
                      <a:pt x="232524" y="226978"/>
                    </a:cubicBezTo>
                    <a:cubicBezTo>
                      <a:pt x="232190" y="227414"/>
                      <a:pt x="231744" y="227740"/>
                      <a:pt x="231410" y="228176"/>
                    </a:cubicBezTo>
                    <a:cubicBezTo>
                      <a:pt x="230965" y="228611"/>
                      <a:pt x="230631" y="228938"/>
                      <a:pt x="230185" y="229374"/>
                    </a:cubicBezTo>
                    <a:cubicBezTo>
                      <a:pt x="229740" y="229809"/>
                      <a:pt x="229183" y="230245"/>
                      <a:pt x="228626" y="230789"/>
                    </a:cubicBezTo>
                    <a:cubicBezTo>
                      <a:pt x="227512" y="231878"/>
                      <a:pt x="226287" y="232858"/>
                      <a:pt x="225174" y="233838"/>
                    </a:cubicBezTo>
                    <a:cubicBezTo>
                      <a:pt x="223503" y="235254"/>
                      <a:pt x="221722" y="236669"/>
                      <a:pt x="219940" y="237976"/>
                    </a:cubicBezTo>
                    <a:cubicBezTo>
                      <a:pt x="218158" y="239283"/>
                      <a:pt x="216376" y="240590"/>
                      <a:pt x="214483" y="241788"/>
                    </a:cubicBezTo>
                    <a:cubicBezTo>
                      <a:pt x="211031" y="243965"/>
                      <a:pt x="207356" y="246034"/>
                      <a:pt x="203681" y="247886"/>
                    </a:cubicBezTo>
                    <a:cubicBezTo>
                      <a:pt x="199672" y="249846"/>
                      <a:pt x="195552" y="251588"/>
                      <a:pt x="191320" y="253004"/>
                    </a:cubicBezTo>
                    <a:cubicBezTo>
                      <a:pt x="186977" y="254528"/>
                      <a:pt x="182634" y="255726"/>
                      <a:pt x="178068" y="256706"/>
                    </a:cubicBezTo>
                    <a:cubicBezTo>
                      <a:pt x="173391" y="257686"/>
                      <a:pt x="168713" y="258448"/>
                      <a:pt x="163925" y="258993"/>
                    </a:cubicBezTo>
                    <a:cubicBezTo>
                      <a:pt x="158914" y="259537"/>
                      <a:pt x="153902" y="259864"/>
                      <a:pt x="148891" y="259864"/>
                    </a:cubicBezTo>
                    <a:cubicBezTo>
                      <a:pt x="143880" y="259864"/>
                      <a:pt x="138757" y="259755"/>
                      <a:pt x="133746" y="259319"/>
                    </a:cubicBezTo>
                    <a:cubicBezTo>
                      <a:pt x="128957" y="258884"/>
                      <a:pt x="124280" y="258231"/>
                      <a:pt x="119491" y="257250"/>
                    </a:cubicBezTo>
                    <a:cubicBezTo>
                      <a:pt x="115037" y="256379"/>
                      <a:pt x="110582" y="255182"/>
                      <a:pt x="106239" y="253766"/>
                    </a:cubicBezTo>
                    <a:cubicBezTo>
                      <a:pt x="102008" y="252350"/>
                      <a:pt x="97887" y="250717"/>
                      <a:pt x="93767" y="248866"/>
                    </a:cubicBezTo>
                    <a:cubicBezTo>
                      <a:pt x="89869" y="246906"/>
                      <a:pt x="85971" y="244837"/>
                      <a:pt x="82185" y="242441"/>
                    </a:cubicBezTo>
                    <a:cubicBezTo>
                      <a:pt x="78399" y="240045"/>
                      <a:pt x="74835" y="237432"/>
                      <a:pt x="71383" y="234601"/>
                    </a:cubicBezTo>
                    <a:cubicBezTo>
                      <a:pt x="67931" y="231660"/>
                      <a:pt x="64590" y="228611"/>
                      <a:pt x="61472" y="225345"/>
                    </a:cubicBezTo>
                    <a:cubicBezTo>
                      <a:pt x="59913" y="223711"/>
                      <a:pt x="58465" y="222078"/>
                      <a:pt x="57017" y="220444"/>
                    </a:cubicBezTo>
                    <a:cubicBezTo>
                      <a:pt x="55570" y="218811"/>
                      <a:pt x="54233" y="217069"/>
                      <a:pt x="52897" y="215217"/>
                    </a:cubicBezTo>
                    <a:cubicBezTo>
                      <a:pt x="50336" y="211733"/>
                      <a:pt x="47886" y="208030"/>
                      <a:pt x="45770" y="204219"/>
                    </a:cubicBezTo>
                    <a:cubicBezTo>
                      <a:pt x="43654" y="200408"/>
                      <a:pt x="41761" y="196488"/>
                      <a:pt x="40090" y="192459"/>
                    </a:cubicBezTo>
                    <a:cubicBezTo>
                      <a:pt x="38420" y="188321"/>
                      <a:pt x="37084" y="184074"/>
                      <a:pt x="35859" y="179827"/>
                    </a:cubicBezTo>
                    <a:cubicBezTo>
                      <a:pt x="34634" y="175362"/>
                      <a:pt x="33743" y="170789"/>
                      <a:pt x="33075" y="166215"/>
                    </a:cubicBezTo>
                    <a:cubicBezTo>
                      <a:pt x="32406" y="161424"/>
                      <a:pt x="31961" y="156523"/>
                      <a:pt x="31738" y="151732"/>
                    </a:cubicBezTo>
                    <a:cubicBezTo>
                      <a:pt x="31627" y="149228"/>
                      <a:pt x="31627" y="146723"/>
                      <a:pt x="31627" y="144218"/>
                    </a:cubicBezTo>
                    <a:cubicBezTo>
                      <a:pt x="31627" y="141714"/>
                      <a:pt x="31738" y="139209"/>
                      <a:pt x="31850" y="136705"/>
                    </a:cubicBezTo>
                    <a:cubicBezTo>
                      <a:pt x="32184" y="131913"/>
                      <a:pt x="32629" y="127122"/>
                      <a:pt x="33520" y="122331"/>
                    </a:cubicBezTo>
                    <a:cubicBezTo>
                      <a:pt x="34299" y="117866"/>
                      <a:pt x="35302" y="113401"/>
                      <a:pt x="36638" y="108937"/>
                    </a:cubicBezTo>
                    <a:cubicBezTo>
                      <a:pt x="37863" y="104690"/>
                      <a:pt x="39422" y="100443"/>
                      <a:pt x="41204" y="96414"/>
                    </a:cubicBezTo>
                    <a:cubicBezTo>
                      <a:pt x="42986" y="92385"/>
                      <a:pt x="44990" y="88465"/>
                      <a:pt x="47217" y="84653"/>
                    </a:cubicBezTo>
                    <a:cubicBezTo>
                      <a:pt x="49445" y="80842"/>
                      <a:pt x="52006" y="77249"/>
                      <a:pt x="54679" y="73764"/>
                    </a:cubicBezTo>
                    <a:cubicBezTo>
                      <a:pt x="57463" y="70170"/>
                      <a:pt x="60470" y="66795"/>
                      <a:pt x="63699" y="63637"/>
                    </a:cubicBezTo>
                    <a:cubicBezTo>
                      <a:pt x="66817" y="60479"/>
                      <a:pt x="70269" y="57430"/>
                      <a:pt x="73833" y="54599"/>
                    </a:cubicBezTo>
                    <a:cubicBezTo>
                      <a:pt x="77285" y="51876"/>
                      <a:pt x="80960" y="49372"/>
                      <a:pt x="84746" y="47085"/>
                    </a:cubicBezTo>
                    <a:cubicBezTo>
                      <a:pt x="88533" y="44798"/>
                      <a:pt x="92430" y="42729"/>
                      <a:pt x="96439" y="40987"/>
                    </a:cubicBezTo>
                    <a:cubicBezTo>
                      <a:pt x="100560" y="39136"/>
                      <a:pt x="104680" y="37611"/>
                      <a:pt x="108912" y="36304"/>
                    </a:cubicBezTo>
                    <a:cubicBezTo>
                      <a:pt x="113366" y="34998"/>
                      <a:pt x="117821" y="33909"/>
                      <a:pt x="122275" y="33038"/>
                    </a:cubicBezTo>
                    <a:cubicBezTo>
                      <a:pt x="127064" y="32166"/>
                      <a:pt x="131853" y="31622"/>
                      <a:pt x="136641" y="31295"/>
                    </a:cubicBezTo>
                    <a:cubicBezTo>
                      <a:pt x="139091" y="31186"/>
                      <a:pt x="141652" y="31078"/>
                      <a:pt x="144214" y="30969"/>
                    </a:cubicBezTo>
                    <a:cubicBezTo>
                      <a:pt x="146775" y="30969"/>
                      <a:pt x="149336" y="30969"/>
                      <a:pt x="151786" y="30969"/>
                    </a:cubicBezTo>
                    <a:cubicBezTo>
                      <a:pt x="156798" y="31078"/>
                      <a:pt x="161698" y="31513"/>
                      <a:pt x="166597" y="32166"/>
                    </a:cubicBezTo>
                    <a:cubicBezTo>
                      <a:pt x="171275" y="32820"/>
                      <a:pt x="175952" y="33691"/>
                      <a:pt x="180518" y="34780"/>
                    </a:cubicBezTo>
                    <a:cubicBezTo>
                      <a:pt x="184972" y="35869"/>
                      <a:pt x="189315" y="37284"/>
                      <a:pt x="193547" y="38809"/>
                    </a:cubicBezTo>
                    <a:cubicBezTo>
                      <a:pt x="197667" y="40442"/>
                      <a:pt x="201788" y="42294"/>
                      <a:pt x="205686" y="44363"/>
                    </a:cubicBezTo>
                    <a:cubicBezTo>
                      <a:pt x="209583" y="46432"/>
                      <a:pt x="213370" y="48718"/>
                      <a:pt x="217044" y="51332"/>
                    </a:cubicBezTo>
                    <a:cubicBezTo>
                      <a:pt x="220719" y="53945"/>
                      <a:pt x="224172" y="56777"/>
                      <a:pt x="227512" y="59717"/>
                    </a:cubicBezTo>
                    <a:cubicBezTo>
                      <a:pt x="229183" y="61241"/>
                      <a:pt x="230853" y="62766"/>
                      <a:pt x="232412" y="64399"/>
                    </a:cubicBezTo>
                    <a:cubicBezTo>
                      <a:pt x="233971" y="66033"/>
                      <a:pt x="235531" y="67666"/>
                      <a:pt x="236978" y="69299"/>
                    </a:cubicBezTo>
                    <a:cubicBezTo>
                      <a:pt x="239874" y="72675"/>
                      <a:pt x="242546" y="76160"/>
                      <a:pt x="244885" y="79862"/>
                    </a:cubicBezTo>
                    <a:cubicBezTo>
                      <a:pt x="247335" y="83456"/>
                      <a:pt x="249562" y="87267"/>
                      <a:pt x="251455" y="91187"/>
                    </a:cubicBezTo>
                    <a:cubicBezTo>
                      <a:pt x="253348" y="95107"/>
                      <a:pt x="255130" y="99245"/>
                      <a:pt x="256578" y="103383"/>
                    </a:cubicBezTo>
                    <a:cubicBezTo>
                      <a:pt x="258026" y="107630"/>
                      <a:pt x="259251" y="112095"/>
                      <a:pt x="260253" y="116450"/>
                    </a:cubicBezTo>
                    <a:cubicBezTo>
                      <a:pt x="261255" y="121024"/>
                      <a:pt x="261923" y="125706"/>
                      <a:pt x="262369" y="130498"/>
                    </a:cubicBezTo>
                    <a:cubicBezTo>
                      <a:pt x="262926" y="135507"/>
                      <a:pt x="263148" y="140407"/>
                      <a:pt x="263148" y="145416"/>
                    </a:cubicBezTo>
                    <a:cubicBezTo>
                      <a:pt x="263371" y="150643"/>
                      <a:pt x="263148" y="155652"/>
                      <a:pt x="262591" y="160661"/>
                    </a:cubicBezTo>
                  </a:path>
                </a:pathLst>
              </a:custGeom>
              <a:grpFill/>
              <a:ln w="11089" cap="flat">
                <a:noFill/>
                <a:prstDash val="solid"/>
                <a:miter/>
              </a:ln>
            </p:spPr>
            <p:txBody>
              <a:bodyPr rtlCol="0" anchor="ctr"/>
              <a:lstStyle/>
              <a:p>
                <a:endParaRPr lang="fi-FI"/>
              </a:p>
            </p:txBody>
          </p:sp>
          <p:sp>
            <p:nvSpPr>
              <p:cNvPr id="21" name="Vapaamuotoinen: Muoto 16">
                <a:extLst>
                  <a:ext uri="{FF2B5EF4-FFF2-40B4-BE49-F238E27FC236}">
                    <a16:creationId xmlns:a16="http://schemas.microsoft.com/office/drawing/2014/main" id="{FE974D53-B3A7-4762-B321-43D745DF2BA5}"/>
                  </a:ext>
                </a:extLst>
              </p:cNvPr>
              <p:cNvSpPr/>
              <p:nvPr/>
            </p:nvSpPr>
            <p:spPr bwMode="black">
              <a:xfrm>
                <a:off x="10972862" y="6318240"/>
                <a:ext cx="32851" cy="290311"/>
              </a:xfrm>
              <a:custGeom>
                <a:avLst/>
                <a:gdLst>
                  <a:gd name="connsiteX0" fmla="*/ 334 w 32851"/>
                  <a:gd name="connsiteY0" fmla="*/ 290312 h 290311"/>
                  <a:gd name="connsiteX1" fmla="*/ 32518 w 32851"/>
                  <a:gd name="connsiteY1" fmla="*/ 290312 h 290311"/>
                  <a:gd name="connsiteX2" fmla="*/ 32852 w 32851"/>
                  <a:gd name="connsiteY2" fmla="*/ 145156 h 290311"/>
                  <a:gd name="connsiteX3" fmla="*/ 32518 w 32851"/>
                  <a:gd name="connsiteY3" fmla="*/ 0 h 290311"/>
                  <a:gd name="connsiteX4" fmla="*/ 334 w 32851"/>
                  <a:gd name="connsiteY4" fmla="*/ 0 h 290311"/>
                  <a:gd name="connsiteX5" fmla="*/ 0 w 32851"/>
                  <a:gd name="connsiteY5" fmla="*/ 145156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1" h="290311">
                    <a:moveTo>
                      <a:pt x="334" y="290312"/>
                    </a:moveTo>
                    <a:lnTo>
                      <a:pt x="32518" y="290312"/>
                    </a:lnTo>
                    <a:lnTo>
                      <a:pt x="32852" y="145156"/>
                    </a:lnTo>
                    <a:lnTo>
                      <a:pt x="32518" y="0"/>
                    </a:lnTo>
                    <a:lnTo>
                      <a:pt x="334" y="0"/>
                    </a:lnTo>
                    <a:lnTo>
                      <a:pt x="0" y="145156"/>
                    </a:lnTo>
                    <a:close/>
                  </a:path>
                </a:pathLst>
              </a:custGeom>
              <a:grpFill/>
              <a:ln w="11089" cap="flat">
                <a:noFill/>
                <a:prstDash val="solid"/>
                <a:miter/>
              </a:ln>
            </p:spPr>
            <p:txBody>
              <a:bodyPr rtlCol="0" anchor="ctr"/>
              <a:lstStyle/>
              <a:p>
                <a:endParaRPr lang="fi-FI"/>
              </a:p>
            </p:txBody>
          </p:sp>
          <p:sp>
            <p:nvSpPr>
              <p:cNvPr id="22" name="Vapaamuotoinen: Muoto 17">
                <a:extLst>
                  <a:ext uri="{FF2B5EF4-FFF2-40B4-BE49-F238E27FC236}">
                    <a16:creationId xmlns:a16="http://schemas.microsoft.com/office/drawing/2014/main" id="{D9B2D482-815F-43EC-9A2A-54610229BB82}"/>
                  </a:ext>
                </a:extLst>
              </p:cNvPr>
              <p:cNvSpPr/>
              <p:nvPr/>
            </p:nvSpPr>
            <p:spPr bwMode="black">
              <a:xfrm>
                <a:off x="10278854" y="6318240"/>
                <a:ext cx="202567" cy="290311"/>
              </a:xfrm>
              <a:custGeom>
                <a:avLst/>
                <a:gdLst>
                  <a:gd name="connsiteX0" fmla="*/ 0 w 202567"/>
                  <a:gd name="connsiteY0" fmla="*/ 0 h 290311"/>
                  <a:gd name="connsiteX1" fmla="*/ 0 w 202567"/>
                  <a:gd name="connsiteY1" fmla="*/ 32233 h 290311"/>
                  <a:gd name="connsiteX2" fmla="*/ 85081 w 202567"/>
                  <a:gd name="connsiteY2" fmla="*/ 32233 h 290311"/>
                  <a:gd name="connsiteX3" fmla="*/ 84746 w 202567"/>
                  <a:gd name="connsiteY3" fmla="*/ 161163 h 290311"/>
                  <a:gd name="connsiteX4" fmla="*/ 85081 w 202567"/>
                  <a:gd name="connsiteY4" fmla="*/ 290312 h 290311"/>
                  <a:gd name="connsiteX5" fmla="*/ 117710 w 202567"/>
                  <a:gd name="connsiteY5" fmla="*/ 290312 h 290311"/>
                  <a:gd name="connsiteX6" fmla="*/ 117932 w 202567"/>
                  <a:gd name="connsiteY6" fmla="*/ 161163 h 290311"/>
                  <a:gd name="connsiteX7" fmla="*/ 117710 w 202567"/>
                  <a:gd name="connsiteY7" fmla="*/ 32233 h 290311"/>
                  <a:gd name="connsiteX8" fmla="*/ 202567 w 202567"/>
                  <a:gd name="connsiteY8" fmla="*/ 32233 h 290311"/>
                  <a:gd name="connsiteX9" fmla="*/ 202567 w 202567"/>
                  <a:gd name="connsiteY9" fmla="*/ 0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567" h="290311">
                    <a:moveTo>
                      <a:pt x="0" y="0"/>
                    </a:moveTo>
                    <a:lnTo>
                      <a:pt x="0" y="32233"/>
                    </a:lnTo>
                    <a:lnTo>
                      <a:pt x="85081" y="32233"/>
                    </a:lnTo>
                    <a:lnTo>
                      <a:pt x="84746" y="161163"/>
                    </a:lnTo>
                    <a:lnTo>
                      <a:pt x="85081" y="290312"/>
                    </a:lnTo>
                    <a:lnTo>
                      <a:pt x="117710" y="290312"/>
                    </a:lnTo>
                    <a:lnTo>
                      <a:pt x="117932" y="161163"/>
                    </a:lnTo>
                    <a:lnTo>
                      <a:pt x="117710" y="32233"/>
                    </a:lnTo>
                    <a:lnTo>
                      <a:pt x="202567" y="32233"/>
                    </a:lnTo>
                    <a:lnTo>
                      <a:pt x="202567" y="0"/>
                    </a:lnTo>
                    <a:close/>
                  </a:path>
                </a:pathLst>
              </a:custGeom>
              <a:grpFill/>
              <a:ln w="11089" cap="flat">
                <a:noFill/>
                <a:prstDash val="solid"/>
                <a:miter/>
              </a:ln>
            </p:spPr>
            <p:txBody>
              <a:bodyPr rtlCol="0" anchor="ctr"/>
              <a:lstStyle/>
              <a:p>
                <a:endParaRPr lang="fi-FI"/>
              </a:p>
            </p:txBody>
          </p:sp>
          <p:sp>
            <p:nvSpPr>
              <p:cNvPr id="23" name="Vapaamuotoinen: Muoto 18">
                <a:extLst>
                  <a:ext uri="{FF2B5EF4-FFF2-40B4-BE49-F238E27FC236}">
                    <a16:creationId xmlns:a16="http://schemas.microsoft.com/office/drawing/2014/main" id="{3D851316-8D55-4025-9CAB-B73F96E78CFE}"/>
                  </a:ext>
                </a:extLst>
              </p:cNvPr>
              <p:cNvSpPr/>
              <p:nvPr/>
            </p:nvSpPr>
            <p:spPr bwMode="black">
              <a:xfrm>
                <a:off x="10763359" y="6317810"/>
                <a:ext cx="159501" cy="291546"/>
              </a:xfrm>
              <a:custGeom>
                <a:avLst/>
                <a:gdLst>
                  <a:gd name="connsiteX0" fmla="*/ 126872 w 159501"/>
                  <a:gd name="connsiteY0" fmla="*/ 76547 h 291546"/>
                  <a:gd name="connsiteX1" fmla="*/ 126427 w 159501"/>
                  <a:gd name="connsiteY1" fmla="*/ 69251 h 291546"/>
                  <a:gd name="connsiteX2" fmla="*/ 125536 w 159501"/>
                  <a:gd name="connsiteY2" fmla="*/ 64460 h 291546"/>
                  <a:gd name="connsiteX3" fmla="*/ 124645 w 159501"/>
                  <a:gd name="connsiteY3" fmla="*/ 61302 h 291546"/>
                  <a:gd name="connsiteX4" fmla="*/ 123532 w 159501"/>
                  <a:gd name="connsiteY4" fmla="*/ 58362 h 291546"/>
                  <a:gd name="connsiteX5" fmla="*/ 120525 w 159501"/>
                  <a:gd name="connsiteY5" fmla="*/ 52917 h 291546"/>
                  <a:gd name="connsiteX6" fmla="*/ 116516 w 159501"/>
                  <a:gd name="connsiteY6" fmla="*/ 47908 h 291546"/>
                  <a:gd name="connsiteX7" fmla="*/ 113843 w 159501"/>
                  <a:gd name="connsiteY7" fmla="*/ 45404 h 291546"/>
                  <a:gd name="connsiteX8" fmla="*/ 112507 w 159501"/>
                  <a:gd name="connsiteY8" fmla="*/ 44315 h 291546"/>
                  <a:gd name="connsiteX9" fmla="*/ 111839 w 159501"/>
                  <a:gd name="connsiteY9" fmla="*/ 43770 h 291546"/>
                  <a:gd name="connsiteX10" fmla="*/ 111282 w 159501"/>
                  <a:gd name="connsiteY10" fmla="*/ 43226 h 291546"/>
                  <a:gd name="connsiteX11" fmla="*/ 109611 w 159501"/>
                  <a:gd name="connsiteY11" fmla="*/ 42028 h 291546"/>
                  <a:gd name="connsiteX12" fmla="*/ 106493 w 159501"/>
                  <a:gd name="connsiteY12" fmla="*/ 40068 h 291546"/>
                  <a:gd name="connsiteX13" fmla="*/ 105157 w 159501"/>
                  <a:gd name="connsiteY13" fmla="*/ 39305 h 291546"/>
                  <a:gd name="connsiteX14" fmla="*/ 100591 w 159501"/>
                  <a:gd name="connsiteY14" fmla="*/ 37128 h 291546"/>
                  <a:gd name="connsiteX15" fmla="*/ 95914 w 159501"/>
                  <a:gd name="connsiteY15" fmla="*/ 35494 h 291546"/>
                  <a:gd name="connsiteX16" fmla="*/ 92462 w 159501"/>
                  <a:gd name="connsiteY16" fmla="*/ 34623 h 291546"/>
                  <a:gd name="connsiteX17" fmla="*/ 88898 w 159501"/>
                  <a:gd name="connsiteY17" fmla="*/ 33861 h 291546"/>
                  <a:gd name="connsiteX18" fmla="*/ 83553 w 159501"/>
                  <a:gd name="connsiteY18" fmla="*/ 33098 h 291546"/>
                  <a:gd name="connsiteX19" fmla="*/ 79544 w 159501"/>
                  <a:gd name="connsiteY19" fmla="*/ 32881 h 291546"/>
                  <a:gd name="connsiteX20" fmla="*/ 75535 w 159501"/>
                  <a:gd name="connsiteY20" fmla="*/ 32772 h 291546"/>
                  <a:gd name="connsiteX21" fmla="*/ 32215 w 159501"/>
                  <a:gd name="connsiteY21" fmla="*/ 32772 h 291546"/>
                  <a:gd name="connsiteX22" fmla="*/ 32215 w 159501"/>
                  <a:gd name="connsiteY22" fmla="*/ 121738 h 291546"/>
                  <a:gd name="connsiteX23" fmla="*/ 75423 w 159501"/>
                  <a:gd name="connsiteY23" fmla="*/ 121738 h 291546"/>
                  <a:gd name="connsiteX24" fmla="*/ 86448 w 159501"/>
                  <a:gd name="connsiteY24" fmla="*/ 120976 h 291546"/>
                  <a:gd name="connsiteX25" fmla="*/ 96248 w 159501"/>
                  <a:gd name="connsiteY25" fmla="*/ 118689 h 291546"/>
                  <a:gd name="connsiteX26" fmla="*/ 104934 w 159501"/>
                  <a:gd name="connsiteY26" fmla="*/ 114987 h 291546"/>
                  <a:gd name="connsiteX27" fmla="*/ 112618 w 159501"/>
                  <a:gd name="connsiteY27" fmla="*/ 109869 h 291546"/>
                  <a:gd name="connsiteX28" fmla="*/ 115514 w 159501"/>
                  <a:gd name="connsiteY28" fmla="*/ 107146 h 291546"/>
                  <a:gd name="connsiteX29" fmla="*/ 118075 w 159501"/>
                  <a:gd name="connsiteY29" fmla="*/ 104206 h 291546"/>
                  <a:gd name="connsiteX30" fmla="*/ 120302 w 159501"/>
                  <a:gd name="connsiteY30" fmla="*/ 101157 h 291546"/>
                  <a:gd name="connsiteX31" fmla="*/ 122195 w 159501"/>
                  <a:gd name="connsiteY31" fmla="*/ 97782 h 291546"/>
                  <a:gd name="connsiteX32" fmla="*/ 124979 w 159501"/>
                  <a:gd name="connsiteY32" fmla="*/ 90377 h 291546"/>
                  <a:gd name="connsiteX33" fmla="*/ 125982 w 159501"/>
                  <a:gd name="connsiteY33" fmla="*/ 85694 h 291546"/>
                  <a:gd name="connsiteX34" fmla="*/ 126872 w 159501"/>
                  <a:gd name="connsiteY34" fmla="*/ 76547 h 291546"/>
                  <a:gd name="connsiteX35" fmla="*/ 98809 w 159501"/>
                  <a:gd name="connsiteY35" fmla="*/ 151249 h 291546"/>
                  <a:gd name="connsiteX36" fmla="*/ 42126 w 159501"/>
                  <a:gd name="connsiteY36" fmla="*/ 153862 h 291546"/>
                  <a:gd name="connsiteX37" fmla="*/ 32215 w 159501"/>
                  <a:gd name="connsiteY37" fmla="*/ 156040 h 291546"/>
                  <a:gd name="connsiteX38" fmla="*/ 32215 w 159501"/>
                  <a:gd name="connsiteY38" fmla="*/ 168018 h 291546"/>
                  <a:gd name="connsiteX39" fmla="*/ 32215 w 159501"/>
                  <a:gd name="connsiteY39" fmla="*/ 191866 h 291546"/>
                  <a:gd name="connsiteX40" fmla="*/ 32215 w 159501"/>
                  <a:gd name="connsiteY40" fmla="*/ 243591 h 291546"/>
                  <a:gd name="connsiteX41" fmla="*/ 32215 w 159501"/>
                  <a:gd name="connsiteY41" fmla="*/ 269508 h 291546"/>
                  <a:gd name="connsiteX42" fmla="*/ 32215 w 159501"/>
                  <a:gd name="connsiteY42" fmla="*/ 282466 h 291546"/>
                  <a:gd name="connsiteX43" fmla="*/ 32215 w 159501"/>
                  <a:gd name="connsiteY43" fmla="*/ 289000 h 291546"/>
                  <a:gd name="connsiteX44" fmla="*/ 27538 w 159501"/>
                  <a:gd name="connsiteY44" fmla="*/ 290851 h 291546"/>
                  <a:gd name="connsiteX45" fmla="*/ 7604 w 159501"/>
                  <a:gd name="connsiteY45" fmla="*/ 290851 h 291546"/>
                  <a:gd name="connsiteX46" fmla="*/ 31 w 159501"/>
                  <a:gd name="connsiteY46" fmla="*/ 288564 h 291546"/>
                  <a:gd name="connsiteX47" fmla="*/ 31 w 159501"/>
                  <a:gd name="connsiteY47" fmla="*/ 285079 h 291546"/>
                  <a:gd name="connsiteX48" fmla="*/ 31 w 159501"/>
                  <a:gd name="connsiteY48" fmla="*/ 274626 h 291546"/>
                  <a:gd name="connsiteX49" fmla="*/ 31 w 159501"/>
                  <a:gd name="connsiteY49" fmla="*/ 214516 h 291546"/>
                  <a:gd name="connsiteX50" fmla="*/ 143 w 159501"/>
                  <a:gd name="connsiteY50" fmla="*/ 7944 h 291546"/>
                  <a:gd name="connsiteX51" fmla="*/ 143 w 159501"/>
                  <a:gd name="connsiteY51" fmla="*/ 1846 h 291546"/>
                  <a:gd name="connsiteX52" fmla="*/ 5042 w 159501"/>
                  <a:gd name="connsiteY52" fmla="*/ 539 h 291546"/>
                  <a:gd name="connsiteX53" fmla="*/ 17404 w 159501"/>
                  <a:gd name="connsiteY53" fmla="*/ 539 h 291546"/>
                  <a:gd name="connsiteX54" fmla="*/ 42126 w 159501"/>
                  <a:gd name="connsiteY54" fmla="*/ 539 h 291546"/>
                  <a:gd name="connsiteX55" fmla="*/ 98141 w 159501"/>
                  <a:gd name="connsiteY55" fmla="*/ 2826 h 291546"/>
                  <a:gd name="connsiteX56" fmla="*/ 159501 w 159501"/>
                  <a:gd name="connsiteY56" fmla="*/ 76656 h 291546"/>
                  <a:gd name="connsiteX57" fmla="*/ 98809 w 159501"/>
                  <a:gd name="connsiteY57" fmla="*/ 151249 h 29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9501" h="291546">
                    <a:moveTo>
                      <a:pt x="126872" y="76547"/>
                    </a:moveTo>
                    <a:cubicBezTo>
                      <a:pt x="126872" y="74043"/>
                      <a:pt x="126761" y="71647"/>
                      <a:pt x="126427" y="69251"/>
                    </a:cubicBezTo>
                    <a:cubicBezTo>
                      <a:pt x="126204" y="67618"/>
                      <a:pt x="125870" y="65985"/>
                      <a:pt x="125536" y="64460"/>
                    </a:cubicBezTo>
                    <a:cubicBezTo>
                      <a:pt x="125313" y="63371"/>
                      <a:pt x="124979" y="62282"/>
                      <a:pt x="124645" y="61302"/>
                    </a:cubicBezTo>
                    <a:cubicBezTo>
                      <a:pt x="124311" y="60322"/>
                      <a:pt x="123866" y="59342"/>
                      <a:pt x="123532" y="58362"/>
                    </a:cubicBezTo>
                    <a:cubicBezTo>
                      <a:pt x="122752" y="56402"/>
                      <a:pt x="121638" y="54551"/>
                      <a:pt x="120525" y="52917"/>
                    </a:cubicBezTo>
                    <a:cubicBezTo>
                      <a:pt x="119300" y="51175"/>
                      <a:pt x="117963" y="49433"/>
                      <a:pt x="116516" y="47908"/>
                    </a:cubicBezTo>
                    <a:cubicBezTo>
                      <a:pt x="115625" y="47037"/>
                      <a:pt x="114734" y="46166"/>
                      <a:pt x="113843" y="45404"/>
                    </a:cubicBezTo>
                    <a:cubicBezTo>
                      <a:pt x="113398" y="44968"/>
                      <a:pt x="112952" y="44641"/>
                      <a:pt x="112507" y="44315"/>
                    </a:cubicBezTo>
                    <a:cubicBezTo>
                      <a:pt x="112284" y="44097"/>
                      <a:pt x="112061" y="43988"/>
                      <a:pt x="111839" y="43770"/>
                    </a:cubicBezTo>
                    <a:cubicBezTo>
                      <a:pt x="111616" y="43661"/>
                      <a:pt x="111504" y="43443"/>
                      <a:pt x="111282" y="43226"/>
                    </a:cubicBezTo>
                    <a:cubicBezTo>
                      <a:pt x="110725" y="42790"/>
                      <a:pt x="110168" y="42354"/>
                      <a:pt x="109611" y="42028"/>
                    </a:cubicBezTo>
                    <a:cubicBezTo>
                      <a:pt x="108609" y="41266"/>
                      <a:pt x="107607" y="40612"/>
                      <a:pt x="106493" y="40068"/>
                    </a:cubicBezTo>
                    <a:cubicBezTo>
                      <a:pt x="106048" y="39850"/>
                      <a:pt x="105602" y="39523"/>
                      <a:pt x="105157" y="39305"/>
                    </a:cubicBezTo>
                    <a:cubicBezTo>
                      <a:pt x="103709" y="38543"/>
                      <a:pt x="102150" y="37781"/>
                      <a:pt x="100591" y="37128"/>
                    </a:cubicBezTo>
                    <a:cubicBezTo>
                      <a:pt x="99032" y="36474"/>
                      <a:pt x="97584" y="36039"/>
                      <a:pt x="95914" y="35494"/>
                    </a:cubicBezTo>
                    <a:cubicBezTo>
                      <a:pt x="94800" y="35167"/>
                      <a:pt x="93575" y="34841"/>
                      <a:pt x="92462" y="34623"/>
                    </a:cubicBezTo>
                    <a:cubicBezTo>
                      <a:pt x="91237" y="34405"/>
                      <a:pt x="90123" y="34079"/>
                      <a:pt x="88898" y="33861"/>
                    </a:cubicBezTo>
                    <a:cubicBezTo>
                      <a:pt x="87116" y="33534"/>
                      <a:pt x="85334" y="33316"/>
                      <a:pt x="83553" y="33098"/>
                    </a:cubicBezTo>
                    <a:cubicBezTo>
                      <a:pt x="82216" y="32990"/>
                      <a:pt x="80880" y="32881"/>
                      <a:pt x="79544" y="32881"/>
                    </a:cubicBezTo>
                    <a:cubicBezTo>
                      <a:pt x="78207" y="32881"/>
                      <a:pt x="76871" y="32772"/>
                      <a:pt x="75535" y="32772"/>
                    </a:cubicBezTo>
                    <a:lnTo>
                      <a:pt x="32215" y="32772"/>
                    </a:lnTo>
                    <a:lnTo>
                      <a:pt x="32215" y="121738"/>
                    </a:lnTo>
                    <a:lnTo>
                      <a:pt x="75423" y="121738"/>
                    </a:lnTo>
                    <a:cubicBezTo>
                      <a:pt x="79098" y="121738"/>
                      <a:pt x="82773" y="121520"/>
                      <a:pt x="86448" y="120976"/>
                    </a:cubicBezTo>
                    <a:cubicBezTo>
                      <a:pt x="89789" y="120432"/>
                      <a:pt x="93018" y="119778"/>
                      <a:pt x="96248" y="118689"/>
                    </a:cubicBezTo>
                    <a:cubicBezTo>
                      <a:pt x="99255" y="117709"/>
                      <a:pt x="102150" y="116511"/>
                      <a:pt x="104934" y="114987"/>
                    </a:cubicBezTo>
                    <a:cubicBezTo>
                      <a:pt x="107607" y="113571"/>
                      <a:pt x="110168" y="111829"/>
                      <a:pt x="112618" y="109869"/>
                    </a:cubicBezTo>
                    <a:cubicBezTo>
                      <a:pt x="113620" y="108998"/>
                      <a:pt x="114623" y="108127"/>
                      <a:pt x="115514" y="107146"/>
                    </a:cubicBezTo>
                    <a:cubicBezTo>
                      <a:pt x="116404" y="106275"/>
                      <a:pt x="117295" y="105295"/>
                      <a:pt x="118075" y="104206"/>
                    </a:cubicBezTo>
                    <a:cubicBezTo>
                      <a:pt x="118854" y="103226"/>
                      <a:pt x="119634" y="102246"/>
                      <a:pt x="120302" y="101157"/>
                    </a:cubicBezTo>
                    <a:cubicBezTo>
                      <a:pt x="120970" y="100068"/>
                      <a:pt x="121638" y="98979"/>
                      <a:pt x="122195" y="97782"/>
                    </a:cubicBezTo>
                    <a:cubicBezTo>
                      <a:pt x="123309" y="95386"/>
                      <a:pt x="124311" y="92990"/>
                      <a:pt x="124979" y="90377"/>
                    </a:cubicBezTo>
                    <a:cubicBezTo>
                      <a:pt x="125425" y="88852"/>
                      <a:pt x="125759" y="87219"/>
                      <a:pt x="125982" y="85694"/>
                    </a:cubicBezTo>
                    <a:cubicBezTo>
                      <a:pt x="126650" y="82536"/>
                      <a:pt x="126872" y="79487"/>
                      <a:pt x="126872" y="76547"/>
                    </a:cubicBezTo>
                    <a:moveTo>
                      <a:pt x="98809" y="151249"/>
                    </a:moveTo>
                    <a:cubicBezTo>
                      <a:pt x="79766" y="155822"/>
                      <a:pt x="61058" y="153862"/>
                      <a:pt x="42126" y="153862"/>
                    </a:cubicBezTo>
                    <a:cubicBezTo>
                      <a:pt x="39899" y="153862"/>
                      <a:pt x="32215" y="151902"/>
                      <a:pt x="32215" y="156040"/>
                    </a:cubicBezTo>
                    <a:lnTo>
                      <a:pt x="32215" y="168018"/>
                    </a:lnTo>
                    <a:lnTo>
                      <a:pt x="32215" y="191866"/>
                    </a:lnTo>
                    <a:lnTo>
                      <a:pt x="32215" y="243591"/>
                    </a:lnTo>
                    <a:lnTo>
                      <a:pt x="32215" y="269508"/>
                    </a:lnTo>
                    <a:lnTo>
                      <a:pt x="32215" y="282466"/>
                    </a:lnTo>
                    <a:lnTo>
                      <a:pt x="32215" y="289000"/>
                    </a:lnTo>
                    <a:cubicBezTo>
                      <a:pt x="32215" y="292049"/>
                      <a:pt x="29431" y="290851"/>
                      <a:pt x="27538" y="290851"/>
                    </a:cubicBezTo>
                    <a:lnTo>
                      <a:pt x="7604" y="290851"/>
                    </a:lnTo>
                    <a:cubicBezTo>
                      <a:pt x="4708" y="290851"/>
                      <a:pt x="31" y="293464"/>
                      <a:pt x="31" y="288564"/>
                    </a:cubicBezTo>
                    <a:lnTo>
                      <a:pt x="31" y="285079"/>
                    </a:lnTo>
                    <a:cubicBezTo>
                      <a:pt x="31" y="281595"/>
                      <a:pt x="31" y="278110"/>
                      <a:pt x="31" y="274626"/>
                    </a:cubicBezTo>
                    <a:cubicBezTo>
                      <a:pt x="31" y="254589"/>
                      <a:pt x="31" y="234553"/>
                      <a:pt x="31" y="214516"/>
                    </a:cubicBezTo>
                    <a:cubicBezTo>
                      <a:pt x="-80" y="145695"/>
                      <a:pt x="143" y="76874"/>
                      <a:pt x="143" y="7944"/>
                    </a:cubicBezTo>
                    <a:lnTo>
                      <a:pt x="143" y="1846"/>
                    </a:lnTo>
                    <a:cubicBezTo>
                      <a:pt x="143" y="-1312"/>
                      <a:pt x="3261" y="539"/>
                      <a:pt x="5042" y="539"/>
                    </a:cubicBezTo>
                    <a:lnTo>
                      <a:pt x="17404" y="539"/>
                    </a:lnTo>
                    <a:lnTo>
                      <a:pt x="42126" y="539"/>
                    </a:lnTo>
                    <a:cubicBezTo>
                      <a:pt x="60835" y="539"/>
                      <a:pt x="79321" y="-1312"/>
                      <a:pt x="98141" y="2826"/>
                    </a:cubicBezTo>
                    <a:cubicBezTo>
                      <a:pt x="136561" y="11320"/>
                      <a:pt x="159501" y="37672"/>
                      <a:pt x="159501" y="76656"/>
                    </a:cubicBezTo>
                    <a:cubicBezTo>
                      <a:pt x="159390" y="113789"/>
                      <a:pt x="135559" y="142428"/>
                      <a:pt x="98809" y="151249"/>
                    </a:cubicBezTo>
                  </a:path>
                </a:pathLst>
              </a:custGeom>
              <a:grpFill/>
              <a:ln w="11089" cap="flat">
                <a:noFill/>
                <a:prstDash val="solid"/>
                <a:miter/>
              </a:ln>
            </p:spPr>
            <p:txBody>
              <a:bodyPr rtlCol="0" anchor="ctr"/>
              <a:lstStyle/>
              <a:p>
                <a:endParaRPr lang="fi-FI"/>
              </a:p>
            </p:txBody>
          </p:sp>
          <p:sp>
            <p:nvSpPr>
              <p:cNvPr id="24" name="Vapaamuotoinen: Muoto 19">
                <a:extLst>
                  <a:ext uri="{FF2B5EF4-FFF2-40B4-BE49-F238E27FC236}">
                    <a16:creationId xmlns:a16="http://schemas.microsoft.com/office/drawing/2014/main" id="{1AB064CF-04C9-4374-A7A3-F237214FED04}"/>
                  </a:ext>
                </a:extLst>
              </p:cNvPr>
              <p:cNvSpPr/>
              <p:nvPr/>
            </p:nvSpPr>
            <p:spPr bwMode="black">
              <a:xfrm>
                <a:off x="10472624" y="6318240"/>
                <a:ext cx="245775" cy="290311"/>
              </a:xfrm>
              <a:custGeom>
                <a:avLst/>
                <a:gdLst>
                  <a:gd name="connsiteX0" fmla="*/ 172054 w 245775"/>
                  <a:gd name="connsiteY0" fmla="*/ 204176 h 290311"/>
                  <a:gd name="connsiteX1" fmla="*/ 122610 w 245775"/>
                  <a:gd name="connsiteY1" fmla="*/ 77750 h 290311"/>
                  <a:gd name="connsiteX2" fmla="*/ 73165 w 245775"/>
                  <a:gd name="connsiteY2" fmla="*/ 204176 h 290311"/>
                  <a:gd name="connsiteX3" fmla="*/ 172054 w 245775"/>
                  <a:gd name="connsiteY3" fmla="*/ 204176 h 290311"/>
                  <a:gd name="connsiteX4" fmla="*/ 206131 w 245775"/>
                  <a:gd name="connsiteY4" fmla="*/ 290312 h 290311"/>
                  <a:gd name="connsiteX5" fmla="*/ 183190 w 245775"/>
                  <a:gd name="connsiteY5" fmla="*/ 231618 h 290311"/>
                  <a:gd name="connsiteX6" fmla="*/ 62474 w 245775"/>
                  <a:gd name="connsiteY6" fmla="*/ 231618 h 290311"/>
                  <a:gd name="connsiteX7" fmla="*/ 39534 w 245775"/>
                  <a:gd name="connsiteY7" fmla="*/ 290312 h 290311"/>
                  <a:gd name="connsiteX8" fmla="*/ 0 w 245775"/>
                  <a:gd name="connsiteY8" fmla="*/ 290312 h 290311"/>
                  <a:gd name="connsiteX9" fmla="*/ 122721 w 245775"/>
                  <a:gd name="connsiteY9" fmla="*/ 0 h 290311"/>
                  <a:gd name="connsiteX10" fmla="*/ 245776 w 245775"/>
                  <a:gd name="connsiteY10" fmla="*/ 290312 h 290311"/>
                  <a:gd name="connsiteX11" fmla="*/ 206131 w 245775"/>
                  <a:gd name="connsiteY11" fmla="*/ 290312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75" h="290311">
                    <a:moveTo>
                      <a:pt x="172054" y="204176"/>
                    </a:moveTo>
                    <a:lnTo>
                      <a:pt x="122610" y="77750"/>
                    </a:lnTo>
                    <a:lnTo>
                      <a:pt x="73165" y="204176"/>
                    </a:lnTo>
                    <a:lnTo>
                      <a:pt x="172054" y="204176"/>
                    </a:lnTo>
                    <a:close/>
                    <a:moveTo>
                      <a:pt x="206131" y="290312"/>
                    </a:moveTo>
                    <a:lnTo>
                      <a:pt x="183190" y="231618"/>
                    </a:lnTo>
                    <a:lnTo>
                      <a:pt x="62474" y="231618"/>
                    </a:lnTo>
                    <a:lnTo>
                      <a:pt x="39534" y="290312"/>
                    </a:lnTo>
                    <a:lnTo>
                      <a:pt x="0" y="290312"/>
                    </a:lnTo>
                    <a:lnTo>
                      <a:pt x="122721" y="0"/>
                    </a:lnTo>
                    <a:lnTo>
                      <a:pt x="245776" y="290312"/>
                    </a:lnTo>
                    <a:lnTo>
                      <a:pt x="206131" y="290312"/>
                    </a:lnTo>
                    <a:close/>
                  </a:path>
                </a:pathLst>
              </a:custGeom>
              <a:grpFill/>
              <a:ln w="11089" cap="flat">
                <a:noFill/>
                <a:prstDash val="solid"/>
                <a:miter/>
              </a:ln>
            </p:spPr>
            <p:txBody>
              <a:bodyPr rtlCol="0" anchor="ctr"/>
              <a:lstStyle/>
              <a:p>
                <a:endParaRPr lang="fi-FI"/>
              </a:p>
            </p:txBody>
          </p:sp>
        </p:grpSp>
      </p:grpSp>
    </p:spTree>
    <p:extLst>
      <p:ext uri="{BB962C8B-B14F-4D97-AF65-F5344CB8AC3E}">
        <p14:creationId xmlns:p14="http://schemas.microsoft.com/office/powerpoint/2010/main" val="1533272737"/>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 id="2147483836" r:id="rId23"/>
    <p:sldLayoutId id="2147483837" r:id="rId24"/>
    <p:sldLayoutId id="2147483838" r:id="rId25"/>
  </p:sldLayoutIdLst>
  <p:hf hdr="0" dt="0"/>
  <p:txStyles>
    <p:titleStyle>
      <a:lvl1pPr algn="l" defTabSz="914400" rtl="0" eaLnBrk="1" latinLnBrk="0" hangingPunct="1">
        <a:lnSpc>
          <a:spcPct val="100000"/>
        </a:lnSpc>
        <a:spcBef>
          <a:spcPct val="0"/>
        </a:spcBef>
        <a:buNone/>
        <a:defRPr sz="3600" kern="1200">
          <a:solidFill>
            <a:srgbClr val="09984A"/>
          </a:solidFill>
          <a:latin typeface="+mj-lt"/>
          <a:ea typeface="+mj-ea"/>
          <a:cs typeface="+mj-cs"/>
        </a:defRPr>
      </a:lvl1pPr>
    </p:titleStyle>
    <p:bodyStyle>
      <a:lvl1pPr marL="228600" indent="-228600" algn="l" defTabSz="914400" rtl="0" eaLnBrk="1" latinLnBrk="0" hangingPunct="1">
        <a:lnSpc>
          <a:spcPct val="100000"/>
        </a:lnSpc>
        <a:spcBef>
          <a:spcPts val="1000"/>
        </a:spcBef>
        <a:buClr>
          <a:srgbClr val="61BF1A"/>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rgbClr val="61BF1A"/>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rgbClr val="61BF1A"/>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rgbClr val="61BF1A"/>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rgbClr val="61BF1A"/>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Clr>
          <a:srgbClr val="61BF1A"/>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Clr>
          <a:srgbClr val="61BF1A"/>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Clr>
          <a:srgbClr val="61BF1A"/>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Clr>
          <a:srgbClr val="61BF1A"/>
        </a:buClr>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xml"/><Relationship Id="rId4" Type="http://schemas.openxmlformats.org/officeDocument/2006/relationships/hyperlink" Target="http://creativecommons.org/licenses/by-sa/4.0/?ref=chooser-v1"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hyperlink" Target="http://www.metsanhoidonsuositukset.fi/"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video" Target="https://www.youtube.com/embed/SFMuN9gztS4?feature=oembed"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video" Target="https://www.youtube.com/embed/rZ3dz1WhpjM?feature=oembed"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hyperlink" Target="https://metsanhoidonsuositukset.fi/fi/toimenpiteet/ensiharvennus/toteutus#section-387"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8" Type="http://schemas.openxmlformats.org/officeDocument/2006/relationships/hyperlink" Target="https://tapio.fi/wp-content/uploads/2019/10/Kestavaa-kasvua-metsasta-raportti.pdf" TargetMode="External"/><Relationship Id="rId3" Type="http://schemas.openxmlformats.org/officeDocument/2006/relationships/hyperlink" Target="https://doi.org/10.1007/s10342-016-0989-0" TargetMode="External"/><Relationship Id="rId7" Type="http://schemas.openxmlformats.org/officeDocument/2006/relationships/hyperlink" Target="http://urn.fi/URN:ISBN:978-952-380-584-2" TargetMode="External"/><Relationship Id="rId2" Type="http://schemas.openxmlformats.org/officeDocument/2006/relationships/hyperlink" Target="http://urn.fi/URN:NBN:fi-fe2022123074123" TargetMode="External"/><Relationship Id="rId1" Type="http://schemas.openxmlformats.org/officeDocument/2006/relationships/slideLayout" Target="../slideLayouts/slideLayout2.xml"/><Relationship Id="rId6" Type="http://schemas.openxmlformats.org/officeDocument/2006/relationships/hyperlink" Target="https://metsanhoidonsuositukset.fi/fi" TargetMode="External"/><Relationship Id="rId5" Type="http://schemas.openxmlformats.org/officeDocument/2006/relationships/hyperlink" Target="https://doi.org/10.1007/s10342-017-1093-9" TargetMode="External"/><Relationship Id="rId4" Type="http://schemas.openxmlformats.org/officeDocument/2006/relationships/hyperlink" Target="https://doi.org/10.1007/s10342-014-0860-0" TargetMode="External"/><Relationship Id="rId9" Type="http://schemas.openxmlformats.org/officeDocument/2006/relationships/hyperlink" Target="https://www.upmforestlife.com/fi/hiilensidonta-demo"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01B395D1-0463-437A-A8FD-E3B0AE69C6E7}"/>
              </a:ext>
            </a:extLst>
          </p:cNvPr>
          <p:cNvSpPr>
            <a:spLocks noGrp="1"/>
          </p:cNvSpPr>
          <p:nvPr>
            <p:ph type="title"/>
          </p:nvPr>
        </p:nvSpPr>
        <p:spPr/>
        <p:txBody>
          <a:bodyPr/>
          <a:lstStyle/>
          <a:p>
            <a:r>
              <a:rPr lang="fi-FI" dirty="0"/>
              <a:t>Metsien kasvu ja kestävä bioenergian korjuu -opetusmateriaali</a:t>
            </a:r>
          </a:p>
        </p:txBody>
      </p:sp>
      <p:sp>
        <p:nvSpPr>
          <p:cNvPr id="6" name="Alaotsikko 5">
            <a:extLst>
              <a:ext uri="{FF2B5EF4-FFF2-40B4-BE49-F238E27FC236}">
                <a16:creationId xmlns:a16="http://schemas.microsoft.com/office/drawing/2014/main" id="{6CB24AC9-D069-4AD9-A1EC-B3502362D0FE}"/>
              </a:ext>
            </a:extLst>
          </p:cNvPr>
          <p:cNvSpPr>
            <a:spLocks noGrp="1"/>
          </p:cNvSpPr>
          <p:nvPr>
            <p:ph type="subTitle" idx="1"/>
          </p:nvPr>
        </p:nvSpPr>
        <p:spPr/>
        <p:txBody>
          <a:bodyPr/>
          <a:lstStyle/>
          <a:p>
            <a:r>
              <a:rPr lang="fi-FI" dirty="0"/>
              <a:t>Osa 1: Metsien kasvu</a:t>
            </a:r>
          </a:p>
        </p:txBody>
      </p:sp>
      <p:pic>
        <p:nvPicPr>
          <p:cNvPr id="3" name="Kuva 2" descr="Kuva, joka sisältää kohteen Grafiikka, logo, Fontti, graafinen suunnittelu&#10;&#10;Kuvaus luotu automaattisesti">
            <a:extLst>
              <a:ext uri="{FF2B5EF4-FFF2-40B4-BE49-F238E27FC236}">
                <a16:creationId xmlns:a16="http://schemas.microsoft.com/office/drawing/2014/main" id="{4C517CAD-E98A-41E9-AC02-E178817E42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6400" y="116632"/>
            <a:ext cx="1788930" cy="1382545"/>
          </a:xfrm>
          <a:prstGeom prst="rect">
            <a:avLst/>
          </a:prstGeom>
          <a:solidFill>
            <a:schemeClr val="bg1"/>
          </a:solidFill>
        </p:spPr>
      </p:pic>
      <p:sp>
        <p:nvSpPr>
          <p:cNvPr id="9" name="Tekstiruutu 8">
            <a:extLst>
              <a:ext uri="{FF2B5EF4-FFF2-40B4-BE49-F238E27FC236}">
                <a16:creationId xmlns:a16="http://schemas.microsoft.com/office/drawing/2014/main" id="{89856191-D80F-4ED9-8890-3680F3AF3918}"/>
              </a:ext>
            </a:extLst>
          </p:cNvPr>
          <p:cNvSpPr txBox="1"/>
          <p:nvPr/>
        </p:nvSpPr>
        <p:spPr>
          <a:xfrm>
            <a:off x="8975336" y="1556792"/>
            <a:ext cx="3216664" cy="1569660"/>
          </a:xfrm>
          <a:prstGeom prst="rect">
            <a:avLst/>
          </a:prstGeom>
          <a:noFill/>
        </p:spPr>
        <p:txBody>
          <a:bodyPr wrap="square" rtlCol="0">
            <a:spAutoFit/>
          </a:bodyPr>
          <a:lstStyle/>
          <a:p>
            <a:pPr algn="ctr"/>
            <a:r>
              <a:rPr lang="fi-FI" sz="1600" b="1" dirty="0"/>
              <a:t>Hankkeen on rahoittanut Metsämiesten Säätiö. Lahjoitukset ja säätiöfuusiot ovat tärkeä osa Säätiön yleishyödyllisen toiminnan vaikuttavuutta. Lisätietoja: www.mmsaatio.fi</a:t>
            </a:r>
          </a:p>
        </p:txBody>
      </p:sp>
      <p:pic>
        <p:nvPicPr>
          <p:cNvPr id="8" name="Kuva 7" descr="Kuva, joka sisältää kohteen Värikkyys, kuvakaappaus, Grafiikka, graafinen suunnittelu&#10;&#10;Kuvaus luotu automaattisesti">
            <a:extLst>
              <a:ext uri="{FF2B5EF4-FFF2-40B4-BE49-F238E27FC236}">
                <a16:creationId xmlns:a16="http://schemas.microsoft.com/office/drawing/2014/main" id="{38E23D88-7627-4643-AAD8-DC5462E7C6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6400" y="4004999"/>
            <a:ext cx="1800001" cy="1224001"/>
          </a:xfrm>
          <a:prstGeom prst="rect">
            <a:avLst/>
          </a:prstGeom>
          <a:solidFill>
            <a:schemeClr val="bg1"/>
          </a:solidFill>
        </p:spPr>
      </p:pic>
      <p:sp>
        <p:nvSpPr>
          <p:cNvPr id="15" name="Rectangle 7">
            <a:extLst>
              <a:ext uri="{FF2B5EF4-FFF2-40B4-BE49-F238E27FC236}">
                <a16:creationId xmlns:a16="http://schemas.microsoft.com/office/drawing/2014/main" id="{C7A2EE7D-7E2B-4022-A246-C1299A2F2268}"/>
              </a:ext>
            </a:extLst>
          </p:cNvPr>
          <p:cNvSpPr>
            <a:spLocks noChangeArrowheads="1"/>
          </p:cNvSpPr>
          <p:nvPr/>
        </p:nvSpPr>
        <p:spPr bwMode="auto">
          <a:xfrm>
            <a:off x="-5184" y="208707"/>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Tx/>
              <a:buNone/>
              <a:tabLst/>
            </a:pPr>
            <a:r>
              <a:rPr kumimoji="0" lang="fi-FI" altLang="fi-FI" sz="1200" b="0" i="0" u="none" strike="noStrike" cap="none" normalizeH="0" baseline="0">
                <a:ln>
                  <a:noFill/>
                </a:ln>
                <a:solidFill>
                  <a:srgbClr val="333333"/>
                </a:solidFill>
                <a:effectLst/>
                <a:latin typeface="Source Sans Pro" panose="020B0503030403020204" pitchFamily="34" charset="0"/>
              </a:rPr>
              <a:t>This work © 2024 by Tapio Palvelut Oy is licensed under </a:t>
            </a:r>
            <a:r>
              <a:rPr kumimoji="0" lang="fi-FI" altLang="fi-FI" sz="1200" b="0" i="0" u="none" strike="noStrike" cap="none" normalizeH="0" baseline="0">
                <a:ln>
                  <a:noFill/>
                </a:ln>
                <a:solidFill>
                  <a:srgbClr val="D14500"/>
                </a:solidFill>
                <a:effectLst/>
                <a:latin typeface="Source Sans Pro" panose="020B0503030403020204" pitchFamily="34" charset="0"/>
                <a:hlinkClick r:id="rId4"/>
              </a:rPr>
              <a:t>CC BY-SA 4.0  </a:t>
            </a:r>
            <a:r>
              <a:rPr kumimoji="0" lang="fi-FI" altLang="fi-FI" sz="1200" b="0" i="0" u="none" strike="noStrike" cap="none" normalizeH="0" baseline="0">
                <a:ln>
                  <a:noFill/>
                </a:ln>
                <a:solidFill>
                  <a:srgbClr val="D14500"/>
                </a:solidFill>
                <a:effectLst/>
                <a:latin typeface="Source Sans Pro" panose="020B0503030403020204" pitchFamily="34" charset="0"/>
              </a:rPr>
              <a:t> </a:t>
            </a:r>
            <a:r>
              <a:rPr kumimoji="0" lang="fi-FI" altLang="fi-FI" sz="1200" b="0" i="0" u="none" strike="noStrike" cap="none" normalizeH="0" baseline="0">
                <a:ln>
                  <a:noFill/>
                </a:ln>
                <a:solidFill>
                  <a:srgbClr val="D14500"/>
                </a:solidFill>
                <a:effectLst/>
                <a:latin typeface="Source Sans Pro" panose="020B0503030403020204" pitchFamily="34" charset="0"/>
                <a:hlinkClick r:id="rId4"/>
              </a:rPr>
              <a:t>          </a:t>
            </a:r>
            <a:r>
              <a:rPr kumimoji="0" lang="fi-FI" altLang="fi-FI" sz="1200" b="0" i="0" u="none" strike="noStrike" cap="none" normalizeH="0" baseline="0">
                <a:ln>
                  <a:noFill/>
                </a:ln>
                <a:solidFill>
                  <a:srgbClr val="D14500"/>
                </a:solidFill>
                <a:effectLst/>
                <a:latin typeface="Source Sans Pro" panose="020B0503030403020204" pitchFamily="34" charset="0"/>
              </a:rPr>
              <a:t>      </a:t>
            </a:r>
            <a:r>
              <a:rPr kumimoji="0" lang="fi-FI" altLang="fi-FI" sz="600" b="0" i="0" u="none" strike="noStrike" cap="none" normalizeH="0" baseline="0">
                <a:ln>
                  <a:noFill/>
                </a:ln>
                <a:solidFill>
                  <a:schemeClr val="tx1"/>
                </a:solidFill>
                <a:effectLst/>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 name="Dian numeron paikkamerkki 3">
            <a:extLst>
              <a:ext uri="{FF2B5EF4-FFF2-40B4-BE49-F238E27FC236}">
                <a16:creationId xmlns:a16="http://schemas.microsoft.com/office/drawing/2014/main" id="{0CDE7BB6-2708-4CF9-855E-6A517A85483D}"/>
              </a:ext>
            </a:extLst>
          </p:cNvPr>
          <p:cNvSpPr>
            <a:spLocks noGrp="1"/>
          </p:cNvSpPr>
          <p:nvPr>
            <p:ph type="sldNum" sz="quarter" idx="12"/>
          </p:nvPr>
        </p:nvSpPr>
        <p:spPr/>
        <p:txBody>
          <a:bodyPr/>
          <a:lstStyle/>
          <a:p>
            <a:fld id="{2020BB7A-7565-440A-AF71-226D618FE89D}" type="slidenum">
              <a:rPr lang="fi-FI" smtClean="0"/>
              <a:t>1</a:t>
            </a:fld>
            <a:endParaRPr lang="fi-FI"/>
          </a:p>
        </p:txBody>
      </p:sp>
      <p:sp>
        <p:nvSpPr>
          <p:cNvPr id="16" name="AutoShape 8" hidden="1">
            <a:hlinkClick r:id="rId4"/>
            <a:extLst>
              <a:ext uri="{FF2B5EF4-FFF2-40B4-BE49-F238E27FC236}">
                <a16:creationId xmlns:a16="http://schemas.microsoft.com/office/drawing/2014/main" id="{F40BF1AC-B08D-4D09-A690-B045E0CC89BB}"/>
              </a:ext>
            </a:extLst>
          </p:cNvPr>
          <p:cNvSpPr>
            <a:spLocks noChangeAspect="1" noChangeArrowheads="1"/>
          </p:cNvSpPr>
          <p:nvPr/>
        </p:nvSpPr>
        <p:spPr bwMode="auto">
          <a:xfrm>
            <a:off x="4439816" y="116632"/>
            <a:ext cx="190500" cy="190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sp>
        <p:nvSpPr>
          <p:cNvPr id="17" name="AutoShape 9" hidden="1">
            <a:extLst>
              <a:ext uri="{FF2B5EF4-FFF2-40B4-BE49-F238E27FC236}">
                <a16:creationId xmlns:a16="http://schemas.microsoft.com/office/drawing/2014/main" id="{711E7D86-E032-4146-8DFA-52CC6F319377}"/>
              </a:ext>
            </a:extLst>
          </p:cNvPr>
          <p:cNvSpPr>
            <a:spLocks noChangeAspect="1" noChangeArrowheads="1"/>
          </p:cNvSpPr>
          <p:nvPr/>
        </p:nvSpPr>
        <p:spPr bwMode="auto">
          <a:xfrm>
            <a:off x="4711279" y="116632"/>
            <a:ext cx="190500" cy="190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sp>
        <p:nvSpPr>
          <p:cNvPr id="18" name="Alatunnisteen paikkamerkki 17">
            <a:extLst>
              <a:ext uri="{FF2B5EF4-FFF2-40B4-BE49-F238E27FC236}">
                <a16:creationId xmlns:a16="http://schemas.microsoft.com/office/drawing/2014/main" id="{A70AD6DB-D124-41AA-971E-0668C290CA18}"/>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1406043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CAB65E1-DE56-454F-B271-6207EBFD003F}"/>
              </a:ext>
            </a:extLst>
          </p:cNvPr>
          <p:cNvSpPr>
            <a:spLocks noGrp="1"/>
          </p:cNvSpPr>
          <p:nvPr>
            <p:ph type="title"/>
          </p:nvPr>
        </p:nvSpPr>
        <p:spPr/>
        <p:txBody>
          <a:bodyPr/>
          <a:lstStyle/>
          <a:p>
            <a:r>
              <a:rPr lang="fi-FI" dirty="0"/>
              <a:t>Kasvuun vaikuttavat tekijät – </a:t>
            </a:r>
            <a:r>
              <a:rPr lang="fi-FI" b="1" dirty="0"/>
              <a:t>KASVUPAIKKA</a:t>
            </a:r>
          </a:p>
        </p:txBody>
      </p:sp>
      <p:sp>
        <p:nvSpPr>
          <p:cNvPr id="3" name="Sisällön paikkamerkki 2">
            <a:extLst>
              <a:ext uri="{FF2B5EF4-FFF2-40B4-BE49-F238E27FC236}">
                <a16:creationId xmlns:a16="http://schemas.microsoft.com/office/drawing/2014/main" id="{C8A304B5-EDF3-4FB0-846C-7FDE33F57346}"/>
              </a:ext>
            </a:extLst>
          </p:cNvPr>
          <p:cNvSpPr>
            <a:spLocks noGrp="1"/>
          </p:cNvSpPr>
          <p:nvPr>
            <p:ph idx="1"/>
          </p:nvPr>
        </p:nvSpPr>
        <p:spPr>
          <a:xfrm>
            <a:off x="576000" y="1341000"/>
            <a:ext cx="10904800" cy="4176000"/>
          </a:xfrm>
        </p:spPr>
        <p:txBody>
          <a:bodyPr/>
          <a:lstStyle/>
          <a:p>
            <a:pPr fontAlgn="base"/>
            <a:r>
              <a:rPr lang="fi-FI" sz="2200" dirty="0"/>
              <a:t>Kasvupaikalla tarkoitetaan kaikkia niitä ympäristötekijöitä, jotka vaikuttavat puuston ja kasvillisuuden kehitykseen. </a:t>
            </a:r>
          </a:p>
          <a:p>
            <a:pPr fontAlgn="base"/>
            <a:r>
              <a:rPr lang="fi-FI" sz="2200" dirty="0"/>
              <a:t>Tärkeimmät kasvupaikan ympäristötekijät ovat ilmasto ja maaperä. </a:t>
            </a:r>
          </a:p>
          <a:p>
            <a:pPr fontAlgn="base"/>
            <a:r>
              <a:rPr lang="fi-FI" sz="2200" dirty="0"/>
              <a:t>Ilmasto vaikuttaa metsän kasvuun niin lämpötilan kuin veden määrän myötä. Suomessa metsien kasvukausi alkaa keväällä, kun vuorokauden keskilämpötila ylittää viisi astetta. Kasvukauden pituus vaihtelee Etelä-Suomen seitsemästä kuukaudesta Pohjois-Suomen vajaaseen viiteen kuukauteen. </a:t>
            </a:r>
          </a:p>
          <a:p>
            <a:pPr lvl="1" fontAlgn="base"/>
            <a:r>
              <a:rPr lang="fi-FI" sz="2200" dirty="0"/>
              <a:t>Puut kasvavat erityisesti keväällä ja alkukesästä. Myöhemmin kesällä valon määrän väheneminen vaikuttaa puun kasvun pysähtymiseen. </a:t>
            </a:r>
          </a:p>
          <a:p>
            <a:pPr lvl="1" fontAlgn="base"/>
            <a:r>
              <a:rPr lang="fi-FI" sz="2200"/>
              <a:t>Etenkin turvemailla </a:t>
            </a:r>
            <a:r>
              <a:rPr lang="fi-FI" sz="2200" dirty="0"/>
              <a:t>liiallinen veden määrä vähentää metsän kasvua. Turvemailla veden määrää on vähennetty ojituksilla sekä huolehtimalla haihduttavan puuston riittävästä määrästä.</a:t>
            </a:r>
          </a:p>
          <a:p>
            <a:pPr lvl="1" fontAlgn="base"/>
            <a:r>
              <a:rPr lang="fi-FI" sz="2200" dirty="0"/>
              <a:t>Kuivina kesinä myös veden vähyys saattaa hidastaa tai jopa lopettaa puiden kasvun. </a:t>
            </a:r>
          </a:p>
          <a:p>
            <a:pPr marL="0" indent="0">
              <a:buNone/>
            </a:pPr>
            <a:endParaRPr lang="fi-FI" dirty="0"/>
          </a:p>
        </p:txBody>
      </p:sp>
      <p:sp>
        <p:nvSpPr>
          <p:cNvPr id="4" name="Dian numeron paikkamerkki 3">
            <a:extLst>
              <a:ext uri="{FF2B5EF4-FFF2-40B4-BE49-F238E27FC236}">
                <a16:creationId xmlns:a16="http://schemas.microsoft.com/office/drawing/2014/main" id="{02B7F321-3B6B-4806-BEC3-136719934135}"/>
              </a:ext>
            </a:extLst>
          </p:cNvPr>
          <p:cNvSpPr>
            <a:spLocks noGrp="1"/>
          </p:cNvSpPr>
          <p:nvPr>
            <p:ph type="sldNum" sz="quarter" idx="12"/>
          </p:nvPr>
        </p:nvSpPr>
        <p:spPr/>
        <p:txBody>
          <a:bodyPr/>
          <a:lstStyle/>
          <a:p>
            <a:fld id="{2020BB7A-7565-440A-AF71-226D618FE89D}" type="slidenum">
              <a:rPr lang="fi-FI" smtClean="0"/>
              <a:t>10</a:t>
            </a:fld>
            <a:endParaRPr lang="fi-FI"/>
          </a:p>
        </p:txBody>
      </p:sp>
      <p:sp>
        <p:nvSpPr>
          <p:cNvPr id="5" name="Alatunnisteen paikkamerkki 4">
            <a:extLst>
              <a:ext uri="{FF2B5EF4-FFF2-40B4-BE49-F238E27FC236}">
                <a16:creationId xmlns:a16="http://schemas.microsoft.com/office/drawing/2014/main" id="{4EEE5575-2063-44CE-B275-9075C1B80083}"/>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22799870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CAB65E1-DE56-454F-B271-6207EBFD003F}"/>
              </a:ext>
            </a:extLst>
          </p:cNvPr>
          <p:cNvSpPr>
            <a:spLocks noGrp="1"/>
          </p:cNvSpPr>
          <p:nvPr>
            <p:ph type="title"/>
          </p:nvPr>
        </p:nvSpPr>
        <p:spPr/>
        <p:txBody>
          <a:bodyPr/>
          <a:lstStyle/>
          <a:p>
            <a:r>
              <a:rPr lang="fi-FI" dirty="0"/>
              <a:t>Kasvuun vaikuttavat tekijät – </a:t>
            </a:r>
            <a:r>
              <a:rPr lang="fi-FI" b="1" dirty="0"/>
              <a:t>KASVUPAIKKA</a:t>
            </a:r>
          </a:p>
        </p:txBody>
      </p:sp>
      <p:sp>
        <p:nvSpPr>
          <p:cNvPr id="3" name="Sisällön paikkamerkki 2">
            <a:extLst>
              <a:ext uri="{FF2B5EF4-FFF2-40B4-BE49-F238E27FC236}">
                <a16:creationId xmlns:a16="http://schemas.microsoft.com/office/drawing/2014/main" id="{C8A304B5-EDF3-4FB0-846C-7FDE33F57346}"/>
              </a:ext>
            </a:extLst>
          </p:cNvPr>
          <p:cNvSpPr>
            <a:spLocks noGrp="1"/>
          </p:cNvSpPr>
          <p:nvPr>
            <p:ph sz="half" idx="1"/>
          </p:nvPr>
        </p:nvSpPr>
        <p:spPr>
          <a:xfrm>
            <a:off x="576000" y="1589125"/>
            <a:ext cx="5292000" cy="4176000"/>
          </a:xfrm>
        </p:spPr>
        <p:txBody>
          <a:bodyPr/>
          <a:lstStyle/>
          <a:p>
            <a:pPr fontAlgn="base"/>
            <a:r>
              <a:rPr lang="fi-FI" sz="2000" dirty="0"/>
              <a:t>Kasvupaikka määrittää, minkälainen puu soveltuu kasvatettavaksi metsässä.</a:t>
            </a:r>
          </a:p>
          <a:p>
            <a:pPr fontAlgn="base"/>
            <a:r>
              <a:rPr lang="fi-FI" sz="2000" dirty="0"/>
              <a:t>Metsämaan ominaisuuksien kuvaamiseen on kehitetty kasvupaikkaluokitus, jonka avulla voi löytää parhaimman paikan kasvattaa mahdollisimman hyvin kasvava puu.   </a:t>
            </a:r>
          </a:p>
          <a:p>
            <a:pPr fontAlgn="base"/>
            <a:r>
              <a:rPr lang="fi-FI" sz="2000" dirty="0"/>
              <a:t>Ilmasto vaikuttaa metsän kasvuun lämpötilan ja sademäärän kautta. </a:t>
            </a:r>
          </a:p>
          <a:p>
            <a:pPr fontAlgn="base"/>
            <a:r>
              <a:rPr lang="fi-FI" sz="2000" dirty="0"/>
              <a:t>Suomessa metsät alkavat kasvaa keväällä, kun vuorokauden keskilämpötila ylittää viisi astetta. Puut kasvavat pari kuukautta vuodessa. Myöhemmin kesällä valon määrän väheneminen vaikuttaa puun kasvun pysähtymiseen. </a:t>
            </a:r>
            <a:r>
              <a:rPr lang="fi-FI" sz="1800" dirty="0"/>
              <a:t> </a:t>
            </a:r>
          </a:p>
        </p:txBody>
      </p:sp>
      <p:pic>
        <p:nvPicPr>
          <p:cNvPr id="12" name="Sisällön paikkamerkki 11">
            <a:extLst>
              <a:ext uri="{FF2B5EF4-FFF2-40B4-BE49-F238E27FC236}">
                <a16:creationId xmlns:a16="http://schemas.microsoft.com/office/drawing/2014/main" id="{13879FB1-5847-4043-A609-9A79FA795A76}"/>
              </a:ext>
              <a:ext uri="{C183D7F6-B498-43B3-948B-1728B52AA6E4}">
                <adec:decorative xmlns:adec="http://schemas.microsoft.com/office/drawing/2017/decorative" val="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6172200" y="2425402"/>
            <a:ext cx="5292725" cy="2977157"/>
          </a:xfrm>
        </p:spPr>
      </p:pic>
      <p:sp>
        <p:nvSpPr>
          <p:cNvPr id="14" name="Tekstiruutu 13">
            <a:extLst>
              <a:ext uri="{FF2B5EF4-FFF2-40B4-BE49-F238E27FC236}">
                <a16:creationId xmlns:a16="http://schemas.microsoft.com/office/drawing/2014/main" id="{102679CF-BD2C-499E-9221-324E4E12A4E4}"/>
              </a:ext>
            </a:extLst>
          </p:cNvPr>
          <p:cNvSpPr txBox="1"/>
          <p:nvPr/>
        </p:nvSpPr>
        <p:spPr>
          <a:xfrm>
            <a:off x="6125561" y="5417934"/>
            <a:ext cx="3363838" cy="338554"/>
          </a:xfrm>
          <a:prstGeom prst="rect">
            <a:avLst/>
          </a:prstGeom>
          <a:noFill/>
        </p:spPr>
        <p:txBody>
          <a:bodyPr wrap="square" rtlCol="0">
            <a:spAutoFit/>
          </a:bodyPr>
          <a:lstStyle/>
          <a:p>
            <a:pPr algn="l"/>
            <a:r>
              <a:rPr lang="fi-FI" sz="1600" dirty="0"/>
              <a:t>Kuva: Anssi Aalto</a:t>
            </a:r>
          </a:p>
        </p:txBody>
      </p:sp>
      <p:sp>
        <p:nvSpPr>
          <p:cNvPr id="4" name="Dian numeron paikkamerkki 3">
            <a:extLst>
              <a:ext uri="{FF2B5EF4-FFF2-40B4-BE49-F238E27FC236}">
                <a16:creationId xmlns:a16="http://schemas.microsoft.com/office/drawing/2014/main" id="{02B7F321-3B6B-4806-BEC3-136719934135}"/>
              </a:ext>
            </a:extLst>
          </p:cNvPr>
          <p:cNvSpPr>
            <a:spLocks noGrp="1"/>
          </p:cNvSpPr>
          <p:nvPr>
            <p:ph type="sldNum" sz="quarter" idx="12"/>
          </p:nvPr>
        </p:nvSpPr>
        <p:spPr/>
        <p:txBody>
          <a:bodyPr/>
          <a:lstStyle/>
          <a:p>
            <a:fld id="{2020BB7A-7565-440A-AF71-226D618FE89D}" type="slidenum">
              <a:rPr lang="fi-FI" smtClean="0"/>
              <a:t>11</a:t>
            </a:fld>
            <a:endParaRPr lang="fi-FI"/>
          </a:p>
        </p:txBody>
      </p:sp>
      <p:sp>
        <p:nvSpPr>
          <p:cNvPr id="6" name="Alatunnisteen paikkamerkki 5">
            <a:extLst>
              <a:ext uri="{FF2B5EF4-FFF2-40B4-BE49-F238E27FC236}">
                <a16:creationId xmlns:a16="http://schemas.microsoft.com/office/drawing/2014/main" id="{0AED37B6-2884-4DFB-9512-BCB03CD1A3C7}"/>
              </a:ext>
            </a:extLst>
          </p:cNvPr>
          <p:cNvSpPr>
            <a:spLocks noGrp="1"/>
          </p:cNvSpPr>
          <p:nvPr>
            <p:ph type="ftr" sz="quarter" idx="11"/>
          </p:nvPr>
        </p:nvSpPr>
        <p:spPr/>
        <p:txBody>
          <a:bodyPr/>
          <a:lstStyle/>
          <a:p>
            <a:r>
              <a:rPr lang="en-US" dirty="0"/>
              <a:t>This work © 2024 by Tapio </a:t>
            </a:r>
            <a:r>
              <a:rPr lang="en-US" dirty="0" err="1"/>
              <a:t>Palvelut</a:t>
            </a:r>
            <a:r>
              <a:rPr lang="en-US" dirty="0"/>
              <a:t> Oy is licensed under CC BY-SA 4.0 </a:t>
            </a:r>
            <a:endParaRPr lang="fi-FI" dirty="0"/>
          </a:p>
        </p:txBody>
      </p:sp>
    </p:spTree>
    <p:extLst>
      <p:ext uri="{BB962C8B-B14F-4D97-AF65-F5344CB8AC3E}">
        <p14:creationId xmlns:p14="http://schemas.microsoft.com/office/powerpoint/2010/main" val="3392940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03A47CD-BBDE-48C2-9AF9-5C64A942C326}"/>
              </a:ext>
            </a:extLst>
          </p:cNvPr>
          <p:cNvSpPr>
            <a:spLocks noGrp="1"/>
          </p:cNvSpPr>
          <p:nvPr>
            <p:ph type="title"/>
          </p:nvPr>
        </p:nvSpPr>
        <p:spPr/>
        <p:txBody>
          <a:bodyPr/>
          <a:lstStyle/>
          <a:p>
            <a:r>
              <a:rPr lang="fi-FI" dirty="0"/>
              <a:t>Kasvupaikkaluokitus</a:t>
            </a:r>
          </a:p>
        </p:txBody>
      </p:sp>
      <p:sp>
        <p:nvSpPr>
          <p:cNvPr id="3" name="Sisällön paikkamerkki 2">
            <a:extLst>
              <a:ext uri="{FF2B5EF4-FFF2-40B4-BE49-F238E27FC236}">
                <a16:creationId xmlns:a16="http://schemas.microsoft.com/office/drawing/2014/main" id="{A2F1534D-8D5F-4E69-AB87-A4177978F159}"/>
              </a:ext>
            </a:extLst>
          </p:cNvPr>
          <p:cNvSpPr>
            <a:spLocks noGrp="1"/>
          </p:cNvSpPr>
          <p:nvPr>
            <p:ph sz="half" idx="1"/>
          </p:nvPr>
        </p:nvSpPr>
        <p:spPr>
          <a:xfrm>
            <a:off x="479376" y="2096852"/>
            <a:ext cx="3143736" cy="3564396"/>
          </a:xfrm>
          <a:ln>
            <a:solidFill>
              <a:schemeClr val="accent1"/>
            </a:solidFill>
          </a:ln>
        </p:spPr>
        <p:txBody>
          <a:bodyPr/>
          <a:lstStyle/>
          <a:p>
            <a:pPr marL="0" indent="0">
              <a:buNone/>
            </a:pPr>
            <a:r>
              <a:rPr lang="fi-FI" sz="2000" b="1" dirty="0"/>
              <a:t>KIVENNÄISMAA </a:t>
            </a:r>
          </a:p>
          <a:p>
            <a:pPr marL="0" indent="0">
              <a:buNone/>
            </a:pPr>
            <a:r>
              <a:rPr lang="fi-FI" sz="2000" dirty="0"/>
              <a:t>eli </a:t>
            </a:r>
            <a:r>
              <a:rPr lang="fi-FI" sz="2000" b="1" dirty="0"/>
              <a:t>kangas tai kangasmaa</a:t>
            </a:r>
            <a:r>
              <a:rPr lang="fi-FI" sz="2000" dirty="0"/>
              <a:t> on maata, jossa on podsolimaannos ja pinnalla kerros kangashumusta. Metsälain mukaan kivennäismaita ovat kohteet, joissa kivennäismaa on lähempänä kuin 30 cm syvyydellä maanpinnasta.  </a:t>
            </a:r>
          </a:p>
        </p:txBody>
      </p:sp>
      <p:sp>
        <p:nvSpPr>
          <p:cNvPr id="4" name="Sisällön paikkamerkki 3">
            <a:extLst>
              <a:ext uri="{FF2B5EF4-FFF2-40B4-BE49-F238E27FC236}">
                <a16:creationId xmlns:a16="http://schemas.microsoft.com/office/drawing/2014/main" id="{844F2FC9-14C9-4D75-A170-ED979DFB2B2B}"/>
              </a:ext>
            </a:extLst>
          </p:cNvPr>
          <p:cNvSpPr>
            <a:spLocks noGrp="1"/>
          </p:cNvSpPr>
          <p:nvPr>
            <p:ph sz="half" idx="2"/>
          </p:nvPr>
        </p:nvSpPr>
        <p:spPr>
          <a:xfrm>
            <a:off x="4211484" y="2096852"/>
            <a:ext cx="3168352" cy="3564396"/>
          </a:xfrm>
          <a:ln>
            <a:solidFill>
              <a:schemeClr val="accent1"/>
            </a:solidFill>
          </a:ln>
        </p:spPr>
        <p:txBody>
          <a:bodyPr/>
          <a:lstStyle/>
          <a:p>
            <a:pPr marL="0" indent="0">
              <a:buNone/>
            </a:pPr>
            <a:r>
              <a:rPr lang="fi-FI" sz="2000" b="1" dirty="0"/>
              <a:t>TURVEMAA</a:t>
            </a:r>
          </a:p>
          <a:p>
            <a:pPr marL="0" indent="0">
              <a:buNone/>
            </a:pPr>
            <a:r>
              <a:rPr lang="fi-FI" sz="2000" dirty="0"/>
              <a:t>eli </a:t>
            </a:r>
            <a:r>
              <a:rPr lang="fi-FI" sz="2000" b="1" dirty="0"/>
              <a:t>suo</a:t>
            </a:r>
            <a:r>
              <a:rPr lang="fi-FI" sz="2000" dirty="0"/>
              <a:t> on kasvupaikka, joilla on suokasvien vallitsema turvetta kerryttävä kasviyhdyskunta. Metsälain tarkoittamaksi turvemaaksi katsotaan suot, joissa kivennäismaa on vähintään 30 cm syvyydellä.</a:t>
            </a:r>
          </a:p>
        </p:txBody>
      </p:sp>
      <p:sp>
        <p:nvSpPr>
          <p:cNvPr id="7" name="Sisällön paikkamerkki 3">
            <a:extLst>
              <a:ext uri="{FF2B5EF4-FFF2-40B4-BE49-F238E27FC236}">
                <a16:creationId xmlns:a16="http://schemas.microsoft.com/office/drawing/2014/main" id="{84AF4FF9-D17B-44D9-9290-35D6F2477204}"/>
              </a:ext>
            </a:extLst>
          </p:cNvPr>
          <p:cNvSpPr txBox="1">
            <a:spLocks/>
          </p:cNvSpPr>
          <p:nvPr/>
        </p:nvSpPr>
        <p:spPr>
          <a:xfrm>
            <a:off x="7968208" y="2096852"/>
            <a:ext cx="3168352" cy="3564396"/>
          </a:xfrm>
          <a:prstGeom prst="rect">
            <a:avLst/>
          </a:prstGeom>
          <a:ln>
            <a:solidFill>
              <a:schemeClr val="accent1"/>
            </a:solidFill>
          </a:ln>
        </p:spPr>
        <p:txBody>
          <a:bodyPr vert="horz" lIns="91440" tIns="45720" rIns="91440" bIns="45720" rtlCol="0">
            <a:noAutofit/>
          </a:bodyPr>
          <a:lstStyle>
            <a:lvl1pPr marL="228600" indent="-228600" algn="l" defTabSz="914400" rtl="0" eaLnBrk="1" latinLnBrk="0" hangingPunct="1">
              <a:lnSpc>
                <a:spcPct val="100000"/>
              </a:lnSpc>
              <a:spcBef>
                <a:spcPts val="1000"/>
              </a:spcBef>
              <a:buClr>
                <a:srgbClr val="61BF1A"/>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rgbClr val="61BF1A"/>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rgbClr val="61BF1A"/>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rgbClr val="61BF1A"/>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rgbClr val="61BF1A"/>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Clr>
                <a:srgbClr val="61BF1A"/>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Clr>
                <a:srgbClr val="61BF1A"/>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Clr>
                <a:srgbClr val="61BF1A"/>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Clr>
                <a:srgbClr val="61BF1A"/>
              </a:buClr>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i-FI" sz="2000" b="1" dirty="0"/>
              <a:t>LEHTO</a:t>
            </a:r>
          </a:p>
          <a:p>
            <a:pPr marL="0" indent="0">
              <a:buNone/>
            </a:pPr>
            <a:r>
              <a:rPr lang="fi-FI" sz="2000" dirty="0"/>
              <a:t>ovat runsasravinteisia, usein kalkkipitoisia, multapohjaisia maita (multakerros 10–30 cm). Maannos on ruskomaannosta. Siitä ylin osa on mururakenteista multaa, jossa kivennäisaines on sekoittunut orgaaniseen ainekseen.  </a:t>
            </a:r>
          </a:p>
        </p:txBody>
      </p:sp>
      <p:sp>
        <p:nvSpPr>
          <p:cNvPr id="5" name="Dian numeron paikkamerkki 4">
            <a:extLst>
              <a:ext uri="{FF2B5EF4-FFF2-40B4-BE49-F238E27FC236}">
                <a16:creationId xmlns:a16="http://schemas.microsoft.com/office/drawing/2014/main" id="{E7F15FBB-0D4F-4CD7-85AE-6251A8DA444E}"/>
              </a:ext>
            </a:extLst>
          </p:cNvPr>
          <p:cNvSpPr>
            <a:spLocks noGrp="1"/>
          </p:cNvSpPr>
          <p:nvPr>
            <p:ph type="sldNum" sz="quarter" idx="12"/>
          </p:nvPr>
        </p:nvSpPr>
        <p:spPr/>
        <p:txBody>
          <a:bodyPr/>
          <a:lstStyle/>
          <a:p>
            <a:fld id="{2020BB7A-7565-440A-AF71-226D618FE89D}" type="slidenum">
              <a:rPr lang="fi-FI" smtClean="0"/>
              <a:t>12</a:t>
            </a:fld>
            <a:endParaRPr lang="fi-FI"/>
          </a:p>
        </p:txBody>
      </p:sp>
      <p:sp>
        <p:nvSpPr>
          <p:cNvPr id="6" name="Alatunnisteen paikkamerkki 5">
            <a:extLst>
              <a:ext uri="{FF2B5EF4-FFF2-40B4-BE49-F238E27FC236}">
                <a16:creationId xmlns:a16="http://schemas.microsoft.com/office/drawing/2014/main" id="{A3802662-A7AC-4828-95A7-B1F48218C0D0}"/>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3039069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E6F7897A-EC15-414F-8561-CACF8643D143}"/>
              </a:ext>
            </a:extLst>
          </p:cNvPr>
          <p:cNvSpPr>
            <a:spLocks noGrp="1"/>
          </p:cNvSpPr>
          <p:nvPr>
            <p:ph type="title"/>
          </p:nvPr>
        </p:nvSpPr>
        <p:spPr/>
        <p:txBody>
          <a:bodyPr/>
          <a:lstStyle/>
          <a:p>
            <a:r>
              <a:rPr lang="fi-FI" dirty="0"/>
              <a:t>Kasvupaikkaluokitus</a:t>
            </a:r>
          </a:p>
        </p:txBody>
      </p:sp>
      <p:pic>
        <p:nvPicPr>
          <p:cNvPr id="10" name="Kuva 9" descr="Kuva kivennäismaan maaperäprofiilista.">
            <a:extLst>
              <a:ext uri="{FF2B5EF4-FFF2-40B4-BE49-F238E27FC236}">
                <a16:creationId xmlns:a16="http://schemas.microsoft.com/office/drawing/2014/main" id="{C0B9F3B0-C490-4D80-9AD0-565992692A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376" y="1556791"/>
            <a:ext cx="3363838" cy="4485117"/>
          </a:xfrm>
          <a:prstGeom prst="rect">
            <a:avLst/>
          </a:prstGeom>
        </p:spPr>
      </p:pic>
      <p:sp>
        <p:nvSpPr>
          <p:cNvPr id="15" name="Tekstiruutu 14">
            <a:extLst>
              <a:ext uri="{FF2B5EF4-FFF2-40B4-BE49-F238E27FC236}">
                <a16:creationId xmlns:a16="http://schemas.microsoft.com/office/drawing/2014/main" id="{41A4FB61-1012-40FB-BB6D-7BC60F528EE5}"/>
              </a:ext>
            </a:extLst>
          </p:cNvPr>
          <p:cNvSpPr txBox="1"/>
          <p:nvPr/>
        </p:nvSpPr>
        <p:spPr>
          <a:xfrm>
            <a:off x="479376" y="1137060"/>
            <a:ext cx="3363838" cy="400110"/>
          </a:xfrm>
          <a:prstGeom prst="rect">
            <a:avLst/>
          </a:prstGeom>
          <a:noFill/>
        </p:spPr>
        <p:txBody>
          <a:bodyPr wrap="square" rtlCol="0">
            <a:spAutoFit/>
          </a:bodyPr>
          <a:lstStyle/>
          <a:p>
            <a:pPr algn="l"/>
            <a:r>
              <a:rPr lang="fi-FI" sz="2000" dirty="0"/>
              <a:t>Kivennäismaa</a:t>
            </a:r>
          </a:p>
        </p:txBody>
      </p:sp>
      <p:pic>
        <p:nvPicPr>
          <p:cNvPr id="12" name="Kuva 11" descr="Kuva turvemaan maaperäprofiilista.">
            <a:extLst>
              <a:ext uri="{FF2B5EF4-FFF2-40B4-BE49-F238E27FC236}">
                <a16:creationId xmlns:a16="http://schemas.microsoft.com/office/drawing/2014/main" id="{BC068489-13CE-45A3-855E-9B91D266B1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4080" y="1556789"/>
            <a:ext cx="3363839" cy="4485119"/>
          </a:xfrm>
          <a:prstGeom prst="rect">
            <a:avLst/>
          </a:prstGeom>
        </p:spPr>
      </p:pic>
      <p:sp>
        <p:nvSpPr>
          <p:cNvPr id="16" name="Tekstiruutu 15">
            <a:extLst>
              <a:ext uri="{FF2B5EF4-FFF2-40B4-BE49-F238E27FC236}">
                <a16:creationId xmlns:a16="http://schemas.microsoft.com/office/drawing/2014/main" id="{39FCAB31-E511-4122-8045-26438E5BEDC7}"/>
              </a:ext>
            </a:extLst>
          </p:cNvPr>
          <p:cNvSpPr txBox="1"/>
          <p:nvPr/>
        </p:nvSpPr>
        <p:spPr>
          <a:xfrm>
            <a:off x="4346481" y="1137060"/>
            <a:ext cx="3363838" cy="400110"/>
          </a:xfrm>
          <a:prstGeom prst="rect">
            <a:avLst/>
          </a:prstGeom>
          <a:noFill/>
        </p:spPr>
        <p:txBody>
          <a:bodyPr wrap="square" rtlCol="0">
            <a:spAutoFit/>
          </a:bodyPr>
          <a:lstStyle/>
          <a:p>
            <a:pPr algn="l"/>
            <a:r>
              <a:rPr lang="fi-FI" sz="2000" dirty="0"/>
              <a:t>Turvemaa</a:t>
            </a:r>
          </a:p>
        </p:txBody>
      </p:sp>
      <p:pic>
        <p:nvPicPr>
          <p:cNvPr id="14" name="Kuva 13" descr="Kuva lehtomullan maaperäprofiilista.">
            <a:extLst>
              <a:ext uri="{FF2B5EF4-FFF2-40B4-BE49-F238E27FC236}">
                <a16:creationId xmlns:a16="http://schemas.microsoft.com/office/drawing/2014/main" id="{44C7C957-1382-4D30-B8C8-EB1D6BE4A6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8785" y="1556788"/>
            <a:ext cx="3363839" cy="4485119"/>
          </a:xfrm>
          <a:prstGeom prst="rect">
            <a:avLst/>
          </a:prstGeom>
        </p:spPr>
      </p:pic>
      <p:sp>
        <p:nvSpPr>
          <p:cNvPr id="17" name="Tekstiruutu 16">
            <a:extLst>
              <a:ext uri="{FF2B5EF4-FFF2-40B4-BE49-F238E27FC236}">
                <a16:creationId xmlns:a16="http://schemas.microsoft.com/office/drawing/2014/main" id="{C8863B18-52BE-4E20-BBEB-2E62214B1623}"/>
              </a:ext>
            </a:extLst>
          </p:cNvPr>
          <p:cNvSpPr txBox="1"/>
          <p:nvPr/>
        </p:nvSpPr>
        <p:spPr>
          <a:xfrm>
            <a:off x="8252162" y="1137060"/>
            <a:ext cx="3363838" cy="400110"/>
          </a:xfrm>
          <a:prstGeom prst="rect">
            <a:avLst/>
          </a:prstGeom>
          <a:noFill/>
        </p:spPr>
        <p:txBody>
          <a:bodyPr wrap="square" rtlCol="0">
            <a:spAutoFit/>
          </a:bodyPr>
          <a:lstStyle/>
          <a:p>
            <a:pPr algn="l"/>
            <a:r>
              <a:rPr lang="fi-FI" sz="2000" dirty="0"/>
              <a:t>Lehto</a:t>
            </a:r>
          </a:p>
        </p:txBody>
      </p:sp>
      <p:sp>
        <p:nvSpPr>
          <p:cNvPr id="18" name="Tekstiruutu 17">
            <a:extLst>
              <a:ext uri="{FF2B5EF4-FFF2-40B4-BE49-F238E27FC236}">
                <a16:creationId xmlns:a16="http://schemas.microsoft.com/office/drawing/2014/main" id="{8F66F494-C6BB-4E36-A503-29CED3B41599}"/>
              </a:ext>
            </a:extLst>
          </p:cNvPr>
          <p:cNvSpPr txBox="1"/>
          <p:nvPr/>
        </p:nvSpPr>
        <p:spPr>
          <a:xfrm>
            <a:off x="407368" y="6109871"/>
            <a:ext cx="3363838" cy="338554"/>
          </a:xfrm>
          <a:prstGeom prst="rect">
            <a:avLst/>
          </a:prstGeom>
          <a:noFill/>
        </p:spPr>
        <p:txBody>
          <a:bodyPr wrap="square" rtlCol="0">
            <a:spAutoFit/>
          </a:bodyPr>
          <a:lstStyle/>
          <a:p>
            <a:pPr algn="l"/>
            <a:r>
              <a:rPr lang="fi-FI" sz="1600" dirty="0"/>
              <a:t>Kuvat: Tiina Törmänen</a:t>
            </a:r>
          </a:p>
        </p:txBody>
      </p:sp>
      <p:sp>
        <p:nvSpPr>
          <p:cNvPr id="5" name="Dian numeron paikkamerkki 4">
            <a:extLst>
              <a:ext uri="{FF2B5EF4-FFF2-40B4-BE49-F238E27FC236}">
                <a16:creationId xmlns:a16="http://schemas.microsoft.com/office/drawing/2014/main" id="{443FBDDA-FE4B-4B8B-9B2B-C6DFD2514BA8}"/>
              </a:ext>
            </a:extLst>
          </p:cNvPr>
          <p:cNvSpPr>
            <a:spLocks noGrp="1"/>
          </p:cNvSpPr>
          <p:nvPr>
            <p:ph type="sldNum" sz="quarter" idx="12"/>
          </p:nvPr>
        </p:nvSpPr>
        <p:spPr/>
        <p:txBody>
          <a:bodyPr/>
          <a:lstStyle/>
          <a:p>
            <a:fld id="{2020BB7A-7565-440A-AF71-226D618FE89D}" type="slidenum">
              <a:rPr lang="fi-FI" smtClean="0"/>
              <a:t>13</a:t>
            </a:fld>
            <a:endParaRPr lang="fi-FI"/>
          </a:p>
        </p:txBody>
      </p:sp>
      <p:sp>
        <p:nvSpPr>
          <p:cNvPr id="6" name="Alatunnisteen paikkamerkki 5">
            <a:extLst>
              <a:ext uri="{FF2B5EF4-FFF2-40B4-BE49-F238E27FC236}">
                <a16:creationId xmlns:a16="http://schemas.microsoft.com/office/drawing/2014/main" id="{8B98DE66-028E-48B6-80AE-C32D3812511E}"/>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14179477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03A47CD-BBDE-48C2-9AF9-5C64A942C326}"/>
              </a:ext>
            </a:extLst>
          </p:cNvPr>
          <p:cNvSpPr>
            <a:spLocks noGrp="1"/>
          </p:cNvSpPr>
          <p:nvPr>
            <p:ph type="title"/>
          </p:nvPr>
        </p:nvSpPr>
        <p:spPr/>
        <p:txBody>
          <a:bodyPr/>
          <a:lstStyle/>
          <a:p>
            <a:r>
              <a:rPr lang="fi-FI" dirty="0" err="1"/>
              <a:t>Boniteetti</a:t>
            </a:r>
            <a:endParaRPr lang="fi-FI" dirty="0"/>
          </a:p>
        </p:txBody>
      </p:sp>
      <p:sp>
        <p:nvSpPr>
          <p:cNvPr id="6" name="Sisällön paikkamerkki 5">
            <a:extLst>
              <a:ext uri="{FF2B5EF4-FFF2-40B4-BE49-F238E27FC236}">
                <a16:creationId xmlns:a16="http://schemas.microsoft.com/office/drawing/2014/main" id="{88A8024A-B91D-4BA7-B79D-3EB693F71D53}"/>
              </a:ext>
            </a:extLst>
          </p:cNvPr>
          <p:cNvSpPr>
            <a:spLocks noGrp="1"/>
          </p:cNvSpPr>
          <p:nvPr>
            <p:ph idx="1"/>
          </p:nvPr>
        </p:nvSpPr>
        <p:spPr/>
        <p:txBody>
          <a:bodyPr/>
          <a:lstStyle/>
          <a:p>
            <a:r>
              <a:rPr lang="fi-FI" b="1" dirty="0" err="1"/>
              <a:t>Boniteetti</a:t>
            </a:r>
            <a:r>
              <a:rPr lang="fi-FI" b="1" dirty="0"/>
              <a:t> </a:t>
            </a:r>
            <a:r>
              <a:rPr lang="fi-FI" dirty="0"/>
              <a:t>kuvaa kasvupaikan puuntuotoskykyä ja ravinteisuutta. </a:t>
            </a:r>
          </a:p>
          <a:p>
            <a:r>
              <a:rPr lang="fi-FI" dirty="0"/>
              <a:t>Se syntyy maaperän (ravinne-, vesi- ja lämpöolot sekä ilmavuus), pinnanmuotojen ja ilmaston yhteisvaikutuksena. </a:t>
            </a:r>
          </a:p>
          <a:p>
            <a:r>
              <a:rPr lang="fi-FI" dirty="0" err="1"/>
              <a:t>Boniteetti</a:t>
            </a:r>
            <a:r>
              <a:rPr lang="fi-FI" dirty="0"/>
              <a:t> määritetään joko aluskasvillisuuden tai puuston iän ja muiden puustotunnusteiden perusteella. Suomessa yleisimmin käytetty malli on puuston iän ja valtapituuden perusteella määritetty </a:t>
            </a:r>
            <a:r>
              <a:rPr lang="fi-FI" dirty="0" err="1"/>
              <a:t>boniteetti</a:t>
            </a:r>
            <a:r>
              <a:rPr lang="fi-FI" dirty="0"/>
              <a:t>. </a:t>
            </a:r>
          </a:p>
        </p:txBody>
      </p:sp>
      <p:sp>
        <p:nvSpPr>
          <p:cNvPr id="5" name="Dian numeron paikkamerkki 4">
            <a:extLst>
              <a:ext uri="{FF2B5EF4-FFF2-40B4-BE49-F238E27FC236}">
                <a16:creationId xmlns:a16="http://schemas.microsoft.com/office/drawing/2014/main" id="{E7F15FBB-0D4F-4CD7-85AE-6251A8DA444E}"/>
              </a:ext>
            </a:extLst>
          </p:cNvPr>
          <p:cNvSpPr>
            <a:spLocks noGrp="1"/>
          </p:cNvSpPr>
          <p:nvPr>
            <p:ph type="sldNum" sz="quarter" idx="12"/>
          </p:nvPr>
        </p:nvSpPr>
        <p:spPr/>
        <p:txBody>
          <a:bodyPr/>
          <a:lstStyle/>
          <a:p>
            <a:fld id="{2020BB7A-7565-440A-AF71-226D618FE89D}" type="slidenum">
              <a:rPr lang="fi-FI" smtClean="0"/>
              <a:t>14</a:t>
            </a:fld>
            <a:endParaRPr lang="fi-FI"/>
          </a:p>
        </p:txBody>
      </p:sp>
      <p:sp>
        <p:nvSpPr>
          <p:cNvPr id="3" name="Alatunnisteen paikkamerkki 2">
            <a:extLst>
              <a:ext uri="{FF2B5EF4-FFF2-40B4-BE49-F238E27FC236}">
                <a16:creationId xmlns:a16="http://schemas.microsoft.com/office/drawing/2014/main" id="{E258C021-7859-440A-8969-5A53CDE2458D}"/>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3966722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CAB65E1-DE56-454F-B271-6207EBFD003F}"/>
              </a:ext>
            </a:extLst>
          </p:cNvPr>
          <p:cNvSpPr>
            <a:spLocks noGrp="1"/>
          </p:cNvSpPr>
          <p:nvPr>
            <p:ph type="title"/>
          </p:nvPr>
        </p:nvSpPr>
        <p:spPr/>
        <p:txBody>
          <a:bodyPr/>
          <a:lstStyle/>
          <a:p>
            <a:r>
              <a:rPr lang="fi-FI" dirty="0"/>
              <a:t>Kasvuun vaikuttavat tekijät – </a:t>
            </a:r>
            <a:r>
              <a:rPr lang="fi-FI" b="1" dirty="0"/>
              <a:t>PUULAJI JA PUUSTON IKÄ</a:t>
            </a:r>
          </a:p>
        </p:txBody>
      </p:sp>
      <p:sp>
        <p:nvSpPr>
          <p:cNvPr id="3" name="Sisällön paikkamerkki 2">
            <a:extLst>
              <a:ext uri="{FF2B5EF4-FFF2-40B4-BE49-F238E27FC236}">
                <a16:creationId xmlns:a16="http://schemas.microsoft.com/office/drawing/2014/main" id="{C8A304B5-EDF3-4FB0-846C-7FDE33F57346}"/>
              </a:ext>
            </a:extLst>
          </p:cNvPr>
          <p:cNvSpPr>
            <a:spLocks noGrp="1"/>
          </p:cNvSpPr>
          <p:nvPr>
            <p:ph idx="1"/>
          </p:nvPr>
        </p:nvSpPr>
        <p:spPr>
          <a:xfrm>
            <a:off x="551384" y="1609653"/>
            <a:ext cx="10904800" cy="4176000"/>
          </a:xfrm>
        </p:spPr>
        <p:txBody>
          <a:bodyPr/>
          <a:lstStyle/>
          <a:p>
            <a:pPr fontAlgn="base"/>
            <a:r>
              <a:rPr lang="fi-FI" sz="1800" dirty="0"/>
              <a:t>Puulajin kasvuun vaikuttaa sen kasvutapa, kasvupaikka, puiden välinen kilpailu sekä istutettavan taimen alkuperä. </a:t>
            </a:r>
          </a:p>
          <a:p>
            <a:pPr lvl="1" fontAlgn="base"/>
            <a:r>
              <a:rPr lang="fi-FI" sz="1600" dirty="0"/>
              <a:t>Puulajit jaotellaan kasvutavan mukaan pioneereihin, eli puuttomalle alueelle luontaisesti ensimmäisenä levittyviin lajeihin sekä varttuneemman metsän lajeihin. </a:t>
            </a:r>
          </a:p>
          <a:p>
            <a:pPr lvl="1" fontAlgn="base"/>
            <a:r>
              <a:rPr lang="fi-FI" sz="1600" dirty="0"/>
              <a:t>Kasvutapa vaikuttaa siihen, että eri puulajit kasvavat yleensä eri rytmissä. Suomessa mänty ja useat lehtipuut ovat pioneerilajeja, kun taas kuusi on varttuneemman metsän laji. </a:t>
            </a:r>
          </a:p>
          <a:p>
            <a:pPr lvl="1" fontAlgn="base"/>
            <a:r>
              <a:rPr lang="fi-FI" sz="1600" dirty="0"/>
              <a:t>Puun alkuperä vaikuttaa siihen, miten hyvin se on sopeutunut paikallisiin kasvuolosuhteisiin. Esim. paljon eteläisempää alkuperää oleva taimi voi aloittaa keväällä kasvun liian aikaisin ja kärsiä hallavaurioista.</a:t>
            </a:r>
          </a:p>
          <a:p>
            <a:pPr fontAlgn="base"/>
            <a:r>
              <a:rPr lang="fi-FI" sz="1800" dirty="0"/>
              <a:t>Suomessa esiintyy luontaisesti noin 30 puulajia. Metsätaloudellisesti merkityksellisimpiä näistä ovat </a:t>
            </a:r>
            <a:r>
              <a:rPr lang="fi-FI" sz="1800" b="1" dirty="0"/>
              <a:t>kuusi</a:t>
            </a:r>
            <a:r>
              <a:rPr lang="fi-FI" sz="1800" dirty="0"/>
              <a:t>, </a:t>
            </a:r>
            <a:r>
              <a:rPr lang="fi-FI" sz="1800" b="1" dirty="0"/>
              <a:t>mänty</a:t>
            </a:r>
            <a:r>
              <a:rPr lang="fi-FI" sz="1800" dirty="0"/>
              <a:t>, </a:t>
            </a:r>
            <a:r>
              <a:rPr lang="fi-FI" sz="1800" b="1" dirty="0"/>
              <a:t>rauduskoivu</a:t>
            </a:r>
            <a:r>
              <a:rPr lang="fi-FI" sz="1800" dirty="0"/>
              <a:t> ja </a:t>
            </a:r>
            <a:r>
              <a:rPr lang="fi-FI" sz="1800" b="1" dirty="0"/>
              <a:t>hieskoivu</a:t>
            </a:r>
            <a:r>
              <a:rPr lang="fi-FI" sz="1800" dirty="0"/>
              <a:t>. Ne kasvavat yleisinä lähes koko Suomessa ja ovat metsäteollisuuden pääasiallinen raaka-aine.  </a:t>
            </a:r>
          </a:p>
          <a:p>
            <a:pPr fontAlgn="base"/>
            <a:r>
              <a:rPr lang="fi-FI" sz="1800" dirty="0"/>
              <a:t>Muista puulajeista suurin osa on lehtipuita. </a:t>
            </a:r>
          </a:p>
          <a:p>
            <a:pPr lvl="1" fontAlgn="base"/>
            <a:r>
              <a:rPr lang="fi-FI" sz="1800" dirty="0"/>
              <a:t>Haapa, tervaleppä, harmaaleppä, raita, tuomi ja pihlaja </a:t>
            </a:r>
          </a:p>
          <a:p>
            <a:pPr fontAlgn="base"/>
            <a:r>
              <a:rPr lang="fi-FI" sz="1800" dirty="0"/>
              <a:t>Puulajin lisäksi metsien ikärakenne vaikuttaa puuston kasvuun. Puuston kasvunopeus on korkeimmillaan 21–40 vuoden ikäisenä. 41–60 vuoden ikäluokassa kasvu on vielä hyvää. Sen jälkeen kasvu vähitellen hidastuu.</a:t>
            </a:r>
          </a:p>
        </p:txBody>
      </p:sp>
      <p:sp>
        <p:nvSpPr>
          <p:cNvPr id="4" name="Dian numeron paikkamerkki 3">
            <a:extLst>
              <a:ext uri="{FF2B5EF4-FFF2-40B4-BE49-F238E27FC236}">
                <a16:creationId xmlns:a16="http://schemas.microsoft.com/office/drawing/2014/main" id="{02B7F321-3B6B-4806-BEC3-136719934135}"/>
              </a:ext>
            </a:extLst>
          </p:cNvPr>
          <p:cNvSpPr>
            <a:spLocks noGrp="1"/>
          </p:cNvSpPr>
          <p:nvPr>
            <p:ph type="sldNum" sz="quarter" idx="12"/>
          </p:nvPr>
        </p:nvSpPr>
        <p:spPr/>
        <p:txBody>
          <a:bodyPr/>
          <a:lstStyle/>
          <a:p>
            <a:fld id="{2020BB7A-7565-440A-AF71-226D618FE89D}" type="slidenum">
              <a:rPr lang="fi-FI" smtClean="0"/>
              <a:t>15</a:t>
            </a:fld>
            <a:endParaRPr lang="fi-FI"/>
          </a:p>
        </p:txBody>
      </p:sp>
      <p:sp>
        <p:nvSpPr>
          <p:cNvPr id="5" name="Alatunnisteen paikkamerkki 4">
            <a:extLst>
              <a:ext uri="{FF2B5EF4-FFF2-40B4-BE49-F238E27FC236}">
                <a16:creationId xmlns:a16="http://schemas.microsoft.com/office/drawing/2014/main" id="{5E833715-3FAB-421F-9CC3-1BA209367AFE}"/>
              </a:ext>
            </a:extLst>
          </p:cNvPr>
          <p:cNvSpPr>
            <a:spLocks noGrp="1"/>
          </p:cNvSpPr>
          <p:nvPr>
            <p:ph type="ftr" sz="quarter" idx="11"/>
          </p:nvPr>
        </p:nvSpPr>
        <p:spPr/>
        <p:txBody>
          <a:bodyPr/>
          <a:lstStyle/>
          <a:p>
            <a:r>
              <a:rPr lang="en-US" dirty="0"/>
              <a:t>This work © 2024 by Tapio </a:t>
            </a:r>
            <a:r>
              <a:rPr lang="en-US" dirty="0" err="1"/>
              <a:t>Palvelut</a:t>
            </a:r>
            <a:r>
              <a:rPr lang="en-US" dirty="0"/>
              <a:t> Oy is licensed under CC BY-SA 4.0 </a:t>
            </a:r>
            <a:endParaRPr lang="fi-FI" dirty="0"/>
          </a:p>
        </p:txBody>
      </p:sp>
    </p:spTree>
    <p:extLst>
      <p:ext uri="{BB962C8B-B14F-4D97-AF65-F5344CB8AC3E}">
        <p14:creationId xmlns:p14="http://schemas.microsoft.com/office/powerpoint/2010/main" val="2697125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CAB65E1-DE56-454F-B271-6207EBFD003F}"/>
              </a:ext>
            </a:extLst>
          </p:cNvPr>
          <p:cNvSpPr>
            <a:spLocks noGrp="1"/>
          </p:cNvSpPr>
          <p:nvPr>
            <p:ph type="title"/>
          </p:nvPr>
        </p:nvSpPr>
        <p:spPr/>
        <p:txBody>
          <a:bodyPr/>
          <a:lstStyle/>
          <a:p>
            <a:r>
              <a:rPr lang="fi-FI" dirty="0"/>
              <a:t>Esimerkki: männyn, kuusen ja rauduskoivun kasvu eri ikäisinä</a:t>
            </a:r>
            <a:endParaRPr lang="fi-FI" b="1" dirty="0"/>
          </a:p>
        </p:txBody>
      </p:sp>
      <p:pic>
        <p:nvPicPr>
          <p:cNvPr id="5122" name="Picture 2" descr="Kaaviokuva männyn, kuusen ja rauduskoivun kokonaistuotoksesta eri ikäisinä.">
            <a:extLst>
              <a:ext uri="{FF2B5EF4-FFF2-40B4-BE49-F238E27FC236}">
                <a16:creationId xmlns:a16="http://schemas.microsoft.com/office/drawing/2014/main" id="{D2BD5663-6BE2-4D92-A7C6-3205224FB3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384" y="1556792"/>
            <a:ext cx="6096000" cy="4286250"/>
          </a:xfrm>
          <a:prstGeom prst="rect">
            <a:avLst/>
          </a:prstGeom>
          <a:noFill/>
          <a:extLst>
            <a:ext uri="{909E8E84-426E-40DD-AFC4-6F175D3DCCD1}">
              <a14:hiddenFill xmlns:a14="http://schemas.microsoft.com/office/drawing/2010/main">
                <a:solidFill>
                  <a:srgbClr val="FFFFFF"/>
                </a:solidFill>
              </a14:hiddenFill>
            </a:ext>
          </a:extLst>
        </p:spPr>
      </p:pic>
      <p:sp>
        <p:nvSpPr>
          <p:cNvPr id="7" name="Tekstiruutu 6">
            <a:extLst>
              <a:ext uri="{FF2B5EF4-FFF2-40B4-BE49-F238E27FC236}">
                <a16:creationId xmlns:a16="http://schemas.microsoft.com/office/drawing/2014/main" id="{EC6EB56D-3E20-4BC1-A175-350014C12C90}"/>
              </a:ext>
            </a:extLst>
          </p:cNvPr>
          <p:cNvSpPr txBox="1"/>
          <p:nvPr/>
        </p:nvSpPr>
        <p:spPr>
          <a:xfrm>
            <a:off x="551384" y="5877272"/>
            <a:ext cx="5976664" cy="553998"/>
          </a:xfrm>
          <a:prstGeom prst="rect">
            <a:avLst/>
          </a:prstGeom>
          <a:noFill/>
        </p:spPr>
        <p:txBody>
          <a:bodyPr wrap="square" rtlCol="0">
            <a:spAutoFit/>
          </a:bodyPr>
          <a:lstStyle/>
          <a:p>
            <a:r>
              <a:rPr lang="fi-FI" sz="1200" dirty="0"/>
              <a:t>Valkonen, S. 2005. Metsikön kehitys. Teoksessa Hynynen, J., Valkonen, S., ja Rantala, S. (toim.) Tuottava Metsän kasvatus (s. 35). Metsäntutkimuslaitos, Metsäkustannus Oy.</a:t>
            </a:r>
            <a:r>
              <a:rPr lang="fi-FI" dirty="0"/>
              <a:t> </a:t>
            </a:r>
            <a:endParaRPr lang="fi-FI" sz="2600" dirty="0"/>
          </a:p>
        </p:txBody>
      </p:sp>
      <p:sp>
        <p:nvSpPr>
          <p:cNvPr id="6" name="Sisällön paikkamerkki 5">
            <a:extLst>
              <a:ext uri="{FF2B5EF4-FFF2-40B4-BE49-F238E27FC236}">
                <a16:creationId xmlns:a16="http://schemas.microsoft.com/office/drawing/2014/main" id="{248AD3E8-819D-4BA6-88D7-9706A1D90E4D}"/>
              </a:ext>
            </a:extLst>
          </p:cNvPr>
          <p:cNvSpPr>
            <a:spLocks noGrp="1"/>
          </p:cNvSpPr>
          <p:nvPr>
            <p:ph idx="1"/>
          </p:nvPr>
        </p:nvSpPr>
        <p:spPr>
          <a:xfrm>
            <a:off x="6960096" y="2708920"/>
            <a:ext cx="4520704" cy="2251447"/>
          </a:xfrm>
        </p:spPr>
        <p:txBody>
          <a:bodyPr/>
          <a:lstStyle/>
          <a:p>
            <a:pPr marL="0" indent="0">
              <a:buNone/>
            </a:pPr>
            <a:r>
              <a:rPr lang="fi-FI" sz="2400" dirty="0"/>
              <a:t>Rauduskoivu kasvaa aluksi nopeammin kuin mänty ja kuusi, mutta jo 60 vuoden iässä sen kasvu hidastuu huomattavasti.</a:t>
            </a:r>
          </a:p>
        </p:txBody>
      </p:sp>
      <p:sp>
        <p:nvSpPr>
          <p:cNvPr id="4" name="Dian numeron paikkamerkki 3">
            <a:extLst>
              <a:ext uri="{FF2B5EF4-FFF2-40B4-BE49-F238E27FC236}">
                <a16:creationId xmlns:a16="http://schemas.microsoft.com/office/drawing/2014/main" id="{02B7F321-3B6B-4806-BEC3-136719934135}"/>
              </a:ext>
            </a:extLst>
          </p:cNvPr>
          <p:cNvSpPr>
            <a:spLocks noGrp="1"/>
          </p:cNvSpPr>
          <p:nvPr>
            <p:ph type="sldNum" sz="quarter" idx="12"/>
          </p:nvPr>
        </p:nvSpPr>
        <p:spPr/>
        <p:txBody>
          <a:bodyPr/>
          <a:lstStyle/>
          <a:p>
            <a:fld id="{2020BB7A-7565-440A-AF71-226D618FE89D}" type="slidenum">
              <a:rPr lang="fi-FI" smtClean="0"/>
              <a:t>16</a:t>
            </a:fld>
            <a:endParaRPr lang="fi-FI"/>
          </a:p>
        </p:txBody>
      </p:sp>
      <p:sp>
        <p:nvSpPr>
          <p:cNvPr id="3" name="Alatunnisteen paikkamerkki 2">
            <a:extLst>
              <a:ext uri="{FF2B5EF4-FFF2-40B4-BE49-F238E27FC236}">
                <a16:creationId xmlns:a16="http://schemas.microsoft.com/office/drawing/2014/main" id="{D5F0ABB7-4BD9-4505-8C14-F810AF199691}"/>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2222035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CAB65E1-DE56-454F-B271-6207EBFD003F}"/>
              </a:ext>
            </a:extLst>
          </p:cNvPr>
          <p:cNvSpPr>
            <a:spLocks noGrp="1"/>
          </p:cNvSpPr>
          <p:nvPr>
            <p:ph type="title"/>
          </p:nvPr>
        </p:nvSpPr>
        <p:spPr/>
        <p:txBody>
          <a:bodyPr/>
          <a:lstStyle/>
          <a:p>
            <a:r>
              <a:rPr lang="fi-FI" dirty="0"/>
              <a:t>Kasvuun vaikuttavat tekijät – </a:t>
            </a:r>
            <a:r>
              <a:rPr lang="fi-FI" b="1" dirty="0"/>
              <a:t>HAKKUUT</a:t>
            </a:r>
          </a:p>
        </p:txBody>
      </p:sp>
      <p:sp>
        <p:nvSpPr>
          <p:cNvPr id="3" name="Sisällön paikkamerkki 2">
            <a:extLst>
              <a:ext uri="{FF2B5EF4-FFF2-40B4-BE49-F238E27FC236}">
                <a16:creationId xmlns:a16="http://schemas.microsoft.com/office/drawing/2014/main" id="{C8A304B5-EDF3-4FB0-846C-7FDE33F57346}"/>
              </a:ext>
            </a:extLst>
          </p:cNvPr>
          <p:cNvSpPr>
            <a:spLocks noGrp="1"/>
          </p:cNvSpPr>
          <p:nvPr>
            <p:ph sz="half" idx="1"/>
          </p:nvPr>
        </p:nvSpPr>
        <p:spPr/>
        <p:txBody>
          <a:bodyPr/>
          <a:lstStyle/>
          <a:p>
            <a:pPr fontAlgn="base"/>
            <a:r>
              <a:rPr lang="fi-FI" sz="1800" dirty="0"/>
              <a:t>Harvennuksilla ei vaikuteta metsän kokonaiskasvuun (m</a:t>
            </a:r>
            <a:r>
              <a:rPr lang="fi-FI" sz="1800" baseline="30000" dirty="0"/>
              <a:t>3</a:t>
            </a:r>
            <a:r>
              <a:rPr lang="fi-FI" sz="1800" dirty="0"/>
              <a:t>/ha), mutta niillä keskitetään kasvu tukkipuuna hyödynnettäviin puihin. Tällöin metsästä tulee taloudellisesti arvokkaampi. </a:t>
            </a:r>
          </a:p>
          <a:p>
            <a:pPr fontAlgn="base"/>
            <a:r>
              <a:rPr lang="fi-FI" sz="1800" dirty="0"/>
              <a:t>Harvennuksissa poistetaan puuta, jolloin puuston kasvu väliaikaisesti pienenee. Kun harvennukset tehdään ajallaan, puuston kasvu palautuu nopeammin kuin jos harvennukset tehdään liian myöhään. </a:t>
            </a:r>
          </a:p>
          <a:p>
            <a:pPr fontAlgn="base"/>
            <a:r>
              <a:rPr lang="fi-FI" sz="1800" dirty="0"/>
              <a:t>Harvennusvoimakkuus ja puulajit vaikuttavat kasvun palautumiseen harvennuksen jälkeen:</a:t>
            </a:r>
          </a:p>
          <a:p>
            <a:pPr lvl="1" fontAlgn="base"/>
            <a:r>
              <a:rPr lang="fi-FI" sz="1800" dirty="0"/>
              <a:t>Erityisesti mänty palautuu voimakkaista harvennuksista hitaasti, kun taas kuusi ottaa lisääntyneet resurssit nopeasti käyttöön. </a:t>
            </a:r>
          </a:p>
          <a:p>
            <a:pPr marL="0" indent="0" fontAlgn="base">
              <a:buNone/>
            </a:pPr>
            <a:r>
              <a:rPr lang="fi-FI" sz="2400" dirty="0"/>
              <a:t> </a:t>
            </a:r>
          </a:p>
          <a:p>
            <a:pPr marL="0" indent="0" fontAlgn="base">
              <a:buNone/>
            </a:pPr>
            <a:r>
              <a:rPr lang="fi-FI" sz="2400" dirty="0"/>
              <a:t> </a:t>
            </a:r>
          </a:p>
        </p:txBody>
      </p:sp>
      <p:sp>
        <p:nvSpPr>
          <p:cNvPr id="9" name="Tekstiruutu 8">
            <a:extLst>
              <a:ext uri="{FF2B5EF4-FFF2-40B4-BE49-F238E27FC236}">
                <a16:creationId xmlns:a16="http://schemas.microsoft.com/office/drawing/2014/main" id="{29F6C92C-B7C6-4EAB-99AE-742914D09EDD}"/>
              </a:ext>
            </a:extLst>
          </p:cNvPr>
          <p:cNvSpPr txBox="1"/>
          <p:nvPr/>
        </p:nvSpPr>
        <p:spPr>
          <a:xfrm>
            <a:off x="6335716" y="1611356"/>
            <a:ext cx="5388425" cy="523220"/>
          </a:xfrm>
          <a:prstGeom prst="rect">
            <a:avLst/>
          </a:prstGeom>
          <a:noFill/>
        </p:spPr>
        <p:txBody>
          <a:bodyPr wrap="square" rtlCol="0">
            <a:spAutoFit/>
          </a:bodyPr>
          <a:lstStyle/>
          <a:p>
            <a:pPr algn="l"/>
            <a:r>
              <a:rPr lang="fi-FI" sz="1400" dirty="0"/>
              <a:t>Kuusi pystyy hyödyntämään hyvin lisääntyneen valon määrän ja lisää nopeasti kasvuaan harvennusten jälkeen.</a:t>
            </a:r>
          </a:p>
        </p:txBody>
      </p:sp>
      <p:pic>
        <p:nvPicPr>
          <p:cNvPr id="7" name="Sisällön paikkamerkki 6" descr="Kuva metsästä, jossa kuusia ja koivuja.">
            <a:extLst>
              <a:ext uri="{FF2B5EF4-FFF2-40B4-BE49-F238E27FC236}">
                <a16:creationId xmlns:a16="http://schemas.microsoft.com/office/drawing/2014/main" id="{41D9BFD7-53F3-44E9-8737-D84FD974BAE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35716" y="2204864"/>
            <a:ext cx="5292725" cy="3528483"/>
          </a:xfrm>
        </p:spPr>
      </p:pic>
      <p:sp>
        <p:nvSpPr>
          <p:cNvPr id="8" name="Tekstiruutu 7">
            <a:extLst>
              <a:ext uri="{FF2B5EF4-FFF2-40B4-BE49-F238E27FC236}">
                <a16:creationId xmlns:a16="http://schemas.microsoft.com/office/drawing/2014/main" id="{65D3E824-53BC-4269-AAE5-32D54CFF0EF9}"/>
              </a:ext>
            </a:extLst>
          </p:cNvPr>
          <p:cNvSpPr txBox="1"/>
          <p:nvPr/>
        </p:nvSpPr>
        <p:spPr>
          <a:xfrm>
            <a:off x="6325439" y="5733347"/>
            <a:ext cx="4032448" cy="307777"/>
          </a:xfrm>
          <a:prstGeom prst="rect">
            <a:avLst/>
          </a:prstGeom>
          <a:noFill/>
        </p:spPr>
        <p:txBody>
          <a:bodyPr wrap="square" rtlCol="0">
            <a:spAutoFit/>
          </a:bodyPr>
          <a:lstStyle/>
          <a:p>
            <a:pPr algn="l"/>
            <a:r>
              <a:rPr lang="fi-FI" sz="1400" dirty="0"/>
              <a:t>Lähde: Metsänhoidon suositukset</a:t>
            </a:r>
          </a:p>
        </p:txBody>
      </p:sp>
      <p:sp>
        <p:nvSpPr>
          <p:cNvPr id="4" name="Dian numeron paikkamerkki 3">
            <a:extLst>
              <a:ext uri="{FF2B5EF4-FFF2-40B4-BE49-F238E27FC236}">
                <a16:creationId xmlns:a16="http://schemas.microsoft.com/office/drawing/2014/main" id="{02B7F321-3B6B-4806-BEC3-136719934135}"/>
              </a:ext>
            </a:extLst>
          </p:cNvPr>
          <p:cNvSpPr>
            <a:spLocks noGrp="1"/>
          </p:cNvSpPr>
          <p:nvPr>
            <p:ph type="sldNum" sz="quarter" idx="12"/>
          </p:nvPr>
        </p:nvSpPr>
        <p:spPr/>
        <p:txBody>
          <a:bodyPr/>
          <a:lstStyle/>
          <a:p>
            <a:fld id="{2020BB7A-7565-440A-AF71-226D618FE89D}" type="slidenum">
              <a:rPr lang="fi-FI" smtClean="0"/>
              <a:t>17</a:t>
            </a:fld>
            <a:endParaRPr lang="fi-FI"/>
          </a:p>
        </p:txBody>
      </p:sp>
      <p:sp>
        <p:nvSpPr>
          <p:cNvPr id="5" name="Alatunnisteen paikkamerkki 4">
            <a:extLst>
              <a:ext uri="{FF2B5EF4-FFF2-40B4-BE49-F238E27FC236}">
                <a16:creationId xmlns:a16="http://schemas.microsoft.com/office/drawing/2014/main" id="{4D134ACA-3B3C-432C-9FCF-5BA6A3643963}"/>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542446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CAB65E1-DE56-454F-B271-6207EBFD003F}"/>
              </a:ext>
            </a:extLst>
          </p:cNvPr>
          <p:cNvSpPr>
            <a:spLocks noGrp="1"/>
          </p:cNvSpPr>
          <p:nvPr>
            <p:ph type="title"/>
          </p:nvPr>
        </p:nvSpPr>
        <p:spPr/>
        <p:txBody>
          <a:bodyPr/>
          <a:lstStyle/>
          <a:p>
            <a:r>
              <a:rPr lang="fi-FI" dirty="0"/>
              <a:t>Kasvuun vaikuttavat tekijät – </a:t>
            </a:r>
            <a:r>
              <a:rPr lang="fi-FI" b="1" dirty="0"/>
              <a:t>JALOSTUS</a:t>
            </a:r>
          </a:p>
        </p:txBody>
      </p:sp>
      <p:sp>
        <p:nvSpPr>
          <p:cNvPr id="3" name="Sisällön paikkamerkki 2">
            <a:extLst>
              <a:ext uri="{FF2B5EF4-FFF2-40B4-BE49-F238E27FC236}">
                <a16:creationId xmlns:a16="http://schemas.microsoft.com/office/drawing/2014/main" id="{C8A304B5-EDF3-4FB0-846C-7FDE33F57346}"/>
              </a:ext>
            </a:extLst>
          </p:cNvPr>
          <p:cNvSpPr>
            <a:spLocks noGrp="1"/>
          </p:cNvSpPr>
          <p:nvPr>
            <p:ph idx="1"/>
          </p:nvPr>
        </p:nvSpPr>
        <p:spPr/>
        <p:txBody>
          <a:bodyPr/>
          <a:lstStyle/>
          <a:p>
            <a:pPr fontAlgn="base"/>
            <a:r>
              <a:rPr lang="fi-FI" sz="2400" dirty="0"/>
              <a:t>Metsänjalostus perustuu pääosin siemenviljelytekniikkaan, jossa parhaiten kasvavista puista kerätään siemenet kasvatettaviksi ja edelleen valinnan kohteeksi seuraavassa sukupolvessa. </a:t>
            </a:r>
          </a:p>
          <a:p>
            <a:pPr lvl="1" fontAlgn="base"/>
            <a:r>
              <a:rPr lang="fi-FI" sz="2000" dirty="0"/>
              <a:t>Erityisesti havupuilla viljelysten perustamisesta laajamittaiseen siementuotantoon on pitkä viive, koska hyviä siemenvuosia on harvemmin, ja puuston siementuotanto alkaa hitaasti. </a:t>
            </a:r>
          </a:p>
          <a:p>
            <a:pPr fontAlgn="base"/>
            <a:r>
              <a:rPr lang="fi-FI" sz="2400" dirty="0"/>
              <a:t>Jalostushyödyllä tarkoitetaan kasvunlisää tai laadun paranemista verrattuna keskimääräiseen puustoon. Suomessa käytetyistä istutetuista taimista noin 50–75 % on jalostettuja (Päivinen ym. 2017). </a:t>
            </a:r>
          </a:p>
          <a:p>
            <a:pPr lvl="1" fontAlgn="base"/>
            <a:r>
              <a:rPr lang="fi-FI" sz="2000" dirty="0"/>
              <a:t>Männyllä jalostetun materiaalin tilavuuskasvu on noin 10–25 % suurempaa koko kiertoajalla verrattuna keskimääräiseen puustoon (Haapanen ym. 2016). </a:t>
            </a:r>
          </a:p>
          <a:p>
            <a:pPr lvl="1" fontAlgn="base"/>
            <a:r>
              <a:rPr lang="fi-FI" sz="2000" dirty="0"/>
              <a:t>Kuusella kasvun lisäys on myös onnistunut hyvin: jalostetun materiaalin tilavuuskasvu on ikäjaksolla 22–30 vuotta noin 20–35 % suurempi kuin keskimääräisellä puustolla (Haapanen 2020).  </a:t>
            </a:r>
          </a:p>
        </p:txBody>
      </p:sp>
      <p:sp>
        <p:nvSpPr>
          <p:cNvPr id="4" name="Dian numeron paikkamerkki 3">
            <a:extLst>
              <a:ext uri="{FF2B5EF4-FFF2-40B4-BE49-F238E27FC236}">
                <a16:creationId xmlns:a16="http://schemas.microsoft.com/office/drawing/2014/main" id="{02B7F321-3B6B-4806-BEC3-136719934135}"/>
              </a:ext>
            </a:extLst>
          </p:cNvPr>
          <p:cNvSpPr>
            <a:spLocks noGrp="1"/>
          </p:cNvSpPr>
          <p:nvPr>
            <p:ph type="sldNum" sz="quarter" idx="12"/>
          </p:nvPr>
        </p:nvSpPr>
        <p:spPr/>
        <p:txBody>
          <a:bodyPr/>
          <a:lstStyle/>
          <a:p>
            <a:fld id="{2020BB7A-7565-440A-AF71-226D618FE89D}" type="slidenum">
              <a:rPr lang="fi-FI" smtClean="0"/>
              <a:t>18</a:t>
            </a:fld>
            <a:endParaRPr lang="fi-FI"/>
          </a:p>
        </p:txBody>
      </p:sp>
      <p:sp>
        <p:nvSpPr>
          <p:cNvPr id="5" name="Alatunnisteen paikkamerkki 4">
            <a:extLst>
              <a:ext uri="{FF2B5EF4-FFF2-40B4-BE49-F238E27FC236}">
                <a16:creationId xmlns:a16="http://schemas.microsoft.com/office/drawing/2014/main" id="{3138993E-DF77-439E-B6DC-B9A36C23DD80}"/>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3891174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85C266A-3242-4041-A421-8C9DA89F6765}"/>
              </a:ext>
            </a:extLst>
          </p:cNvPr>
          <p:cNvSpPr>
            <a:spLocks noGrp="1"/>
          </p:cNvSpPr>
          <p:nvPr>
            <p:ph type="title"/>
          </p:nvPr>
        </p:nvSpPr>
        <p:spPr>
          <a:xfrm>
            <a:off x="576000" y="365125"/>
            <a:ext cx="10904800" cy="1224000"/>
          </a:xfrm>
        </p:spPr>
        <p:txBody>
          <a:bodyPr vert="horz" lIns="91440" tIns="45720" rIns="91440" bIns="45720" rtlCol="0" anchor="t">
            <a:normAutofit/>
          </a:bodyPr>
          <a:lstStyle/>
          <a:p>
            <a:r>
              <a:rPr lang="fi-FI" kern="1200">
                <a:latin typeface="+mj-lt"/>
                <a:ea typeface="+mj-ea"/>
                <a:cs typeface="+mj-cs"/>
              </a:rPr>
              <a:t>Kasvuun vaikuttavat tekijät – </a:t>
            </a:r>
            <a:r>
              <a:rPr lang="fi-FI" b="1" kern="1200">
                <a:latin typeface="+mj-lt"/>
                <a:ea typeface="+mj-ea"/>
                <a:cs typeface="+mj-cs"/>
              </a:rPr>
              <a:t>JALOSTUS</a:t>
            </a:r>
            <a:endParaRPr lang="fi-FI" kern="1200">
              <a:latin typeface="+mj-lt"/>
              <a:ea typeface="+mj-ea"/>
              <a:cs typeface="+mj-cs"/>
            </a:endParaRPr>
          </a:p>
        </p:txBody>
      </p:sp>
      <p:pic>
        <p:nvPicPr>
          <p:cNvPr id="6" name="Sisällön paikkamerkki 5" descr="Kaaviokuva metsäpuiden jalostussyklistä.">
            <a:extLst>
              <a:ext uri="{FF2B5EF4-FFF2-40B4-BE49-F238E27FC236}">
                <a16:creationId xmlns:a16="http://schemas.microsoft.com/office/drawing/2014/main" id="{B0EEA564-E7F4-4F63-AECE-F6D2D443A64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11424" y="1148973"/>
            <a:ext cx="4580063" cy="5204618"/>
          </a:xfrm>
          <a:noFill/>
        </p:spPr>
      </p:pic>
      <p:sp>
        <p:nvSpPr>
          <p:cNvPr id="7" name="Suorakulmio 6">
            <a:extLst>
              <a:ext uri="{FF2B5EF4-FFF2-40B4-BE49-F238E27FC236}">
                <a16:creationId xmlns:a16="http://schemas.microsoft.com/office/drawing/2014/main" id="{4720A297-2895-4CC7-B6F8-9487B31EA5B7}"/>
              </a:ext>
            </a:extLst>
          </p:cNvPr>
          <p:cNvSpPr/>
          <p:nvPr/>
        </p:nvSpPr>
        <p:spPr>
          <a:xfrm>
            <a:off x="6172200" y="1825625"/>
            <a:ext cx="5292000" cy="4176000"/>
          </a:xfrm>
          <a:prstGeom prst="rect">
            <a:avLst/>
          </a:prstGeom>
        </p:spPr>
        <p:txBody>
          <a:bodyPr vert="horz" lIns="91440" tIns="45720" rIns="91440" bIns="45720" rtlCol="0">
            <a:normAutofit/>
          </a:bodyPr>
          <a:lstStyle/>
          <a:p>
            <a:pPr marL="228600" indent="-228600" fontAlgn="base">
              <a:spcBef>
                <a:spcPts val="1000"/>
              </a:spcBef>
              <a:buClr>
                <a:srgbClr val="61BF1A"/>
              </a:buClr>
              <a:buFont typeface="Arial" panose="020B0604020202020204" pitchFamily="34" charset="0"/>
              <a:buChar char="•"/>
            </a:pPr>
            <a:r>
              <a:rPr lang="fi-FI" sz="2600" dirty="0"/>
              <a:t>Jalostuksella voidaan vähentää myös puun laatua alentavia virheitä, kuten oksikkuutta. </a:t>
            </a:r>
          </a:p>
          <a:p>
            <a:pPr marL="228600" indent="-228600" fontAlgn="base">
              <a:spcBef>
                <a:spcPts val="1000"/>
              </a:spcBef>
              <a:buClr>
                <a:srgbClr val="61BF1A"/>
              </a:buClr>
              <a:buFont typeface="Arial" panose="020B0604020202020204" pitchFamily="34" charset="0"/>
              <a:buChar char="•"/>
            </a:pPr>
            <a:r>
              <a:rPr lang="fi-FI" sz="2600" dirty="0"/>
              <a:t>Lisäämällä jalostettujen taimien määrää kattamaan 90 % metsäpinta-alasta, voisi kasvu lisääntyä noin 11 miljoonaa kuutiometriä vuodessa kiertoajan kuluttua (Koistinen ym. 2016). </a:t>
            </a:r>
          </a:p>
          <a:p>
            <a:pPr fontAlgn="base">
              <a:spcBef>
                <a:spcPts val="1000"/>
              </a:spcBef>
              <a:buClr>
                <a:srgbClr val="61BF1A"/>
              </a:buClr>
            </a:pPr>
            <a:endParaRPr lang="fi-FI" sz="2600" dirty="0"/>
          </a:p>
        </p:txBody>
      </p:sp>
      <p:sp>
        <p:nvSpPr>
          <p:cNvPr id="4" name="Dian numeron paikkamerkki 3">
            <a:extLst>
              <a:ext uri="{FF2B5EF4-FFF2-40B4-BE49-F238E27FC236}">
                <a16:creationId xmlns:a16="http://schemas.microsoft.com/office/drawing/2014/main" id="{9DB15AD7-FA14-4349-8ABF-61D85A97B7D9}"/>
              </a:ext>
            </a:extLst>
          </p:cNvPr>
          <p:cNvSpPr>
            <a:spLocks noGrp="1"/>
          </p:cNvSpPr>
          <p:nvPr>
            <p:ph type="sldNum" sz="quarter" idx="12"/>
          </p:nvPr>
        </p:nvSpPr>
        <p:spPr>
          <a:xfrm>
            <a:off x="576000" y="6356350"/>
            <a:ext cx="797400" cy="365125"/>
          </a:xfrm>
        </p:spPr>
        <p:txBody>
          <a:bodyPr vert="horz" lIns="91440" tIns="45720" rIns="91440" bIns="45720" rtlCol="0" anchor="ctr">
            <a:normAutofit/>
          </a:bodyPr>
          <a:lstStyle/>
          <a:p>
            <a:pPr>
              <a:spcAft>
                <a:spcPts val="600"/>
              </a:spcAft>
            </a:pPr>
            <a:fld id="{2020BB7A-7565-440A-AF71-226D618FE89D}" type="slidenum">
              <a:rPr lang="fi-FI" smtClean="0"/>
              <a:pPr>
                <a:spcAft>
                  <a:spcPts val="600"/>
                </a:spcAft>
              </a:pPr>
              <a:t>19</a:t>
            </a:fld>
            <a:endParaRPr lang="fi-FI"/>
          </a:p>
        </p:txBody>
      </p:sp>
      <p:sp>
        <p:nvSpPr>
          <p:cNvPr id="3" name="Alatunnisteen paikkamerkki 2">
            <a:extLst>
              <a:ext uri="{FF2B5EF4-FFF2-40B4-BE49-F238E27FC236}">
                <a16:creationId xmlns:a16="http://schemas.microsoft.com/office/drawing/2014/main" id="{89F98DA8-69DA-461F-BF52-C55396CD9418}"/>
              </a:ext>
            </a:extLst>
          </p:cNvPr>
          <p:cNvSpPr>
            <a:spLocks noGrp="1"/>
          </p:cNvSpPr>
          <p:nvPr>
            <p:ph type="ftr" sz="quarter" idx="11"/>
          </p:nvPr>
        </p:nvSpPr>
        <p:spPr>
          <a:xfrm>
            <a:off x="2639616" y="6407528"/>
            <a:ext cx="5554600" cy="365125"/>
          </a:xfrm>
        </p:spPr>
        <p:txBody>
          <a:bodyPr/>
          <a:lstStyle/>
          <a:p>
            <a:r>
              <a:rPr lang="en-US" dirty="0"/>
              <a:t>This work © 2024 by Tapio </a:t>
            </a:r>
            <a:r>
              <a:rPr lang="en-US" dirty="0" err="1"/>
              <a:t>Palvelut</a:t>
            </a:r>
            <a:r>
              <a:rPr lang="en-US" dirty="0"/>
              <a:t> Oy is licensed under CC BY-SA 4.0 </a:t>
            </a:r>
            <a:endParaRPr lang="fi-FI" dirty="0"/>
          </a:p>
        </p:txBody>
      </p:sp>
      <p:sp>
        <p:nvSpPr>
          <p:cNvPr id="5" name="Tekstiruutu 4">
            <a:extLst>
              <a:ext uri="{FF2B5EF4-FFF2-40B4-BE49-F238E27FC236}">
                <a16:creationId xmlns:a16="http://schemas.microsoft.com/office/drawing/2014/main" id="{E3326E5F-CA81-4DFB-AB08-C5C927D4A666}"/>
              </a:ext>
            </a:extLst>
          </p:cNvPr>
          <p:cNvSpPr txBox="1"/>
          <p:nvPr/>
        </p:nvSpPr>
        <p:spPr>
          <a:xfrm>
            <a:off x="5517835" y="5873582"/>
            <a:ext cx="3672408" cy="307777"/>
          </a:xfrm>
          <a:prstGeom prst="rect">
            <a:avLst/>
          </a:prstGeom>
          <a:noFill/>
        </p:spPr>
        <p:txBody>
          <a:bodyPr wrap="square" rtlCol="0">
            <a:spAutoFit/>
          </a:bodyPr>
          <a:lstStyle/>
          <a:p>
            <a:r>
              <a:rPr lang="fi-FI" sz="1400" dirty="0"/>
              <a:t>Kuva: </a:t>
            </a:r>
            <a:r>
              <a:rPr lang="fi-FI" sz="1400" dirty="0" err="1"/>
              <a:t>Dorota</a:t>
            </a:r>
            <a:r>
              <a:rPr lang="fi-FI" sz="1400" dirty="0"/>
              <a:t> </a:t>
            </a:r>
            <a:r>
              <a:rPr lang="fi-FI" sz="1400" dirty="0" err="1"/>
              <a:t>Paczesniak</a:t>
            </a:r>
            <a:endParaRPr lang="fi-FI" sz="1400" dirty="0"/>
          </a:p>
        </p:txBody>
      </p:sp>
    </p:spTree>
    <p:extLst>
      <p:ext uri="{BB962C8B-B14F-4D97-AF65-F5344CB8AC3E}">
        <p14:creationId xmlns:p14="http://schemas.microsoft.com/office/powerpoint/2010/main" val="2901444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7ED85C13-6DEB-4615-803A-936B8934E04E}"/>
              </a:ext>
            </a:extLst>
          </p:cNvPr>
          <p:cNvSpPr>
            <a:spLocks noGrp="1"/>
          </p:cNvSpPr>
          <p:nvPr>
            <p:ph type="title"/>
          </p:nvPr>
        </p:nvSpPr>
        <p:spPr/>
        <p:txBody>
          <a:bodyPr/>
          <a:lstStyle/>
          <a:p>
            <a:r>
              <a:rPr lang="fi-FI" dirty="0"/>
              <a:t>Ennen aloitusta</a:t>
            </a:r>
          </a:p>
        </p:txBody>
      </p:sp>
      <p:sp>
        <p:nvSpPr>
          <p:cNvPr id="7" name="Sisällön paikkamerkki 6">
            <a:extLst>
              <a:ext uri="{FF2B5EF4-FFF2-40B4-BE49-F238E27FC236}">
                <a16:creationId xmlns:a16="http://schemas.microsoft.com/office/drawing/2014/main" id="{342F852B-5121-4DFB-95E4-DF43D9F85B06}"/>
              </a:ext>
            </a:extLst>
          </p:cNvPr>
          <p:cNvSpPr>
            <a:spLocks noGrp="1"/>
          </p:cNvSpPr>
          <p:nvPr>
            <p:ph idx="1"/>
          </p:nvPr>
        </p:nvSpPr>
        <p:spPr/>
        <p:txBody>
          <a:bodyPr/>
          <a:lstStyle/>
          <a:p>
            <a:r>
              <a:rPr lang="fi-FI" dirty="0"/>
              <a:t>Tämä esitys on tarkoitettu avoimeen opetuskäyttöön. Sen osia saa käyttää omiin tarkoituksiinsa, mutta niitä ei saa muokata. </a:t>
            </a:r>
          </a:p>
          <a:p>
            <a:r>
              <a:rPr lang="fi-FI" dirty="0"/>
              <a:t>Esityksen materiaalit perustuvat metsänhoidon suosituksiin (</a:t>
            </a:r>
            <a:r>
              <a:rPr lang="fi-FI" dirty="0">
                <a:hlinkClick r:id="rId2"/>
              </a:rPr>
              <a:t>www.metsanhoidonsuositukset.fi</a:t>
            </a:r>
            <a:r>
              <a:rPr lang="fi-FI" dirty="0"/>
              <a:t>) sekä metsäalan tutkimukseen ja kirjallisuuteen.</a:t>
            </a:r>
          </a:p>
          <a:p>
            <a:r>
              <a:rPr lang="fi-FI" dirty="0"/>
              <a:t>Esityksiä ovat olleet laatimassa Tapio Palvelut Oy, Metsäkoulutus ry, Luonnonvarakeskus, Kaakkois-Suomen ammattikorkeakoulu XAMK, Hämeen ammattikorkeakoulu HAMK, Lapin ammattikorkeakoulu, </a:t>
            </a:r>
            <a:r>
              <a:rPr lang="fi-FI" dirty="0" err="1"/>
              <a:t>Riveria</a:t>
            </a:r>
            <a:r>
              <a:rPr lang="fi-FI" dirty="0"/>
              <a:t>, Itä-Suomen yliopisto, Bioenergia ry ja Koneyrittäjät ry. </a:t>
            </a:r>
          </a:p>
        </p:txBody>
      </p:sp>
      <p:sp>
        <p:nvSpPr>
          <p:cNvPr id="4" name="Dian numeron paikkamerkki 3">
            <a:extLst>
              <a:ext uri="{FF2B5EF4-FFF2-40B4-BE49-F238E27FC236}">
                <a16:creationId xmlns:a16="http://schemas.microsoft.com/office/drawing/2014/main" id="{8E05262B-9545-46A7-AE97-3A2640D4A234}"/>
              </a:ext>
            </a:extLst>
          </p:cNvPr>
          <p:cNvSpPr>
            <a:spLocks noGrp="1"/>
          </p:cNvSpPr>
          <p:nvPr>
            <p:ph type="sldNum" sz="quarter" idx="12"/>
          </p:nvPr>
        </p:nvSpPr>
        <p:spPr/>
        <p:txBody>
          <a:bodyPr/>
          <a:lstStyle/>
          <a:p>
            <a:fld id="{2020BB7A-7565-440A-AF71-226D618FE89D}" type="slidenum">
              <a:rPr lang="fi-FI" smtClean="0"/>
              <a:t>2</a:t>
            </a:fld>
            <a:endParaRPr lang="fi-FI"/>
          </a:p>
        </p:txBody>
      </p:sp>
      <p:sp>
        <p:nvSpPr>
          <p:cNvPr id="5" name="Alatunnisteen paikkamerkki 4">
            <a:extLst>
              <a:ext uri="{FF2B5EF4-FFF2-40B4-BE49-F238E27FC236}">
                <a16:creationId xmlns:a16="http://schemas.microsoft.com/office/drawing/2014/main" id="{F02130A1-54C9-48CA-8E11-FC913F31D016}"/>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21391989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CAB65E1-DE56-454F-B271-6207EBFD003F}"/>
              </a:ext>
            </a:extLst>
          </p:cNvPr>
          <p:cNvSpPr>
            <a:spLocks noGrp="1"/>
          </p:cNvSpPr>
          <p:nvPr>
            <p:ph type="title"/>
          </p:nvPr>
        </p:nvSpPr>
        <p:spPr/>
        <p:txBody>
          <a:bodyPr/>
          <a:lstStyle/>
          <a:p>
            <a:r>
              <a:rPr lang="fi-FI" dirty="0"/>
              <a:t>Kasvuun vaikuttavat tekijät – </a:t>
            </a:r>
            <a:r>
              <a:rPr lang="fi-FI" b="1" dirty="0"/>
              <a:t>TUHOT</a:t>
            </a:r>
          </a:p>
        </p:txBody>
      </p:sp>
      <p:sp>
        <p:nvSpPr>
          <p:cNvPr id="3" name="Sisällön paikkamerkki 2">
            <a:extLst>
              <a:ext uri="{FF2B5EF4-FFF2-40B4-BE49-F238E27FC236}">
                <a16:creationId xmlns:a16="http://schemas.microsoft.com/office/drawing/2014/main" id="{C8A304B5-EDF3-4FB0-846C-7FDE33F57346}"/>
              </a:ext>
            </a:extLst>
          </p:cNvPr>
          <p:cNvSpPr>
            <a:spLocks noGrp="1"/>
          </p:cNvSpPr>
          <p:nvPr>
            <p:ph idx="1"/>
          </p:nvPr>
        </p:nvSpPr>
        <p:spPr/>
        <p:txBody>
          <a:bodyPr/>
          <a:lstStyle/>
          <a:p>
            <a:pPr fontAlgn="base"/>
            <a:r>
              <a:rPr lang="fi-FI" sz="2000" dirty="0"/>
              <a:t>Metsässä tapahtuu luontaisia häiriöitä. Kun ne aiheuttavat kasvutappioita tai tulonmenetyksiä, puhutaan metsätuhoista.</a:t>
            </a:r>
          </a:p>
          <a:p>
            <a:pPr fontAlgn="base"/>
            <a:r>
              <a:rPr lang="fi-FI" sz="2000" dirty="0"/>
              <a:t>Metsätuhot jaetaan </a:t>
            </a:r>
            <a:r>
              <a:rPr lang="fi-FI" sz="2000" dirty="0" err="1"/>
              <a:t>bioottisiin</a:t>
            </a:r>
            <a:r>
              <a:rPr lang="fi-FI" sz="2000" dirty="0"/>
              <a:t> ja abioottisiin tuhoihin. </a:t>
            </a:r>
          </a:p>
          <a:p>
            <a:pPr lvl="1" fontAlgn="base"/>
            <a:r>
              <a:rPr lang="fi-FI" sz="1800" dirty="0" err="1"/>
              <a:t>Bioottisia</a:t>
            </a:r>
            <a:r>
              <a:rPr lang="fi-FI" sz="1800" dirty="0"/>
              <a:t> tuhonaiheuttajia ovat hirvieläimet, hyönteiset ja sienet. </a:t>
            </a:r>
          </a:p>
          <a:p>
            <a:pPr lvl="1" fontAlgn="base"/>
            <a:r>
              <a:rPr lang="fi-FI" sz="1800" dirty="0"/>
              <a:t>Abioottisia tuhonaiheuttajia ovat tuuli, lumi, kuivuus ja tuli. </a:t>
            </a:r>
          </a:p>
          <a:p>
            <a:pPr fontAlgn="base"/>
            <a:r>
              <a:rPr lang="fi-FI" sz="2000" dirty="0"/>
              <a:t>Tuhot aiheuttavat eri asteisia kasvutappiota. </a:t>
            </a:r>
          </a:p>
          <a:p>
            <a:pPr lvl="1" fontAlgn="base"/>
            <a:r>
              <a:rPr lang="fi-FI" sz="1800" dirty="0"/>
              <a:t>Osa tuhoista kohdistuu taimivaiheeseen (esim. tukkimiehentäin aiheuttamat vauriot taimelle ja hirvieläintuhot)</a:t>
            </a:r>
          </a:p>
          <a:p>
            <a:pPr lvl="1" fontAlgn="base"/>
            <a:r>
              <a:rPr lang="fi-FI" sz="1800" dirty="0"/>
              <a:t>Osa tuhoista kohdistuu varttuneempiin metsiin (esim. myrskyissä ja lumen painosta katkenneet latvat sekä latvakasvaimia katkovat ytimennävertäjät). </a:t>
            </a:r>
          </a:p>
          <a:p>
            <a:pPr fontAlgn="base"/>
            <a:r>
              <a:rPr lang="fi-FI" sz="2000" dirty="0"/>
              <a:t>Tuhoista aiheutuu vuosittain merkittäviä kustannuksia metsänomistajille ja yhteiskunnalle, ks. seuraavat diat.</a:t>
            </a:r>
          </a:p>
        </p:txBody>
      </p:sp>
      <p:sp>
        <p:nvSpPr>
          <p:cNvPr id="4" name="Dian numeron paikkamerkki 3">
            <a:extLst>
              <a:ext uri="{FF2B5EF4-FFF2-40B4-BE49-F238E27FC236}">
                <a16:creationId xmlns:a16="http://schemas.microsoft.com/office/drawing/2014/main" id="{02B7F321-3B6B-4806-BEC3-136719934135}"/>
              </a:ext>
            </a:extLst>
          </p:cNvPr>
          <p:cNvSpPr>
            <a:spLocks noGrp="1"/>
          </p:cNvSpPr>
          <p:nvPr>
            <p:ph type="sldNum" sz="quarter" idx="12"/>
          </p:nvPr>
        </p:nvSpPr>
        <p:spPr/>
        <p:txBody>
          <a:bodyPr/>
          <a:lstStyle/>
          <a:p>
            <a:fld id="{2020BB7A-7565-440A-AF71-226D618FE89D}" type="slidenum">
              <a:rPr lang="fi-FI" smtClean="0"/>
              <a:t>20</a:t>
            </a:fld>
            <a:endParaRPr lang="fi-FI"/>
          </a:p>
        </p:txBody>
      </p:sp>
      <p:sp>
        <p:nvSpPr>
          <p:cNvPr id="5" name="Alatunnisteen paikkamerkki 4">
            <a:extLst>
              <a:ext uri="{FF2B5EF4-FFF2-40B4-BE49-F238E27FC236}">
                <a16:creationId xmlns:a16="http://schemas.microsoft.com/office/drawing/2014/main" id="{A7A2899E-F272-4990-9F05-032401DE0CCF}"/>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3365582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descr="Kuva kaadetuista kuusen rungoista, jotka ovat sisältä lahoja.">
            <a:extLst>
              <a:ext uri="{FF2B5EF4-FFF2-40B4-BE49-F238E27FC236}">
                <a16:creationId xmlns:a16="http://schemas.microsoft.com/office/drawing/2014/main" id="{BA1301AA-BD2D-45B1-BF52-42B84FF871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35360" y="323979"/>
            <a:ext cx="3491881" cy="2618911"/>
          </a:xfrm>
          <a:prstGeom prst="rect">
            <a:avLst/>
          </a:prstGeom>
        </p:spPr>
      </p:pic>
      <p:sp>
        <p:nvSpPr>
          <p:cNvPr id="17" name="Tekstiruutu 16">
            <a:extLst>
              <a:ext uri="{FF2B5EF4-FFF2-40B4-BE49-F238E27FC236}">
                <a16:creationId xmlns:a16="http://schemas.microsoft.com/office/drawing/2014/main" id="{26AE392D-338F-40C0-A3F8-865F728A210D}"/>
              </a:ext>
            </a:extLst>
          </p:cNvPr>
          <p:cNvSpPr txBox="1"/>
          <p:nvPr/>
        </p:nvSpPr>
        <p:spPr>
          <a:xfrm>
            <a:off x="263352" y="2942891"/>
            <a:ext cx="3491882" cy="584775"/>
          </a:xfrm>
          <a:prstGeom prst="rect">
            <a:avLst/>
          </a:prstGeom>
          <a:noFill/>
        </p:spPr>
        <p:txBody>
          <a:bodyPr wrap="square" rtlCol="0">
            <a:spAutoFit/>
          </a:bodyPr>
          <a:lstStyle/>
          <a:p>
            <a:pPr algn="l"/>
            <a:r>
              <a:rPr lang="fi-FI" sz="1600" dirty="0"/>
              <a:t>Juurikäävän ja mesisienen aiheuttama laho. Kuvaaja Tuula Piri.</a:t>
            </a:r>
          </a:p>
        </p:txBody>
      </p:sp>
      <p:pic>
        <p:nvPicPr>
          <p:cNvPr id="12" name="Kuva 11" descr="Kuva juurikäävän itiöemästä.">
            <a:extLst>
              <a:ext uri="{FF2B5EF4-FFF2-40B4-BE49-F238E27FC236}">
                <a16:creationId xmlns:a16="http://schemas.microsoft.com/office/drawing/2014/main" id="{1357C92F-B413-4B18-A5BC-743F3C94D9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7256" y="377986"/>
            <a:ext cx="3347864" cy="2510898"/>
          </a:xfrm>
          <a:prstGeom prst="rect">
            <a:avLst/>
          </a:prstGeom>
        </p:spPr>
      </p:pic>
      <p:sp>
        <p:nvSpPr>
          <p:cNvPr id="18" name="Tekstiruutu 17">
            <a:extLst>
              <a:ext uri="{FF2B5EF4-FFF2-40B4-BE49-F238E27FC236}">
                <a16:creationId xmlns:a16="http://schemas.microsoft.com/office/drawing/2014/main" id="{E6BE30BA-21E4-4877-893A-0E88E8B9F008}"/>
              </a:ext>
            </a:extLst>
          </p:cNvPr>
          <p:cNvSpPr txBox="1"/>
          <p:nvPr/>
        </p:nvSpPr>
        <p:spPr>
          <a:xfrm>
            <a:off x="4216429" y="2938562"/>
            <a:ext cx="3491882" cy="338554"/>
          </a:xfrm>
          <a:prstGeom prst="rect">
            <a:avLst/>
          </a:prstGeom>
          <a:noFill/>
        </p:spPr>
        <p:txBody>
          <a:bodyPr wrap="square" rtlCol="0">
            <a:spAutoFit/>
          </a:bodyPr>
          <a:lstStyle/>
          <a:p>
            <a:pPr algn="l"/>
            <a:r>
              <a:rPr lang="fi-FI" sz="1600" dirty="0"/>
              <a:t>Juurikäävän itiöemä. Kuvaaja Tuula Piri.</a:t>
            </a:r>
          </a:p>
        </p:txBody>
      </p:sp>
      <p:pic>
        <p:nvPicPr>
          <p:cNvPr id="16" name="Kuva 15" descr="Kuva, jossa latvoista katkenneita nuoria mäntyjä lumisessa metsässä.">
            <a:extLst>
              <a:ext uri="{FF2B5EF4-FFF2-40B4-BE49-F238E27FC236}">
                <a16:creationId xmlns:a16="http://schemas.microsoft.com/office/drawing/2014/main" id="{28CCA464-CB65-44AA-AE9C-702A653A99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5135" y="323979"/>
            <a:ext cx="3941506" cy="2618912"/>
          </a:xfrm>
          <a:prstGeom prst="rect">
            <a:avLst/>
          </a:prstGeom>
        </p:spPr>
      </p:pic>
      <p:sp>
        <p:nvSpPr>
          <p:cNvPr id="19" name="Tekstiruutu 18">
            <a:extLst>
              <a:ext uri="{FF2B5EF4-FFF2-40B4-BE49-F238E27FC236}">
                <a16:creationId xmlns:a16="http://schemas.microsoft.com/office/drawing/2014/main" id="{4838E584-20A0-4CF9-9DFF-8BC72ECD066E}"/>
              </a:ext>
            </a:extLst>
          </p:cNvPr>
          <p:cNvSpPr txBox="1"/>
          <p:nvPr/>
        </p:nvSpPr>
        <p:spPr>
          <a:xfrm>
            <a:off x="7824192" y="2966969"/>
            <a:ext cx="3491882" cy="338554"/>
          </a:xfrm>
          <a:prstGeom prst="rect">
            <a:avLst/>
          </a:prstGeom>
          <a:noFill/>
        </p:spPr>
        <p:txBody>
          <a:bodyPr wrap="square" rtlCol="0">
            <a:spAutoFit/>
          </a:bodyPr>
          <a:lstStyle/>
          <a:p>
            <a:pPr algn="l"/>
            <a:r>
              <a:rPr lang="fi-FI" sz="1600" dirty="0"/>
              <a:t>Lumituhoja männikössä. </a:t>
            </a:r>
          </a:p>
        </p:txBody>
      </p:sp>
      <p:pic>
        <p:nvPicPr>
          <p:cNvPr id="10" name="Kuva 9" descr="Kuva osin kaarnattomista kuusista.">
            <a:extLst>
              <a:ext uri="{FF2B5EF4-FFF2-40B4-BE49-F238E27FC236}">
                <a16:creationId xmlns:a16="http://schemas.microsoft.com/office/drawing/2014/main" id="{601BB2E7-BFC5-4077-9315-A22E876337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7528" y="3664504"/>
            <a:ext cx="3491881" cy="2327921"/>
          </a:xfrm>
          <a:prstGeom prst="rect">
            <a:avLst/>
          </a:prstGeom>
        </p:spPr>
      </p:pic>
      <p:sp>
        <p:nvSpPr>
          <p:cNvPr id="20" name="Tekstiruutu 19">
            <a:extLst>
              <a:ext uri="{FF2B5EF4-FFF2-40B4-BE49-F238E27FC236}">
                <a16:creationId xmlns:a16="http://schemas.microsoft.com/office/drawing/2014/main" id="{08011167-53EC-4375-AE8A-072BDAC54E3A}"/>
              </a:ext>
            </a:extLst>
          </p:cNvPr>
          <p:cNvSpPr txBox="1"/>
          <p:nvPr/>
        </p:nvSpPr>
        <p:spPr>
          <a:xfrm>
            <a:off x="1851293" y="6044240"/>
            <a:ext cx="3491882" cy="584775"/>
          </a:xfrm>
          <a:prstGeom prst="rect">
            <a:avLst/>
          </a:prstGeom>
          <a:noFill/>
        </p:spPr>
        <p:txBody>
          <a:bodyPr wrap="square" rtlCol="0">
            <a:spAutoFit/>
          </a:bodyPr>
          <a:lstStyle/>
          <a:p>
            <a:pPr algn="l"/>
            <a:r>
              <a:rPr lang="fi-FI" sz="1600" dirty="0"/>
              <a:t>Kirjanpainajan tappamia kuusia, joissa kaarna jo irronnut.</a:t>
            </a:r>
          </a:p>
        </p:txBody>
      </p:sp>
      <p:pic>
        <p:nvPicPr>
          <p:cNvPr id="14" name="Kuva 13" descr="Kuva, jossa paljon tuulen kaatamia kuusia metsässä.">
            <a:extLst>
              <a:ext uri="{FF2B5EF4-FFF2-40B4-BE49-F238E27FC236}">
                <a16:creationId xmlns:a16="http://schemas.microsoft.com/office/drawing/2014/main" id="{5198EA29-2C5A-407E-B0DE-20BBB75026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6040" y="3573016"/>
            <a:ext cx="3347864" cy="2510898"/>
          </a:xfrm>
          <a:prstGeom prst="rect">
            <a:avLst/>
          </a:prstGeom>
        </p:spPr>
      </p:pic>
      <p:sp>
        <p:nvSpPr>
          <p:cNvPr id="21" name="Tekstiruutu 20">
            <a:extLst>
              <a:ext uri="{FF2B5EF4-FFF2-40B4-BE49-F238E27FC236}">
                <a16:creationId xmlns:a16="http://schemas.microsoft.com/office/drawing/2014/main" id="{4744FF51-6E33-4892-B83C-67DB239465DC}"/>
              </a:ext>
            </a:extLst>
          </p:cNvPr>
          <p:cNvSpPr txBox="1"/>
          <p:nvPr/>
        </p:nvSpPr>
        <p:spPr>
          <a:xfrm>
            <a:off x="6384031" y="6136700"/>
            <a:ext cx="3491882" cy="338554"/>
          </a:xfrm>
          <a:prstGeom prst="rect">
            <a:avLst/>
          </a:prstGeom>
          <a:noFill/>
        </p:spPr>
        <p:txBody>
          <a:bodyPr wrap="square" rtlCol="0">
            <a:spAutoFit/>
          </a:bodyPr>
          <a:lstStyle/>
          <a:p>
            <a:pPr algn="l"/>
            <a:r>
              <a:rPr lang="fi-FI" sz="1600" dirty="0"/>
              <a:t>Myrskyn aiheuttama tuho metsässä.</a:t>
            </a:r>
          </a:p>
        </p:txBody>
      </p:sp>
      <p:sp>
        <p:nvSpPr>
          <p:cNvPr id="22" name="Tekstiruutu 21">
            <a:extLst>
              <a:ext uri="{FF2B5EF4-FFF2-40B4-BE49-F238E27FC236}">
                <a16:creationId xmlns:a16="http://schemas.microsoft.com/office/drawing/2014/main" id="{F16F389D-87D9-40B8-A42C-5E29747D7BC9}"/>
              </a:ext>
            </a:extLst>
          </p:cNvPr>
          <p:cNvSpPr txBox="1"/>
          <p:nvPr/>
        </p:nvSpPr>
        <p:spPr>
          <a:xfrm>
            <a:off x="10523985" y="5213243"/>
            <a:ext cx="1584178" cy="830997"/>
          </a:xfrm>
          <a:prstGeom prst="rect">
            <a:avLst/>
          </a:prstGeom>
          <a:noFill/>
        </p:spPr>
        <p:txBody>
          <a:bodyPr wrap="square" rtlCol="0">
            <a:spAutoFit/>
          </a:bodyPr>
          <a:lstStyle/>
          <a:p>
            <a:pPr algn="l"/>
            <a:r>
              <a:rPr lang="fi-FI" sz="1600" dirty="0"/>
              <a:t>Kuvien lähde: Metsänhoidon suositukset</a:t>
            </a:r>
          </a:p>
        </p:txBody>
      </p:sp>
      <p:sp>
        <p:nvSpPr>
          <p:cNvPr id="4" name="Dian numeron paikkamerkki 3">
            <a:extLst>
              <a:ext uri="{FF2B5EF4-FFF2-40B4-BE49-F238E27FC236}">
                <a16:creationId xmlns:a16="http://schemas.microsoft.com/office/drawing/2014/main" id="{1383150F-04B4-431C-A9DA-99E908021169}"/>
              </a:ext>
            </a:extLst>
          </p:cNvPr>
          <p:cNvSpPr>
            <a:spLocks noGrp="1"/>
          </p:cNvSpPr>
          <p:nvPr>
            <p:ph type="sldNum" sz="quarter" idx="12"/>
          </p:nvPr>
        </p:nvSpPr>
        <p:spPr/>
        <p:txBody>
          <a:bodyPr/>
          <a:lstStyle/>
          <a:p>
            <a:fld id="{2020BB7A-7565-440A-AF71-226D618FE89D}" type="slidenum">
              <a:rPr lang="fi-FI" smtClean="0"/>
              <a:t>21</a:t>
            </a:fld>
            <a:endParaRPr lang="fi-FI"/>
          </a:p>
        </p:txBody>
      </p:sp>
      <p:sp>
        <p:nvSpPr>
          <p:cNvPr id="2" name="Alatunnisteen paikkamerkki 1">
            <a:extLst>
              <a:ext uri="{FF2B5EF4-FFF2-40B4-BE49-F238E27FC236}">
                <a16:creationId xmlns:a16="http://schemas.microsoft.com/office/drawing/2014/main" id="{63FCD835-77FD-452E-904A-EABC18090C0D}"/>
              </a:ext>
            </a:extLst>
          </p:cNvPr>
          <p:cNvSpPr>
            <a:spLocks noGrp="1"/>
          </p:cNvSpPr>
          <p:nvPr>
            <p:ph type="ftr" sz="quarter" idx="11"/>
          </p:nvPr>
        </p:nvSpPr>
        <p:spPr>
          <a:xfrm>
            <a:off x="3827241" y="6471302"/>
            <a:ext cx="5554600" cy="365125"/>
          </a:xfrm>
        </p:spPr>
        <p:txBody>
          <a:bodyPr/>
          <a:lstStyle/>
          <a:p>
            <a:r>
              <a:rPr lang="en-US" dirty="0"/>
              <a:t>This work © 2024 by Tapio </a:t>
            </a:r>
            <a:r>
              <a:rPr lang="en-US" dirty="0" err="1"/>
              <a:t>Palvelut</a:t>
            </a:r>
            <a:r>
              <a:rPr lang="en-US" dirty="0"/>
              <a:t> Oy is licensed under CC BY-SA 4.0 </a:t>
            </a:r>
            <a:endParaRPr lang="fi-FI" dirty="0"/>
          </a:p>
        </p:txBody>
      </p:sp>
    </p:spTree>
    <p:extLst>
      <p:ext uri="{BB962C8B-B14F-4D97-AF65-F5344CB8AC3E}">
        <p14:creationId xmlns:p14="http://schemas.microsoft.com/office/powerpoint/2010/main" val="21507417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03A47CD-BBDE-48C2-9AF9-5C64A942C326}"/>
              </a:ext>
            </a:extLst>
          </p:cNvPr>
          <p:cNvSpPr>
            <a:spLocks noGrp="1"/>
          </p:cNvSpPr>
          <p:nvPr>
            <p:ph type="title"/>
          </p:nvPr>
        </p:nvSpPr>
        <p:spPr/>
        <p:txBody>
          <a:bodyPr/>
          <a:lstStyle/>
          <a:p>
            <a:r>
              <a:rPr lang="fi-FI" dirty="0"/>
              <a:t>Tuhojen aiheuttamat kustannukset</a:t>
            </a:r>
          </a:p>
        </p:txBody>
      </p:sp>
      <p:graphicFrame>
        <p:nvGraphicFramePr>
          <p:cNvPr id="6" name="Taulukko 6">
            <a:extLst>
              <a:ext uri="{FF2B5EF4-FFF2-40B4-BE49-F238E27FC236}">
                <a16:creationId xmlns:a16="http://schemas.microsoft.com/office/drawing/2014/main" id="{D34978C5-CF10-45A0-ADAA-DF122E012360}"/>
              </a:ext>
            </a:extLst>
          </p:cNvPr>
          <p:cNvGraphicFramePr>
            <a:graphicFrameLocks noGrp="1"/>
          </p:cNvGraphicFramePr>
          <p:nvPr>
            <p:extLst>
              <p:ext uri="{D42A27DB-BD31-4B8C-83A1-F6EECF244321}">
                <p14:modId xmlns:p14="http://schemas.microsoft.com/office/powerpoint/2010/main" val="3593467049"/>
              </p:ext>
            </p:extLst>
          </p:nvPr>
        </p:nvGraphicFramePr>
        <p:xfrm>
          <a:off x="2783632" y="1205734"/>
          <a:ext cx="5418666" cy="5315464"/>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839476298"/>
                    </a:ext>
                  </a:extLst>
                </a:gridCol>
                <a:gridCol w="2709333">
                  <a:extLst>
                    <a:ext uri="{9D8B030D-6E8A-4147-A177-3AD203B41FA5}">
                      <a16:colId xmlns:a16="http://schemas.microsoft.com/office/drawing/2014/main" val="3564779496"/>
                    </a:ext>
                  </a:extLst>
                </a:gridCol>
              </a:tblGrid>
              <a:tr h="370840">
                <a:tc>
                  <a:txBody>
                    <a:bodyPr/>
                    <a:lstStyle/>
                    <a:p>
                      <a:pPr algn="l" rtl="0" fontAlgn="base"/>
                      <a:r>
                        <a:rPr lang="fi-FI" sz="1600" b="1" i="0" dirty="0">
                          <a:solidFill>
                            <a:srgbClr val="FFFFFF"/>
                          </a:solidFill>
                          <a:effectLst/>
                          <a:latin typeface="Calibri" panose="020F0502020204030204" pitchFamily="34" charset="0"/>
                        </a:rPr>
                        <a:t>Tuhonaiheuttaja </a:t>
                      </a:r>
                      <a:endParaRPr lang="fi-FI" sz="1600" b="1" i="0" dirty="0">
                        <a:solidFill>
                          <a:srgbClr val="FFFFFF"/>
                        </a:solidFill>
                        <a:effectLst/>
                      </a:endParaRPr>
                    </a:p>
                  </a:txBody>
                  <a:tcPr marL="48008" marR="48008" marT="24004" marB="24004"/>
                </a:tc>
                <a:tc>
                  <a:txBody>
                    <a:bodyPr/>
                    <a:lstStyle/>
                    <a:p>
                      <a:pPr algn="l" rtl="0" fontAlgn="base"/>
                      <a:r>
                        <a:rPr lang="fi-FI" sz="1600" b="1" i="0" dirty="0">
                          <a:solidFill>
                            <a:srgbClr val="FFFFFF"/>
                          </a:solidFill>
                          <a:effectLst/>
                          <a:latin typeface="Calibri" panose="020F0502020204030204" pitchFamily="34" charset="0"/>
                        </a:rPr>
                        <a:t>Vuotuinen kustannus, miljoonaa euroa </a:t>
                      </a:r>
                      <a:endParaRPr lang="fi-FI" sz="1600" b="1" i="0" dirty="0">
                        <a:solidFill>
                          <a:srgbClr val="FFFFFF"/>
                        </a:solidFill>
                        <a:effectLst/>
                      </a:endParaRPr>
                    </a:p>
                  </a:txBody>
                  <a:tcPr marL="48008" marR="48008" marT="24004" marB="24004"/>
                </a:tc>
                <a:extLst>
                  <a:ext uri="{0D108BD9-81ED-4DB2-BD59-A6C34878D82A}">
                    <a16:rowId xmlns:a16="http://schemas.microsoft.com/office/drawing/2014/main" val="4282627892"/>
                  </a:ext>
                </a:extLst>
              </a:tr>
              <a:tr h="370840">
                <a:tc>
                  <a:txBody>
                    <a:bodyPr/>
                    <a:lstStyle/>
                    <a:p>
                      <a:pPr algn="l" rtl="0" fontAlgn="base"/>
                      <a:r>
                        <a:rPr lang="fi-FI" sz="1600" b="0" i="0" dirty="0">
                          <a:effectLst/>
                          <a:latin typeface="Calibri" panose="020F0502020204030204" pitchFamily="34" charset="0"/>
                        </a:rPr>
                        <a:t>Kuusenjuurikääpä, suorat kustannukset </a:t>
                      </a:r>
                      <a:endParaRPr lang="fi-FI" sz="1600" b="0" i="0" dirty="0">
                        <a:effectLst/>
                      </a:endParaRPr>
                    </a:p>
                  </a:txBody>
                  <a:tcPr marL="48008" marR="48008" marT="24004" marB="24004"/>
                </a:tc>
                <a:tc>
                  <a:txBody>
                    <a:bodyPr/>
                    <a:lstStyle/>
                    <a:p>
                      <a:pPr algn="l" rtl="0" fontAlgn="base"/>
                      <a:r>
                        <a:rPr lang="fi-FI" sz="1600" b="0" i="0" dirty="0">
                          <a:effectLst/>
                          <a:latin typeface="Calibri" panose="020F0502020204030204" pitchFamily="34" charset="0"/>
                        </a:rPr>
                        <a:t>51,0 </a:t>
                      </a:r>
                      <a:endParaRPr lang="fi-FI" sz="1600" b="0" i="0" dirty="0">
                        <a:effectLst/>
                      </a:endParaRPr>
                    </a:p>
                  </a:txBody>
                  <a:tcPr marL="48008" marR="48008" marT="24004" marB="24004"/>
                </a:tc>
                <a:extLst>
                  <a:ext uri="{0D108BD9-81ED-4DB2-BD59-A6C34878D82A}">
                    <a16:rowId xmlns:a16="http://schemas.microsoft.com/office/drawing/2014/main" val="2547925926"/>
                  </a:ext>
                </a:extLst>
              </a:tr>
              <a:tr h="370840">
                <a:tc>
                  <a:txBody>
                    <a:bodyPr/>
                    <a:lstStyle/>
                    <a:p>
                      <a:pPr algn="l" rtl="0" fontAlgn="base"/>
                      <a:r>
                        <a:rPr lang="fi-FI" sz="1600" b="0" i="0" dirty="0">
                          <a:effectLst/>
                          <a:latin typeface="Calibri" panose="020F0502020204030204" pitchFamily="34" charset="0"/>
                        </a:rPr>
                        <a:t>Kuusenjuurikääpä, epäsuorat kustannukset </a:t>
                      </a:r>
                      <a:endParaRPr lang="fi-FI" sz="1600" b="0" i="0" dirty="0">
                        <a:effectLst/>
                      </a:endParaRPr>
                    </a:p>
                  </a:txBody>
                  <a:tcPr marL="48008" marR="48008" marT="24004" marB="24004"/>
                </a:tc>
                <a:tc>
                  <a:txBody>
                    <a:bodyPr/>
                    <a:lstStyle/>
                    <a:p>
                      <a:pPr algn="l" rtl="0" fontAlgn="base"/>
                      <a:r>
                        <a:rPr lang="fi-FI" sz="1600" b="0" i="0" dirty="0">
                          <a:effectLst/>
                          <a:latin typeface="Calibri" panose="020F0502020204030204" pitchFamily="34" charset="0"/>
                        </a:rPr>
                        <a:t>0,23 </a:t>
                      </a:r>
                      <a:endParaRPr lang="fi-FI" sz="1600" b="0" i="0" dirty="0">
                        <a:effectLst/>
                      </a:endParaRPr>
                    </a:p>
                  </a:txBody>
                  <a:tcPr marL="48008" marR="48008" marT="24004" marB="24004"/>
                </a:tc>
                <a:extLst>
                  <a:ext uri="{0D108BD9-81ED-4DB2-BD59-A6C34878D82A}">
                    <a16:rowId xmlns:a16="http://schemas.microsoft.com/office/drawing/2014/main" val="214356854"/>
                  </a:ext>
                </a:extLst>
              </a:tr>
              <a:tr h="370840">
                <a:tc>
                  <a:txBody>
                    <a:bodyPr/>
                    <a:lstStyle/>
                    <a:p>
                      <a:pPr algn="l" rtl="0" fontAlgn="base"/>
                      <a:r>
                        <a:rPr lang="fi-FI" sz="1600" b="0" i="0" dirty="0">
                          <a:effectLst/>
                          <a:latin typeface="Calibri" panose="020F0502020204030204" pitchFamily="34" charset="0"/>
                        </a:rPr>
                        <a:t>Männynjuurikääpä </a:t>
                      </a:r>
                      <a:endParaRPr lang="fi-FI" sz="1600" b="0" i="0" dirty="0">
                        <a:effectLst/>
                      </a:endParaRPr>
                    </a:p>
                  </a:txBody>
                  <a:tcPr marL="48008" marR="48008" marT="24004" marB="24004"/>
                </a:tc>
                <a:tc>
                  <a:txBody>
                    <a:bodyPr/>
                    <a:lstStyle/>
                    <a:p>
                      <a:pPr algn="l" rtl="0" fontAlgn="base"/>
                      <a:r>
                        <a:rPr lang="fi-FI" sz="1600" b="0" i="0" dirty="0">
                          <a:effectLst/>
                          <a:latin typeface="Calibri" panose="020F0502020204030204" pitchFamily="34" charset="0"/>
                        </a:rPr>
                        <a:t>0,47–4,40 </a:t>
                      </a:r>
                      <a:endParaRPr lang="fi-FI" sz="1600" b="0" i="0" dirty="0">
                        <a:effectLst/>
                      </a:endParaRPr>
                    </a:p>
                  </a:txBody>
                  <a:tcPr marL="48008" marR="48008" marT="24004" marB="24004"/>
                </a:tc>
                <a:extLst>
                  <a:ext uri="{0D108BD9-81ED-4DB2-BD59-A6C34878D82A}">
                    <a16:rowId xmlns:a16="http://schemas.microsoft.com/office/drawing/2014/main" val="4107786539"/>
                  </a:ext>
                </a:extLst>
              </a:tr>
              <a:tr h="370840">
                <a:tc>
                  <a:txBody>
                    <a:bodyPr/>
                    <a:lstStyle/>
                    <a:p>
                      <a:pPr algn="l" rtl="0" fontAlgn="base"/>
                      <a:r>
                        <a:rPr lang="fi-FI" sz="1600" b="0" i="0" dirty="0">
                          <a:effectLst/>
                          <a:latin typeface="Calibri" panose="020F0502020204030204" pitchFamily="34" charset="0"/>
                        </a:rPr>
                        <a:t>Tervasroso </a:t>
                      </a:r>
                      <a:endParaRPr lang="fi-FI" sz="1600" b="0" i="0" dirty="0">
                        <a:effectLst/>
                      </a:endParaRPr>
                    </a:p>
                  </a:txBody>
                  <a:tcPr marL="48008" marR="48008" marT="24004" marB="24004"/>
                </a:tc>
                <a:tc>
                  <a:txBody>
                    <a:bodyPr/>
                    <a:lstStyle/>
                    <a:p>
                      <a:pPr algn="l" rtl="0" fontAlgn="base"/>
                      <a:r>
                        <a:rPr lang="fi-FI" sz="1600" b="0" i="0" dirty="0">
                          <a:effectLst/>
                          <a:latin typeface="Calibri" panose="020F0502020204030204" pitchFamily="34" charset="0"/>
                        </a:rPr>
                        <a:t>3,50 </a:t>
                      </a:r>
                      <a:endParaRPr lang="fi-FI" sz="1600" b="0" i="0" dirty="0">
                        <a:effectLst/>
                      </a:endParaRPr>
                    </a:p>
                  </a:txBody>
                  <a:tcPr marL="48008" marR="48008" marT="24004" marB="24004"/>
                </a:tc>
                <a:extLst>
                  <a:ext uri="{0D108BD9-81ED-4DB2-BD59-A6C34878D82A}">
                    <a16:rowId xmlns:a16="http://schemas.microsoft.com/office/drawing/2014/main" val="4037665840"/>
                  </a:ext>
                </a:extLst>
              </a:tr>
              <a:tr h="370840">
                <a:tc>
                  <a:txBody>
                    <a:bodyPr/>
                    <a:lstStyle/>
                    <a:p>
                      <a:pPr algn="l" rtl="0" fontAlgn="base"/>
                      <a:r>
                        <a:rPr lang="fi-FI" sz="1600" b="0" i="0" dirty="0">
                          <a:effectLst/>
                          <a:latin typeface="Calibri" panose="020F0502020204030204" pitchFamily="34" charset="0"/>
                        </a:rPr>
                        <a:t>Kirjanpainaja </a:t>
                      </a:r>
                      <a:endParaRPr lang="fi-FI" sz="1600" b="0" i="0" dirty="0">
                        <a:effectLst/>
                      </a:endParaRPr>
                    </a:p>
                  </a:txBody>
                  <a:tcPr marL="48008" marR="48008" marT="24004" marB="24004"/>
                </a:tc>
                <a:tc>
                  <a:txBody>
                    <a:bodyPr/>
                    <a:lstStyle/>
                    <a:p>
                      <a:pPr algn="l" rtl="0" fontAlgn="base"/>
                      <a:r>
                        <a:rPr lang="fi-FI" sz="1600" b="0" i="0" dirty="0">
                          <a:effectLst/>
                          <a:latin typeface="Calibri" panose="020F0502020204030204" pitchFamily="34" charset="0"/>
                        </a:rPr>
                        <a:t>4,58–11,89 </a:t>
                      </a:r>
                      <a:endParaRPr lang="fi-FI" sz="1600" b="0" i="0" dirty="0">
                        <a:effectLst/>
                      </a:endParaRPr>
                    </a:p>
                  </a:txBody>
                  <a:tcPr marL="48008" marR="48008" marT="24004" marB="24004"/>
                </a:tc>
                <a:extLst>
                  <a:ext uri="{0D108BD9-81ED-4DB2-BD59-A6C34878D82A}">
                    <a16:rowId xmlns:a16="http://schemas.microsoft.com/office/drawing/2014/main" val="1202593880"/>
                  </a:ext>
                </a:extLst>
              </a:tr>
              <a:tr h="370840">
                <a:tc>
                  <a:txBody>
                    <a:bodyPr/>
                    <a:lstStyle/>
                    <a:p>
                      <a:pPr algn="l" rtl="0" fontAlgn="base"/>
                      <a:r>
                        <a:rPr lang="fi-FI" sz="1600" b="0" i="0" dirty="0">
                          <a:effectLst/>
                          <a:latin typeface="Calibri" panose="020F0502020204030204" pitchFamily="34" charset="0"/>
                        </a:rPr>
                        <a:t>Tukkimiehentäi </a:t>
                      </a:r>
                      <a:endParaRPr lang="fi-FI" sz="1600" b="0" i="0" dirty="0">
                        <a:effectLst/>
                      </a:endParaRPr>
                    </a:p>
                  </a:txBody>
                  <a:tcPr marL="48008" marR="48008" marT="24004" marB="24004"/>
                </a:tc>
                <a:tc>
                  <a:txBody>
                    <a:bodyPr/>
                    <a:lstStyle/>
                    <a:p>
                      <a:pPr algn="l" rtl="0" fontAlgn="base"/>
                      <a:r>
                        <a:rPr lang="fi-FI" sz="1600" b="0" i="0" dirty="0">
                          <a:effectLst/>
                          <a:latin typeface="Calibri" panose="020F0502020204030204" pitchFamily="34" charset="0"/>
                        </a:rPr>
                        <a:t>0,78–29,08 </a:t>
                      </a:r>
                      <a:endParaRPr lang="fi-FI" sz="1600" b="0" i="0" dirty="0">
                        <a:effectLst/>
                      </a:endParaRPr>
                    </a:p>
                  </a:txBody>
                  <a:tcPr marL="48008" marR="48008" marT="24004" marB="24004"/>
                </a:tc>
                <a:extLst>
                  <a:ext uri="{0D108BD9-81ED-4DB2-BD59-A6C34878D82A}">
                    <a16:rowId xmlns:a16="http://schemas.microsoft.com/office/drawing/2014/main" val="2589564990"/>
                  </a:ext>
                </a:extLst>
              </a:tr>
              <a:tr h="370840">
                <a:tc>
                  <a:txBody>
                    <a:bodyPr/>
                    <a:lstStyle/>
                    <a:p>
                      <a:pPr algn="l" rtl="0" fontAlgn="base"/>
                      <a:r>
                        <a:rPr lang="fi-FI" sz="1600" b="0" i="0" dirty="0">
                          <a:effectLst/>
                          <a:latin typeface="Calibri" panose="020F0502020204030204" pitchFamily="34" charset="0"/>
                        </a:rPr>
                        <a:t>Mäntypistiäiset </a:t>
                      </a:r>
                      <a:endParaRPr lang="fi-FI" sz="1600" b="0" i="0" dirty="0">
                        <a:effectLst/>
                      </a:endParaRPr>
                    </a:p>
                  </a:txBody>
                  <a:tcPr marL="48008" marR="48008" marT="24004" marB="24004"/>
                </a:tc>
                <a:tc>
                  <a:txBody>
                    <a:bodyPr/>
                    <a:lstStyle/>
                    <a:p>
                      <a:pPr algn="l" rtl="0" fontAlgn="base"/>
                      <a:r>
                        <a:rPr lang="fi-FI" sz="1600" b="0" i="0" dirty="0">
                          <a:effectLst/>
                          <a:latin typeface="Calibri" panose="020F0502020204030204" pitchFamily="34" charset="0"/>
                        </a:rPr>
                        <a:t>2,78 </a:t>
                      </a:r>
                      <a:endParaRPr lang="fi-FI" sz="1600" b="0" i="0" dirty="0">
                        <a:effectLst/>
                      </a:endParaRPr>
                    </a:p>
                  </a:txBody>
                  <a:tcPr marL="48008" marR="48008" marT="24004" marB="24004"/>
                </a:tc>
                <a:extLst>
                  <a:ext uri="{0D108BD9-81ED-4DB2-BD59-A6C34878D82A}">
                    <a16:rowId xmlns:a16="http://schemas.microsoft.com/office/drawing/2014/main" val="1805323327"/>
                  </a:ext>
                </a:extLst>
              </a:tr>
              <a:tr h="370840">
                <a:tc>
                  <a:txBody>
                    <a:bodyPr/>
                    <a:lstStyle/>
                    <a:p>
                      <a:pPr algn="l" rtl="0" fontAlgn="base"/>
                      <a:r>
                        <a:rPr lang="fi-FI" sz="1600" b="0" i="0" dirty="0">
                          <a:effectLst/>
                          <a:latin typeface="Calibri" panose="020F0502020204030204" pitchFamily="34" charset="0"/>
                        </a:rPr>
                        <a:t>Myyrät </a:t>
                      </a:r>
                      <a:endParaRPr lang="fi-FI" sz="1600" b="0" i="0" dirty="0">
                        <a:effectLst/>
                      </a:endParaRPr>
                    </a:p>
                  </a:txBody>
                  <a:tcPr marL="48008" marR="48008" marT="24004" marB="24004"/>
                </a:tc>
                <a:tc>
                  <a:txBody>
                    <a:bodyPr/>
                    <a:lstStyle/>
                    <a:p>
                      <a:pPr algn="l" rtl="0" fontAlgn="base"/>
                      <a:r>
                        <a:rPr lang="fi-FI" sz="1600" b="0" i="0" dirty="0">
                          <a:effectLst/>
                          <a:latin typeface="Calibri" panose="020F0502020204030204" pitchFamily="34" charset="0"/>
                        </a:rPr>
                        <a:t>0,70–5,80 </a:t>
                      </a:r>
                      <a:endParaRPr lang="fi-FI" sz="1600" b="0" i="0" dirty="0">
                        <a:effectLst/>
                      </a:endParaRPr>
                    </a:p>
                  </a:txBody>
                  <a:tcPr marL="48008" marR="48008" marT="24004" marB="24004"/>
                </a:tc>
                <a:extLst>
                  <a:ext uri="{0D108BD9-81ED-4DB2-BD59-A6C34878D82A}">
                    <a16:rowId xmlns:a16="http://schemas.microsoft.com/office/drawing/2014/main" val="3807019846"/>
                  </a:ext>
                </a:extLst>
              </a:tr>
              <a:tr h="370840">
                <a:tc>
                  <a:txBody>
                    <a:bodyPr/>
                    <a:lstStyle/>
                    <a:p>
                      <a:pPr algn="l" rtl="0" fontAlgn="base"/>
                      <a:r>
                        <a:rPr lang="fi-FI" sz="1600" b="0" i="0" dirty="0">
                          <a:effectLst/>
                          <a:latin typeface="Calibri" panose="020F0502020204030204" pitchFamily="34" charset="0"/>
                        </a:rPr>
                        <a:t>Hirvieläimet, pääasiassa hirvi </a:t>
                      </a:r>
                      <a:endParaRPr lang="fi-FI" sz="1600" b="0" i="0" dirty="0">
                        <a:effectLst/>
                      </a:endParaRPr>
                    </a:p>
                  </a:txBody>
                  <a:tcPr marL="48008" marR="48008" marT="24004" marB="24004"/>
                </a:tc>
                <a:tc>
                  <a:txBody>
                    <a:bodyPr/>
                    <a:lstStyle/>
                    <a:p>
                      <a:pPr algn="l" rtl="0" fontAlgn="base"/>
                      <a:r>
                        <a:rPr lang="fi-FI" sz="1600" b="0" i="0" dirty="0">
                          <a:effectLst/>
                          <a:latin typeface="Calibri" panose="020F0502020204030204" pitchFamily="34" charset="0"/>
                        </a:rPr>
                        <a:t>6,57–24,26 </a:t>
                      </a:r>
                      <a:endParaRPr lang="fi-FI" sz="1600" b="0" i="0" dirty="0">
                        <a:effectLst/>
                      </a:endParaRPr>
                    </a:p>
                  </a:txBody>
                  <a:tcPr marL="48008" marR="48008" marT="24004" marB="24004"/>
                </a:tc>
                <a:extLst>
                  <a:ext uri="{0D108BD9-81ED-4DB2-BD59-A6C34878D82A}">
                    <a16:rowId xmlns:a16="http://schemas.microsoft.com/office/drawing/2014/main" val="3823807932"/>
                  </a:ext>
                </a:extLst>
              </a:tr>
              <a:tr h="370840">
                <a:tc>
                  <a:txBody>
                    <a:bodyPr/>
                    <a:lstStyle/>
                    <a:p>
                      <a:pPr algn="l" rtl="0" fontAlgn="base"/>
                      <a:r>
                        <a:rPr lang="fi-FI" sz="1600" b="0" i="0" dirty="0">
                          <a:effectLst/>
                          <a:latin typeface="Calibri" panose="020F0502020204030204" pitchFamily="34" charset="0"/>
                        </a:rPr>
                        <a:t>Tuuli </a:t>
                      </a:r>
                      <a:endParaRPr lang="fi-FI" sz="1600" b="0" i="0" dirty="0">
                        <a:effectLst/>
                      </a:endParaRPr>
                    </a:p>
                  </a:txBody>
                  <a:tcPr marL="48008" marR="48008" marT="24004" marB="24004"/>
                </a:tc>
                <a:tc>
                  <a:txBody>
                    <a:bodyPr/>
                    <a:lstStyle/>
                    <a:p>
                      <a:pPr algn="l" rtl="0" fontAlgn="base"/>
                      <a:r>
                        <a:rPr lang="fi-FI" sz="1600" b="0" i="0" dirty="0">
                          <a:effectLst/>
                          <a:latin typeface="Calibri" panose="020F0502020204030204" pitchFamily="34" charset="0"/>
                        </a:rPr>
                        <a:t>8,78–13,16 </a:t>
                      </a:r>
                      <a:endParaRPr lang="fi-FI" sz="1600" b="0" i="0" dirty="0">
                        <a:effectLst/>
                      </a:endParaRPr>
                    </a:p>
                  </a:txBody>
                  <a:tcPr marL="48008" marR="48008" marT="24004" marB="24004"/>
                </a:tc>
                <a:extLst>
                  <a:ext uri="{0D108BD9-81ED-4DB2-BD59-A6C34878D82A}">
                    <a16:rowId xmlns:a16="http://schemas.microsoft.com/office/drawing/2014/main" val="608513062"/>
                  </a:ext>
                </a:extLst>
              </a:tr>
              <a:tr h="370840">
                <a:tc>
                  <a:txBody>
                    <a:bodyPr/>
                    <a:lstStyle/>
                    <a:p>
                      <a:pPr algn="l" rtl="0" fontAlgn="base"/>
                      <a:r>
                        <a:rPr lang="fi-FI" sz="1600" b="0" i="0" dirty="0">
                          <a:effectLst/>
                          <a:latin typeface="Calibri" panose="020F0502020204030204" pitchFamily="34" charset="0"/>
                        </a:rPr>
                        <a:t>Lumi</a:t>
                      </a:r>
                      <a:endParaRPr lang="fi-FI" sz="1600" b="0" i="0" dirty="0">
                        <a:effectLst/>
                      </a:endParaRPr>
                    </a:p>
                  </a:txBody>
                  <a:tcPr marL="48008" marR="48008" marT="24004" marB="24004"/>
                </a:tc>
                <a:tc>
                  <a:txBody>
                    <a:bodyPr/>
                    <a:lstStyle/>
                    <a:p>
                      <a:pPr algn="l" rtl="0" fontAlgn="base"/>
                      <a:r>
                        <a:rPr lang="fi-FI" sz="1600" b="0" i="0" dirty="0">
                          <a:effectLst/>
                          <a:latin typeface="Calibri" panose="020F0502020204030204" pitchFamily="34" charset="0"/>
                        </a:rPr>
                        <a:t>2,13–2,69 </a:t>
                      </a:r>
                      <a:endParaRPr lang="fi-FI" sz="1600" b="0" i="0" dirty="0">
                        <a:effectLst/>
                      </a:endParaRPr>
                    </a:p>
                  </a:txBody>
                  <a:tcPr marL="48008" marR="48008" marT="24004" marB="24004"/>
                </a:tc>
                <a:extLst>
                  <a:ext uri="{0D108BD9-81ED-4DB2-BD59-A6C34878D82A}">
                    <a16:rowId xmlns:a16="http://schemas.microsoft.com/office/drawing/2014/main" val="914388380"/>
                  </a:ext>
                </a:extLst>
              </a:tr>
              <a:tr h="370840">
                <a:tc>
                  <a:txBody>
                    <a:bodyPr/>
                    <a:lstStyle/>
                    <a:p>
                      <a:pPr algn="l" rtl="0" fontAlgn="base"/>
                      <a:r>
                        <a:rPr lang="fi-FI" sz="1600" b="1" i="0" dirty="0">
                          <a:effectLst/>
                          <a:latin typeface="Calibri" panose="020F0502020204030204" pitchFamily="34" charset="0"/>
                        </a:rPr>
                        <a:t>Yhteensä </a:t>
                      </a:r>
                      <a:endParaRPr lang="fi-FI" sz="1600" b="1" i="0" dirty="0">
                        <a:effectLst/>
                      </a:endParaRPr>
                    </a:p>
                  </a:txBody>
                  <a:tcPr marL="48008" marR="48008" marT="24004" marB="24004"/>
                </a:tc>
                <a:tc>
                  <a:txBody>
                    <a:bodyPr/>
                    <a:lstStyle/>
                    <a:p>
                      <a:pPr algn="l" rtl="0" fontAlgn="base"/>
                      <a:r>
                        <a:rPr lang="fi-FI" sz="1600" b="1" i="0" dirty="0">
                          <a:effectLst/>
                          <a:latin typeface="Calibri" panose="020F0502020204030204" pitchFamily="34" charset="0"/>
                        </a:rPr>
                        <a:t>81,52–148,79</a:t>
                      </a:r>
                      <a:r>
                        <a:rPr lang="fi-FI" sz="1600" b="0" i="0" dirty="0">
                          <a:effectLst/>
                          <a:latin typeface="Calibri" panose="020F0502020204030204" pitchFamily="34" charset="0"/>
                        </a:rPr>
                        <a:t> </a:t>
                      </a:r>
                      <a:endParaRPr lang="fi-FI" sz="1600" b="0" i="0" dirty="0">
                        <a:effectLst/>
                      </a:endParaRPr>
                    </a:p>
                  </a:txBody>
                  <a:tcPr marL="48008" marR="48008" marT="24004" marB="24004"/>
                </a:tc>
                <a:extLst>
                  <a:ext uri="{0D108BD9-81ED-4DB2-BD59-A6C34878D82A}">
                    <a16:rowId xmlns:a16="http://schemas.microsoft.com/office/drawing/2014/main" val="1513765413"/>
                  </a:ext>
                </a:extLst>
              </a:tr>
            </a:tbl>
          </a:graphicData>
        </a:graphic>
      </p:graphicFrame>
      <p:sp>
        <p:nvSpPr>
          <p:cNvPr id="4" name="Tekstiruutu 3">
            <a:extLst>
              <a:ext uri="{FF2B5EF4-FFF2-40B4-BE49-F238E27FC236}">
                <a16:creationId xmlns:a16="http://schemas.microsoft.com/office/drawing/2014/main" id="{E6E2DA01-6212-432D-8787-7592DA8FE1AA}"/>
              </a:ext>
            </a:extLst>
          </p:cNvPr>
          <p:cNvSpPr txBox="1"/>
          <p:nvPr/>
        </p:nvSpPr>
        <p:spPr>
          <a:xfrm>
            <a:off x="8832304" y="3717032"/>
            <a:ext cx="2664296" cy="2308324"/>
          </a:xfrm>
          <a:prstGeom prst="rect">
            <a:avLst/>
          </a:prstGeom>
          <a:noFill/>
        </p:spPr>
        <p:txBody>
          <a:bodyPr wrap="square" rtlCol="0">
            <a:spAutoFit/>
          </a:bodyPr>
          <a:lstStyle/>
          <a:p>
            <a:r>
              <a:rPr lang="fi-FI" sz="1200" dirty="0"/>
              <a:t>Hantula, J., </a:t>
            </a:r>
            <a:r>
              <a:rPr lang="fi-FI" sz="1200" dirty="0" err="1"/>
              <a:t>Ahtikoski</a:t>
            </a:r>
            <a:r>
              <a:rPr lang="fi-FI" sz="1200" dirty="0"/>
              <a:t>, A., Honkaniemi, J., </a:t>
            </a:r>
            <a:r>
              <a:rPr lang="fi-FI" sz="1200" dirty="0" err="1"/>
              <a:t>Huitu</a:t>
            </a:r>
            <a:r>
              <a:rPr lang="fi-FI" sz="1200" dirty="0"/>
              <a:t>, O., Härkönen, M., Kaitera, J., Koivula, M., Korhonen, K.T., Lindén, A., Lintunen, J., </a:t>
            </a:r>
            <a:r>
              <a:rPr lang="fi-FI" sz="1200" dirty="0" err="1"/>
              <a:t>Luoranen</a:t>
            </a:r>
            <a:r>
              <a:rPr lang="fi-FI" sz="1200" dirty="0"/>
              <a:t>, J., Matala, J., Melin, M., Nikula, A., Peltoniemi, M., Piri, T., Räsänen, T., Sorsa, J.-A., Strandström, M., Uusivuori, J. &amp; Ylioja, T. 2023. Metsätuhojen kokonaisvaltainen arviointi : METKOKA-hankkeen loppuraportti. </a:t>
            </a:r>
            <a:r>
              <a:rPr lang="fi-FI" sz="1200" dirty="0" err="1"/>
              <a:t>Luonnonvaraja</a:t>
            </a:r>
            <a:r>
              <a:rPr lang="fi-FI" sz="1200" dirty="0"/>
              <a:t> biotalouden tutkimus 46/2023. Luonnonvarakeskus. Helsinki. 140 s.</a:t>
            </a:r>
            <a:endParaRPr lang="fi-FI" dirty="0"/>
          </a:p>
        </p:txBody>
      </p:sp>
      <p:sp>
        <p:nvSpPr>
          <p:cNvPr id="5" name="Dian numeron paikkamerkki 4">
            <a:extLst>
              <a:ext uri="{FF2B5EF4-FFF2-40B4-BE49-F238E27FC236}">
                <a16:creationId xmlns:a16="http://schemas.microsoft.com/office/drawing/2014/main" id="{E7F15FBB-0D4F-4CD7-85AE-6251A8DA444E}"/>
              </a:ext>
            </a:extLst>
          </p:cNvPr>
          <p:cNvSpPr>
            <a:spLocks noGrp="1"/>
          </p:cNvSpPr>
          <p:nvPr>
            <p:ph type="sldNum" sz="quarter" idx="12"/>
          </p:nvPr>
        </p:nvSpPr>
        <p:spPr/>
        <p:txBody>
          <a:bodyPr/>
          <a:lstStyle/>
          <a:p>
            <a:fld id="{2020BB7A-7565-440A-AF71-226D618FE89D}" type="slidenum">
              <a:rPr lang="fi-FI" smtClean="0"/>
              <a:pPr/>
              <a:t>22</a:t>
            </a:fld>
            <a:endParaRPr lang="fi-FI"/>
          </a:p>
        </p:txBody>
      </p:sp>
    </p:spTree>
    <p:extLst>
      <p:ext uri="{BB962C8B-B14F-4D97-AF65-F5344CB8AC3E}">
        <p14:creationId xmlns:p14="http://schemas.microsoft.com/office/powerpoint/2010/main" val="3369659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D7324E6-BACA-4CF0-9413-57C0CBCD6832}"/>
              </a:ext>
            </a:extLst>
          </p:cNvPr>
          <p:cNvSpPr>
            <a:spLocks noGrp="1"/>
          </p:cNvSpPr>
          <p:nvPr>
            <p:ph type="title"/>
          </p:nvPr>
        </p:nvSpPr>
        <p:spPr/>
        <p:txBody>
          <a:bodyPr/>
          <a:lstStyle/>
          <a:p>
            <a:r>
              <a:rPr lang="fi-FI" dirty="0"/>
              <a:t>Kasvuun vaikuttavat tekijät - </a:t>
            </a:r>
            <a:r>
              <a:rPr lang="fi-FI" b="1" dirty="0"/>
              <a:t>YHTEENVETO</a:t>
            </a:r>
            <a:endParaRPr lang="fi-FI" dirty="0"/>
          </a:p>
        </p:txBody>
      </p:sp>
      <p:graphicFrame>
        <p:nvGraphicFramePr>
          <p:cNvPr id="6" name="Taulukko 6">
            <a:extLst>
              <a:ext uri="{FF2B5EF4-FFF2-40B4-BE49-F238E27FC236}">
                <a16:creationId xmlns:a16="http://schemas.microsoft.com/office/drawing/2014/main" id="{D940805D-54D3-4296-9941-114743254712}"/>
              </a:ext>
            </a:extLst>
          </p:cNvPr>
          <p:cNvGraphicFramePr>
            <a:graphicFrameLocks noGrp="1"/>
          </p:cNvGraphicFramePr>
          <p:nvPr>
            <p:extLst>
              <p:ext uri="{D42A27DB-BD31-4B8C-83A1-F6EECF244321}">
                <p14:modId xmlns:p14="http://schemas.microsoft.com/office/powerpoint/2010/main" val="3918814363"/>
              </p:ext>
            </p:extLst>
          </p:nvPr>
        </p:nvGraphicFramePr>
        <p:xfrm>
          <a:off x="839416" y="1528240"/>
          <a:ext cx="10513168" cy="3801520"/>
        </p:xfrm>
        <a:graphic>
          <a:graphicData uri="http://schemas.openxmlformats.org/drawingml/2006/table">
            <a:tbl>
              <a:tblPr firstRow="1" bandRow="1">
                <a:tableStyleId>{5C22544A-7EE6-4342-B048-85BDC9FD1C3A}</a:tableStyleId>
              </a:tblPr>
              <a:tblGrid>
                <a:gridCol w="3384376">
                  <a:extLst>
                    <a:ext uri="{9D8B030D-6E8A-4147-A177-3AD203B41FA5}">
                      <a16:colId xmlns:a16="http://schemas.microsoft.com/office/drawing/2014/main" val="2659218938"/>
                    </a:ext>
                  </a:extLst>
                </a:gridCol>
                <a:gridCol w="7128792">
                  <a:extLst>
                    <a:ext uri="{9D8B030D-6E8A-4147-A177-3AD203B41FA5}">
                      <a16:colId xmlns:a16="http://schemas.microsoft.com/office/drawing/2014/main" val="1838885251"/>
                    </a:ext>
                  </a:extLst>
                </a:gridCol>
              </a:tblGrid>
              <a:tr h="370840">
                <a:tc>
                  <a:txBody>
                    <a:bodyPr/>
                    <a:lstStyle/>
                    <a:p>
                      <a:pPr algn="l" rtl="0" fontAlgn="base"/>
                      <a:r>
                        <a:rPr lang="fi-FI" sz="1600" b="1" i="0" dirty="0">
                          <a:effectLst/>
                          <a:latin typeface="Calibri" panose="020F0502020204030204" pitchFamily="34" charset="0"/>
                        </a:rPr>
                        <a:t>Vaikuttava tekijä</a:t>
                      </a:r>
                      <a:endParaRPr lang="fi-FI" sz="2000" b="1" i="0" dirty="0">
                        <a:effectLst/>
                      </a:endParaRPr>
                    </a:p>
                  </a:txBody>
                  <a:tcPr marL="50121" marR="50121" marT="25060" marB="25060"/>
                </a:tc>
                <a:tc>
                  <a:txBody>
                    <a:bodyPr/>
                    <a:lstStyle/>
                    <a:p>
                      <a:pPr algn="l" rtl="0" fontAlgn="base"/>
                      <a:r>
                        <a:rPr lang="fi-FI" sz="1600" b="0" i="0" dirty="0">
                          <a:effectLst/>
                          <a:latin typeface="Calibri" panose="020F0502020204030204" pitchFamily="34" charset="0"/>
                        </a:rPr>
                        <a:t>Vaikutuksen selitys</a:t>
                      </a:r>
                      <a:endParaRPr lang="fi-FI" sz="2000" b="0" i="0" dirty="0">
                        <a:effectLst/>
                      </a:endParaRPr>
                    </a:p>
                  </a:txBody>
                  <a:tcPr marL="50121" marR="50121" marT="25060" marB="25060"/>
                </a:tc>
                <a:extLst>
                  <a:ext uri="{0D108BD9-81ED-4DB2-BD59-A6C34878D82A}">
                    <a16:rowId xmlns:a16="http://schemas.microsoft.com/office/drawing/2014/main" val="3375464702"/>
                  </a:ext>
                </a:extLst>
              </a:tr>
              <a:tr h="370840">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fi-FI" sz="1600" b="1" i="0" kern="1200" dirty="0">
                          <a:solidFill>
                            <a:schemeClr val="dk1"/>
                          </a:solidFill>
                          <a:effectLst/>
                          <a:latin typeface="Calibri" panose="020F0502020204030204" pitchFamily="34" charset="0"/>
                          <a:ea typeface="+mn-ea"/>
                          <a:cs typeface="+mn-cs"/>
                        </a:rPr>
                        <a:t>Pinta-ala</a:t>
                      </a:r>
                      <a:r>
                        <a:rPr lang="fi-FI" sz="2000" b="1" i="0" dirty="0">
                          <a:effectLst/>
                          <a:latin typeface="Calibri" panose="020F0502020204030204" pitchFamily="34" charset="0"/>
                        </a:rPr>
                        <a:t> </a:t>
                      </a:r>
                      <a:endParaRPr lang="fi-FI" sz="2800" b="1" i="0" dirty="0">
                        <a:effectLst/>
                      </a:endParaRPr>
                    </a:p>
                  </a:txBody>
                  <a:tcPr marL="50121" marR="50121" marT="25060" marB="25060"/>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fi-FI" sz="1600" b="0" i="0" kern="1200" dirty="0">
                          <a:solidFill>
                            <a:schemeClr val="dk1"/>
                          </a:solidFill>
                          <a:effectLst/>
                          <a:latin typeface="Calibri" panose="020F0502020204030204" pitchFamily="34" charset="0"/>
                          <a:ea typeface="+mn-ea"/>
                          <a:cs typeface="+mn-cs"/>
                        </a:rPr>
                        <a:t>Suurempi pinta-ala mahdollistaa enemmän puuston kasvua. </a:t>
                      </a:r>
                    </a:p>
                  </a:txBody>
                  <a:tcPr marL="50121" marR="50121" marT="25060" marB="25060"/>
                </a:tc>
                <a:extLst>
                  <a:ext uri="{0D108BD9-81ED-4DB2-BD59-A6C34878D82A}">
                    <a16:rowId xmlns:a16="http://schemas.microsoft.com/office/drawing/2014/main" val="1728428193"/>
                  </a:ext>
                </a:extLst>
              </a:tr>
              <a:tr h="370840">
                <a:tc>
                  <a:txBody>
                    <a:bodyPr/>
                    <a:lstStyle/>
                    <a:p>
                      <a:pPr algn="l" rtl="0" fontAlgn="base"/>
                      <a:r>
                        <a:rPr lang="fi-FI" sz="1600" b="1" i="0" dirty="0">
                          <a:effectLst/>
                          <a:latin typeface="Calibri" panose="020F0502020204030204" pitchFamily="34" charset="0"/>
                        </a:rPr>
                        <a:t>Kasvupaikka </a:t>
                      </a:r>
                      <a:endParaRPr lang="fi-FI" sz="2000" b="1" i="0" dirty="0">
                        <a:effectLst/>
                      </a:endParaRPr>
                    </a:p>
                  </a:txBody>
                  <a:tcPr marL="50121" marR="50121" marT="25060" marB="25060"/>
                </a:tc>
                <a:tc>
                  <a:txBody>
                    <a:bodyPr/>
                    <a:lstStyle/>
                    <a:p>
                      <a:pPr algn="l" rtl="0" fontAlgn="base"/>
                      <a:r>
                        <a:rPr lang="fi-FI" sz="1600" b="0" i="0" dirty="0">
                          <a:effectLst/>
                          <a:latin typeface="Calibri" panose="020F0502020204030204" pitchFamily="34" charset="0"/>
                        </a:rPr>
                        <a:t>Maaperä, ravinteikkuus, veden määrä ja ilmasto vaikuttavat olennaisesti metsien kasvuun. </a:t>
                      </a:r>
                      <a:endParaRPr lang="fi-FI" sz="2000" b="0" i="0" dirty="0">
                        <a:effectLst/>
                      </a:endParaRPr>
                    </a:p>
                  </a:txBody>
                  <a:tcPr marL="50121" marR="50121" marT="25060" marB="25060"/>
                </a:tc>
                <a:extLst>
                  <a:ext uri="{0D108BD9-81ED-4DB2-BD59-A6C34878D82A}">
                    <a16:rowId xmlns:a16="http://schemas.microsoft.com/office/drawing/2014/main" val="138513394"/>
                  </a:ext>
                </a:extLst>
              </a:tr>
              <a:tr h="370840">
                <a:tc>
                  <a:txBody>
                    <a:bodyPr/>
                    <a:lstStyle/>
                    <a:p>
                      <a:pPr algn="l" rtl="0" fontAlgn="base"/>
                      <a:r>
                        <a:rPr lang="fi-FI" sz="1600" b="1" i="0" dirty="0">
                          <a:effectLst/>
                          <a:latin typeface="Calibri" panose="020F0502020204030204" pitchFamily="34" charset="0"/>
                        </a:rPr>
                        <a:t>Puulajit </a:t>
                      </a:r>
                      <a:endParaRPr lang="fi-FI" sz="2000" b="1" i="0" dirty="0">
                        <a:effectLst/>
                      </a:endParaRPr>
                    </a:p>
                  </a:txBody>
                  <a:tcPr marL="50121" marR="50121" marT="25060" marB="25060"/>
                </a:tc>
                <a:tc>
                  <a:txBody>
                    <a:bodyPr/>
                    <a:lstStyle/>
                    <a:p>
                      <a:pPr algn="l" rtl="0" fontAlgn="base"/>
                      <a:r>
                        <a:rPr lang="fi-FI" sz="1600" b="0" i="0" dirty="0">
                          <a:effectLst/>
                          <a:latin typeface="Calibri" panose="020F0502020204030204" pitchFamily="34" charset="0"/>
                        </a:rPr>
                        <a:t>Eri puulajit kasvavat eri rytmissä eri kasvupaikoilla. </a:t>
                      </a:r>
                      <a:endParaRPr lang="fi-FI" sz="2000" b="0" i="0" dirty="0">
                        <a:effectLst/>
                      </a:endParaRPr>
                    </a:p>
                  </a:txBody>
                  <a:tcPr marL="50121" marR="50121" marT="25060" marB="25060"/>
                </a:tc>
                <a:extLst>
                  <a:ext uri="{0D108BD9-81ED-4DB2-BD59-A6C34878D82A}">
                    <a16:rowId xmlns:a16="http://schemas.microsoft.com/office/drawing/2014/main" val="3087546629"/>
                  </a:ext>
                </a:extLst>
              </a:tr>
              <a:tr h="370840">
                <a:tc>
                  <a:txBody>
                    <a:bodyPr/>
                    <a:lstStyle/>
                    <a:p>
                      <a:pPr algn="l" rtl="0" fontAlgn="base"/>
                      <a:r>
                        <a:rPr lang="fi-FI" sz="1600" b="1" i="0" dirty="0">
                          <a:effectLst/>
                          <a:latin typeface="Calibri" panose="020F0502020204030204" pitchFamily="34" charset="0"/>
                        </a:rPr>
                        <a:t>Puuston ikä </a:t>
                      </a:r>
                      <a:endParaRPr lang="fi-FI" sz="2000" b="1" i="0" dirty="0">
                        <a:effectLst/>
                      </a:endParaRPr>
                    </a:p>
                  </a:txBody>
                  <a:tcPr marL="50121" marR="50121" marT="25060" marB="25060"/>
                </a:tc>
                <a:tc>
                  <a:txBody>
                    <a:bodyPr/>
                    <a:lstStyle/>
                    <a:p>
                      <a:pPr algn="l" rtl="0" fontAlgn="base"/>
                      <a:r>
                        <a:rPr lang="fi-FI" sz="1600" b="0" i="0" dirty="0">
                          <a:effectLst/>
                          <a:latin typeface="Calibri" panose="020F0502020204030204" pitchFamily="34" charset="0"/>
                        </a:rPr>
                        <a:t>Puun kasvunopeus riippuu puun iästä. Nuoret metsät kasvavat hyvin ja toimivat vahvana hiilinieluna. </a:t>
                      </a:r>
                      <a:endParaRPr lang="fi-FI" sz="2000" b="0" i="0" dirty="0">
                        <a:effectLst/>
                      </a:endParaRPr>
                    </a:p>
                  </a:txBody>
                  <a:tcPr marL="50121" marR="50121" marT="25060" marB="25060"/>
                </a:tc>
                <a:extLst>
                  <a:ext uri="{0D108BD9-81ED-4DB2-BD59-A6C34878D82A}">
                    <a16:rowId xmlns:a16="http://schemas.microsoft.com/office/drawing/2014/main" val="2969582586"/>
                  </a:ext>
                </a:extLst>
              </a:tr>
              <a:tr h="370840">
                <a:tc>
                  <a:txBody>
                    <a:bodyPr/>
                    <a:lstStyle/>
                    <a:p>
                      <a:pPr algn="l" rtl="0" fontAlgn="base"/>
                      <a:r>
                        <a:rPr lang="fi-FI" sz="1600" b="1" i="0" dirty="0">
                          <a:effectLst/>
                          <a:latin typeface="Calibri" panose="020F0502020204030204" pitchFamily="34" charset="0"/>
                        </a:rPr>
                        <a:t>Hakkuut ja hoitotoimenpiteet</a:t>
                      </a:r>
                      <a:endParaRPr lang="fi-FI" sz="2000" b="1" i="0" dirty="0">
                        <a:effectLst/>
                      </a:endParaRPr>
                    </a:p>
                  </a:txBody>
                  <a:tcPr marL="50121" marR="50121" marT="25060" marB="25060"/>
                </a:tc>
                <a:tc>
                  <a:txBody>
                    <a:bodyPr/>
                    <a:lstStyle/>
                    <a:p>
                      <a:pPr algn="l" rtl="0" fontAlgn="base"/>
                      <a:r>
                        <a:rPr lang="fi-FI" sz="1600" b="0" i="0" dirty="0">
                          <a:effectLst/>
                          <a:latin typeface="Calibri" panose="020F0502020204030204" pitchFamily="34" charset="0"/>
                        </a:rPr>
                        <a:t>Metsänhoitotoimenpiteet kuten lannoitus ja vesitalouden järjestely sekä hakkuut vaikuttavat metsien kasvuun ja jäljelle jäävään hiilivarastoon. </a:t>
                      </a:r>
                      <a:endParaRPr lang="fi-FI" sz="2000" b="0" i="0" dirty="0">
                        <a:effectLst/>
                      </a:endParaRPr>
                    </a:p>
                  </a:txBody>
                  <a:tcPr marL="50121" marR="50121" marT="25060" marB="25060"/>
                </a:tc>
                <a:extLst>
                  <a:ext uri="{0D108BD9-81ED-4DB2-BD59-A6C34878D82A}">
                    <a16:rowId xmlns:a16="http://schemas.microsoft.com/office/drawing/2014/main" val="2866045045"/>
                  </a:ext>
                </a:extLst>
              </a:tr>
              <a:tr h="370840">
                <a:tc>
                  <a:txBody>
                    <a:bodyPr/>
                    <a:lstStyle/>
                    <a:p>
                      <a:pPr algn="l" rtl="0" fontAlgn="base"/>
                      <a:r>
                        <a:rPr lang="fi-FI" sz="1600" b="1" i="0" dirty="0">
                          <a:effectLst/>
                          <a:latin typeface="Calibri" panose="020F0502020204030204" pitchFamily="34" charset="0"/>
                        </a:rPr>
                        <a:t>Jalostus </a:t>
                      </a:r>
                      <a:endParaRPr lang="fi-FI" sz="2000" b="1" i="0" dirty="0">
                        <a:effectLst/>
                      </a:endParaRPr>
                    </a:p>
                  </a:txBody>
                  <a:tcPr marL="50121" marR="50121" marT="25060" marB="25060"/>
                </a:tc>
                <a:tc>
                  <a:txBody>
                    <a:bodyPr/>
                    <a:lstStyle/>
                    <a:p>
                      <a:pPr algn="l" rtl="0" fontAlgn="base"/>
                      <a:r>
                        <a:rPr lang="fi-FI" sz="1600" b="0" i="0" dirty="0">
                          <a:effectLst/>
                          <a:latin typeface="Calibri" panose="020F0502020204030204" pitchFamily="34" charset="0"/>
                        </a:rPr>
                        <a:t>Jalostetulla siemen- ja taimiaineksella voidaan saavuttaa parempaa kasvua ja laadukkaampaa ainespuuta. </a:t>
                      </a:r>
                      <a:endParaRPr lang="fi-FI" sz="2000" b="0" i="0" dirty="0">
                        <a:effectLst/>
                      </a:endParaRPr>
                    </a:p>
                  </a:txBody>
                  <a:tcPr marL="50121" marR="50121" marT="25060" marB="25060"/>
                </a:tc>
                <a:extLst>
                  <a:ext uri="{0D108BD9-81ED-4DB2-BD59-A6C34878D82A}">
                    <a16:rowId xmlns:a16="http://schemas.microsoft.com/office/drawing/2014/main" val="2656168021"/>
                  </a:ext>
                </a:extLst>
              </a:tr>
              <a:tr h="370840">
                <a:tc>
                  <a:txBody>
                    <a:bodyPr/>
                    <a:lstStyle/>
                    <a:p>
                      <a:pPr algn="l" rtl="0" fontAlgn="base"/>
                      <a:r>
                        <a:rPr lang="fi-FI" sz="1600" b="1" i="0" dirty="0">
                          <a:effectLst/>
                          <a:latin typeface="Calibri" panose="020F0502020204030204" pitchFamily="34" charset="0"/>
                        </a:rPr>
                        <a:t>Tuhot </a:t>
                      </a:r>
                      <a:endParaRPr lang="fi-FI" sz="2000" b="1" i="0" dirty="0">
                        <a:effectLst/>
                      </a:endParaRPr>
                    </a:p>
                  </a:txBody>
                  <a:tcPr marL="50121" marR="50121" marT="25060" marB="25060"/>
                </a:tc>
                <a:tc>
                  <a:txBody>
                    <a:bodyPr/>
                    <a:lstStyle/>
                    <a:p>
                      <a:pPr algn="l" rtl="0" fontAlgn="base"/>
                      <a:r>
                        <a:rPr lang="fi-FI" sz="1600" b="0" i="0" dirty="0">
                          <a:effectLst/>
                          <a:latin typeface="Calibri" panose="020F0502020204030204" pitchFamily="34" charset="0"/>
                        </a:rPr>
                        <a:t>Metsätuhot, kuten hyönteis-, sorkkaeläin- tai myrsky- ja lumituhot, vähentävät kasvua eli aiheuttavat kasvutappioita. </a:t>
                      </a:r>
                      <a:endParaRPr lang="fi-FI" sz="2000" b="0" i="0" dirty="0">
                        <a:effectLst/>
                      </a:endParaRPr>
                    </a:p>
                  </a:txBody>
                  <a:tcPr marL="50121" marR="50121" marT="25060" marB="25060"/>
                </a:tc>
                <a:extLst>
                  <a:ext uri="{0D108BD9-81ED-4DB2-BD59-A6C34878D82A}">
                    <a16:rowId xmlns:a16="http://schemas.microsoft.com/office/drawing/2014/main" val="2375515729"/>
                  </a:ext>
                </a:extLst>
              </a:tr>
            </a:tbl>
          </a:graphicData>
        </a:graphic>
      </p:graphicFrame>
      <p:sp>
        <p:nvSpPr>
          <p:cNvPr id="4" name="Dian numeron paikkamerkki 3">
            <a:extLst>
              <a:ext uri="{FF2B5EF4-FFF2-40B4-BE49-F238E27FC236}">
                <a16:creationId xmlns:a16="http://schemas.microsoft.com/office/drawing/2014/main" id="{F3B19A2E-255B-49FF-A735-23B8C3B4E028}"/>
              </a:ext>
            </a:extLst>
          </p:cNvPr>
          <p:cNvSpPr>
            <a:spLocks noGrp="1"/>
          </p:cNvSpPr>
          <p:nvPr>
            <p:ph type="sldNum" sz="quarter" idx="12"/>
          </p:nvPr>
        </p:nvSpPr>
        <p:spPr/>
        <p:txBody>
          <a:bodyPr/>
          <a:lstStyle/>
          <a:p>
            <a:fld id="{2020BB7A-7565-440A-AF71-226D618FE89D}" type="slidenum">
              <a:rPr lang="fi-FI" smtClean="0"/>
              <a:t>23</a:t>
            </a:fld>
            <a:endParaRPr lang="fi-FI"/>
          </a:p>
        </p:txBody>
      </p:sp>
      <p:sp>
        <p:nvSpPr>
          <p:cNvPr id="3" name="Alatunnisteen paikkamerkki 2">
            <a:extLst>
              <a:ext uri="{FF2B5EF4-FFF2-40B4-BE49-F238E27FC236}">
                <a16:creationId xmlns:a16="http://schemas.microsoft.com/office/drawing/2014/main" id="{4B99346C-3D65-4E72-9F29-957A364E766D}"/>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7102781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252B4708-4298-4A24-97E9-FB90C375DEC7}"/>
              </a:ext>
            </a:extLst>
          </p:cNvPr>
          <p:cNvSpPr>
            <a:spLocks noGrp="1"/>
          </p:cNvSpPr>
          <p:nvPr>
            <p:ph type="title"/>
          </p:nvPr>
        </p:nvSpPr>
        <p:spPr/>
        <p:txBody>
          <a:bodyPr/>
          <a:lstStyle/>
          <a:p>
            <a:r>
              <a:rPr lang="fi-FI" dirty="0"/>
              <a:t>Ilmastonmuutoksen vaikutukset metsien kasvuun</a:t>
            </a:r>
          </a:p>
        </p:txBody>
      </p:sp>
      <p:sp>
        <p:nvSpPr>
          <p:cNvPr id="4" name="Dian numeron paikkamerkki 3">
            <a:extLst>
              <a:ext uri="{FF2B5EF4-FFF2-40B4-BE49-F238E27FC236}">
                <a16:creationId xmlns:a16="http://schemas.microsoft.com/office/drawing/2014/main" id="{B4F1A1B0-6267-49CA-BED0-3316B53B0E02}"/>
              </a:ext>
            </a:extLst>
          </p:cNvPr>
          <p:cNvSpPr>
            <a:spLocks noGrp="1"/>
          </p:cNvSpPr>
          <p:nvPr>
            <p:ph type="sldNum" sz="quarter" idx="12"/>
          </p:nvPr>
        </p:nvSpPr>
        <p:spPr/>
        <p:txBody>
          <a:bodyPr/>
          <a:lstStyle/>
          <a:p>
            <a:fld id="{2020BB7A-7565-440A-AF71-226D618FE89D}" type="slidenum">
              <a:rPr lang="fi-FI" smtClean="0"/>
              <a:t>24</a:t>
            </a:fld>
            <a:endParaRPr lang="fi-FI"/>
          </a:p>
        </p:txBody>
      </p:sp>
      <p:sp>
        <p:nvSpPr>
          <p:cNvPr id="5" name="Alatunnisteen paikkamerkki 4">
            <a:extLst>
              <a:ext uri="{FF2B5EF4-FFF2-40B4-BE49-F238E27FC236}">
                <a16:creationId xmlns:a16="http://schemas.microsoft.com/office/drawing/2014/main" id="{F889FD15-FB65-4A3D-A55B-A86A80FFF9F4}"/>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15163484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23676B78-F207-4B7B-AFC1-85D74715611F}"/>
              </a:ext>
            </a:extLst>
          </p:cNvPr>
          <p:cNvSpPr>
            <a:spLocks noGrp="1"/>
          </p:cNvSpPr>
          <p:nvPr>
            <p:ph type="title"/>
          </p:nvPr>
        </p:nvSpPr>
        <p:spPr>
          <a:xfrm>
            <a:off x="643600" y="2817000"/>
            <a:ext cx="10904800" cy="1224000"/>
          </a:xfrm>
        </p:spPr>
        <p:txBody>
          <a:bodyPr/>
          <a:lstStyle/>
          <a:p>
            <a:pPr algn="ctr"/>
            <a:r>
              <a:rPr lang="fi-FI" dirty="0"/>
              <a:t>Miten ilmastonmuutoksen aiheuttamat muutokset voivat vaikuttaa metsien kasvuun?</a:t>
            </a:r>
          </a:p>
        </p:txBody>
      </p:sp>
      <p:sp>
        <p:nvSpPr>
          <p:cNvPr id="4" name="Dian numeron paikkamerkki 3">
            <a:extLst>
              <a:ext uri="{FF2B5EF4-FFF2-40B4-BE49-F238E27FC236}">
                <a16:creationId xmlns:a16="http://schemas.microsoft.com/office/drawing/2014/main" id="{02FC62AB-FDD8-4BAE-BCA1-AE7478A05525}"/>
              </a:ext>
            </a:extLst>
          </p:cNvPr>
          <p:cNvSpPr>
            <a:spLocks noGrp="1"/>
          </p:cNvSpPr>
          <p:nvPr>
            <p:ph type="sldNum" sz="quarter" idx="12"/>
          </p:nvPr>
        </p:nvSpPr>
        <p:spPr/>
        <p:txBody>
          <a:bodyPr/>
          <a:lstStyle/>
          <a:p>
            <a:fld id="{2020BB7A-7565-440A-AF71-226D618FE89D}" type="slidenum">
              <a:rPr lang="fi-FI" smtClean="0"/>
              <a:t>25</a:t>
            </a:fld>
            <a:endParaRPr lang="fi-FI"/>
          </a:p>
        </p:txBody>
      </p:sp>
      <p:sp>
        <p:nvSpPr>
          <p:cNvPr id="6" name="Alatunnisteen paikkamerkki 5">
            <a:extLst>
              <a:ext uri="{FF2B5EF4-FFF2-40B4-BE49-F238E27FC236}">
                <a16:creationId xmlns:a16="http://schemas.microsoft.com/office/drawing/2014/main" id="{C8734D1F-DC4A-4076-8E39-DB6CA3B22A1F}"/>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10125529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n paikkamerkki 5" descr="Kuva nuoresta mänty-koivumetsästä.">
            <a:extLst>
              <a:ext uri="{FF2B5EF4-FFF2-40B4-BE49-F238E27FC236}">
                <a16:creationId xmlns:a16="http://schemas.microsoft.com/office/drawing/2014/main" id="{100017C1-1A86-4952-896F-CF0BE96450C2}"/>
              </a:ext>
            </a:extLst>
          </p:cNvPr>
          <p:cNvPicPr>
            <a:picLocks noGrp="1" noChangeAspect="1"/>
          </p:cNvPicPr>
          <p:nvPr>
            <p:ph type="pic" sz="quarter" idx="13"/>
          </p:nvPr>
        </p:nvPicPr>
        <p:blipFill rotWithShape="1">
          <a:blip r:embed="rId2"/>
          <a:srcRect l="2469" r="2469"/>
          <a:stretch/>
        </p:blipFill>
        <p:spPr/>
      </p:pic>
      <p:sp>
        <p:nvSpPr>
          <p:cNvPr id="4" name="Sisällön paikkamerkki 3">
            <a:extLst>
              <a:ext uri="{FF2B5EF4-FFF2-40B4-BE49-F238E27FC236}">
                <a16:creationId xmlns:a16="http://schemas.microsoft.com/office/drawing/2014/main" id="{005725C4-24F9-4DAF-A0AE-1B776BC1EBBD}"/>
              </a:ext>
            </a:extLst>
          </p:cNvPr>
          <p:cNvSpPr>
            <a:spLocks noGrp="1"/>
          </p:cNvSpPr>
          <p:nvPr>
            <p:ph idx="1"/>
          </p:nvPr>
        </p:nvSpPr>
        <p:spPr>
          <a:xfrm>
            <a:off x="4511824" y="620688"/>
            <a:ext cx="7004800" cy="4176000"/>
          </a:xfrm>
        </p:spPr>
        <p:txBody>
          <a:bodyPr/>
          <a:lstStyle/>
          <a:p>
            <a:pPr marL="0" indent="0" fontAlgn="base">
              <a:buNone/>
            </a:pPr>
            <a:r>
              <a:rPr lang="fi-FI" dirty="0"/>
              <a:t>Ilmastonmuutoksen ennustetaan nostavan lämpötilaa, lisäävän sadantaa sekä yleistävän sään ääri-ilmiöiden esiintymistä. Lämpötilan noususta johtuva kasvukauden piteneminen lisää metsien kasvua. </a:t>
            </a:r>
          </a:p>
          <a:p>
            <a:pPr marL="0" indent="0" fontAlgn="base">
              <a:buNone/>
            </a:pPr>
            <a:r>
              <a:rPr lang="fi-FI" dirty="0"/>
              <a:t>Hyvin kasvavat metsät sitovat hiiltä eli ovat hiilinielu, joka hillitsee ilmastonmuutosta. </a:t>
            </a:r>
          </a:p>
          <a:p>
            <a:pPr marL="0" indent="0" fontAlgn="base">
              <a:buNone/>
            </a:pPr>
            <a:r>
              <a:rPr lang="fi-FI" dirty="0"/>
              <a:t>Kuitenkin ilmastonmuutoksen myötä myös metsien kasvuun ja käyttöön liittyvät epävarmuustekijät ja riskit kasvavat. </a:t>
            </a:r>
          </a:p>
        </p:txBody>
      </p:sp>
      <p:sp>
        <p:nvSpPr>
          <p:cNvPr id="5" name="Dian numeron paikkamerkki 4">
            <a:extLst>
              <a:ext uri="{FF2B5EF4-FFF2-40B4-BE49-F238E27FC236}">
                <a16:creationId xmlns:a16="http://schemas.microsoft.com/office/drawing/2014/main" id="{74272333-4B44-4AF9-AC5E-E23E3B2035B4}"/>
              </a:ext>
            </a:extLst>
          </p:cNvPr>
          <p:cNvSpPr>
            <a:spLocks noGrp="1"/>
          </p:cNvSpPr>
          <p:nvPr>
            <p:ph type="sldNum" sz="quarter" idx="12"/>
          </p:nvPr>
        </p:nvSpPr>
        <p:spPr/>
        <p:txBody>
          <a:bodyPr/>
          <a:lstStyle/>
          <a:p>
            <a:fld id="{2020BB7A-7565-440A-AF71-226D618FE89D}" type="slidenum">
              <a:rPr lang="fi-FI" smtClean="0"/>
              <a:t>26</a:t>
            </a:fld>
            <a:endParaRPr lang="fi-FI"/>
          </a:p>
        </p:txBody>
      </p:sp>
      <p:sp>
        <p:nvSpPr>
          <p:cNvPr id="2" name="Alatunnisteen paikkamerkki 1">
            <a:extLst>
              <a:ext uri="{FF2B5EF4-FFF2-40B4-BE49-F238E27FC236}">
                <a16:creationId xmlns:a16="http://schemas.microsoft.com/office/drawing/2014/main" id="{B43D8274-CF03-44D0-846C-3B335A2CEC0D}"/>
              </a:ext>
            </a:extLst>
          </p:cNvPr>
          <p:cNvSpPr>
            <a:spLocks noGrp="1"/>
          </p:cNvSpPr>
          <p:nvPr>
            <p:ph type="ftr" sz="quarter" idx="11"/>
          </p:nvPr>
        </p:nvSpPr>
        <p:spPr>
          <a:xfrm>
            <a:off x="4433302" y="6396809"/>
            <a:ext cx="5554600" cy="365125"/>
          </a:xfrm>
        </p:spPr>
        <p:txBody>
          <a:bodyPr/>
          <a:lstStyle/>
          <a:p>
            <a:r>
              <a:rPr lang="en-US" dirty="0"/>
              <a:t>This work © 2024 by Tapio </a:t>
            </a:r>
            <a:r>
              <a:rPr lang="en-US" dirty="0" err="1"/>
              <a:t>Palvelut</a:t>
            </a:r>
            <a:r>
              <a:rPr lang="en-US" dirty="0"/>
              <a:t> Oy is licensed under CC BY-SA 4.0 </a:t>
            </a:r>
            <a:endParaRPr lang="fi-FI" dirty="0"/>
          </a:p>
        </p:txBody>
      </p:sp>
    </p:spTree>
    <p:extLst>
      <p:ext uri="{BB962C8B-B14F-4D97-AF65-F5344CB8AC3E}">
        <p14:creationId xmlns:p14="http://schemas.microsoft.com/office/powerpoint/2010/main" val="26311997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911D3BF-EBBD-44AA-B46C-35E12E50852C}"/>
              </a:ext>
            </a:extLst>
          </p:cNvPr>
          <p:cNvSpPr>
            <a:spLocks noGrp="1"/>
          </p:cNvSpPr>
          <p:nvPr>
            <p:ph type="title"/>
          </p:nvPr>
        </p:nvSpPr>
        <p:spPr/>
        <p:txBody>
          <a:bodyPr/>
          <a:lstStyle/>
          <a:p>
            <a:r>
              <a:rPr lang="fi-FI" dirty="0"/>
              <a:t>Metsien hiilensidonta</a:t>
            </a:r>
          </a:p>
        </p:txBody>
      </p:sp>
      <p:sp>
        <p:nvSpPr>
          <p:cNvPr id="3" name="Sisällön paikkamerkki 2">
            <a:extLst>
              <a:ext uri="{FF2B5EF4-FFF2-40B4-BE49-F238E27FC236}">
                <a16:creationId xmlns:a16="http://schemas.microsoft.com/office/drawing/2014/main" id="{3F8041E9-B512-47F2-A33D-457C339C17EC}"/>
              </a:ext>
            </a:extLst>
          </p:cNvPr>
          <p:cNvSpPr>
            <a:spLocks noGrp="1"/>
          </p:cNvSpPr>
          <p:nvPr>
            <p:ph idx="1"/>
          </p:nvPr>
        </p:nvSpPr>
        <p:spPr/>
        <p:txBody>
          <a:bodyPr/>
          <a:lstStyle/>
          <a:p>
            <a:r>
              <a:rPr lang="fi-FI" dirty="0"/>
              <a:t>Puut, kuten muutkin kasvit, sitovat hiiltä yhteyttäessään. Puut käyttävät hiiltä aineenvaihduntaan, puolustautumiseen ja kasvuun. </a:t>
            </a:r>
          </a:p>
          <a:p>
            <a:r>
              <a:rPr lang="fi-FI" dirty="0"/>
              <a:t>Kasvaessaan puu käyttää hiiltä uuden solukon kasvattamiseen eikä hiili pääse takaisin ilmakehään </a:t>
            </a:r>
            <a:r>
              <a:rPr lang="fi-FI" dirty="0">
                <a:sym typeface="Wingdings" panose="05000000000000000000" pitchFamily="2" charset="2"/>
              </a:rPr>
              <a:t> puu siis </a:t>
            </a:r>
            <a:r>
              <a:rPr lang="fi-FI" b="1" dirty="0">
                <a:sym typeface="Wingdings" panose="05000000000000000000" pitchFamily="2" charset="2"/>
              </a:rPr>
              <a:t>sitoo</a:t>
            </a:r>
            <a:r>
              <a:rPr lang="fi-FI" dirty="0">
                <a:sym typeface="Wingdings" panose="05000000000000000000" pitchFamily="2" charset="2"/>
              </a:rPr>
              <a:t> hiilen rakenteisiinsa.</a:t>
            </a:r>
          </a:p>
          <a:p>
            <a:r>
              <a:rPr lang="fi-FI" dirty="0">
                <a:sym typeface="Wingdings" panose="05000000000000000000" pitchFamily="2" charset="2"/>
              </a:rPr>
              <a:t>Puussa eniten hiiltä varastoituu puun runkoon, jossa se säilyy koko puun eliniän.</a:t>
            </a:r>
          </a:p>
          <a:p>
            <a:r>
              <a:rPr lang="fi-FI" dirty="0">
                <a:sym typeface="Wingdings" panose="05000000000000000000" pitchFamily="2" charset="2"/>
              </a:rPr>
              <a:t>Puiden lisäksi metsissä hiiltä sitoo myös muut kasvit, kuten varvut ja ruohovartiset kasvit.</a:t>
            </a:r>
            <a:endParaRPr lang="fi-FI" dirty="0"/>
          </a:p>
        </p:txBody>
      </p:sp>
      <p:sp>
        <p:nvSpPr>
          <p:cNvPr id="4" name="Dian numeron paikkamerkki 3">
            <a:extLst>
              <a:ext uri="{FF2B5EF4-FFF2-40B4-BE49-F238E27FC236}">
                <a16:creationId xmlns:a16="http://schemas.microsoft.com/office/drawing/2014/main" id="{79FE7C81-197A-4049-B884-2DB690AB41AA}"/>
              </a:ext>
            </a:extLst>
          </p:cNvPr>
          <p:cNvSpPr>
            <a:spLocks noGrp="1"/>
          </p:cNvSpPr>
          <p:nvPr>
            <p:ph type="sldNum" sz="quarter" idx="12"/>
          </p:nvPr>
        </p:nvSpPr>
        <p:spPr/>
        <p:txBody>
          <a:bodyPr/>
          <a:lstStyle/>
          <a:p>
            <a:fld id="{2020BB7A-7565-440A-AF71-226D618FE89D}" type="slidenum">
              <a:rPr lang="fi-FI" smtClean="0"/>
              <a:t>27</a:t>
            </a:fld>
            <a:endParaRPr lang="fi-FI"/>
          </a:p>
        </p:txBody>
      </p:sp>
      <p:sp>
        <p:nvSpPr>
          <p:cNvPr id="5" name="Alatunnisteen paikkamerkki 4">
            <a:extLst>
              <a:ext uri="{FF2B5EF4-FFF2-40B4-BE49-F238E27FC236}">
                <a16:creationId xmlns:a16="http://schemas.microsoft.com/office/drawing/2014/main" id="{A6162D87-D0C9-44AB-BEE6-B7C0F23CC46A}"/>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1616840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76176FC6-3B15-426D-AE7F-48CE12B07286}"/>
              </a:ext>
            </a:extLst>
          </p:cNvPr>
          <p:cNvSpPr>
            <a:spLocks noGrp="1"/>
          </p:cNvSpPr>
          <p:nvPr>
            <p:ph type="title"/>
          </p:nvPr>
        </p:nvSpPr>
        <p:spPr/>
        <p:txBody>
          <a:bodyPr/>
          <a:lstStyle/>
          <a:p>
            <a:r>
              <a:rPr lang="fi-FI" dirty="0"/>
              <a:t>Metsien hiilinielu ja -varasto</a:t>
            </a:r>
          </a:p>
        </p:txBody>
      </p:sp>
      <p:pic>
        <p:nvPicPr>
          <p:cNvPr id="8" name="Online-media 7" descr="Video metsien hiilinielusta ja hiilivarastoista.">
            <a:hlinkClick r:id="" action="ppaction://media"/>
            <a:extLst>
              <a:ext uri="{FF2B5EF4-FFF2-40B4-BE49-F238E27FC236}">
                <a16:creationId xmlns:a16="http://schemas.microsoft.com/office/drawing/2014/main" id="{52D588EA-BF05-4F6D-A494-D658E13A6DC2}"/>
              </a:ext>
            </a:extLst>
          </p:cNvPr>
          <p:cNvPicPr>
            <a:picLocks noGrp="1" noRot="1" noChangeAspect="1"/>
          </p:cNvPicPr>
          <p:nvPr>
            <p:ph idx="1"/>
            <a:videoFile r:link="rId1"/>
          </p:nvPr>
        </p:nvPicPr>
        <p:blipFill>
          <a:blip r:embed="rId3"/>
          <a:stretch>
            <a:fillRect/>
          </a:stretch>
        </p:blipFill>
        <p:spPr>
          <a:xfrm>
            <a:off x="2331906" y="1412776"/>
            <a:ext cx="7392987" cy="4176713"/>
          </a:xfrm>
          <a:prstGeom prst="rect">
            <a:avLst/>
          </a:prstGeom>
        </p:spPr>
      </p:pic>
      <p:sp>
        <p:nvSpPr>
          <p:cNvPr id="9" name="Tekstiruutu 8">
            <a:extLst>
              <a:ext uri="{FF2B5EF4-FFF2-40B4-BE49-F238E27FC236}">
                <a16:creationId xmlns:a16="http://schemas.microsoft.com/office/drawing/2014/main" id="{910469A2-0F68-4F39-9A2E-429A85907B4B}"/>
              </a:ext>
            </a:extLst>
          </p:cNvPr>
          <p:cNvSpPr txBox="1"/>
          <p:nvPr/>
        </p:nvSpPr>
        <p:spPr>
          <a:xfrm>
            <a:off x="2331906" y="5805264"/>
            <a:ext cx="4556182" cy="338554"/>
          </a:xfrm>
          <a:prstGeom prst="rect">
            <a:avLst/>
          </a:prstGeom>
          <a:noFill/>
        </p:spPr>
        <p:txBody>
          <a:bodyPr wrap="square" rtlCol="0">
            <a:spAutoFit/>
          </a:bodyPr>
          <a:lstStyle/>
          <a:p>
            <a:pPr algn="l"/>
            <a:r>
              <a:rPr lang="fi-FI" sz="1600" dirty="0"/>
              <a:t>Lähde: Suomen Ympäristökeskus</a:t>
            </a:r>
          </a:p>
        </p:txBody>
      </p:sp>
      <p:sp>
        <p:nvSpPr>
          <p:cNvPr id="5" name="Dian numeron paikkamerkki 4">
            <a:extLst>
              <a:ext uri="{FF2B5EF4-FFF2-40B4-BE49-F238E27FC236}">
                <a16:creationId xmlns:a16="http://schemas.microsoft.com/office/drawing/2014/main" id="{3A356BF8-6EB5-46F1-A636-CBEFE1B8B3CC}"/>
              </a:ext>
            </a:extLst>
          </p:cNvPr>
          <p:cNvSpPr>
            <a:spLocks noGrp="1"/>
          </p:cNvSpPr>
          <p:nvPr>
            <p:ph type="sldNum" sz="quarter" idx="12"/>
          </p:nvPr>
        </p:nvSpPr>
        <p:spPr/>
        <p:txBody>
          <a:bodyPr/>
          <a:lstStyle/>
          <a:p>
            <a:fld id="{2020BB7A-7565-440A-AF71-226D618FE89D}" type="slidenum">
              <a:rPr lang="fi-FI" smtClean="0"/>
              <a:t>28</a:t>
            </a:fld>
            <a:endParaRPr lang="fi-FI"/>
          </a:p>
        </p:txBody>
      </p:sp>
      <p:sp>
        <p:nvSpPr>
          <p:cNvPr id="2" name="Alatunnisteen paikkamerkki 1">
            <a:extLst>
              <a:ext uri="{FF2B5EF4-FFF2-40B4-BE49-F238E27FC236}">
                <a16:creationId xmlns:a16="http://schemas.microsoft.com/office/drawing/2014/main" id="{1ABB6EB4-B12D-416F-8FAE-685D47EE419D}"/>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8150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96561B3-EB1C-4D40-8DC4-FF44D035DF51}"/>
              </a:ext>
            </a:extLst>
          </p:cNvPr>
          <p:cNvSpPr>
            <a:spLocks noGrp="1"/>
          </p:cNvSpPr>
          <p:nvPr>
            <p:ph type="title"/>
          </p:nvPr>
        </p:nvSpPr>
        <p:spPr/>
        <p:txBody>
          <a:bodyPr/>
          <a:lstStyle/>
          <a:p>
            <a:r>
              <a:rPr lang="fi-FI" dirty="0"/>
              <a:t>Kuinka paljon metsä sitoo hiiltä?</a:t>
            </a:r>
          </a:p>
        </p:txBody>
      </p:sp>
      <p:sp>
        <p:nvSpPr>
          <p:cNvPr id="3" name="Sisällön paikkamerkki 2">
            <a:extLst>
              <a:ext uri="{FF2B5EF4-FFF2-40B4-BE49-F238E27FC236}">
                <a16:creationId xmlns:a16="http://schemas.microsoft.com/office/drawing/2014/main" id="{B250A157-4986-43DA-A60C-B521C27E936A}"/>
              </a:ext>
            </a:extLst>
          </p:cNvPr>
          <p:cNvSpPr>
            <a:spLocks noGrp="1"/>
          </p:cNvSpPr>
          <p:nvPr>
            <p:ph idx="1"/>
          </p:nvPr>
        </p:nvSpPr>
        <p:spPr/>
        <p:txBody>
          <a:bodyPr/>
          <a:lstStyle/>
          <a:p>
            <a:r>
              <a:rPr lang="fi-FI" dirty="0"/>
              <a:t>Oletetaan, että meillä on päätehakkuukypsä 80-vuotias neljän hehtaarin kuusikko. Metsikön tiheys on 900 runkoa hehtaarilla. Yksi kuutiometri puuta sitoo noin 750 kg hiiltä (UPM Hiilensidonta-demo). Oletetaan, että kaikki kuuset ovat tilavuudeltaan noin 1 m</a:t>
            </a:r>
            <a:r>
              <a:rPr lang="fi-FI" baseline="30000" dirty="0"/>
              <a:t>3</a:t>
            </a:r>
            <a:r>
              <a:rPr lang="fi-FI" dirty="0"/>
              <a:t>. </a:t>
            </a:r>
          </a:p>
          <a:p>
            <a:r>
              <a:rPr lang="fi-FI" dirty="0"/>
              <a:t>Tällöin puusto on elinaikanaan sitonut 4*900*750 kg = 900 tonnia hiiltä.</a:t>
            </a:r>
          </a:p>
          <a:p>
            <a:r>
              <a:rPr lang="fi-FI" dirty="0"/>
              <a:t>Tämä vastaa 6000:n edestakaisen Hangosta Nuorgamiin ajomatkan päästöjä.</a:t>
            </a:r>
          </a:p>
          <a:p>
            <a:pPr marL="0" indent="0">
              <a:buNone/>
            </a:pPr>
            <a:endParaRPr lang="fi-FI" dirty="0"/>
          </a:p>
        </p:txBody>
      </p:sp>
      <p:sp>
        <p:nvSpPr>
          <p:cNvPr id="4" name="Dian numeron paikkamerkki 3">
            <a:extLst>
              <a:ext uri="{FF2B5EF4-FFF2-40B4-BE49-F238E27FC236}">
                <a16:creationId xmlns:a16="http://schemas.microsoft.com/office/drawing/2014/main" id="{BD64F4D4-0C17-44E5-9588-2BAED5C9A364}"/>
              </a:ext>
            </a:extLst>
          </p:cNvPr>
          <p:cNvSpPr>
            <a:spLocks noGrp="1"/>
          </p:cNvSpPr>
          <p:nvPr>
            <p:ph type="sldNum" sz="quarter" idx="12"/>
          </p:nvPr>
        </p:nvSpPr>
        <p:spPr/>
        <p:txBody>
          <a:bodyPr/>
          <a:lstStyle/>
          <a:p>
            <a:fld id="{2020BB7A-7565-440A-AF71-226D618FE89D}" type="slidenum">
              <a:rPr lang="fi-FI" smtClean="0"/>
              <a:t>29</a:t>
            </a:fld>
            <a:endParaRPr lang="fi-FI"/>
          </a:p>
        </p:txBody>
      </p:sp>
      <p:sp>
        <p:nvSpPr>
          <p:cNvPr id="5" name="Alatunnisteen paikkamerkki 4">
            <a:extLst>
              <a:ext uri="{FF2B5EF4-FFF2-40B4-BE49-F238E27FC236}">
                <a16:creationId xmlns:a16="http://schemas.microsoft.com/office/drawing/2014/main" id="{BA062BD8-E53B-440F-9142-40D2BB4B758B}"/>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1161701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7">
            <a:extLst>
              <a:ext uri="{FF2B5EF4-FFF2-40B4-BE49-F238E27FC236}">
                <a16:creationId xmlns:a16="http://schemas.microsoft.com/office/drawing/2014/main" id="{7B7233F3-E06C-40E3-B784-77C1CC2C7D84}"/>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2"/>
          <a:srcRect l="7138" r="7138"/>
          <a:stretch/>
        </p:blipFill>
        <p:spPr>
          <a:xfrm>
            <a:off x="0" y="136525"/>
            <a:ext cx="4305300" cy="6721475"/>
          </a:xfrm>
        </p:spPr>
      </p:pic>
      <p:sp>
        <p:nvSpPr>
          <p:cNvPr id="4" name="Sisällön paikkamerkki 3">
            <a:extLst>
              <a:ext uri="{FF2B5EF4-FFF2-40B4-BE49-F238E27FC236}">
                <a16:creationId xmlns:a16="http://schemas.microsoft.com/office/drawing/2014/main" id="{005725C4-24F9-4DAF-A0AE-1B776BC1EBBD}"/>
              </a:ext>
            </a:extLst>
          </p:cNvPr>
          <p:cNvSpPr>
            <a:spLocks noGrp="1"/>
          </p:cNvSpPr>
          <p:nvPr>
            <p:ph idx="1"/>
          </p:nvPr>
        </p:nvSpPr>
        <p:spPr>
          <a:xfrm>
            <a:off x="4511824" y="620688"/>
            <a:ext cx="7004800" cy="4176000"/>
          </a:xfrm>
        </p:spPr>
        <p:txBody>
          <a:bodyPr/>
          <a:lstStyle/>
          <a:p>
            <a:pPr marL="0" indent="0" fontAlgn="base">
              <a:buNone/>
            </a:pPr>
            <a:r>
              <a:rPr lang="fi-FI" dirty="0"/>
              <a:t>Metsät ovat osa globaalien, kuten ilmastonmuutoksen ja luontokadon, sekä kansallisten, kuten huoltovarmuuden ja toimeentulon, haasteiden ratkaisua. Metsien kasvua lisäämällä mahdollisuudet ratkaista yllä olevia haasteita paranevat.  </a:t>
            </a:r>
          </a:p>
          <a:p>
            <a:pPr marL="0" indent="0" fontAlgn="base">
              <a:buNone/>
            </a:pPr>
            <a:endParaRPr lang="fi-FI" dirty="0"/>
          </a:p>
          <a:p>
            <a:pPr marL="0" indent="0" fontAlgn="base">
              <a:buNone/>
            </a:pPr>
            <a:r>
              <a:rPr lang="fi-FI" dirty="0"/>
              <a:t>Tämän oppimateriaalin opiskeltuasi tunnet </a:t>
            </a:r>
          </a:p>
          <a:p>
            <a:pPr lvl="1" fontAlgn="base"/>
            <a:r>
              <a:rPr lang="fi-FI" dirty="0"/>
              <a:t>metsien kasvuun vaikuttavat tekijät </a:t>
            </a:r>
          </a:p>
          <a:p>
            <a:pPr lvl="1" fontAlgn="base"/>
            <a:r>
              <a:rPr lang="fi-FI" dirty="0"/>
              <a:t>metsänhoidon vaikutuksen metsien kasvuun </a:t>
            </a:r>
          </a:p>
          <a:p>
            <a:pPr lvl="1" fontAlgn="base"/>
            <a:r>
              <a:rPr lang="fi-FI" dirty="0"/>
              <a:t>metsien kasvun vaikutuksen puuntuotantoon ja ilmastoon/hiilitaseisiin. </a:t>
            </a:r>
          </a:p>
          <a:p>
            <a:pPr marL="0" indent="0">
              <a:buNone/>
            </a:pPr>
            <a:endParaRPr lang="fi-FI" dirty="0"/>
          </a:p>
        </p:txBody>
      </p:sp>
      <p:sp>
        <p:nvSpPr>
          <p:cNvPr id="5" name="Dian numeron paikkamerkki 4">
            <a:extLst>
              <a:ext uri="{FF2B5EF4-FFF2-40B4-BE49-F238E27FC236}">
                <a16:creationId xmlns:a16="http://schemas.microsoft.com/office/drawing/2014/main" id="{74272333-4B44-4AF9-AC5E-E23E3B2035B4}"/>
              </a:ext>
            </a:extLst>
          </p:cNvPr>
          <p:cNvSpPr>
            <a:spLocks noGrp="1"/>
          </p:cNvSpPr>
          <p:nvPr>
            <p:ph type="sldNum" sz="quarter" idx="12"/>
          </p:nvPr>
        </p:nvSpPr>
        <p:spPr/>
        <p:txBody>
          <a:bodyPr/>
          <a:lstStyle/>
          <a:p>
            <a:fld id="{2020BB7A-7565-440A-AF71-226D618FE89D}" type="slidenum">
              <a:rPr lang="fi-FI" smtClean="0"/>
              <a:t>3</a:t>
            </a:fld>
            <a:endParaRPr lang="fi-FI"/>
          </a:p>
        </p:txBody>
      </p:sp>
      <p:sp>
        <p:nvSpPr>
          <p:cNvPr id="2" name="Alatunnisteen paikkamerkki 1">
            <a:extLst>
              <a:ext uri="{FF2B5EF4-FFF2-40B4-BE49-F238E27FC236}">
                <a16:creationId xmlns:a16="http://schemas.microsoft.com/office/drawing/2014/main" id="{32E7C132-7F37-4330-8968-92854993F0E4}"/>
              </a:ext>
            </a:extLst>
          </p:cNvPr>
          <p:cNvSpPr>
            <a:spLocks noGrp="1"/>
          </p:cNvSpPr>
          <p:nvPr>
            <p:ph type="ftr" sz="quarter" idx="11"/>
          </p:nvPr>
        </p:nvSpPr>
        <p:spPr>
          <a:xfrm>
            <a:off x="4439816" y="6453336"/>
            <a:ext cx="5554600" cy="365125"/>
          </a:xfrm>
        </p:spPr>
        <p:txBody>
          <a:bodyPr/>
          <a:lstStyle/>
          <a:p>
            <a:r>
              <a:rPr lang="en-US" dirty="0"/>
              <a:t>This work © 2024 by Tapio </a:t>
            </a:r>
            <a:r>
              <a:rPr lang="en-US" dirty="0" err="1"/>
              <a:t>Palvelut</a:t>
            </a:r>
            <a:r>
              <a:rPr lang="en-US" dirty="0"/>
              <a:t> Oy is licensed under CC BY-SA 4.0 </a:t>
            </a:r>
            <a:endParaRPr lang="fi-FI" dirty="0"/>
          </a:p>
        </p:txBody>
      </p:sp>
    </p:spTree>
    <p:extLst>
      <p:ext uri="{BB962C8B-B14F-4D97-AF65-F5344CB8AC3E}">
        <p14:creationId xmlns:p14="http://schemas.microsoft.com/office/powerpoint/2010/main" val="18829818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D787FB6-C892-4975-A748-C4BC8ABEE4A2}"/>
              </a:ext>
            </a:extLst>
          </p:cNvPr>
          <p:cNvSpPr>
            <a:spLocks noGrp="1"/>
          </p:cNvSpPr>
          <p:nvPr>
            <p:ph type="title"/>
          </p:nvPr>
        </p:nvSpPr>
        <p:spPr>
          <a:xfrm>
            <a:off x="576000" y="381641"/>
            <a:ext cx="10904800" cy="1224000"/>
          </a:xfrm>
        </p:spPr>
        <p:txBody>
          <a:bodyPr/>
          <a:lstStyle/>
          <a:p>
            <a:r>
              <a:rPr lang="fi-FI" dirty="0"/>
              <a:t>Kasvua lisäävät tekijät</a:t>
            </a:r>
          </a:p>
        </p:txBody>
      </p:sp>
      <p:graphicFrame>
        <p:nvGraphicFramePr>
          <p:cNvPr id="6" name="Taulukko 6">
            <a:extLst>
              <a:ext uri="{FF2B5EF4-FFF2-40B4-BE49-F238E27FC236}">
                <a16:creationId xmlns:a16="http://schemas.microsoft.com/office/drawing/2014/main" id="{A4FEFC82-FA2D-4994-8366-678B2D07A6E8}"/>
              </a:ext>
            </a:extLst>
          </p:cNvPr>
          <p:cNvGraphicFramePr>
            <a:graphicFrameLocks noGrp="1"/>
          </p:cNvGraphicFramePr>
          <p:nvPr>
            <p:extLst>
              <p:ext uri="{D42A27DB-BD31-4B8C-83A1-F6EECF244321}">
                <p14:modId xmlns:p14="http://schemas.microsoft.com/office/powerpoint/2010/main" val="3577777750"/>
              </p:ext>
            </p:extLst>
          </p:nvPr>
        </p:nvGraphicFramePr>
        <p:xfrm>
          <a:off x="605942" y="1268760"/>
          <a:ext cx="10904800" cy="4853851"/>
        </p:xfrm>
        <a:graphic>
          <a:graphicData uri="http://schemas.openxmlformats.org/drawingml/2006/table">
            <a:tbl>
              <a:tblPr firstRow="1" bandRow="1">
                <a:tableStyleId>{5C22544A-7EE6-4342-B048-85BDC9FD1C3A}</a:tableStyleId>
              </a:tblPr>
              <a:tblGrid>
                <a:gridCol w="3791808">
                  <a:extLst>
                    <a:ext uri="{9D8B030D-6E8A-4147-A177-3AD203B41FA5}">
                      <a16:colId xmlns:a16="http://schemas.microsoft.com/office/drawing/2014/main" val="1521981035"/>
                    </a:ext>
                  </a:extLst>
                </a:gridCol>
                <a:gridCol w="7112992">
                  <a:extLst>
                    <a:ext uri="{9D8B030D-6E8A-4147-A177-3AD203B41FA5}">
                      <a16:colId xmlns:a16="http://schemas.microsoft.com/office/drawing/2014/main" val="105520658"/>
                    </a:ext>
                  </a:extLst>
                </a:gridCol>
              </a:tblGrid>
              <a:tr h="460680">
                <a:tc>
                  <a:txBody>
                    <a:bodyPr/>
                    <a:lstStyle/>
                    <a:p>
                      <a:r>
                        <a:rPr lang="fi-FI" dirty="0"/>
                        <a:t>Tekijä</a:t>
                      </a:r>
                    </a:p>
                  </a:txBody>
                  <a:tcPr/>
                </a:tc>
                <a:tc>
                  <a:txBody>
                    <a:bodyPr/>
                    <a:lstStyle/>
                    <a:p>
                      <a:r>
                        <a:rPr lang="fi-FI" dirty="0"/>
                        <a:t>Vaikutuksen selitys</a:t>
                      </a:r>
                    </a:p>
                  </a:txBody>
                  <a:tcPr/>
                </a:tc>
                <a:extLst>
                  <a:ext uri="{0D108BD9-81ED-4DB2-BD59-A6C34878D82A}">
                    <a16:rowId xmlns:a16="http://schemas.microsoft.com/office/drawing/2014/main" val="3456442379"/>
                  </a:ext>
                </a:extLst>
              </a:tr>
              <a:tr h="577845">
                <a:tc>
                  <a:txBody>
                    <a:bodyPr/>
                    <a:lstStyle/>
                    <a:p>
                      <a:pPr algn="l" rtl="0" fontAlgn="base"/>
                      <a:r>
                        <a:rPr lang="fi-FI" sz="1600" b="1" i="0" dirty="0">
                          <a:effectLst/>
                          <a:latin typeface="Calibri" panose="020F0502020204030204" pitchFamily="34" charset="0"/>
                        </a:rPr>
                        <a:t>Lämpötila ja kasvukauden pidentyminen </a:t>
                      </a:r>
                      <a:endParaRPr lang="fi-FI" sz="2000" b="1" i="0" dirty="0">
                        <a:effectLst/>
                      </a:endParaRPr>
                    </a:p>
                  </a:txBody>
                  <a:tcPr marL="38436" marR="38436" marT="19218" marB="19218"/>
                </a:tc>
                <a:tc>
                  <a:txBody>
                    <a:bodyPr/>
                    <a:lstStyle/>
                    <a:p>
                      <a:pPr algn="l" rtl="0" fontAlgn="base"/>
                      <a:r>
                        <a:rPr lang="fi-FI" sz="1600" b="0" i="0" dirty="0">
                          <a:effectLst/>
                          <a:latin typeface="Calibri" panose="020F0502020204030204" pitchFamily="34" charset="0"/>
                        </a:rPr>
                        <a:t>Kohtalaisen lämpötilan nousun myötä kasvukausi pitenee ja puuston kasvu kiihtyy. Metsäteollisuuden näkökulmasta on positiivista, että puun käyttömahdollisuudet kasvavat. </a:t>
                      </a:r>
                      <a:endParaRPr lang="fi-FI" sz="2000" b="0" i="0" dirty="0">
                        <a:effectLst/>
                      </a:endParaRPr>
                    </a:p>
                  </a:txBody>
                  <a:tcPr marL="38436" marR="38436" marT="19218" marB="19218"/>
                </a:tc>
                <a:extLst>
                  <a:ext uri="{0D108BD9-81ED-4DB2-BD59-A6C34878D82A}">
                    <a16:rowId xmlns:a16="http://schemas.microsoft.com/office/drawing/2014/main" val="4247546303"/>
                  </a:ext>
                </a:extLst>
              </a:tr>
              <a:tr h="1107943">
                <a:tc>
                  <a:txBody>
                    <a:bodyPr/>
                    <a:lstStyle/>
                    <a:p>
                      <a:pPr algn="l" rtl="0" fontAlgn="base"/>
                      <a:r>
                        <a:rPr lang="fi-FI" sz="1600" b="1" i="0" dirty="0">
                          <a:effectLst/>
                          <a:latin typeface="Calibri" panose="020F0502020204030204" pitchFamily="34" charset="0"/>
                        </a:rPr>
                        <a:t>Ravinnekierron lisääntyminen </a:t>
                      </a:r>
                      <a:endParaRPr lang="fi-FI" sz="2000" b="1" i="0" dirty="0">
                        <a:effectLst/>
                      </a:endParaRPr>
                    </a:p>
                  </a:txBody>
                  <a:tcPr marL="38436" marR="38436" marT="19218" marB="19218"/>
                </a:tc>
                <a:tc>
                  <a:txBody>
                    <a:bodyPr/>
                    <a:lstStyle/>
                    <a:p>
                      <a:pPr algn="l" rtl="0" fontAlgn="base"/>
                      <a:r>
                        <a:rPr lang="fi-FI" sz="1600" b="0" i="0" dirty="0">
                          <a:effectLst/>
                          <a:latin typeface="Calibri" panose="020F0502020204030204" pitchFamily="34" charset="0"/>
                        </a:rPr>
                        <a:t>Lämpötilan nousu yhdistettynä sopiviin kosteusoloihin kiihdyttää maaperän orgaanista ainesta hajottavien mikrobien aktiivisuutta, mikä lisää ravinteita. Eri kasvupaikoilla ravinnevarastojen koko vaihtelee huomattavasti. Lisääntyvä hajotustoiminta kasvattaa kuitenkin myös maaperään sitoutuneen hiilen vapautumista, mikä kiihdyttää ilmastonmuutosta. </a:t>
                      </a:r>
                      <a:endParaRPr lang="fi-FI" sz="2000" b="0" i="0" dirty="0">
                        <a:effectLst/>
                      </a:endParaRPr>
                    </a:p>
                  </a:txBody>
                  <a:tcPr marL="38436" marR="38436" marT="19218" marB="19218"/>
                </a:tc>
                <a:extLst>
                  <a:ext uri="{0D108BD9-81ED-4DB2-BD59-A6C34878D82A}">
                    <a16:rowId xmlns:a16="http://schemas.microsoft.com/office/drawing/2014/main" val="4080337367"/>
                  </a:ext>
                </a:extLst>
              </a:tr>
              <a:tr h="1107943">
                <a:tc>
                  <a:txBody>
                    <a:bodyPr/>
                    <a:lstStyle/>
                    <a:p>
                      <a:pPr algn="l" rtl="0" fontAlgn="base"/>
                      <a:r>
                        <a:rPr lang="fi-FI" sz="1600" b="1" i="0" dirty="0">
                          <a:effectLst/>
                          <a:latin typeface="Calibri" panose="020F0502020204030204" pitchFamily="34" charset="0"/>
                        </a:rPr>
                        <a:t>CO</a:t>
                      </a:r>
                      <a:r>
                        <a:rPr lang="fi-FI" sz="1600" b="1" i="0" baseline="-25000" dirty="0">
                          <a:effectLst/>
                          <a:latin typeface="Calibri" panose="020F0502020204030204" pitchFamily="34" charset="0"/>
                        </a:rPr>
                        <a:t>2</a:t>
                      </a:r>
                      <a:r>
                        <a:rPr lang="fi-FI" sz="1600" b="1" i="0" dirty="0">
                          <a:effectLst/>
                          <a:latin typeface="Calibri" panose="020F0502020204030204" pitchFamily="34" charset="0"/>
                        </a:rPr>
                        <a:t> lannoitusvaikutus </a:t>
                      </a:r>
                      <a:endParaRPr lang="fi-FI" sz="2000" b="1" i="0" dirty="0">
                        <a:effectLst/>
                      </a:endParaRPr>
                    </a:p>
                  </a:txBody>
                  <a:tcPr marL="38436" marR="38436" marT="19218" marB="19218"/>
                </a:tc>
                <a:tc>
                  <a:txBody>
                    <a:bodyPr/>
                    <a:lstStyle/>
                    <a:p>
                      <a:pPr algn="l" rtl="0" fontAlgn="base"/>
                      <a:r>
                        <a:rPr lang="fi-FI" sz="1600" b="0" i="0" dirty="0">
                          <a:effectLst/>
                          <a:latin typeface="Calibri" panose="020F0502020204030204" pitchFamily="34" charset="0"/>
                        </a:rPr>
                        <a:t>Kun ilmakehässä on enemmän hiilidioksidia, kasvien yhteyttäminen kiihtyy samalla kun niiden veden haihdutus vähenee. Kasvit pystyvät siis sitomaan enemmän hiiltä kuin aikaisemmin. Kasvien yhteyttämiseen vaikuttavat kuitenkin muutkin tekijät, joten lisääntynyt hiilidioksidin määrä ei välttämättä tarkoita parempaa kasvua. </a:t>
                      </a:r>
                      <a:endParaRPr lang="fi-FI" sz="2000" b="0" i="0" dirty="0">
                        <a:effectLst/>
                      </a:endParaRPr>
                    </a:p>
                  </a:txBody>
                  <a:tcPr marL="38436" marR="38436" marT="19218" marB="19218"/>
                </a:tc>
                <a:extLst>
                  <a:ext uri="{0D108BD9-81ED-4DB2-BD59-A6C34878D82A}">
                    <a16:rowId xmlns:a16="http://schemas.microsoft.com/office/drawing/2014/main" val="2341393626"/>
                  </a:ext>
                </a:extLst>
              </a:tr>
              <a:tr h="1107943">
                <a:tc>
                  <a:txBody>
                    <a:bodyPr/>
                    <a:lstStyle/>
                    <a:p>
                      <a:pPr algn="l" rtl="0" fontAlgn="base"/>
                      <a:r>
                        <a:rPr lang="fi-FI" sz="1600" b="1" i="0" dirty="0">
                          <a:effectLst/>
                          <a:latin typeface="Calibri" panose="020F0502020204030204" pitchFamily="34" charset="0"/>
                        </a:rPr>
                        <a:t>Puulajisuhteet </a:t>
                      </a:r>
                      <a:endParaRPr lang="fi-FI" sz="2000" b="1" i="0" dirty="0">
                        <a:effectLst/>
                      </a:endParaRPr>
                    </a:p>
                  </a:txBody>
                  <a:tcPr marL="38436" marR="38436" marT="19218" marB="19218"/>
                </a:tc>
                <a:tc>
                  <a:txBody>
                    <a:bodyPr/>
                    <a:lstStyle/>
                    <a:p>
                      <a:pPr algn="l" rtl="0" fontAlgn="base"/>
                      <a:r>
                        <a:rPr lang="fi-FI" sz="1600" b="0" i="0" dirty="0">
                          <a:effectLst/>
                          <a:latin typeface="Calibri" panose="020F0502020204030204" pitchFamily="34" charset="0"/>
                        </a:rPr>
                        <a:t>Puulajisuhteet voivat muuttua. Monet lehtipuut menestyvät aiempaa paremmin, mikä voi tarkoittaa uusia mahdollisuuksia puunjalostukselle. Kuusen viljelystä on tullut aiempaa yleisempää, mutta kuusi sietää lämpenevää ilmastoa heikosti. Sekametsien suosiminen vähentää ilmastonmuutoksen aiheuttamia metsien kasvuun kohdistuvia riskejä. </a:t>
                      </a:r>
                      <a:endParaRPr lang="fi-FI" sz="2000" b="0" i="0" dirty="0">
                        <a:effectLst/>
                      </a:endParaRPr>
                    </a:p>
                  </a:txBody>
                  <a:tcPr marL="38436" marR="38436" marT="19218" marB="19218"/>
                </a:tc>
                <a:extLst>
                  <a:ext uri="{0D108BD9-81ED-4DB2-BD59-A6C34878D82A}">
                    <a16:rowId xmlns:a16="http://schemas.microsoft.com/office/drawing/2014/main" val="3733545933"/>
                  </a:ext>
                </a:extLst>
              </a:tr>
            </a:tbl>
          </a:graphicData>
        </a:graphic>
      </p:graphicFrame>
      <p:sp>
        <p:nvSpPr>
          <p:cNvPr id="4" name="Dian numeron paikkamerkki 3">
            <a:extLst>
              <a:ext uri="{FF2B5EF4-FFF2-40B4-BE49-F238E27FC236}">
                <a16:creationId xmlns:a16="http://schemas.microsoft.com/office/drawing/2014/main" id="{5202F1A8-6200-4672-A4D7-4AF25C699CDA}"/>
              </a:ext>
            </a:extLst>
          </p:cNvPr>
          <p:cNvSpPr>
            <a:spLocks noGrp="1"/>
          </p:cNvSpPr>
          <p:nvPr>
            <p:ph type="sldNum" sz="quarter" idx="12"/>
          </p:nvPr>
        </p:nvSpPr>
        <p:spPr>
          <a:xfrm>
            <a:off x="576000" y="6372866"/>
            <a:ext cx="797400" cy="365125"/>
          </a:xfrm>
        </p:spPr>
        <p:txBody>
          <a:bodyPr/>
          <a:lstStyle/>
          <a:p>
            <a:fld id="{2020BB7A-7565-440A-AF71-226D618FE89D}" type="slidenum">
              <a:rPr lang="fi-FI" smtClean="0"/>
              <a:t>30</a:t>
            </a:fld>
            <a:endParaRPr lang="fi-FI"/>
          </a:p>
        </p:txBody>
      </p:sp>
      <p:sp>
        <p:nvSpPr>
          <p:cNvPr id="3" name="Alatunnisteen paikkamerkki 2">
            <a:extLst>
              <a:ext uri="{FF2B5EF4-FFF2-40B4-BE49-F238E27FC236}">
                <a16:creationId xmlns:a16="http://schemas.microsoft.com/office/drawing/2014/main" id="{69E68928-214B-4ADE-BF49-D87282607528}"/>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656893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3B5DF6E-2A3C-4AC9-B00E-113111071452}"/>
              </a:ext>
            </a:extLst>
          </p:cNvPr>
          <p:cNvSpPr>
            <a:spLocks noGrp="1"/>
          </p:cNvSpPr>
          <p:nvPr>
            <p:ph type="title"/>
          </p:nvPr>
        </p:nvSpPr>
        <p:spPr>
          <a:xfrm>
            <a:off x="509325" y="241449"/>
            <a:ext cx="10904800" cy="1224000"/>
          </a:xfrm>
        </p:spPr>
        <p:txBody>
          <a:bodyPr/>
          <a:lstStyle/>
          <a:p>
            <a:r>
              <a:rPr lang="fi-FI" dirty="0"/>
              <a:t>Kasvua vähentävät tekijät</a:t>
            </a:r>
          </a:p>
        </p:txBody>
      </p:sp>
      <p:graphicFrame>
        <p:nvGraphicFramePr>
          <p:cNvPr id="6" name="Taulukko 6">
            <a:extLst>
              <a:ext uri="{FF2B5EF4-FFF2-40B4-BE49-F238E27FC236}">
                <a16:creationId xmlns:a16="http://schemas.microsoft.com/office/drawing/2014/main" id="{A2EC91D2-3540-49C8-B704-A50E87171100}"/>
              </a:ext>
            </a:extLst>
          </p:cNvPr>
          <p:cNvGraphicFramePr>
            <a:graphicFrameLocks noGrp="1"/>
          </p:cNvGraphicFramePr>
          <p:nvPr>
            <p:extLst>
              <p:ext uri="{D42A27DB-BD31-4B8C-83A1-F6EECF244321}">
                <p14:modId xmlns:p14="http://schemas.microsoft.com/office/powerpoint/2010/main" val="3843655651"/>
              </p:ext>
            </p:extLst>
          </p:nvPr>
        </p:nvGraphicFramePr>
        <p:xfrm>
          <a:off x="705141" y="1465449"/>
          <a:ext cx="10513168" cy="4104810"/>
        </p:xfrm>
        <a:graphic>
          <a:graphicData uri="http://schemas.openxmlformats.org/drawingml/2006/table">
            <a:tbl>
              <a:tblPr firstRow="1" bandRow="1">
                <a:tableStyleId>{5C22544A-7EE6-4342-B048-85BDC9FD1C3A}</a:tableStyleId>
              </a:tblPr>
              <a:tblGrid>
                <a:gridCol w="2088232">
                  <a:extLst>
                    <a:ext uri="{9D8B030D-6E8A-4147-A177-3AD203B41FA5}">
                      <a16:colId xmlns:a16="http://schemas.microsoft.com/office/drawing/2014/main" val="256529098"/>
                    </a:ext>
                  </a:extLst>
                </a:gridCol>
                <a:gridCol w="8424936">
                  <a:extLst>
                    <a:ext uri="{9D8B030D-6E8A-4147-A177-3AD203B41FA5}">
                      <a16:colId xmlns:a16="http://schemas.microsoft.com/office/drawing/2014/main" val="4058121485"/>
                    </a:ext>
                  </a:extLst>
                </a:gridCol>
              </a:tblGrid>
              <a:tr h="370840">
                <a:tc>
                  <a:txBody>
                    <a:bodyPr/>
                    <a:lstStyle/>
                    <a:p>
                      <a:r>
                        <a:rPr lang="fi-FI" dirty="0"/>
                        <a:t>Tekijä</a:t>
                      </a:r>
                    </a:p>
                  </a:txBody>
                  <a:tcPr/>
                </a:tc>
                <a:tc>
                  <a:txBody>
                    <a:bodyPr/>
                    <a:lstStyle/>
                    <a:p>
                      <a:r>
                        <a:rPr lang="fi-FI" dirty="0"/>
                        <a:t>Vaikutuksen selitys</a:t>
                      </a:r>
                    </a:p>
                  </a:txBody>
                  <a:tcPr/>
                </a:tc>
                <a:extLst>
                  <a:ext uri="{0D108BD9-81ED-4DB2-BD59-A6C34878D82A}">
                    <a16:rowId xmlns:a16="http://schemas.microsoft.com/office/drawing/2014/main" val="1872383933"/>
                  </a:ext>
                </a:extLst>
              </a:tr>
              <a:tr h="370840">
                <a:tc>
                  <a:txBody>
                    <a:bodyPr/>
                    <a:lstStyle/>
                    <a:p>
                      <a:pPr algn="l" rtl="0" fontAlgn="base"/>
                      <a:r>
                        <a:rPr lang="fi-FI" sz="1400" b="1" i="0" dirty="0">
                          <a:effectLst/>
                          <a:latin typeface="Calibri" panose="020F0502020204030204" pitchFamily="34" charset="0"/>
                        </a:rPr>
                        <a:t>Hyönteistuhot </a:t>
                      </a:r>
                      <a:endParaRPr lang="fi-FI" sz="1400" b="1" i="0" dirty="0">
                        <a:effectLst/>
                      </a:endParaRPr>
                    </a:p>
                  </a:txBody>
                  <a:tcPr marL="32546" marR="32546" marT="16273" marB="16273"/>
                </a:tc>
                <a:tc>
                  <a:txBody>
                    <a:bodyPr/>
                    <a:lstStyle/>
                    <a:p>
                      <a:pPr algn="l" rtl="0" fontAlgn="base"/>
                      <a:r>
                        <a:rPr lang="fi-FI" sz="1400" b="0" i="0" dirty="0">
                          <a:effectLst/>
                          <a:latin typeface="Calibri" panose="020F0502020204030204" pitchFamily="34" charset="0"/>
                        </a:rPr>
                        <a:t>Hyönteistuhot yleistyvät, kun ilmaston lämmetessä hyönteissukupolvia syntyy vuoden aikana enemmän ja yhä useammat hyönteiset selviävät leudoista talvista. Etenkin kirjanpainajahyönteisen toukat voivat aiheuttaa suuria tuhoja. Tulokaslajien elinolosuhteet paranevat, mikä voi lisätä metsien terveyteen kohdistuvia riskejä. </a:t>
                      </a:r>
                      <a:endParaRPr lang="fi-FI" sz="1400" b="0" i="0" dirty="0">
                        <a:effectLst/>
                      </a:endParaRPr>
                    </a:p>
                  </a:txBody>
                  <a:tcPr marL="32546" marR="32546" marT="16273" marB="16273"/>
                </a:tc>
                <a:extLst>
                  <a:ext uri="{0D108BD9-81ED-4DB2-BD59-A6C34878D82A}">
                    <a16:rowId xmlns:a16="http://schemas.microsoft.com/office/drawing/2014/main" val="1891799141"/>
                  </a:ext>
                </a:extLst>
              </a:tr>
              <a:tr h="370840">
                <a:tc>
                  <a:txBody>
                    <a:bodyPr/>
                    <a:lstStyle/>
                    <a:p>
                      <a:pPr algn="l" rtl="0" fontAlgn="base"/>
                      <a:r>
                        <a:rPr lang="fi-FI" sz="1400" b="1" i="0" dirty="0">
                          <a:effectLst/>
                          <a:latin typeface="Calibri" panose="020F0502020204030204" pitchFamily="34" charset="0"/>
                        </a:rPr>
                        <a:t>Sienituhot </a:t>
                      </a:r>
                      <a:endParaRPr lang="fi-FI" sz="1400" b="1" i="0" dirty="0">
                        <a:effectLst/>
                      </a:endParaRPr>
                    </a:p>
                  </a:txBody>
                  <a:tcPr marL="32546" marR="32546" marT="16273" marB="16273"/>
                </a:tc>
                <a:tc>
                  <a:txBody>
                    <a:bodyPr/>
                    <a:lstStyle/>
                    <a:p>
                      <a:pPr algn="l" rtl="0" fontAlgn="base"/>
                      <a:r>
                        <a:rPr lang="fi-FI" sz="1400" b="0" i="0" dirty="0">
                          <a:effectLst/>
                          <a:latin typeface="Calibri" panose="020F0502020204030204" pitchFamily="34" charset="0"/>
                        </a:rPr>
                        <a:t>Juurikääpä voi lisääntyä ja levitä pohjoisemmaksi. </a:t>
                      </a:r>
                      <a:endParaRPr lang="fi-FI" sz="1400" b="0" i="0" dirty="0">
                        <a:effectLst/>
                      </a:endParaRPr>
                    </a:p>
                  </a:txBody>
                  <a:tcPr marL="32546" marR="32546" marT="16273" marB="16273"/>
                </a:tc>
                <a:extLst>
                  <a:ext uri="{0D108BD9-81ED-4DB2-BD59-A6C34878D82A}">
                    <a16:rowId xmlns:a16="http://schemas.microsoft.com/office/drawing/2014/main" val="725120934"/>
                  </a:ext>
                </a:extLst>
              </a:tr>
              <a:tr h="370840">
                <a:tc>
                  <a:txBody>
                    <a:bodyPr/>
                    <a:lstStyle/>
                    <a:p>
                      <a:pPr algn="l" rtl="0" fontAlgn="base"/>
                      <a:r>
                        <a:rPr lang="fi-FI" sz="1400" b="1" i="0" dirty="0">
                          <a:effectLst/>
                          <a:latin typeface="Calibri" panose="020F0502020204030204" pitchFamily="34" charset="0"/>
                        </a:rPr>
                        <a:t>Kuivuus </a:t>
                      </a:r>
                      <a:endParaRPr lang="fi-FI" sz="1400" b="1" i="0" dirty="0">
                        <a:effectLst/>
                      </a:endParaRPr>
                    </a:p>
                  </a:txBody>
                  <a:tcPr marL="32546" marR="32546" marT="16273" marB="16273"/>
                </a:tc>
                <a:tc>
                  <a:txBody>
                    <a:bodyPr/>
                    <a:lstStyle/>
                    <a:p>
                      <a:pPr algn="l" rtl="0" fontAlgn="base"/>
                      <a:r>
                        <a:rPr lang="fi-FI" sz="1400" b="0" i="0" dirty="0">
                          <a:effectLst/>
                          <a:latin typeface="Calibri" panose="020F0502020204030204" pitchFamily="34" charset="0"/>
                        </a:rPr>
                        <a:t>Pitkät kuivuusjaksot voivat yleistyä, mikä aiheuttaa kasvutappioita puustolle ja vaurioita sienijuurille sekä lisää metsäpaloja. </a:t>
                      </a:r>
                      <a:endParaRPr lang="fi-FI" sz="1400" b="0" i="0" dirty="0">
                        <a:effectLst/>
                      </a:endParaRPr>
                    </a:p>
                  </a:txBody>
                  <a:tcPr marL="32546" marR="32546" marT="16273" marB="16273"/>
                </a:tc>
                <a:extLst>
                  <a:ext uri="{0D108BD9-81ED-4DB2-BD59-A6C34878D82A}">
                    <a16:rowId xmlns:a16="http://schemas.microsoft.com/office/drawing/2014/main" val="3642463465"/>
                  </a:ext>
                </a:extLst>
              </a:tr>
              <a:tr h="370840">
                <a:tc>
                  <a:txBody>
                    <a:bodyPr/>
                    <a:lstStyle/>
                    <a:p>
                      <a:pPr algn="l" rtl="0" fontAlgn="base"/>
                      <a:r>
                        <a:rPr lang="fi-FI" sz="1400" b="1" i="0" dirty="0">
                          <a:effectLst/>
                          <a:latin typeface="Calibri" panose="020F0502020204030204" pitchFamily="34" charset="0"/>
                        </a:rPr>
                        <a:t>Tuulituhot </a:t>
                      </a:r>
                      <a:endParaRPr lang="fi-FI" sz="1400" b="1" i="0" dirty="0">
                        <a:effectLst/>
                      </a:endParaRPr>
                    </a:p>
                  </a:txBody>
                  <a:tcPr marL="32546" marR="32546" marT="16273" marB="16273"/>
                </a:tc>
                <a:tc>
                  <a:txBody>
                    <a:bodyPr/>
                    <a:lstStyle/>
                    <a:p>
                      <a:pPr algn="l" rtl="0" fontAlgn="base"/>
                      <a:r>
                        <a:rPr lang="fi-FI" sz="1400" b="0" i="0" dirty="0">
                          <a:effectLst/>
                          <a:latin typeface="Calibri" panose="020F0502020204030204" pitchFamily="34" charset="0"/>
                        </a:rPr>
                        <a:t>Myrskyt yleistyvät ja tuulituhoriski kasvaa. Leutoina talvina maa ei routiinnu, jolloin myös puiden juuristo ei ole tukevasti ankkuroitunut maahan. </a:t>
                      </a:r>
                      <a:endParaRPr lang="fi-FI" sz="1400" b="0" i="0" dirty="0">
                        <a:effectLst/>
                      </a:endParaRPr>
                    </a:p>
                  </a:txBody>
                  <a:tcPr marL="32546" marR="32546" marT="16273" marB="16273"/>
                </a:tc>
                <a:extLst>
                  <a:ext uri="{0D108BD9-81ED-4DB2-BD59-A6C34878D82A}">
                    <a16:rowId xmlns:a16="http://schemas.microsoft.com/office/drawing/2014/main" val="2724834864"/>
                  </a:ext>
                </a:extLst>
              </a:tr>
              <a:tr h="370840">
                <a:tc>
                  <a:txBody>
                    <a:bodyPr/>
                    <a:lstStyle/>
                    <a:p>
                      <a:pPr algn="l" rtl="0" fontAlgn="base"/>
                      <a:r>
                        <a:rPr lang="fi-FI" sz="1400" b="1" i="0" dirty="0">
                          <a:effectLst/>
                          <a:latin typeface="Calibri" panose="020F0502020204030204" pitchFamily="34" charset="0"/>
                        </a:rPr>
                        <a:t>Leudommat talvet </a:t>
                      </a:r>
                      <a:endParaRPr lang="fi-FI" sz="1400" b="1" i="0" dirty="0">
                        <a:effectLst/>
                      </a:endParaRPr>
                    </a:p>
                  </a:txBody>
                  <a:tcPr marL="32546" marR="32546" marT="16273" marB="16273"/>
                </a:tc>
                <a:tc>
                  <a:txBody>
                    <a:bodyPr/>
                    <a:lstStyle/>
                    <a:p>
                      <a:pPr algn="l" rtl="0" fontAlgn="base"/>
                      <a:r>
                        <a:rPr lang="fi-FI" sz="1400" b="0" i="0" dirty="0">
                          <a:effectLst/>
                          <a:latin typeface="Calibri" panose="020F0502020204030204" pitchFamily="34" charset="0"/>
                        </a:rPr>
                        <a:t>Havupuiden taimien selviytymismahdollisuudet heikkenevät lämpimämpien talvien myötä. Lauhan talven jälkeen kuusen kasvu on alkukesällä heikompaa kuin kylmän talven jälkeen. Lumituhojen riski voi Etelä-Suomessa pienentyä, mutta Itä- ja Pohjois-Suomessa kasvaa. Lumipeite ja routa suojaavat puiden juuria, joten niiden puuttuminen altistaa puut vaurioille ja kaatumiselle. </a:t>
                      </a:r>
                      <a:endParaRPr lang="fi-FI" sz="1400" b="0" i="0" dirty="0">
                        <a:effectLst/>
                      </a:endParaRPr>
                    </a:p>
                  </a:txBody>
                  <a:tcPr marL="32546" marR="32546" marT="16273" marB="16273"/>
                </a:tc>
                <a:extLst>
                  <a:ext uri="{0D108BD9-81ED-4DB2-BD59-A6C34878D82A}">
                    <a16:rowId xmlns:a16="http://schemas.microsoft.com/office/drawing/2014/main" val="375131950"/>
                  </a:ext>
                </a:extLst>
              </a:tr>
              <a:tr h="370840">
                <a:tc>
                  <a:txBody>
                    <a:bodyPr/>
                    <a:lstStyle/>
                    <a:p>
                      <a:pPr algn="l" rtl="0" fontAlgn="base"/>
                      <a:r>
                        <a:rPr lang="fi-FI" sz="1400" b="1" i="0" dirty="0">
                          <a:effectLst/>
                          <a:latin typeface="Calibri" panose="020F0502020204030204" pitchFamily="34" charset="0"/>
                        </a:rPr>
                        <a:t>Fenologia </a:t>
                      </a:r>
                      <a:endParaRPr lang="fi-FI" sz="1400" b="1" i="0" dirty="0">
                        <a:effectLst/>
                      </a:endParaRPr>
                    </a:p>
                  </a:txBody>
                  <a:tcPr marL="32546" marR="32546" marT="16273" marB="16273"/>
                </a:tc>
                <a:tc>
                  <a:txBody>
                    <a:bodyPr/>
                    <a:lstStyle/>
                    <a:p>
                      <a:pPr algn="l" rtl="0" fontAlgn="base"/>
                      <a:r>
                        <a:rPr lang="fi-FI" sz="1400" b="0" i="0" dirty="0">
                          <a:effectLst/>
                          <a:latin typeface="Calibri" panose="020F0502020204030204" pitchFamily="34" charset="0"/>
                        </a:rPr>
                        <a:t>Puiden rytmisyydessä eli fenologiassa tapahtuu muutoksia, kun kasvukausi pitenee, mutta valon määrä pysyy ennallaan. Talveen valmistautuminen ja keväällä talvilevon purkautuminen voivat häiriintyä, mikä vaikuttaa puiden kasvuun. </a:t>
                      </a:r>
                      <a:endParaRPr lang="fi-FI" sz="1400" b="0" i="0" dirty="0">
                        <a:effectLst/>
                      </a:endParaRPr>
                    </a:p>
                    <a:p>
                      <a:pPr algn="l" rtl="0" fontAlgn="base"/>
                      <a:r>
                        <a:rPr lang="fi-FI" sz="1400" b="0" i="0" dirty="0">
                          <a:effectLst/>
                          <a:latin typeface="Calibri" panose="020F0502020204030204" pitchFamily="34" charset="0"/>
                        </a:rPr>
                        <a:t> </a:t>
                      </a:r>
                      <a:endParaRPr lang="fi-FI" sz="1400" b="0" i="0" dirty="0">
                        <a:effectLst/>
                      </a:endParaRPr>
                    </a:p>
                  </a:txBody>
                  <a:tcPr marL="32546" marR="32546" marT="16273" marB="16273"/>
                </a:tc>
                <a:extLst>
                  <a:ext uri="{0D108BD9-81ED-4DB2-BD59-A6C34878D82A}">
                    <a16:rowId xmlns:a16="http://schemas.microsoft.com/office/drawing/2014/main" val="1111257690"/>
                  </a:ext>
                </a:extLst>
              </a:tr>
            </a:tbl>
          </a:graphicData>
        </a:graphic>
      </p:graphicFrame>
      <p:sp>
        <p:nvSpPr>
          <p:cNvPr id="4" name="Dian numeron paikkamerkki 3">
            <a:extLst>
              <a:ext uri="{FF2B5EF4-FFF2-40B4-BE49-F238E27FC236}">
                <a16:creationId xmlns:a16="http://schemas.microsoft.com/office/drawing/2014/main" id="{D17E537D-1DAC-4F79-B8FF-A6EE39193B20}"/>
              </a:ext>
            </a:extLst>
          </p:cNvPr>
          <p:cNvSpPr>
            <a:spLocks noGrp="1"/>
          </p:cNvSpPr>
          <p:nvPr>
            <p:ph type="sldNum" sz="quarter" idx="12"/>
          </p:nvPr>
        </p:nvSpPr>
        <p:spPr>
          <a:xfrm>
            <a:off x="509325" y="6232674"/>
            <a:ext cx="797400" cy="365125"/>
          </a:xfrm>
        </p:spPr>
        <p:txBody>
          <a:bodyPr/>
          <a:lstStyle/>
          <a:p>
            <a:fld id="{2020BB7A-7565-440A-AF71-226D618FE89D}" type="slidenum">
              <a:rPr lang="fi-FI" smtClean="0"/>
              <a:t>31</a:t>
            </a:fld>
            <a:endParaRPr lang="fi-FI"/>
          </a:p>
        </p:txBody>
      </p:sp>
      <p:sp>
        <p:nvSpPr>
          <p:cNvPr id="3" name="Alatunnisteen paikkamerkki 2">
            <a:extLst>
              <a:ext uri="{FF2B5EF4-FFF2-40B4-BE49-F238E27FC236}">
                <a16:creationId xmlns:a16="http://schemas.microsoft.com/office/drawing/2014/main" id="{85ED6367-644D-4BA2-964A-80C7A2663749}"/>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36632325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C4583E-30D0-4342-AF1E-68E51B92204D}"/>
              </a:ext>
            </a:extLst>
          </p:cNvPr>
          <p:cNvSpPr>
            <a:spLocks noGrp="1"/>
          </p:cNvSpPr>
          <p:nvPr>
            <p:ph type="title"/>
          </p:nvPr>
        </p:nvSpPr>
        <p:spPr/>
        <p:txBody>
          <a:bodyPr/>
          <a:lstStyle/>
          <a:p>
            <a:r>
              <a:rPr lang="fi-FI" dirty="0"/>
              <a:t>Ilmastonmuutos vaikutukset erilaisia etelässä ja pohjoisessa</a:t>
            </a:r>
          </a:p>
        </p:txBody>
      </p:sp>
      <p:sp>
        <p:nvSpPr>
          <p:cNvPr id="3" name="Sisällön paikkamerkki 2">
            <a:extLst>
              <a:ext uri="{FF2B5EF4-FFF2-40B4-BE49-F238E27FC236}">
                <a16:creationId xmlns:a16="http://schemas.microsoft.com/office/drawing/2014/main" id="{8B6B26CC-77B4-47AC-9EF9-0BCE77B1DE95}"/>
              </a:ext>
            </a:extLst>
          </p:cNvPr>
          <p:cNvSpPr>
            <a:spLocks noGrp="1"/>
          </p:cNvSpPr>
          <p:nvPr>
            <p:ph sz="half" idx="1"/>
          </p:nvPr>
        </p:nvSpPr>
        <p:spPr/>
        <p:txBody>
          <a:bodyPr/>
          <a:lstStyle/>
          <a:p>
            <a:r>
              <a:rPr lang="fi-FI" sz="2400" dirty="0"/>
              <a:t>Suomi on pitkä maa, jossa etelän ja pohjoisen ilmasto-olosuhteet eroavat paljon toisistaan.</a:t>
            </a:r>
          </a:p>
          <a:p>
            <a:r>
              <a:rPr lang="fi-FI" sz="2400" dirty="0"/>
              <a:t>Etelä-Suomen olosuhteet tulevat muuttumaan kuusen kasvatukseen huonommin sopiviksi, mutta lehtipuiden kasvatuksen kannalta paremmiksi.</a:t>
            </a:r>
          </a:p>
          <a:p>
            <a:r>
              <a:rPr lang="fi-FI" sz="2400" dirty="0"/>
              <a:t>Pohjois-Suomessa taas kaikkien puulajien kasvatuksen mahdollisuudet paranevat, kun ilmasto lämpenee.</a:t>
            </a:r>
          </a:p>
        </p:txBody>
      </p:sp>
      <p:pic>
        <p:nvPicPr>
          <p:cNvPr id="2050" name="Picture 2" descr="Kuva ilmastonmuutoksen suuntaa antavista oletetuista vaikutuksista puuston kasvuun ja hakkuumahdollisuuksiin. Lehtipuilla ja männyllä kasvu paranee koko Suomessa seuraavien 50v aikana. Kuusella kasvu paranee Pohjois-Suomessa, mutta mahdollisesti heikkenee Keski- ja Etelä-Suomessa.">
            <a:extLst>
              <a:ext uri="{FF2B5EF4-FFF2-40B4-BE49-F238E27FC236}">
                <a16:creationId xmlns:a16="http://schemas.microsoft.com/office/drawing/2014/main" id="{DF0E8B84-F3E3-4A56-B130-12D5E9568E4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735960" y="1589125"/>
            <a:ext cx="6334544" cy="4265919"/>
          </a:xfrm>
          <a:prstGeom prst="rect">
            <a:avLst/>
          </a:prstGeom>
          <a:noFill/>
          <a:extLst>
            <a:ext uri="{909E8E84-426E-40DD-AFC4-6F175D3DCCD1}">
              <a14:hiddenFill xmlns:a14="http://schemas.microsoft.com/office/drawing/2010/main">
                <a:solidFill>
                  <a:srgbClr val="FFFFFF"/>
                </a:solidFill>
              </a14:hiddenFill>
            </a:ext>
          </a:extLst>
        </p:spPr>
      </p:pic>
      <p:sp>
        <p:nvSpPr>
          <p:cNvPr id="8" name="Tekstiruutu 7">
            <a:extLst>
              <a:ext uri="{FF2B5EF4-FFF2-40B4-BE49-F238E27FC236}">
                <a16:creationId xmlns:a16="http://schemas.microsoft.com/office/drawing/2014/main" id="{35EEA937-53DF-4DCC-A07A-EFFCF4AABE3A}"/>
              </a:ext>
            </a:extLst>
          </p:cNvPr>
          <p:cNvSpPr txBox="1"/>
          <p:nvPr/>
        </p:nvSpPr>
        <p:spPr>
          <a:xfrm>
            <a:off x="6240016" y="5987382"/>
            <a:ext cx="4556182" cy="338554"/>
          </a:xfrm>
          <a:prstGeom prst="rect">
            <a:avLst/>
          </a:prstGeom>
          <a:noFill/>
        </p:spPr>
        <p:txBody>
          <a:bodyPr wrap="square" rtlCol="0">
            <a:spAutoFit/>
          </a:bodyPr>
          <a:lstStyle/>
          <a:p>
            <a:pPr algn="l"/>
            <a:r>
              <a:rPr lang="fi-FI" sz="1600" dirty="0"/>
              <a:t>Lähde: Metsänhoidon suositukset</a:t>
            </a:r>
          </a:p>
        </p:txBody>
      </p:sp>
      <p:sp>
        <p:nvSpPr>
          <p:cNvPr id="4" name="Dian numeron paikkamerkki 3">
            <a:extLst>
              <a:ext uri="{FF2B5EF4-FFF2-40B4-BE49-F238E27FC236}">
                <a16:creationId xmlns:a16="http://schemas.microsoft.com/office/drawing/2014/main" id="{EA2CEF8A-8DEB-4109-A60F-A48C224FBD88}"/>
              </a:ext>
            </a:extLst>
          </p:cNvPr>
          <p:cNvSpPr>
            <a:spLocks noGrp="1"/>
          </p:cNvSpPr>
          <p:nvPr>
            <p:ph type="sldNum" sz="quarter" idx="12"/>
          </p:nvPr>
        </p:nvSpPr>
        <p:spPr/>
        <p:txBody>
          <a:bodyPr/>
          <a:lstStyle/>
          <a:p>
            <a:fld id="{2020BB7A-7565-440A-AF71-226D618FE89D}" type="slidenum">
              <a:rPr lang="fi-FI" smtClean="0"/>
              <a:t>32</a:t>
            </a:fld>
            <a:endParaRPr lang="fi-FI"/>
          </a:p>
        </p:txBody>
      </p:sp>
      <p:sp>
        <p:nvSpPr>
          <p:cNvPr id="5" name="Alatunnisteen paikkamerkki 4">
            <a:extLst>
              <a:ext uri="{FF2B5EF4-FFF2-40B4-BE49-F238E27FC236}">
                <a16:creationId xmlns:a16="http://schemas.microsoft.com/office/drawing/2014/main" id="{6AA0403E-E5AB-4B58-AC1B-03D012FBCD82}"/>
              </a:ext>
            </a:extLst>
          </p:cNvPr>
          <p:cNvSpPr>
            <a:spLocks noGrp="1"/>
          </p:cNvSpPr>
          <p:nvPr>
            <p:ph type="ftr" sz="quarter" idx="11"/>
          </p:nvPr>
        </p:nvSpPr>
        <p:spPr/>
        <p:txBody>
          <a:bodyPr/>
          <a:lstStyle/>
          <a:p>
            <a:r>
              <a:rPr lang="en-US" dirty="0"/>
              <a:t>This work © 2024 by Tapio </a:t>
            </a:r>
            <a:r>
              <a:rPr lang="en-US" dirty="0" err="1"/>
              <a:t>Palvelut</a:t>
            </a:r>
            <a:r>
              <a:rPr lang="en-US" dirty="0"/>
              <a:t> Oy is licensed under CC BY-SA 4.0 </a:t>
            </a:r>
            <a:endParaRPr lang="fi-FI" dirty="0"/>
          </a:p>
        </p:txBody>
      </p:sp>
    </p:spTree>
    <p:extLst>
      <p:ext uri="{BB962C8B-B14F-4D97-AF65-F5344CB8AC3E}">
        <p14:creationId xmlns:p14="http://schemas.microsoft.com/office/powerpoint/2010/main" val="33100433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B62C9DA-EB57-48E9-BA75-C764A556AB64}"/>
              </a:ext>
            </a:extLst>
          </p:cNvPr>
          <p:cNvSpPr>
            <a:spLocks noGrp="1"/>
          </p:cNvSpPr>
          <p:nvPr>
            <p:ph type="title"/>
          </p:nvPr>
        </p:nvSpPr>
        <p:spPr/>
        <p:txBody>
          <a:bodyPr/>
          <a:lstStyle/>
          <a:p>
            <a:r>
              <a:rPr lang="fi-FI" dirty="0"/>
              <a:t>Ilmastonmuutoksen vaikutukset suometsien kasvuun</a:t>
            </a:r>
          </a:p>
        </p:txBody>
      </p:sp>
      <p:sp>
        <p:nvSpPr>
          <p:cNvPr id="3" name="Sisällön paikkamerkki 2">
            <a:extLst>
              <a:ext uri="{FF2B5EF4-FFF2-40B4-BE49-F238E27FC236}">
                <a16:creationId xmlns:a16="http://schemas.microsoft.com/office/drawing/2014/main" id="{2F2A89E0-1046-4F22-ACBD-7E0292B7E5DB}"/>
              </a:ext>
            </a:extLst>
          </p:cNvPr>
          <p:cNvSpPr>
            <a:spLocks noGrp="1"/>
          </p:cNvSpPr>
          <p:nvPr>
            <p:ph idx="1"/>
          </p:nvPr>
        </p:nvSpPr>
        <p:spPr/>
        <p:txBody>
          <a:bodyPr/>
          <a:lstStyle/>
          <a:p>
            <a:r>
              <a:rPr lang="fi-FI" dirty="0"/>
              <a:t>Suometsät eroavat ominaisuuksiltaan kivennäismetsistä, sillä turvemaat ovat yleensä kivennäismaita märempiä. </a:t>
            </a:r>
          </a:p>
          <a:p>
            <a:r>
              <a:rPr lang="fi-FI" dirty="0"/>
              <a:t>Mikäli ilmastonmuutoksen myötä kesät lämpenevät ja sateiden määrä pysyy ennallaan, suot kuivuvat ja niissä oleva turve alkaa hajota. Märillä soilla puusto, varvut ja mätässammallajit korvaavat märkiin olosuhteisiin sopeutuneita sammal- ja saralajeja. Avosuot voivat muuttua puustoisiksi, jolloin suotyyppien monimuotoisuus heikkenee. Soilla ilmastonmuutos voi siis huomattavasti lisätä puuston kasvua. </a:t>
            </a:r>
          </a:p>
          <a:p>
            <a:r>
              <a:rPr lang="fi-FI" dirty="0"/>
              <a:t>Jos taas sateet lisääntyvät, suot pysyvät märkinä ja vaikutukset suometsien puuston kasvuun ovat vähäisiä.  </a:t>
            </a:r>
          </a:p>
        </p:txBody>
      </p:sp>
      <p:sp>
        <p:nvSpPr>
          <p:cNvPr id="4" name="Dian numeron paikkamerkki 3">
            <a:extLst>
              <a:ext uri="{FF2B5EF4-FFF2-40B4-BE49-F238E27FC236}">
                <a16:creationId xmlns:a16="http://schemas.microsoft.com/office/drawing/2014/main" id="{BFB3F104-4A4B-4029-B74E-5E436D6D0933}"/>
              </a:ext>
            </a:extLst>
          </p:cNvPr>
          <p:cNvSpPr>
            <a:spLocks noGrp="1"/>
          </p:cNvSpPr>
          <p:nvPr>
            <p:ph type="sldNum" sz="quarter" idx="12"/>
          </p:nvPr>
        </p:nvSpPr>
        <p:spPr/>
        <p:txBody>
          <a:bodyPr/>
          <a:lstStyle/>
          <a:p>
            <a:fld id="{2020BB7A-7565-440A-AF71-226D618FE89D}" type="slidenum">
              <a:rPr lang="fi-FI" smtClean="0"/>
              <a:t>33</a:t>
            </a:fld>
            <a:endParaRPr lang="fi-FI"/>
          </a:p>
        </p:txBody>
      </p:sp>
      <p:sp>
        <p:nvSpPr>
          <p:cNvPr id="5" name="Alatunnisteen paikkamerkki 4">
            <a:extLst>
              <a:ext uri="{FF2B5EF4-FFF2-40B4-BE49-F238E27FC236}">
                <a16:creationId xmlns:a16="http://schemas.microsoft.com/office/drawing/2014/main" id="{9F0499B6-DE5C-400D-B6E5-0FFA3F1D246F}"/>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3069619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0E86969-BFC6-4585-9A61-9F98F010CFD1}"/>
              </a:ext>
            </a:extLst>
          </p:cNvPr>
          <p:cNvSpPr>
            <a:spLocks noGrp="1"/>
          </p:cNvSpPr>
          <p:nvPr>
            <p:ph type="title"/>
          </p:nvPr>
        </p:nvSpPr>
        <p:spPr/>
        <p:txBody>
          <a:bodyPr/>
          <a:lstStyle/>
          <a:p>
            <a:r>
              <a:rPr lang="fi-FI" dirty="0"/>
              <a:t>Suot ja suometsien erityispiirteet</a:t>
            </a:r>
          </a:p>
        </p:txBody>
      </p:sp>
      <p:pic>
        <p:nvPicPr>
          <p:cNvPr id="5" name="Online-media 4" descr="Suot ja suometsät-video">
            <a:hlinkClick r:id="" action="ppaction://media"/>
            <a:extLst>
              <a:ext uri="{FF2B5EF4-FFF2-40B4-BE49-F238E27FC236}">
                <a16:creationId xmlns:a16="http://schemas.microsoft.com/office/drawing/2014/main" id="{E030AD42-1F48-483C-8F88-3EE7A289F22F}"/>
              </a:ext>
            </a:extLst>
          </p:cNvPr>
          <p:cNvPicPr>
            <a:picLocks noGrp="1" noRot="1" noChangeAspect="1"/>
          </p:cNvPicPr>
          <p:nvPr>
            <p:ph idx="1"/>
            <a:videoFile r:link="rId1"/>
          </p:nvPr>
        </p:nvPicPr>
        <p:blipFill>
          <a:blip r:embed="rId3"/>
          <a:stretch>
            <a:fillRect/>
          </a:stretch>
        </p:blipFill>
        <p:spPr>
          <a:xfrm>
            <a:off x="2332038" y="1825625"/>
            <a:ext cx="7392987" cy="4176713"/>
          </a:xfrm>
          <a:prstGeom prst="rect">
            <a:avLst/>
          </a:prstGeom>
        </p:spPr>
      </p:pic>
      <p:sp>
        <p:nvSpPr>
          <p:cNvPr id="4" name="Dian numeron paikkamerkki 3">
            <a:extLst>
              <a:ext uri="{FF2B5EF4-FFF2-40B4-BE49-F238E27FC236}">
                <a16:creationId xmlns:a16="http://schemas.microsoft.com/office/drawing/2014/main" id="{0A345353-1CFA-49C0-8F7F-2617D200DA35}"/>
              </a:ext>
            </a:extLst>
          </p:cNvPr>
          <p:cNvSpPr>
            <a:spLocks noGrp="1"/>
          </p:cNvSpPr>
          <p:nvPr>
            <p:ph type="sldNum" sz="quarter" idx="12"/>
          </p:nvPr>
        </p:nvSpPr>
        <p:spPr/>
        <p:txBody>
          <a:bodyPr/>
          <a:lstStyle/>
          <a:p>
            <a:fld id="{2020BB7A-7565-440A-AF71-226D618FE89D}" type="slidenum">
              <a:rPr lang="fi-FI" smtClean="0"/>
              <a:t>34</a:t>
            </a:fld>
            <a:endParaRPr lang="fi-FI"/>
          </a:p>
        </p:txBody>
      </p:sp>
      <p:sp>
        <p:nvSpPr>
          <p:cNvPr id="3" name="Alatunnisteen paikkamerkki 2">
            <a:extLst>
              <a:ext uri="{FF2B5EF4-FFF2-40B4-BE49-F238E27FC236}">
                <a16:creationId xmlns:a16="http://schemas.microsoft.com/office/drawing/2014/main" id="{C993FE39-6813-4B91-A271-A13F41A2E6AF}"/>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3106409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252B4708-4298-4A24-97E9-FB90C375DEC7}"/>
              </a:ext>
            </a:extLst>
          </p:cNvPr>
          <p:cNvSpPr>
            <a:spLocks noGrp="1"/>
          </p:cNvSpPr>
          <p:nvPr>
            <p:ph type="title"/>
          </p:nvPr>
        </p:nvSpPr>
        <p:spPr/>
        <p:txBody>
          <a:bodyPr/>
          <a:lstStyle/>
          <a:p>
            <a:r>
              <a:rPr lang="fi-FI" dirty="0"/>
              <a:t>Metsänkasvatusvaihtoehtojen vaikutus metsien kasvuun</a:t>
            </a:r>
          </a:p>
        </p:txBody>
      </p:sp>
      <p:sp>
        <p:nvSpPr>
          <p:cNvPr id="4" name="Dian numeron paikkamerkki 3">
            <a:extLst>
              <a:ext uri="{FF2B5EF4-FFF2-40B4-BE49-F238E27FC236}">
                <a16:creationId xmlns:a16="http://schemas.microsoft.com/office/drawing/2014/main" id="{B4F1A1B0-6267-49CA-BED0-3316B53B0E02}"/>
              </a:ext>
            </a:extLst>
          </p:cNvPr>
          <p:cNvSpPr>
            <a:spLocks noGrp="1"/>
          </p:cNvSpPr>
          <p:nvPr>
            <p:ph type="sldNum" sz="quarter" idx="12"/>
          </p:nvPr>
        </p:nvSpPr>
        <p:spPr/>
        <p:txBody>
          <a:bodyPr/>
          <a:lstStyle/>
          <a:p>
            <a:fld id="{2020BB7A-7565-440A-AF71-226D618FE89D}" type="slidenum">
              <a:rPr lang="fi-FI" smtClean="0"/>
              <a:t>35</a:t>
            </a:fld>
            <a:endParaRPr lang="fi-FI"/>
          </a:p>
        </p:txBody>
      </p:sp>
      <p:sp>
        <p:nvSpPr>
          <p:cNvPr id="5" name="Alatunnisteen paikkamerkki 4">
            <a:extLst>
              <a:ext uri="{FF2B5EF4-FFF2-40B4-BE49-F238E27FC236}">
                <a16:creationId xmlns:a16="http://schemas.microsoft.com/office/drawing/2014/main" id="{705E1D4E-E236-480C-B72F-572CE8EA7597}"/>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23236196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n paikkamerkki 5" descr="Kuva nuoresta männystä">
            <a:extLst>
              <a:ext uri="{FF2B5EF4-FFF2-40B4-BE49-F238E27FC236}">
                <a16:creationId xmlns:a16="http://schemas.microsoft.com/office/drawing/2014/main" id="{7E0AA9F8-4352-47FC-A502-17ACAEAC39F8}"/>
              </a:ext>
            </a:extLst>
          </p:cNvPr>
          <p:cNvPicPr>
            <a:picLocks noGrp="1" noChangeAspect="1"/>
          </p:cNvPicPr>
          <p:nvPr>
            <p:ph type="pic" sz="quarter" idx="13"/>
          </p:nvPr>
        </p:nvPicPr>
        <p:blipFill rotWithShape="1">
          <a:blip r:embed="rId2"/>
          <a:srcRect l="11774" r="11774"/>
          <a:stretch/>
        </p:blipFill>
        <p:spPr>
          <a:xfrm>
            <a:off x="705846" y="136525"/>
            <a:ext cx="3600062" cy="6721475"/>
          </a:xfrm>
        </p:spPr>
      </p:pic>
      <p:sp>
        <p:nvSpPr>
          <p:cNvPr id="4" name="Sisällön paikkamerkki 3">
            <a:extLst>
              <a:ext uri="{FF2B5EF4-FFF2-40B4-BE49-F238E27FC236}">
                <a16:creationId xmlns:a16="http://schemas.microsoft.com/office/drawing/2014/main" id="{005725C4-24F9-4DAF-A0AE-1B776BC1EBBD}"/>
              </a:ext>
            </a:extLst>
          </p:cNvPr>
          <p:cNvSpPr>
            <a:spLocks noGrp="1"/>
          </p:cNvSpPr>
          <p:nvPr>
            <p:ph idx="1"/>
          </p:nvPr>
        </p:nvSpPr>
        <p:spPr>
          <a:xfrm>
            <a:off x="4511824" y="620688"/>
            <a:ext cx="7004800" cy="4176000"/>
          </a:xfrm>
        </p:spPr>
        <p:txBody>
          <a:bodyPr/>
          <a:lstStyle/>
          <a:p>
            <a:pPr fontAlgn="base"/>
            <a:r>
              <a:rPr lang="fi-FI" dirty="0"/>
              <a:t>Metsää voidaan kasvattaa joko jaksollisena tai jatkuvana. </a:t>
            </a:r>
          </a:p>
          <a:p>
            <a:pPr fontAlgn="base"/>
            <a:r>
              <a:rPr lang="fi-FI" dirty="0"/>
              <a:t>Jaksollinen kasvatus on Suomessa yleisin metsänkasvatustapa. Siinä metsä kasvaa pääasiassa yhtenä ikäluokkana. </a:t>
            </a:r>
          </a:p>
          <a:p>
            <a:pPr fontAlgn="base"/>
            <a:r>
              <a:rPr lang="fi-FI" dirty="0"/>
              <a:t>Jatkuvassa kasvatuksessa metsää kasvatetaan peitteisenä ilman uudistushakkuita, jolloin siellä on eri-ikäisiä ja -kokoisia puita. </a:t>
            </a:r>
          </a:p>
        </p:txBody>
      </p:sp>
      <p:sp>
        <p:nvSpPr>
          <p:cNvPr id="5" name="Dian numeron paikkamerkki 4">
            <a:extLst>
              <a:ext uri="{FF2B5EF4-FFF2-40B4-BE49-F238E27FC236}">
                <a16:creationId xmlns:a16="http://schemas.microsoft.com/office/drawing/2014/main" id="{74272333-4B44-4AF9-AC5E-E23E3B2035B4}"/>
              </a:ext>
            </a:extLst>
          </p:cNvPr>
          <p:cNvSpPr>
            <a:spLocks noGrp="1"/>
          </p:cNvSpPr>
          <p:nvPr>
            <p:ph type="sldNum" sz="quarter" idx="12"/>
          </p:nvPr>
        </p:nvSpPr>
        <p:spPr/>
        <p:txBody>
          <a:bodyPr/>
          <a:lstStyle/>
          <a:p>
            <a:fld id="{2020BB7A-7565-440A-AF71-226D618FE89D}" type="slidenum">
              <a:rPr lang="fi-FI" smtClean="0"/>
              <a:t>36</a:t>
            </a:fld>
            <a:endParaRPr lang="fi-FI"/>
          </a:p>
        </p:txBody>
      </p:sp>
      <p:sp>
        <p:nvSpPr>
          <p:cNvPr id="2" name="Alatunnisteen paikkamerkki 1">
            <a:extLst>
              <a:ext uri="{FF2B5EF4-FFF2-40B4-BE49-F238E27FC236}">
                <a16:creationId xmlns:a16="http://schemas.microsoft.com/office/drawing/2014/main" id="{4960E8C1-DE91-4B78-B92D-900F3E5EF8FE}"/>
              </a:ext>
            </a:extLst>
          </p:cNvPr>
          <p:cNvSpPr>
            <a:spLocks noGrp="1"/>
          </p:cNvSpPr>
          <p:nvPr>
            <p:ph type="ftr" sz="quarter" idx="11"/>
          </p:nvPr>
        </p:nvSpPr>
        <p:spPr>
          <a:xfrm>
            <a:off x="4523981" y="6381328"/>
            <a:ext cx="5554600" cy="365125"/>
          </a:xfrm>
        </p:spPr>
        <p:txBody>
          <a:bodyPr/>
          <a:lstStyle/>
          <a:p>
            <a:r>
              <a:rPr lang="en-US" dirty="0"/>
              <a:t>This work © 2024 by Tapio </a:t>
            </a:r>
            <a:r>
              <a:rPr lang="en-US" dirty="0" err="1"/>
              <a:t>Palvelut</a:t>
            </a:r>
            <a:r>
              <a:rPr lang="en-US" dirty="0"/>
              <a:t> Oy is licensed under CC BY-SA 4.0 </a:t>
            </a:r>
            <a:endParaRPr lang="fi-FI" dirty="0"/>
          </a:p>
        </p:txBody>
      </p:sp>
    </p:spTree>
    <p:extLst>
      <p:ext uri="{BB962C8B-B14F-4D97-AF65-F5344CB8AC3E}">
        <p14:creationId xmlns:p14="http://schemas.microsoft.com/office/powerpoint/2010/main" val="15610932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689F65B-9DF1-4BE6-AB9D-07A7F77A0962}"/>
              </a:ext>
            </a:extLst>
          </p:cNvPr>
          <p:cNvSpPr>
            <a:spLocks noGrp="1"/>
          </p:cNvSpPr>
          <p:nvPr>
            <p:ph type="title"/>
          </p:nvPr>
        </p:nvSpPr>
        <p:spPr/>
        <p:txBody>
          <a:bodyPr/>
          <a:lstStyle/>
          <a:p>
            <a:r>
              <a:rPr lang="fi-FI" dirty="0"/>
              <a:t>Jaksollisen ja jatkuvan kasvatuksen vertailua</a:t>
            </a:r>
          </a:p>
        </p:txBody>
      </p:sp>
      <p:sp>
        <p:nvSpPr>
          <p:cNvPr id="3" name="Tekstin paikkamerkki 2">
            <a:extLst>
              <a:ext uri="{FF2B5EF4-FFF2-40B4-BE49-F238E27FC236}">
                <a16:creationId xmlns:a16="http://schemas.microsoft.com/office/drawing/2014/main" id="{F4914462-2AAA-435B-9740-CF12A05210E4}"/>
              </a:ext>
            </a:extLst>
          </p:cNvPr>
          <p:cNvSpPr>
            <a:spLocks noGrp="1"/>
          </p:cNvSpPr>
          <p:nvPr>
            <p:ph type="body" idx="1"/>
          </p:nvPr>
        </p:nvSpPr>
        <p:spPr>
          <a:xfrm>
            <a:off x="544735" y="1073083"/>
            <a:ext cx="5292000" cy="823912"/>
          </a:xfrm>
        </p:spPr>
        <p:txBody>
          <a:bodyPr/>
          <a:lstStyle/>
          <a:p>
            <a:r>
              <a:rPr lang="fi-FI" dirty="0"/>
              <a:t>Jaksollinen kasvatus</a:t>
            </a:r>
          </a:p>
        </p:txBody>
      </p:sp>
      <p:sp>
        <p:nvSpPr>
          <p:cNvPr id="4" name="Sisällön paikkamerkki 3">
            <a:extLst>
              <a:ext uri="{FF2B5EF4-FFF2-40B4-BE49-F238E27FC236}">
                <a16:creationId xmlns:a16="http://schemas.microsoft.com/office/drawing/2014/main" id="{9720E9DC-D0E7-4F05-905F-BF55B454F8A3}"/>
              </a:ext>
            </a:extLst>
          </p:cNvPr>
          <p:cNvSpPr>
            <a:spLocks noGrp="1"/>
          </p:cNvSpPr>
          <p:nvPr>
            <p:ph sz="half" idx="2"/>
          </p:nvPr>
        </p:nvSpPr>
        <p:spPr>
          <a:xfrm>
            <a:off x="550672" y="2204864"/>
            <a:ext cx="5292000" cy="3564000"/>
          </a:xfrm>
        </p:spPr>
        <p:txBody>
          <a:bodyPr/>
          <a:lstStyle/>
          <a:p>
            <a:pPr fontAlgn="base"/>
            <a:r>
              <a:rPr lang="fi-FI" sz="1800" dirty="0"/>
              <a:t>Jaksollisessa kasvatuksessa eli ns. tasaikäisen metsän kasvatuksessa, metsän kehityksessä on erotettavissa kasvatusvaihe ja uudistamisvaihe.</a:t>
            </a:r>
          </a:p>
          <a:p>
            <a:pPr fontAlgn="base"/>
            <a:r>
              <a:rPr lang="fi-FI" sz="1800" dirty="0"/>
              <a:t>Kasvatusvaiheessa metsänhoidon pääpaino on kasvavan puuston hoitamisessa taimikonhoidolla sekä harvennushakkuin ja lopuksi tehdään pääte- eli uudistushakkuu.  </a:t>
            </a:r>
          </a:p>
          <a:p>
            <a:pPr fontAlgn="base"/>
            <a:r>
              <a:rPr lang="fi-FI" sz="1800" dirty="0"/>
              <a:t>Kasvatusvaiheessa hoitotoimenpiteet tulee tehdä ajoissa, että saadaan parhaat edellytykset puuston kasvulle. Laiminlyömällä hoitotoimenpiteet saadaan aikaan paljon negatiivia vaikutuksia. Esimerkiksi liian tiheästi kasvavien koivujen valonsaamisen estyminen vaikuttaa suoraan puun laatuun.  </a:t>
            </a:r>
          </a:p>
        </p:txBody>
      </p:sp>
      <p:sp>
        <p:nvSpPr>
          <p:cNvPr id="5" name="Tekstin paikkamerkki 4">
            <a:extLst>
              <a:ext uri="{FF2B5EF4-FFF2-40B4-BE49-F238E27FC236}">
                <a16:creationId xmlns:a16="http://schemas.microsoft.com/office/drawing/2014/main" id="{E1509889-0BDB-472F-9B27-DFC5B42507C8}"/>
              </a:ext>
            </a:extLst>
          </p:cNvPr>
          <p:cNvSpPr>
            <a:spLocks noGrp="1"/>
          </p:cNvSpPr>
          <p:nvPr>
            <p:ph type="body" sz="quarter" idx="3"/>
          </p:nvPr>
        </p:nvSpPr>
        <p:spPr>
          <a:xfrm>
            <a:off x="6172200" y="1073083"/>
            <a:ext cx="5292000" cy="823912"/>
          </a:xfrm>
        </p:spPr>
        <p:txBody>
          <a:bodyPr/>
          <a:lstStyle/>
          <a:p>
            <a:r>
              <a:rPr lang="fi-FI" dirty="0"/>
              <a:t>Jatkuva kasvatus</a:t>
            </a:r>
          </a:p>
        </p:txBody>
      </p:sp>
      <p:sp>
        <p:nvSpPr>
          <p:cNvPr id="6" name="Sisällön paikkamerkki 5">
            <a:extLst>
              <a:ext uri="{FF2B5EF4-FFF2-40B4-BE49-F238E27FC236}">
                <a16:creationId xmlns:a16="http://schemas.microsoft.com/office/drawing/2014/main" id="{6FCF0023-A1C2-46D3-A755-AD52A5556C32}"/>
              </a:ext>
            </a:extLst>
          </p:cNvPr>
          <p:cNvSpPr>
            <a:spLocks noGrp="1"/>
          </p:cNvSpPr>
          <p:nvPr>
            <p:ph sz="quarter" idx="4"/>
          </p:nvPr>
        </p:nvSpPr>
        <p:spPr>
          <a:xfrm>
            <a:off x="6172200" y="1988840"/>
            <a:ext cx="5292000" cy="3564000"/>
          </a:xfrm>
        </p:spPr>
        <p:txBody>
          <a:bodyPr/>
          <a:lstStyle/>
          <a:p>
            <a:pPr fontAlgn="base"/>
            <a:r>
              <a:rPr lang="fi-FI" sz="1600" dirty="0"/>
              <a:t>Jatkuvassa kasvatuksessa metsää ei uudisteta ja kasvateta yhtenä tasaikäisenä puusukupolvena, vaan metsiköissä on eri-kokoisia ja -ikäisiä puita. Hakkuissa poistetaan osa puustosta poimintahakkuin tai pienaukkohakkuulla.  </a:t>
            </a:r>
          </a:p>
          <a:p>
            <a:pPr fontAlgn="base"/>
            <a:r>
              <a:rPr lang="fi-FI" sz="1600" dirty="0"/>
              <a:t>Hakkuiden kierto on tehtävä ajallaan, jotta varmistetaan eri puusukupolvien hyvä kasvu. Jatkuvan kasvatuksen edellytys on, että taimiainesta syntyy luontaisesti. Pienten taimien menestyminen vaatii valoa ja kasvutilaa. Jos hakkuut ovat myöhässä, estää se uusien taimien syntymisen.</a:t>
            </a:r>
          </a:p>
          <a:p>
            <a:pPr fontAlgn="base"/>
            <a:r>
              <a:rPr lang="fi-FI" sz="1600" dirty="0"/>
              <a:t>Jaksollisen ja jatkuvan kasvatuksen vaikutusta metsien kasvuun on vaikea verrata. Jaksollisessa kasvatuksessa taimikkovaihe ja toisaalta kiertoajan loppuvaihe ovat pienemmän keskikasvun aikaa, mutta nuorella ja varttuneemmalla metsällä keskikasvu on korkea. Jatkuvassa kasvatuksessa taas eri kehitysluokissa olevia puita on koko ajan metsässä, jolloin keskikasvu on tasaisempaa.  </a:t>
            </a:r>
          </a:p>
        </p:txBody>
      </p:sp>
      <p:sp>
        <p:nvSpPr>
          <p:cNvPr id="7" name="Dian numeron paikkamerkki 6">
            <a:extLst>
              <a:ext uri="{FF2B5EF4-FFF2-40B4-BE49-F238E27FC236}">
                <a16:creationId xmlns:a16="http://schemas.microsoft.com/office/drawing/2014/main" id="{8326D476-D4DF-4FC9-8C1C-AE5EE3F9E4E8}"/>
              </a:ext>
            </a:extLst>
          </p:cNvPr>
          <p:cNvSpPr>
            <a:spLocks noGrp="1"/>
          </p:cNvSpPr>
          <p:nvPr>
            <p:ph type="sldNum" sz="quarter" idx="12"/>
          </p:nvPr>
        </p:nvSpPr>
        <p:spPr/>
        <p:txBody>
          <a:bodyPr/>
          <a:lstStyle/>
          <a:p>
            <a:fld id="{2020BB7A-7565-440A-AF71-226D618FE89D}" type="slidenum">
              <a:rPr lang="fi-FI" smtClean="0"/>
              <a:t>37</a:t>
            </a:fld>
            <a:endParaRPr lang="fi-FI"/>
          </a:p>
        </p:txBody>
      </p:sp>
      <p:sp>
        <p:nvSpPr>
          <p:cNvPr id="8" name="Alatunnisteen paikkamerkki 7">
            <a:extLst>
              <a:ext uri="{FF2B5EF4-FFF2-40B4-BE49-F238E27FC236}">
                <a16:creationId xmlns:a16="http://schemas.microsoft.com/office/drawing/2014/main" id="{278DF2B4-8DA9-4F7F-A650-625976A6623D}"/>
              </a:ext>
            </a:extLst>
          </p:cNvPr>
          <p:cNvSpPr>
            <a:spLocks noGrp="1"/>
          </p:cNvSpPr>
          <p:nvPr>
            <p:ph type="ftr" sz="quarter" idx="11"/>
          </p:nvPr>
        </p:nvSpPr>
        <p:spPr>
          <a:xfrm>
            <a:off x="2567608" y="6492875"/>
            <a:ext cx="5554600" cy="365125"/>
          </a:xfrm>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4230565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0A54BD0-586F-404A-8788-822001024F98}"/>
              </a:ext>
            </a:extLst>
          </p:cNvPr>
          <p:cNvSpPr>
            <a:spLocks noGrp="1"/>
          </p:cNvSpPr>
          <p:nvPr>
            <p:ph type="title"/>
          </p:nvPr>
        </p:nvSpPr>
        <p:spPr/>
        <p:txBody>
          <a:bodyPr/>
          <a:lstStyle/>
          <a:p>
            <a:r>
              <a:rPr lang="fi-FI" dirty="0"/>
              <a:t>Jaksollisen ja jatkuvan kasvatuksen vertailua</a:t>
            </a:r>
          </a:p>
        </p:txBody>
      </p:sp>
      <p:sp>
        <p:nvSpPr>
          <p:cNvPr id="3" name="Tekstin paikkamerkki 2">
            <a:extLst>
              <a:ext uri="{FF2B5EF4-FFF2-40B4-BE49-F238E27FC236}">
                <a16:creationId xmlns:a16="http://schemas.microsoft.com/office/drawing/2014/main" id="{F0103600-DD5E-4905-8E92-4C6807D4F0C0}"/>
              </a:ext>
            </a:extLst>
          </p:cNvPr>
          <p:cNvSpPr>
            <a:spLocks noGrp="1"/>
          </p:cNvSpPr>
          <p:nvPr>
            <p:ph type="body" idx="1"/>
          </p:nvPr>
        </p:nvSpPr>
        <p:spPr/>
        <p:txBody>
          <a:bodyPr/>
          <a:lstStyle/>
          <a:p>
            <a:r>
              <a:rPr lang="fi-FI" dirty="0"/>
              <a:t>Jaksollinen kasvatus</a:t>
            </a:r>
          </a:p>
        </p:txBody>
      </p:sp>
      <p:pic>
        <p:nvPicPr>
          <p:cNvPr id="9" name="Sisällön paikkamerkki 8" descr="Kuva avohakkuualasta">
            <a:extLst>
              <a:ext uri="{FF2B5EF4-FFF2-40B4-BE49-F238E27FC236}">
                <a16:creationId xmlns:a16="http://schemas.microsoft.com/office/drawing/2014/main" id="{75167740-701F-4E96-B34E-AC751CB3873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76263" y="2449911"/>
            <a:ext cx="5291137" cy="3528215"/>
          </a:xfrm>
        </p:spPr>
      </p:pic>
      <p:sp>
        <p:nvSpPr>
          <p:cNvPr id="5" name="Tekstin paikkamerkki 4">
            <a:extLst>
              <a:ext uri="{FF2B5EF4-FFF2-40B4-BE49-F238E27FC236}">
                <a16:creationId xmlns:a16="http://schemas.microsoft.com/office/drawing/2014/main" id="{1487B439-D22D-4C8A-B6B7-AF074282BC56}"/>
              </a:ext>
            </a:extLst>
          </p:cNvPr>
          <p:cNvSpPr>
            <a:spLocks noGrp="1"/>
          </p:cNvSpPr>
          <p:nvPr>
            <p:ph type="body" sz="quarter" idx="3"/>
          </p:nvPr>
        </p:nvSpPr>
        <p:spPr/>
        <p:txBody>
          <a:bodyPr/>
          <a:lstStyle/>
          <a:p>
            <a:r>
              <a:rPr lang="fi-FI" dirty="0"/>
              <a:t>Jatkuva kasvatus</a:t>
            </a:r>
          </a:p>
        </p:txBody>
      </p:sp>
      <p:pic>
        <p:nvPicPr>
          <p:cNvPr id="11" name="Sisällön paikkamerkki 10" descr="Kuva jatkuvan kasvatuksen kohteesta, jossa on isoja koivuja ja keskikokoisia kuusia">
            <a:extLst>
              <a:ext uri="{FF2B5EF4-FFF2-40B4-BE49-F238E27FC236}">
                <a16:creationId xmlns:a16="http://schemas.microsoft.com/office/drawing/2014/main" id="{7EC9AB07-B225-499E-90C1-4A607ABC9737}"/>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172200" y="2449777"/>
            <a:ext cx="5292725" cy="3528483"/>
          </a:xfrm>
        </p:spPr>
      </p:pic>
      <p:sp>
        <p:nvSpPr>
          <p:cNvPr id="7" name="Dian numeron paikkamerkki 6">
            <a:extLst>
              <a:ext uri="{FF2B5EF4-FFF2-40B4-BE49-F238E27FC236}">
                <a16:creationId xmlns:a16="http://schemas.microsoft.com/office/drawing/2014/main" id="{1888F681-8B25-494F-B9C7-BFAAA61EE03D}"/>
              </a:ext>
            </a:extLst>
          </p:cNvPr>
          <p:cNvSpPr>
            <a:spLocks noGrp="1"/>
          </p:cNvSpPr>
          <p:nvPr>
            <p:ph type="sldNum" sz="quarter" idx="12"/>
          </p:nvPr>
        </p:nvSpPr>
        <p:spPr/>
        <p:txBody>
          <a:bodyPr/>
          <a:lstStyle/>
          <a:p>
            <a:fld id="{2020BB7A-7565-440A-AF71-226D618FE89D}" type="slidenum">
              <a:rPr lang="fi-FI" smtClean="0"/>
              <a:t>38</a:t>
            </a:fld>
            <a:endParaRPr lang="fi-FI"/>
          </a:p>
        </p:txBody>
      </p:sp>
      <p:sp>
        <p:nvSpPr>
          <p:cNvPr id="4" name="Alatunnisteen paikkamerkki 3">
            <a:extLst>
              <a:ext uri="{FF2B5EF4-FFF2-40B4-BE49-F238E27FC236}">
                <a16:creationId xmlns:a16="http://schemas.microsoft.com/office/drawing/2014/main" id="{E232BC15-939C-449F-86C8-4F237A890B31}"/>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5559928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252B4708-4298-4A24-97E9-FB90C375DEC7}"/>
              </a:ext>
            </a:extLst>
          </p:cNvPr>
          <p:cNvSpPr>
            <a:spLocks noGrp="1"/>
          </p:cNvSpPr>
          <p:nvPr>
            <p:ph type="title"/>
          </p:nvPr>
        </p:nvSpPr>
        <p:spPr/>
        <p:txBody>
          <a:bodyPr/>
          <a:lstStyle/>
          <a:p>
            <a:r>
              <a:rPr lang="fi-FI" dirty="0"/>
              <a:t>Kasvuun vaikuttavat metsänhoidon menetelmät</a:t>
            </a:r>
          </a:p>
        </p:txBody>
      </p:sp>
      <p:sp>
        <p:nvSpPr>
          <p:cNvPr id="4" name="Dian numeron paikkamerkki 3">
            <a:extLst>
              <a:ext uri="{FF2B5EF4-FFF2-40B4-BE49-F238E27FC236}">
                <a16:creationId xmlns:a16="http://schemas.microsoft.com/office/drawing/2014/main" id="{B4F1A1B0-6267-49CA-BED0-3316B53B0E02}"/>
              </a:ext>
            </a:extLst>
          </p:cNvPr>
          <p:cNvSpPr>
            <a:spLocks noGrp="1"/>
          </p:cNvSpPr>
          <p:nvPr>
            <p:ph type="sldNum" sz="quarter" idx="12"/>
          </p:nvPr>
        </p:nvSpPr>
        <p:spPr/>
        <p:txBody>
          <a:bodyPr/>
          <a:lstStyle/>
          <a:p>
            <a:fld id="{2020BB7A-7565-440A-AF71-226D618FE89D}" type="slidenum">
              <a:rPr lang="fi-FI" smtClean="0"/>
              <a:t>39</a:t>
            </a:fld>
            <a:endParaRPr lang="fi-FI"/>
          </a:p>
        </p:txBody>
      </p:sp>
      <p:sp>
        <p:nvSpPr>
          <p:cNvPr id="5" name="Alatunnisteen paikkamerkki 4">
            <a:extLst>
              <a:ext uri="{FF2B5EF4-FFF2-40B4-BE49-F238E27FC236}">
                <a16:creationId xmlns:a16="http://schemas.microsoft.com/office/drawing/2014/main" id="{CC2C0803-C621-4087-BD16-E4EE80543D1D}"/>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23813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252B4708-4298-4A24-97E9-FB90C375DEC7}"/>
              </a:ext>
            </a:extLst>
          </p:cNvPr>
          <p:cNvSpPr>
            <a:spLocks noGrp="1"/>
          </p:cNvSpPr>
          <p:nvPr>
            <p:ph type="title"/>
          </p:nvPr>
        </p:nvSpPr>
        <p:spPr/>
        <p:txBody>
          <a:bodyPr/>
          <a:lstStyle/>
          <a:p>
            <a:r>
              <a:rPr lang="fi-FI" dirty="0"/>
              <a:t>Metsien kasvuun vaikuttavat tekijät</a:t>
            </a:r>
          </a:p>
        </p:txBody>
      </p:sp>
      <p:sp>
        <p:nvSpPr>
          <p:cNvPr id="4" name="Dian numeron paikkamerkki 3">
            <a:extLst>
              <a:ext uri="{FF2B5EF4-FFF2-40B4-BE49-F238E27FC236}">
                <a16:creationId xmlns:a16="http://schemas.microsoft.com/office/drawing/2014/main" id="{B4F1A1B0-6267-49CA-BED0-3316B53B0E02}"/>
              </a:ext>
            </a:extLst>
          </p:cNvPr>
          <p:cNvSpPr>
            <a:spLocks noGrp="1"/>
          </p:cNvSpPr>
          <p:nvPr>
            <p:ph type="sldNum" sz="quarter" idx="12"/>
          </p:nvPr>
        </p:nvSpPr>
        <p:spPr/>
        <p:txBody>
          <a:bodyPr/>
          <a:lstStyle/>
          <a:p>
            <a:fld id="{2020BB7A-7565-440A-AF71-226D618FE89D}" type="slidenum">
              <a:rPr lang="fi-FI" smtClean="0"/>
              <a:t>4</a:t>
            </a:fld>
            <a:endParaRPr lang="fi-FI"/>
          </a:p>
        </p:txBody>
      </p:sp>
      <p:sp>
        <p:nvSpPr>
          <p:cNvPr id="5" name="Alatunnisteen paikkamerkki 4">
            <a:extLst>
              <a:ext uri="{FF2B5EF4-FFF2-40B4-BE49-F238E27FC236}">
                <a16:creationId xmlns:a16="http://schemas.microsoft.com/office/drawing/2014/main" id="{7BC556AF-B52C-41BD-A6A2-70EEEA64804E}"/>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9078539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n paikkamerkki 5" descr="Kuva talvisesta mäntymetsästä">
            <a:extLst>
              <a:ext uri="{FF2B5EF4-FFF2-40B4-BE49-F238E27FC236}">
                <a16:creationId xmlns:a16="http://schemas.microsoft.com/office/drawing/2014/main" id="{25B96223-ACA3-4536-ADE8-E830166823EB}"/>
              </a:ext>
            </a:extLst>
          </p:cNvPr>
          <p:cNvPicPr>
            <a:picLocks noGrp="1" noChangeAspect="1"/>
          </p:cNvPicPr>
          <p:nvPr>
            <p:ph type="pic" sz="quarter" idx="13"/>
          </p:nvPr>
        </p:nvPicPr>
        <p:blipFill rotWithShape="1">
          <a:blip r:embed="rId2"/>
          <a:srcRect l="299" r="299"/>
          <a:stretch/>
        </p:blipFill>
        <p:spPr/>
      </p:pic>
      <p:sp>
        <p:nvSpPr>
          <p:cNvPr id="4" name="Sisällön paikkamerkki 3">
            <a:extLst>
              <a:ext uri="{FF2B5EF4-FFF2-40B4-BE49-F238E27FC236}">
                <a16:creationId xmlns:a16="http://schemas.microsoft.com/office/drawing/2014/main" id="{005725C4-24F9-4DAF-A0AE-1B776BC1EBBD}"/>
              </a:ext>
            </a:extLst>
          </p:cNvPr>
          <p:cNvSpPr>
            <a:spLocks noGrp="1"/>
          </p:cNvSpPr>
          <p:nvPr>
            <p:ph idx="1"/>
          </p:nvPr>
        </p:nvSpPr>
        <p:spPr>
          <a:xfrm>
            <a:off x="4511824" y="620688"/>
            <a:ext cx="7004800" cy="4176000"/>
          </a:xfrm>
        </p:spPr>
        <p:txBody>
          <a:bodyPr/>
          <a:lstStyle/>
          <a:p>
            <a:pPr marL="0" indent="0" fontAlgn="base">
              <a:buNone/>
            </a:pPr>
            <a:r>
              <a:rPr lang="fi-FI" dirty="0"/>
              <a:t>Metsänhoidolla vaikutetaan ennen kaikkea metsässä kasvavan puun laatuun sekä saatavan ainespuun määrään ja sitä kautta metsän taloudelliseen arvon kehitykseen.  </a:t>
            </a:r>
          </a:p>
        </p:txBody>
      </p:sp>
      <p:sp>
        <p:nvSpPr>
          <p:cNvPr id="5" name="Dian numeron paikkamerkki 4">
            <a:extLst>
              <a:ext uri="{FF2B5EF4-FFF2-40B4-BE49-F238E27FC236}">
                <a16:creationId xmlns:a16="http://schemas.microsoft.com/office/drawing/2014/main" id="{74272333-4B44-4AF9-AC5E-E23E3B2035B4}"/>
              </a:ext>
            </a:extLst>
          </p:cNvPr>
          <p:cNvSpPr>
            <a:spLocks noGrp="1"/>
          </p:cNvSpPr>
          <p:nvPr>
            <p:ph type="sldNum" sz="quarter" idx="12"/>
          </p:nvPr>
        </p:nvSpPr>
        <p:spPr/>
        <p:txBody>
          <a:bodyPr/>
          <a:lstStyle/>
          <a:p>
            <a:fld id="{2020BB7A-7565-440A-AF71-226D618FE89D}" type="slidenum">
              <a:rPr lang="fi-FI" smtClean="0"/>
              <a:t>40</a:t>
            </a:fld>
            <a:endParaRPr lang="fi-FI"/>
          </a:p>
        </p:txBody>
      </p:sp>
      <p:sp>
        <p:nvSpPr>
          <p:cNvPr id="2" name="Alatunnisteen paikkamerkki 1">
            <a:extLst>
              <a:ext uri="{FF2B5EF4-FFF2-40B4-BE49-F238E27FC236}">
                <a16:creationId xmlns:a16="http://schemas.microsoft.com/office/drawing/2014/main" id="{54A49274-95C8-4163-AA75-064FA49579A6}"/>
              </a:ext>
            </a:extLst>
          </p:cNvPr>
          <p:cNvSpPr>
            <a:spLocks noGrp="1"/>
          </p:cNvSpPr>
          <p:nvPr>
            <p:ph type="ftr" sz="quarter" idx="11"/>
          </p:nvPr>
        </p:nvSpPr>
        <p:spPr>
          <a:xfrm>
            <a:off x="4511824" y="6453336"/>
            <a:ext cx="5554600" cy="365125"/>
          </a:xfrm>
        </p:spPr>
        <p:txBody>
          <a:bodyPr/>
          <a:lstStyle/>
          <a:p>
            <a:r>
              <a:rPr lang="en-US" dirty="0"/>
              <a:t>This work © 2024 by Tapio </a:t>
            </a:r>
            <a:r>
              <a:rPr lang="en-US" dirty="0" err="1"/>
              <a:t>Palvelut</a:t>
            </a:r>
            <a:r>
              <a:rPr lang="en-US" dirty="0"/>
              <a:t> Oy is licensed under CC BY-SA 4.0 </a:t>
            </a:r>
            <a:endParaRPr lang="fi-FI" dirty="0"/>
          </a:p>
        </p:txBody>
      </p:sp>
    </p:spTree>
    <p:extLst>
      <p:ext uri="{BB962C8B-B14F-4D97-AF65-F5344CB8AC3E}">
        <p14:creationId xmlns:p14="http://schemas.microsoft.com/office/powerpoint/2010/main" val="9939375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E4C25343-F36E-4512-95A5-05F790D83858}"/>
              </a:ext>
            </a:extLst>
          </p:cNvPr>
          <p:cNvSpPr>
            <a:spLocks noGrp="1"/>
          </p:cNvSpPr>
          <p:nvPr>
            <p:ph type="title"/>
          </p:nvPr>
        </p:nvSpPr>
        <p:spPr/>
        <p:txBody>
          <a:bodyPr/>
          <a:lstStyle/>
          <a:p>
            <a:r>
              <a:rPr lang="fi-FI" dirty="0"/>
              <a:t>Kasvuun vaikuttavat metsänhoidon menetelmät – </a:t>
            </a:r>
            <a:r>
              <a:rPr lang="fi-FI" b="1" dirty="0"/>
              <a:t>metsän uudistaminen</a:t>
            </a:r>
          </a:p>
        </p:txBody>
      </p:sp>
      <p:sp>
        <p:nvSpPr>
          <p:cNvPr id="7" name="Sisällön paikkamerkki 6">
            <a:extLst>
              <a:ext uri="{FF2B5EF4-FFF2-40B4-BE49-F238E27FC236}">
                <a16:creationId xmlns:a16="http://schemas.microsoft.com/office/drawing/2014/main" id="{A9A4ED1E-5015-4A10-AA38-44B9924B56EF}"/>
              </a:ext>
            </a:extLst>
          </p:cNvPr>
          <p:cNvSpPr>
            <a:spLocks noGrp="1"/>
          </p:cNvSpPr>
          <p:nvPr>
            <p:ph idx="1"/>
          </p:nvPr>
        </p:nvSpPr>
        <p:spPr>
          <a:xfrm>
            <a:off x="576000" y="1589125"/>
            <a:ext cx="10904800" cy="4176000"/>
          </a:xfrm>
        </p:spPr>
        <p:txBody>
          <a:bodyPr/>
          <a:lstStyle/>
          <a:p>
            <a:pPr fontAlgn="base"/>
            <a:r>
              <a:rPr lang="fi-FI" sz="2000" dirty="0"/>
              <a:t>Maanmuokkauksen tarkoituksena on parantaa siementen itämistä ja taimien elossa säilymistä sekä kasvua ensimmäisten vuosien aikana. </a:t>
            </a:r>
          </a:p>
          <a:p>
            <a:pPr lvl="1" fontAlgn="base"/>
            <a:r>
              <a:rPr lang="fi-FI" sz="1800" dirty="0"/>
              <a:t>Muokatussa maassa istutetuista taimista on elossa 5 vuoden kuluttua noin 80 %, kun muokkaamattomassa maassa vastaava luku on noin 50 %. Myös taimien pituuskasvu nopeutuu maanmuokkauksen ansiosta. </a:t>
            </a:r>
          </a:p>
          <a:p>
            <a:pPr fontAlgn="base"/>
            <a:r>
              <a:rPr lang="fi-FI" sz="2000" dirty="0"/>
              <a:t>Maanmuokkaus vaikuttaa metsikön kehitykseen pitkälle tulevaisuuteen, ja sillä voidaan vaikuttaa koko uudistamisketjun kustannustehokkuuteen.  </a:t>
            </a:r>
          </a:p>
          <a:p>
            <a:pPr fontAlgn="base"/>
            <a:r>
              <a:rPr lang="fi-FI" sz="2000" dirty="0"/>
              <a:t>Uudistamisen onnistumisen kannalta olennaista on valita oikea maanmuokkausmenetelmä, joka perustuu kasvupaikan ominaisuuksiin ja valittuun uudistustapaan. </a:t>
            </a:r>
          </a:p>
          <a:p>
            <a:pPr fontAlgn="base"/>
            <a:r>
              <a:rPr lang="fi-FI" sz="2000" dirty="0"/>
              <a:t>Maanmuokkaus parantaa taimien kilpailukykyä muuhun kasvillisuuteen nähden ja suojaa niitä muun muassa tukkimiehentäituhoilta. Lisäksi muokatessa maan pintakerros lämpenee, mikä edistää taimien juurten kehitystä. </a:t>
            </a:r>
          </a:p>
          <a:p>
            <a:pPr fontAlgn="base"/>
            <a:r>
              <a:rPr lang="fi-FI" sz="2000" dirty="0"/>
              <a:t>Maanmuokkauksen tulee tuottaa uudistusalalle riittävästi itämis- tai istutuspaikkoja, jotta voidaan saavuttaa tavoiteltu taimikon tiheys. Yleisesti 2000 istutuspaikkaa per hehtaari on riittävä määrä.</a:t>
            </a:r>
            <a:r>
              <a:rPr lang="fi-FI" sz="1800" dirty="0"/>
              <a:t> </a:t>
            </a:r>
          </a:p>
        </p:txBody>
      </p:sp>
      <p:sp>
        <p:nvSpPr>
          <p:cNvPr id="5" name="Dian numeron paikkamerkki 4">
            <a:extLst>
              <a:ext uri="{FF2B5EF4-FFF2-40B4-BE49-F238E27FC236}">
                <a16:creationId xmlns:a16="http://schemas.microsoft.com/office/drawing/2014/main" id="{81E0837B-89F0-4DE7-A751-4C32A82FB2DC}"/>
              </a:ext>
            </a:extLst>
          </p:cNvPr>
          <p:cNvSpPr>
            <a:spLocks noGrp="1"/>
          </p:cNvSpPr>
          <p:nvPr>
            <p:ph type="sldNum" sz="quarter" idx="12"/>
          </p:nvPr>
        </p:nvSpPr>
        <p:spPr/>
        <p:txBody>
          <a:bodyPr/>
          <a:lstStyle/>
          <a:p>
            <a:fld id="{2020BB7A-7565-440A-AF71-226D618FE89D}" type="slidenum">
              <a:rPr lang="fi-FI" smtClean="0"/>
              <a:t>41</a:t>
            </a:fld>
            <a:endParaRPr lang="fi-FI"/>
          </a:p>
        </p:txBody>
      </p:sp>
      <p:sp>
        <p:nvSpPr>
          <p:cNvPr id="2" name="Alatunnisteen paikkamerkki 1">
            <a:extLst>
              <a:ext uri="{FF2B5EF4-FFF2-40B4-BE49-F238E27FC236}">
                <a16:creationId xmlns:a16="http://schemas.microsoft.com/office/drawing/2014/main" id="{B384170A-405F-4FEA-822B-1D98E4F9BF26}"/>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7150106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n paikkamerkki 8" descr="Kuva istutetusta kuusen taimesta.">
            <a:extLst>
              <a:ext uri="{FF2B5EF4-FFF2-40B4-BE49-F238E27FC236}">
                <a16:creationId xmlns:a16="http://schemas.microsoft.com/office/drawing/2014/main" id="{F89C4668-AD34-4A08-932F-4FDF15739F0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6171" r="6171"/>
          <a:stretch>
            <a:fillRect/>
          </a:stretch>
        </p:blipFill>
        <p:spPr/>
      </p:pic>
      <p:sp>
        <p:nvSpPr>
          <p:cNvPr id="5" name="Otsikko 4">
            <a:extLst>
              <a:ext uri="{FF2B5EF4-FFF2-40B4-BE49-F238E27FC236}">
                <a16:creationId xmlns:a16="http://schemas.microsoft.com/office/drawing/2014/main" id="{A3C44E7A-94EC-4E49-AC78-8EA8701C6A9D}"/>
              </a:ext>
            </a:extLst>
          </p:cNvPr>
          <p:cNvSpPr>
            <a:spLocks noGrp="1"/>
          </p:cNvSpPr>
          <p:nvPr>
            <p:ph type="title"/>
          </p:nvPr>
        </p:nvSpPr>
        <p:spPr/>
        <p:txBody>
          <a:bodyPr/>
          <a:lstStyle/>
          <a:p>
            <a:r>
              <a:rPr lang="fi-FI" dirty="0"/>
              <a:t>Metsän uudistaminen</a:t>
            </a:r>
          </a:p>
        </p:txBody>
      </p:sp>
      <p:sp>
        <p:nvSpPr>
          <p:cNvPr id="6" name="Sisällön paikkamerkki 5">
            <a:extLst>
              <a:ext uri="{FF2B5EF4-FFF2-40B4-BE49-F238E27FC236}">
                <a16:creationId xmlns:a16="http://schemas.microsoft.com/office/drawing/2014/main" id="{BED0B35A-4B81-41EF-A584-FB4C6B4BB04A}"/>
              </a:ext>
            </a:extLst>
          </p:cNvPr>
          <p:cNvSpPr>
            <a:spLocks noGrp="1"/>
          </p:cNvSpPr>
          <p:nvPr>
            <p:ph idx="1"/>
          </p:nvPr>
        </p:nvSpPr>
        <p:spPr/>
        <p:txBody>
          <a:bodyPr/>
          <a:lstStyle/>
          <a:p>
            <a:r>
              <a:rPr lang="fi-FI" sz="2400" dirty="0"/>
              <a:t>Metsänviljely on varma metsänuudistamistapa, joka tuottaa nopeasti uuden puuston. </a:t>
            </a:r>
          </a:p>
          <a:p>
            <a:r>
              <a:rPr lang="fi-FI" sz="2400" dirty="0"/>
              <a:t>Viljavilla eli ravinteikkailla hyväkasvuisilla kohteilla viljely lisää puun tuotosta ja lyhentää uudistamisvaiheen kestoa niin paljon, että viljelyn luontaista uudistamista suuremmat kustannukset ovat yleensä taloudellisestikin perusteltuja. </a:t>
            </a:r>
          </a:p>
          <a:p>
            <a:r>
              <a:rPr lang="fi-FI" sz="2400" dirty="0"/>
              <a:t>Vähäravinteisemmilla mailla pintakasvillisuutta on vähemmän, jolloin luontainen uudistaminen onnistuu viljavia maita paremmin.</a:t>
            </a:r>
          </a:p>
          <a:p>
            <a:endParaRPr lang="fi-FI" dirty="0"/>
          </a:p>
        </p:txBody>
      </p:sp>
      <p:sp>
        <p:nvSpPr>
          <p:cNvPr id="4" name="Dian numeron paikkamerkki 3">
            <a:extLst>
              <a:ext uri="{FF2B5EF4-FFF2-40B4-BE49-F238E27FC236}">
                <a16:creationId xmlns:a16="http://schemas.microsoft.com/office/drawing/2014/main" id="{73F216DC-62F3-4ED1-96F9-176983DAA483}"/>
              </a:ext>
            </a:extLst>
          </p:cNvPr>
          <p:cNvSpPr>
            <a:spLocks noGrp="1"/>
          </p:cNvSpPr>
          <p:nvPr>
            <p:ph type="sldNum" sz="quarter" idx="12"/>
          </p:nvPr>
        </p:nvSpPr>
        <p:spPr/>
        <p:txBody>
          <a:bodyPr/>
          <a:lstStyle/>
          <a:p>
            <a:fld id="{2020BB7A-7565-440A-AF71-226D618FE89D}" type="slidenum">
              <a:rPr lang="fi-FI" smtClean="0"/>
              <a:t>42</a:t>
            </a:fld>
            <a:endParaRPr lang="fi-FI"/>
          </a:p>
        </p:txBody>
      </p:sp>
      <p:sp>
        <p:nvSpPr>
          <p:cNvPr id="2" name="Alatunnisteen paikkamerkki 1">
            <a:extLst>
              <a:ext uri="{FF2B5EF4-FFF2-40B4-BE49-F238E27FC236}">
                <a16:creationId xmlns:a16="http://schemas.microsoft.com/office/drawing/2014/main" id="{87455B40-FEC6-4EA8-A02E-0A0B257F79A7}"/>
              </a:ext>
            </a:extLst>
          </p:cNvPr>
          <p:cNvSpPr>
            <a:spLocks noGrp="1"/>
          </p:cNvSpPr>
          <p:nvPr>
            <p:ph type="ftr" sz="quarter" idx="11"/>
          </p:nvPr>
        </p:nvSpPr>
        <p:spPr>
          <a:xfrm>
            <a:off x="4591776" y="6453336"/>
            <a:ext cx="5554600" cy="365125"/>
          </a:xfrm>
        </p:spPr>
        <p:txBody>
          <a:bodyPr/>
          <a:lstStyle/>
          <a:p>
            <a:r>
              <a:rPr lang="en-US" dirty="0"/>
              <a:t>This work © 2024 by Tapio </a:t>
            </a:r>
            <a:r>
              <a:rPr lang="en-US" dirty="0" err="1"/>
              <a:t>Palvelut</a:t>
            </a:r>
            <a:r>
              <a:rPr lang="en-US" dirty="0"/>
              <a:t> Oy is licensed under CC BY-SA 4.0 </a:t>
            </a:r>
            <a:endParaRPr lang="fi-FI" dirty="0"/>
          </a:p>
        </p:txBody>
      </p:sp>
    </p:spTree>
    <p:extLst>
      <p:ext uri="{BB962C8B-B14F-4D97-AF65-F5344CB8AC3E}">
        <p14:creationId xmlns:p14="http://schemas.microsoft.com/office/powerpoint/2010/main" val="30161025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E4C25343-F36E-4512-95A5-05F790D83858}"/>
              </a:ext>
            </a:extLst>
          </p:cNvPr>
          <p:cNvSpPr>
            <a:spLocks noGrp="1"/>
          </p:cNvSpPr>
          <p:nvPr>
            <p:ph type="title"/>
          </p:nvPr>
        </p:nvSpPr>
        <p:spPr/>
        <p:txBody>
          <a:bodyPr/>
          <a:lstStyle/>
          <a:p>
            <a:r>
              <a:rPr lang="fi-FI" dirty="0"/>
              <a:t>Kasvuun vaikuttavat metsänhoidon menetelmät – </a:t>
            </a:r>
            <a:r>
              <a:rPr lang="fi-FI" b="1" dirty="0"/>
              <a:t>taimikon varhaishoito</a:t>
            </a:r>
          </a:p>
        </p:txBody>
      </p:sp>
      <p:sp>
        <p:nvSpPr>
          <p:cNvPr id="7" name="Sisällön paikkamerkki 6">
            <a:extLst>
              <a:ext uri="{FF2B5EF4-FFF2-40B4-BE49-F238E27FC236}">
                <a16:creationId xmlns:a16="http://schemas.microsoft.com/office/drawing/2014/main" id="{A9A4ED1E-5015-4A10-AA38-44B9924B56EF}"/>
              </a:ext>
            </a:extLst>
          </p:cNvPr>
          <p:cNvSpPr>
            <a:spLocks noGrp="1"/>
          </p:cNvSpPr>
          <p:nvPr>
            <p:ph idx="1"/>
          </p:nvPr>
        </p:nvSpPr>
        <p:spPr>
          <a:xfrm>
            <a:off x="576000" y="1700808"/>
            <a:ext cx="10904800" cy="4176000"/>
          </a:xfrm>
        </p:spPr>
        <p:txBody>
          <a:bodyPr/>
          <a:lstStyle/>
          <a:p>
            <a:pPr fontAlgn="base"/>
            <a:r>
              <a:rPr lang="fi-FI" sz="2400" dirty="0"/>
              <a:t>Taimikon varhaishoito on tärkeää etenkin viljavilla ravinteikkailla mailla, joille muodostuu paljon pienten puuntaimien kanssa kilpailevaa </a:t>
            </a:r>
            <a:r>
              <a:rPr lang="fi-FI" sz="2400"/>
              <a:t>kasvillisuutta.</a:t>
            </a:r>
            <a:endParaRPr lang="fi-FI" sz="2400" dirty="0"/>
          </a:p>
          <a:p>
            <a:pPr fontAlgn="base"/>
            <a:r>
              <a:rPr lang="fi-FI" sz="2400" dirty="0"/>
              <a:t>Istutettujen puuntaimien kannalta ensimmäiset 2-3 vuotta ovat varhaishoidon kannalta tärkeimmät.</a:t>
            </a:r>
          </a:p>
          <a:p>
            <a:pPr fontAlgn="base"/>
            <a:r>
              <a:rPr lang="fi-FI" sz="2400" dirty="0"/>
              <a:t>Varhaishoidossa pieniä taimia varjostava ja niiden päälle lakoava heinikko sekä muu taimia haittaava kasvillisuus poistetaan taimien päältä. Varhaishoidossa voi riittää, että taimia haittaava heinikko poljetaan jalalla sivuun taimen päältä, mutta varhaishoitoon voi käyttää myös sirppiä tai viikatetta tms. työvälinettä.</a:t>
            </a:r>
          </a:p>
          <a:p>
            <a:pPr fontAlgn="base"/>
            <a:r>
              <a:rPr lang="fi-FI" sz="2400" b="0" i="0" dirty="0">
                <a:solidFill>
                  <a:srgbClr val="000000"/>
                </a:solidFill>
                <a:effectLst/>
                <a:latin typeface="opensans"/>
              </a:rPr>
              <a:t>Jos pintakasvillisuus ei uhkaa kasvatettavia taimia, varhaishoitoa ei tarvita.</a:t>
            </a:r>
            <a:endParaRPr lang="fi-FI" sz="2400" dirty="0"/>
          </a:p>
        </p:txBody>
      </p:sp>
      <p:sp>
        <p:nvSpPr>
          <p:cNvPr id="5" name="Dian numeron paikkamerkki 4">
            <a:extLst>
              <a:ext uri="{FF2B5EF4-FFF2-40B4-BE49-F238E27FC236}">
                <a16:creationId xmlns:a16="http://schemas.microsoft.com/office/drawing/2014/main" id="{81E0837B-89F0-4DE7-A751-4C32A82FB2DC}"/>
              </a:ext>
            </a:extLst>
          </p:cNvPr>
          <p:cNvSpPr>
            <a:spLocks noGrp="1"/>
          </p:cNvSpPr>
          <p:nvPr>
            <p:ph type="sldNum" sz="quarter" idx="12"/>
          </p:nvPr>
        </p:nvSpPr>
        <p:spPr/>
        <p:txBody>
          <a:bodyPr/>
          <a:lstStyle/>
          <a:p>
            <a:fld id="{2020BB7A-7565-440A-AF71-226D618FE89D}" type="slidenum">
              <a:rPr lang="fi-FI" smtClean="0"/>
              <a:t>43</a:t>
            </a:fld>
            <a:endParaRPr lang="fi-FI"/>
          </a:p>
        </p:txBody>
      </p:sp>
      <p:sp>
        <p:nvSpPr>
          <p:cNvPr id="2" name="Alatunnisteen paikkamerkki 1">
            <a:extLst>
              <a:ext uri="{FF2B5EF4-FFF2-40B4-BE49-F238E27FC236}">
                <a16:creationId xmlns:a16="http://schemas.microsoft.com/office/drawing/2014/main" id="{09D2AA27-272D-49C6-9753-28465D61FF20}"/>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19350694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D1D98ED-B3C3-4D00-BC4F-34F74FBF2F43}"/>
              </a:ext>
            </a:extLst>
          </p:cNvPr>
          <p:cNvSpPr>
            <a:spLocks noGrp="1"/>
          </p:cNvSpPr>
          <p:nvPr>
            <p:ph type="title"/>
          </p:nvPr>
        </p:nvSpPr>
        <p:spPr/>
        <p:txBody>
          <a:bodyPr/>
          <a:lstStyle/>
          <a:p>
            <a:r>
              <a:rPr lang="fi-FI" dirty="0"/>
              <a:t>Kasvuun vaikuttavat metsänhoidon menetelmät – </a:t>
            </a:r>
            <a:r>
              <a:rPr lang="fi-FI" b="1" dirty="0"/>
              <a:t>taimikon varhaisperkaus</a:t>
            </a:r>
            <a:endParaRPr lang="fi-FI" dirty="0"/>
          </a:p>
        </p:txBody>
      </p:sp>
      <p:sp>
        <p:nvSpPr>
          <p:cNvPr id="5" name="Tekstin paikkamerkki 4">
            <a:extLst>
              <a:ext uri="{FF2B5EF4-FFF2-40B4-BE49-F238E27FC236}">
                <a16:creationId xmlns:a16="http://schemas.microsoft.com/office/drawing/2014/main" id="{5E19F657-FDC8-44AF-950A-FC21422E475B}"/>
              </a:ext>
            </a:extLst>
          </p:cNvPr>
          <p:cNvSpPr>
            <a:spLocks noGrp="1"/>
          </p:cNvSpPr>
          <p:nvPr>
            <p:ph type="body" idx="1"/>
          </p:nvPr>
        </p:nvSpPr>
        <p:spPr/>
        <p:txBody>
          <a:bodyPr/>
          <a:lstStyle/>
          <a:p>
            <a:r>
              <a:rPr lang="fi-FI" dirty="0"/>
              <a:t>Perkaamaton taimikko</a:t>
            </a:r>
          </a:p>
        </p:txBody>
      </p:sp>
      <p:pic>
        <p:nvPicPr>
          <p:cNvPr id="10" name="Sisällön paikkamerkki 9" descr="Kuva perkaamattomasta kuusen taimikosta, jossa on paljon lehtipuuta.">
            <a:extLst>
              <a:ext uri="{FF2B5EF4-FFF2-40B4-BE49-F238E27FC236}">
                <a16:creationId xmlns:a16="http://schemas.microsoft.com/office/drawing/2014/main" id="{AD2B55B7-4F0F-4CBD-9964-91591758B56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76263" y="2450307"/>
            <a:ext cx="5291137" cy="3527424"/>
          </a:xfrm>
        </p:spPr>
      </p:pic>
      <p:sp>
        <p:nvSpPr>
          <p:cNvPr id="7" name="Tekstin paikkamerkki 6">
            <a:extLst>
              <a:ext uri="{FF2B5EF4-FFF2-40B4-BE49-F238E27FC236}">
                <a16:creationId xmlns:a16="http://schemas.microsoft.com/office/drawing/2014/main" id="{28560E72-35DF-448E-A601-6EA0582C43AA}"/>
              </a:ext>
            </a:extLst>
          </p:cNvPr>
          <p:cNvSpPr>
            <a:spLocks noGrp="1"/>
          </p:cNvSpPr>
          <p:nvPr>
            <p:ph type="body" sz="quarter" idx="3"/>
          </p:nvPr>
        </p:nvSpPr>
        <p:spPr/>
        <p:txBody>
          <a:bodyPr/>
          <a:lstStyle/>
          <a:p>
            <a:r>
              <a:rPr lang="fi-FI" dirty="0"/>
              <a:t>Perattu taimikko</a:t>
            </a:r>
          </a:p>
        </p:txBody>
      </p:sp>
      <p:pic>
        <p:nvPicPr>
          <p:cNvPr id="12" name="Sisällön paikkamerkki 11" descr="Kuva peratusta kuusen taimikosta, jossa lehtipuuta on hyvin vähän.">
            <a:extLst>
              <a:ext uri="{FF2B5EF4-FFF2-40B4-BE49-F238E27FC236}">
                <a16:creationId xmlns:a16="http://schemas.microsoft.com/office/drawing/2014/main" id="{F891C7D9-8AE0-48C7-962D-44D648A80382}"/>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172200" y="2449777"/>
            <a:ext cx="5292725" cy="3528483"/>
          </a:xfrm>
        </p:spPr>
      </p:pic>
      <p:sp>
        <p:nvSpPr>
          <p:cNvPr id="13" name="Tekstiruutu 12">
            <a:extLst>
              <a:ext uri="{FF2B5EF4-FFF2-40B4-BE49-F238E27FC236}">
                <a16:creationId xmlns:a16="http://schemas.microsoft.com/office/drawing/2014/main" id="{B363E823-2621-48C1-9998-1B6DBB97B210}"/>
              </a:ext>
            </a:extLst>
          </p:cNvPr>
          <p:cNvSpPr txBox="1"/>
          <p:nvPr/>
        </p:nvSpPr>
        <p:spPr>
          <a:xfrm>
            <a:off x="3863752" y="6056482"/>
            <a:ext cx="6552728" cy="338554"/>
          </a:xfrm>
          <a:prstGeom prst="rect">
            <a:avLst/>
          </a:prstGeom>
          <a:noFill/>
        </p:spPr>
        <p:txBody>
          <a:bodyPr wrap="square" rtlCol="0">
            <a:spAutoFit/>
          </a:bodyPr>
          <a:lstStyle/>
          <a:p>
            <a:pPr algn="l"/>
            <a:r>
              <a:rPr lang="fi-FI" sz="1600" dirty="0"/>
              <a:t>Kuvat: Johnny </a:t>
            </a:r>
            <a:r>
              <a:rPr lang="fi-FI" sz="1600" dirty="0" err="1"/>
              <a:t>Sved</a:t>
            </a:r>
            <a:r>
              <a:rPr lang="fi-FI" sz="1600" dirty="0"/>
              <a:t>, Metsänhoidon suositukset</a:t>
            </a:r>
          </a:p>
        </p:txBody>
      </p:sp>
      <p:sp>
        <p:nvSpPr>
          <p:cNvPr id="4" name="Dian numeron paikkamerkki 3">
            <a:extLst>
              <a:ext uri="{FF2B5EF4-FFF2-40B4-BE49-F238E27FC236}">
                <a16:creationId xmlns:a16="http://schemas.microsoft.com/office/drawing/2014/main" id="{622C304E-83FF-4D82-AFE8-BF7D81C70BB9}"/>
              </a:ext>
            </a:extLst>
          </p:cNvPr>
          <p:cNvSpPr>
            <a:spLocks noGrp="1"/>
          </p:cNvSpPr>
          <p:nvPr>
            <p:ph type="sldNum" sz="quarter" idx="12"/>
          </p:nvPr>
        </p:nvSpPr>
        <p:spPr/>
        <p:txBody>
          <a:bodyPr/>
          <a:lstStyle/>
          <a:p>
            <a:fld id="{2020BB7A-7565-440A-AF71-226D618FE89D}" type="slidenum">
              <a:rPr lang="fi-FI" smtClean="0"/>
              <a:t>44</a:t>
            </a:fld>
            <a:endParaRPr lang="fi-FI"/>
          </a:p>
        </p:txBody>
      </p:sp>
      <p:sp>
        <p:nvSpPr>
          <p:cNvPr id="3" name="Alatunnisteen paikkamerkki 2">
            <a:extLst>
              <a:ext uri="{FF2B5EF4-FFF2-40B4-BE49-F238E27FC236}">
                <a16:creationId xmlns:a16="http://schemas.microsoft.com/office/drawing/2014/main" id="{159979AD-200C-484A-819D-2FE01BEC0BCD}"/>
              </a:ext>
            </a:extLst>
          </p:cNvPr>
          <p:cNvSpPr>
            <a:spLocks noGrp="1"/>
          </p:cNvSpPr>
          <p:nvPr>
            <p:ph type="ftr" sz="quarter" idx="11"/>
          </p:nvPr>
        </p:nvSpPr>
        <p:spPr>
          <a:xfrm>
            <a:off x="2639616" y="6473787"/>
            <a:ext cx="5554600" cy="365125"/>
          </a:xfrm>
        </p:spPr>
        <p:txBody>
          <a:bodyPr/>
          <a:lstStyle/>
          <a:p>
            <a:r>
              <a:rPr lang="en-US" dirty="0"/>
              <a:t>This work © 2024 by Tapio </a:t>
            </a:r>
            <a:r>
              <a:rPr lang="en-US" dirty="0" err="1"/>
              <a:t>Palvelut</a:t>
            </a:r>
            <a:r>
              <a:rPr lang="en-US" dirty="0"/>
              <a:t> Oy is licensed under CC BY-SA 4.0 </a:t>
            </a:r>
            <a:endParaRPr lang="fi-FI" dirty="0"/>
          </a:p>
        </p:txBody>
      </p:sp>
    </p:spTree>
    <p:extLst>
      <p:ext uri="{BB962C8B-B14F-4D97-AF65-F5344CB8AC3E}">
        <p14:creationId xmlns:p14="http://schemas.microsoft.com/office/powerpoint/2010/main" val="16238429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E4C25343-F36E-4512-95A5-05F790D83858}"/>
              </a:ext>
            </a:extLst>
          </p:cNvPr>
          <p:cNvSpPr>
            <a:spLocks noGrp="1"/>
          </p:cNvSpPr>
          <p:nvPr>
            <p:ph type="title"/>
          </p:nvPr>
        </p:nvSpPr>
        <p:spPr/>
        <p:txBody>
          <a:bodyPr/>
          <a:lstStyle/>
          <a:p>
            <a:r>
              <a:rPr lang="fi-FI" dirty="0"/>
              <a:t>Kasvuun vaikuttavat metsänhoidon menetelmät – </a:t>
            </a:r>
            <a:r>
              <a:rPr lang="fi-FI" b="1" dirty="0"/>
              <a:t>taimikon varhaisperkaus</a:t>
            </a:r>
          </a:p>
        </p:txBody>
      </p:sp>
      <p:sp>
        <p:nvSpPr>
          <p:cNvPr id="7" name="Sisällön paikkamerkki 6">
            <a:extLst>
              <a:ext uri="{FF2B5EF4-FFF2-40B4-BE49-F238E27FC236}">
                <a16:creationId xmlns:a16="http://schemas.microsoft.com/office/drawing/2014/main" id="{A9A4ED1E-5015-4A10-AA38-44B9924B56EF}"/>
              </a:ext>
            </a:extLst>
          </p:cNvPr>
          <p:cNvSpPr>
            <a:spLocks noGrp="1"/>
          </p:cNvSpPr>
          <p:nvPr>
            <p:ph idx="1"/>
          </p:nvPr>
        </p:nvSpPr>
        <p:spPr/>
        <p:txBody>
          <a:bodyPr/>
          <a:lstStyle/>
          <a:p>
            <a:pPr fontAlgn="base"/>
            <a:r>
              <a:rPr lang="fi-FI" sz="2400" dirty="0"/>
              <a:t>Taimikon varhaisperkaus on yleensä syytä tehdä silloin, kun taimet ovat n. metrin mittaisia. </a:t>
            </a:r>
          </a:p>
          <a:p>
            <a:pPr fontAlgn="base"/>
            <a:r>
              <a:rPr lang="fi-FI" sz="2400" dirty="0"/>
              <a:t>Varhaisperkauksessa ei yleensä harvenneta kasvatettavien puulajien taimia.</a:t>
            </a:r>
          </a:p>
          <a:p>
            <a:pPr fontAlgn="base"/>
            <a:r>
              <a:rPr lang="fi-FI" sz="2400" dirty="0"/>
              <a:t>Varhaisperkauksessa poistetaan kasvatettavien puulajien kanssa kilpailevaa puustoa ja vesakkoa. </a:t>
            </a:r>
          </a:p>
          <a:p>
            <a:pPr fontAlgn="base"/>
            <a:r>
              <a:rPr lang="fi-FI" sz="2400" dirty="0"/>
              <a:t>Erityisesti etukasvuisia lehtipuita ei kannata jättää, sillä ne haittaavat viereisten havupuiden kehitystä.</a:t>
            </a:r>
          </a:p>
          <a:p>
            <a:pPr fontAlgn="base"/>
            <a:r>
              <a:rPr lang="fi-FI" sz="2400" dirty="0"/>
              <a:t>On kuitenkin syytä välttää tarpeettomasti poistamasta taimikkoa monipuolistavaa lehtipuustoa. </a:t>
            </a:r>
          </a:p>
          <a:p>
            <a:pPr fontAlgn="base"/>
            <a:r>
              <a:rPr lang="fi-FI" sz="2400" b="0" i="0" dirty="0">
                <a:solidFill>
                  <a:srgbClr val="000000"/>
                </a:solidFill>
                <a:effectLst/>
              </a:rPr>
              <a:t>Jos kilpaileva puusto ei uhkaa kasvatettavia taimia, varhaisperkausta ei tarvita.</a:t>
            </a:r>
            <a:endParaRPr lang="fi-FI" sz="2400" dirty="0"/>
          </a:p>
          <a:p>
            <a:pPr fontAlgn="base"/>
            <a:endParaRPr lang="fi-FI" sz="1800" dirty="0"/>
          </a:p>
        </p:txBody>
      </p:sp>
      <p:sp>
        <p:nvSpPr>
          <p:cNvPr id="5" name="Dian numeron paikkamerkki 4">
            <a:extLst>
              <a:ext uri="{FF2B5EF4-FFF2-40B4-BE49-F238E27FC236}">
                <a16:creationId xmlns:a16="http://schemas.microsoft.com/office/drawing/2014/main" id="{81E0837B-89F0-4DE7-A751-4C32A82FB2DC}"/>
              </a:ext>
            </a:extLst>
          </p:cNvPr>
          <p:cNvSpPr>
            <a:spLocks noGrp="1"/>
          </p:cNvSpPr>
          <p:nvPr>
            <p:ph type="sldNum" sz="quarter" idx="12"/>
          </p:nvPr>
        </p:nvSpPr>
        <p:spPr/>
        <p:txBody>
          <a:bodyPr/>
          <a:lstStyle/>
          <a:p>
            <a:fld id="{2020BB7A-7565-440A-AF71-226D618FE89D}" type="slidenum">
              <a:rPr lang="fi-FI" smtClean="0"/>
              <a:t>45</a:t>
            </a:fld>
            <a:endParaRPr lang="fi-FI"/>
          </a:p>
        </p:txBody>
      </p:sp>
      <p:sp>
        <p:nvSpPr>
          <p:cNvPr id="2" name="Alatunnisteen paikkamerkki 1">
            <a:extLst>
              <a:ext uri="{FF2B5EF4-FFF2-40B4-BE49-F238E27FC236}">
                <a16:creationId xmlns:a16="http://schemas.microsoft.com/office/drawing/2014/main" id="{395445C5-27A5-4173-A6CF-4950416ECAE5}"/>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5264779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E4C25343-F36E-4512-95A5-05F790D83858}"/>
              </a:ext>
            </a:extLst>
          </p:cNvPr>
          <p:cNvSpPr>
            <a:spLocks noGrp="1"/>
          </p:cNvSpPr>
          <p:nvPr>
            <p:ph type="title"/>
          </p:nvPr>
        </p:nvSpPr>
        <p:spPr/>
        <p:txBody>
          <a:bodyPr/>
          <a:lstStyle/>
          <a:p>
            <a:r>
              <a:rPr lang="fi-FI" dirty="0"/>
              <a:t>Kasvuun vaikuttavat metsänhoidon menetelmät – </a:t>
            </a:r>
            <a:r>
              <a:rPr lang="fi-FI" b="1" dirty="0"/>
              <a:t>taimikonharvennus</a:t>
            </a:r>
          </a:p>
        </p:txBody>
      </p:sp>
      <p:sp>
        <p:nvSpPr>
          <p:cNvPr id="7" name="Sisällön paikkamerkki 6">
            <a:extLst>
              <a:ext uri="{FF2B5EF4-FFF2-40B4-BE49-F238E27FC236}">
                <a16:creationId xmlns:a16="http://schemas.microsoft.com/office/drawing/2014/main" id="{A9A4ED1E-5015-4A10-AA38-44B9924B56EF}"/>
              </a:ext>
            </a:extLst>
          </p:cNvPr>
          <p:cNvSpPr>
            <a:spLocks noGrp="1"/>
          </p:cNvSpPr>
          <p:nvPr>
            <p:ph idx="1"/>
          </p:nvPr>
        </p:nvSpPr>
        <p:spPr>
          <a:xfrm>
            <a:off x="547792" y="1580849"/>
            <a:ext cx="10904800" cy="4176000"/>
          </a:xfrm>
        </p:spPr>
        <p:txBody>
          <a:bodyPr/>
          <a:lstStyle/>
          <a:p>
            <a:pPr fontAlgn="base"/>
            <a:r>
              <a:rPr lang="fi-FI" dirty="0"/>
              <a:t>Taimikonharvennus on tarpeellinen osa metsän kasvatusta. Siinä valitaan ne puut, joita halutaan kasvattaa ensiharvennukseen asti, sekä taataan niille hyvät kasvuolot poistamalla kilpailevaa puustoa.</a:t>
            </a:r>
          </a:p>
          <a:p>
            <a:pPr fontAlgn="base"/>
            <a:r>
              <a:rPr lang="fi-FI" dirty="0"/>
              <a:t>Taimikonharvennus on suositeltavaa tehdä puulajista riippuen silloin, kun taimikon pituus on n. 3-7 metriä. </a:t>
            </a:r>
          </a:p>
          <a:p>
            <a:pPr fontAlgn="base"/>
            <a:r>
              <a:rPr lang="fi-FI" dirty="0"/>
              <a:t>Kasvutiheys vaikuttaa merkittävästi puiden kasvunopeuteen: </a:t>
            </a:r>
          </a:p>
          <a:p>
            <a:pPr lvl="1" fontAlgn="base"/>
            <a:r>
              <a:rPr lang="fi-FI" dirty="0"/>
              <a:t>taimikonhoidon jälkeen jäljelle jääneet puut kasvavat nopeammin kuin ilman taimikonhoitoa. </a:t>
            </a:r>
            <a:endParaRPr lang="fi-FI" sz="1600" dirty="0"/>
          </a:p>
        </p:txBody>
      </p:sp>
      <p:sp>
        <p:nvSpPr>
          <p:cNvPr id="5" name="Dian numeron paikkamerkki 4">
            <a:extLst>
              <a:ext uri="{FF2B5EF4-FFF2-40B4-BE49-F238E27FC236}">
                <a16:creationId xmlns:a16="http://schemas.microsoft.com/office/drawing/2014/main" id="{81E0837B-89F0-4DE7-A751-4C32A82FB2DC}"/>
              </a:ext>
            </a:extLst>
          </p:cNvPr>
          <p:cNvSpPr>
            <a:spLocks noGrp="1"/>
          </p:cNvSpPr>
          <p:nvPr>
            <p:ph type="sldNum" sz="quarter" idx="12"/>
          </p:nvPr>
        </p:nvSpPr>
        <p:spPr/>
        <p:txBody>
          <a:bodyPr/>
          <a:lstStyle/>
          <a:p>
            <a:fld id="{2020BB7A-7565-440A-AF71-226D618FE89D}" type="slidenum">
              <a:rPr lang="fi-FI" smtClean="0"/>
              <a:t>46</a:t>
            </a:fld>
            <a:endParaRPr lang="fi-FI"/>
          </a:p>
        </p:txBody>
      </p:sp>
      <p:sp>
        <p:nvSpPr>
          <p:cNvPr id="2" name="Alatunnisteen paikkamerkki 1">
            <a:extLst>
              <a:ext uri="{FF2B5EF4-FFF2-40B4-BE49-F238E27FC236}">
                <a16:creationId xmlns:a16="http://schemas.microsoft.com/office/drawing/2014/main" id="{67C697BE-5167-4D57-8A43-28C0367CE4D4}"/>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27870975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97B4CB4-A967-4E38-8629-177A31F45DE9}"/>
              </a:ext>
            </a:extLst>
          </p:cNvPr>
          <p:cNvSpPr>
            <a:spLocks noGrp="1"/>
          </p:cNvSpPr>
          <p:nvPr>
            <p:ph type="title"/>
          </p:nvPr>
        </p:nvSpPr>
        <p:spPr/>
        <p:txBody>
          <a:bodyPr/>
          <a:lstStyle/>
          <a:p>
            <a:r>
              <a:rPr lang="fi-FI" dirty="0"/>
              <a:t>Kasvuun vaikuttavat metsänhoidon menetelmät – </a:t>
            </a:r>
            <a:r>
              <a:rPr lang="fi-FI" b="1" dirty="0"/>
              <a:t>taimikonharvennus</a:t>
            </a:r>
            <a:endParaRPr lang="fi-FI" dirty="0"/>
          </a:p>
        </p:txBody>
      </p:sp>
      <p:sp>
        <p:nvSpPr>
          <p:cNvPr id="5" name="Sisällön paikkamerkki 4">
            <a:extLst>
              <a:ext uri="{FF2B5EF4-FFF2-40B4-BE49-F238E27FC236}">
                <a16:creationId xmlns:a16="http://schemas.microsoft.com/office/drawing/2014/main" id="{6E1C7B77-15DE-4A0A-A3C6-B8E2053CFF28}"/>
              </a:ext>
            </a:extLst>
          </p:cNvPr>
          <p:cNvSpPr>
            <a:spLocks noGrp="1"/>
          </p:cNvSpPr>
          <p:nvPr>
            <p:ph sz="half" idx="1"/>
          </p:nvPr>
        </p:nvSpPr>
        <p:spPr/>
        <p:txBody>
          <a:bodyPr/>
          <a:lstStyle/>
          <a:p>
            <a:r>
              <a:rPr lang="fi-FI" dirty="0"/>
              <a:t>Tavoiteltu taimikon tiheys on männikössä 2 000 - 2 200 kpl/ha, kuusikossa noin 1 800 kpl/ha ja </a:t>
            </a:r>
            <a:r>
              <a:rPr lang="fi-FI" dirty="0" err="1"/>
              <a:t>rauduskoivikossa</a:t>
            </a:r>
            <a:r>
              <a:rPr lang="fi-FI" dirty="0"/>
              <a:t> noin 1 600 kpl/ha.</a:t>
            </a:r>
          </a:p>
          <a:p>
            <a:r>
              <a:rPr lang="fi-FI" dirty="0"/>
              <a:t>Taimikonhoidon viivästyminen lisää sen kustannuksia, ja sen laiminlyöminen voi pienentää kiertoajan aikana saatavia tuloja jopa kymmeniä prosentteja. </a:t>
            </a:r>
          </a:p>
        </p:txBody>
      </p:sp>
      <p:pic>
        <p:nvPicPr>
          <p:cNvPr id="8" name="Sisällön paikkamerkki 7" descr="Kuva taimikonharventajasta männyn taimikossa, jossa myös paljon koivua.">
            <a:extLst>
              <a:ext uri="{FF2B5EF4-FFF2-40B4-BE49-F238E27FC236}">
                <a16:creationId xmlns:a16="http://schemas.microsoft.com/office/drawing/2014/main" id="{B8C76F94-79F0-4C1E-A0E0-07028891CF5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1929946"/>
            <a:ext cx="5292725" cy="3968071"/>
          </a:xfrm>
        </p:spPr>
      </p:pic>
      <p:sp>
        <p:nvSpPr>
          <p:cNvPr id="6" name="Tekstiruutu 5">
            <a:extLst>
              <a:ext uri="{FF2B5EF4-FFF2-40B4-BE49-F238E27FC236}">
                <a16:creationId xmlns:a16="http://schemas.microsoft.com/office/drawing/2014/main" id="{D805BECA-9863-4CE6-BA65-AA0FB993B9BA}"/>
              </a:ext>
            </a:extLst>
          </p:cNvPr>
          <p:cNvSpPr txBox="1"/>
          <p:nvPr/>
        </p:nvSpPr>
        <p:spPr>
          <a:xfrm>
            <a:off x="6172200" y="5961839"/>
            <a:ext cx="5443800" cy="276999"/>
          </a:xfrm>
          <a:prstGeom prst="rect">
            <a:avLst/>
          </a:prstGeom>
          <a:noFill/>
        </p:spPr>
        <p:txBody>
          <a:bodyPr wrap="square" rtlCol="0">
            <a:spAutoFit/>
          </a:bodyPr>
          <a:lstStyle/>
          <a:p>
            <a:r>
              <a:rPr lang="fi-FI" sz="1200" dirty="0"/>
              <a:t>Kuvaaja: Pertti </a:t>
            </a:r>
            <a:r>
              <a:rPr lang="fi-FI" sz="1200" dirty="0" err="1"/>
              <a:t>Harstela</a:t>
            </a:r>
            <a:r>
              <a:rPr lang="fi-FI" sz="1200" dirty="0"/>
              <a:t> / Vastavalo, lähde: Metsänhoidon suositukset</a:t>
            </a:r>
            <a:endParaRPr lang="fi-FI" dirty="0"/>
          </a:p>
        </p:txBody>
      </p:sp>
      <p:sp>
        <p:nvSpPr>
          <p:cNvPr id="4" name="Dian numeron paikkamerkki 3">
            <a:extLst>
              <a:ext uri="{FF2B5EF4-FFF2-40B4-BE49-F238E27FC236}">
                <a16:creationId xmlns:a16="http://schemas.microsoft.com/office/drawing/2014/main" id="{09E855C6-424F-466E-900D-4CCD991A7582}"/>
              </a:ext>
            </a:extLst>
          </p:cNvPr>
          <p:cNvSpPr>
            <a:spLocks noGrp="1"/>
          </p:cNvSpPr>
          <p:nvPr>
            <p:ph type="sldNum" sz="quarter" idx="12"/>
          </p:nvPr>
        </p:nvSpPr>
        <p:spPr/>
        <p:txBody>
          <a:bodyPr/>
          <a:lstStyle/>
          <a:p>
            <a:fld id="{2020BB7A-7565-440A-AF71-226D618FE89D}" type="slidenum">
              <a:rPr lang="fi-FI" smtClean="0"/>
              <a:t>47</a:t>
            </a:fld>
            <a:endParaRPr lang="fi-FI"/>
          </a:p>
        </p:txBody>
      </p:sp>
      <p:sp>
        <p:nvSpPr>
          <p:cNvPr id="3" name="Alatunnisteen paikkamerkki 2">
            <a:extLst>
              <a:ext uri="{FF2B5EF4-FFF2-40B4-BE49-F238E27FC236}">
                <a16:creationId xmlns:a16="http://schemas.microsoft.com/office/drawing/2014/main" id="{C54E7DAC-1706-44A7-9EB0-AAA4664B0326}"/>
              </a:ext>
            </a:extLst>
          </p:cNvPr>
          <p:cNvSpPr>
            <a:spLocks noGrp="1"/>
          </p:cNvSpPr>
          <p:nvPr>
            <p:ph type="ftr" sz="quarter" idx="11"/>
          </p:nvPr>
        </p:nvSpPr>
        <p:spPr>
          <a:xfrm>
            <a:off x="2495600" y="6492875"/>
            <a:ext cx="5554600" cy="365125"/>
          </a:xfrm>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29274387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E4C25343-F36E-4512-95A5-05F790D83858}"/>
              </a:ext>
            </a:extLst>
          </p:cNvPr>
          <p:cNvSpPr>
            <a:spLocks noGrp="1"/>
          </p:cNvSpPr>
          <p:nvPr>
            <p:ph type="title"/>
          </p:nvPr>
        </p:nvSpPr>
        <p:spPr/>
        <p:txBody>
          <a:bodyPr/>
          <a:lstStyle/>
          <a:p>
            <a:r>
              <a:rPr lang="fi-FI" dirty="0"/>
              <a:t>Kasvuun vaikuttavat metsänhoidon menetelmät – </a:t>
            </a:r>
            <a:r>
              <a:rPr lang="fi-FI" b="1" dirty="0"/>
              <a:t>ensiharvennus</a:t>
            </a:r>
          </a:p>
        </p:txBody>
      </p:sp>
      <p:sp>
        <p:nvSpPr>
          <p:cNvPr id="7" name="Sisällön paikkamerkki 6">
            <a:extLst>
              <a:ext uri="{FF2B5EF4-FFF2-40B4-BE49-F238E27FC236}">
                <a16:creationId xmlns:a16="http://schemas.microsoft.com/office/drawing/2014/main" id="{A9A4ED1E-5015-4A10-AA38-44B9924B56EF}"/>
              </a:ext>
            </a:extLst>
          </p:cNvPr>
          <p:cNvSpPr>
            <a:spLocks noGrp="1"/>
          </p:cNvSpPr>
          <p:nvPr>
            <p:ph idx="1"/>
          </p:nvPr>
        </p:nvSpPr>
        <p:spPr/>
        <p:txBody>
          <a:bodyPr/>
          <a:lstStyle/>
          <a:p>
            <a:pPr fontAlgn="base"/>
            <a:r>
              <a:rPr lang="fi-FI" dirty="0"/>
              <a:t>Ensiharvennuksessa luodaan lisää kasvutilaa ja edesautetaan puuston järeytymistä. Tiheässä kasvaminen pienentää etenkin mäntyjen ja koivujen latvuksia, jolloin ne altistuvat tuhoille ja niiden kasvu hidastuu.</a:t>
            </a:r>
          </a:p>
          <a:p>
            <a:pPr fontAlgn="base"/>
            <a:r>
              <a:rPr lang="fi-FI" dirty="0"/>
              <a:t>Ensiharvennuksissa ainespuukertymä on pääasiassa kuitupuuta.</a:t>
            </a:r>
          </a:p>
          <a:p>
            <a:pPr fontAlgn="base"/>
            <a:r>
              <a:rPr lang="fi-FI" dirty="0"/>
              <a:t>Ensiharvennuksen jälkeen jäljelle jäänyt puusto pystyy kasvattamaan suuremman latvuksen ja sitä myötä myös lisäämään kasvua. </a:t>
            </a:r>
          </a:p>
          <a:p>
            <a:pPr lvl="1" fontAlgn="base"/>
            <a:r>
              <a:rPr lang="fi-FI" dirty="0"/>
              <a:t>Liian voimakas ensiharvennus voi kuitenkin myös alentaa kasvua etenkin männiköissä, koska puut eivät pysty hyödyntämään vapautuneita resursseja kasvun lisäämiseksi.  </a:t>
            </a:r>
            <a:endParaRPr lang="fi-FI" sz="1600" dirty="0"/>
          </a:p>
        </p:txBody>
      </p:sp>
      <p:sp>
        <p:nvSpPr>
          <p:cNvPr id="5" name="Dian numeron paikkamerkki 4">
            <a:extLst>
              <a:ext uri="{FF2B5EF4-FFF2-40B4-BE49-F238E27FC236}">
                <a16:creationId xmlns:a16="http://schemas.microsoft.com/office/drawing/2014/main" id="{81E0837B-89F0-4DE7-A751-4C32A82FB2DC}"/>
              </a:ext>
            </a:extLst>
          </p:cNvPr>
          <p:cNvSpPr>
            <a:spLocks noGrp="1"/>
          </p:cNvSpPr>
          <p:nvPr>
            <p:ph type="sldNum" sz="quarter" idx="12"/>
          </p:nvPr>
        </p:nvSpPr>
        <p:spPr/>
        <p:txBody>
          <a:bodyPr/>
          <a:lstStyle/>
          <a:p>
            <a:fld id="{2020BB7A-7565-440A-AF71-226D618FE89D}" type="slidenum">
              <a:rPr lang="fi-FI" smtClean="0"/>
              <a:t>48</a:t>
            </a:fld>
            <a:endParaRPr lang="fi-FI"/>
          </a:p>
        </p:txBody>
      </p:sp>
      <p:sp>
        <p:nvSpPr>
          <p:cNvPr id="2" name="Alatunnisteen paikkamerkki 1">
            <a:extLst>
              <a:ext uri="{FF2B5EF4-FFF2-40B4-BE49-F238E27FC236}">
                <a16:creationId xmlns:a16="http://schemas.microsoft.com/office/drawing/2014/main" id="{2592A3EE-2CFD-47E2-8E85-10A232FD7F61}"/>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17898997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BC023C1-BAB4-4C64-BF81-10F3A5138B7D}"/>
              </a:ext>
            </a:extLst>
          </p:cNvPr>
          <p:cNvSpPr>
            <a:spLocks noGrp="1"/>
          </p:cNvSpPr>
          <p:nvPr>
            <p:ph type="title"/>
          </p:nvPr>
        </p:nvSpPr>
        <p:spPr/>
        <p:txBody>
          <a:bodyPr/>
          <a:lstStyle/>
          <a:p>
            <a:r>
              <a:rPr lang="fi-FI" dirty="0"/>
              <a:t>Kasvuun vaikuttavat metsänhoidon menetelmät – </a:t>
            </a:r>
            <a:r>
              <a:rPr lang="fi-FI" b="1" dirty="0"/>
              <a:t>ensiharvennuksen ajoitus</a:t>
            </a:r>
            <a:endParaRPr lang="fi-FI" dirty="0"/>
          </a:p>
        </p:txBody>
      </p:sp>
      <p:sp>
        <p:nvSpPr>
          <p:cNvPr id="3" name="Sisällön paikkamerkki 2">
            <a:extLst>
              <a:ext uri="{FF2B5EF4-FFF2-40B4-BE49-F238E27FC236}">
                <a16:creationId xmlns:a16="http://schemas.microsoft.com/office/drawing/2014/main" id="{7232D914-9B59-4F80-9094-0676D27F332C}"/>
              </a:ext>
            </a:extLst>
          </p:cNvPr>
          <p:cNvSpPr>
            <a:spLocks noGrp="1"/>
          </p:cNvSpPr>
          <p:nvPr>
            <p:ph sz="half" idx="1"/>
          </p:nvPr>
        </p:nvSpPr>
        <p:spPr>
          <a:xfrm>
            <a:off x="576000" y="1825625"/>
            <a:ext cx="4223856" cy="4176000"/>
          </a:xfrm>
        </p:spPr>
        <p:txBody>
          <a:bodyPr/>
          <a:lstStyle/>
          <a:p>
            <a:r>
              <a:rPr lang="fi-FI" sz="2000" dirty="0"/>
              <a:t>Ensiharvennuksen oikea ajoitus riippuu puulajista, kasvupaikasta, kasvatusmallista sekä valtapituudesta.</a:t>
            </a:r>
          </a:p>
          <a:p>
            <a:r>
              <a:rPr lang="fi-FI" sz="2000" dirty="0"/>
              <a:t>Myös tavoiterunkoluvut vaihtelevat edellä mainitun mukaan.</a:t>
            </a:r>
          </a:p>
          <a:p>
            <a:r>
              <a:rPr lang="fi-FI" sz="2000" dirty="0"/>
              <a:t>Metsänhoidon suositusten mukaiset ensiharvennusohjeistukset löydät täältä: </a:t>
            </a:r>
            <a:r>
              <a:rPr lang="fi-FI" sz="2000" dirty="0">
                <a:hlinkClick r:id="rId2"/>
              </a:rPr>
              <a:t>Ensiharvennus - Toteutus | Metsänhoidon suositukset (metsanhoidonsuositukset.fi)</a:t>
            </a:r>
            <a:endParaRPr lang="fi-FI" sz="2000" dirty="0"/>
          </a:p>
          <a:p>
            <a:r>
              <a:rPr lang="fi-FI" sz="2000" dirty="0"/>
              <a:t>Kuva: Metsänhoidon suositukset</a:t>
            </a:r>
          </a:p>
        </p:txBody>
      </p:sp>
      <p:pic>
        <p:nvPicPr>
          <p:cNvPr id="8" name="Sisällön paikkamerkki 7" descr="Kuva männyn ja kuusen ensiharvennuksen ajoituksen taulukosta metsänhoidon suosituksista">
            <a:extLst>
              <a:ext uri="{FF2B5EF4-FFF2-40B4-BE49-F238E27FC236}">
                <a16:creationId xmlns:a16="http://schemas.microsoft.com/office/drawing/2014/main" id="{25D4D789-D06F-4D12-900A-2C0D481A9A7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459336" y="1825625"/>
            <a:ext cx="5418291" cy="4176713"/>
          </a:xfrm>
        </p:spPr>
      </p:pic>
      <p:sp>
        <p:nvSpPr>
          <p:cNvPr id="4" name="Dian numeron paikkamerkki 3">
            <a:extLst>
              <a:ext uri="{FF2B5EF4-FFF2-40B4-BE49-F238E27FC236}">
                <a16:creationId xmlns:a16="http://schemas.microsoft.com/office/drawing/2014/main" id="{549D6CC2-1352-4A40-8004-C6FE708944A0}"/>
              </a:ext>
            </a:extLst>
          </p:cNvPr>
          <p:cNvSpPr>
            <a:spLocks noGrp="1"/>
          </p:cNvSpPr>
          <p:nvPr>
            <p:ph type="sldNum" sz="quarter" idx="12"/>
          </p:nvPr>
        </p:nvSpPr>
        <p:spPr/>
        <p:txBody>
          <a:bodyPr/>
          <a:lstStyle/>
          <a:p>
            <a:fld id="{2020BB7A-7565-440A-AF71-226D618FE89D}" type="slidenum">
              <a:rPr lang="fi-FI" smtClean="0"/>
              <a:t>49</a:t>
            </a:fld>
            <a:endParaRPr lang="fi-FI"/>
          </a:p>
        </p:txBody>
      </p:sp>
      <p:sp>
        <p:nvSpPr>
          <p:cNvPr id="5" name="Alatunnisteen paikkamerkki 4">
            <a:extLst>
              <a:ext uri="{FF2B5EF4-FFF2-40B4-BE49-F238E27FC236}">
                <a16:creationId xmlns:a16="http://schemas.microsoft.com/office/drawing/2014/main" id="{F71AA164-52BD-481C-A1D2-B0BCD8DA3C15}"/>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2184909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7" descr="Kuva nuoresta kuusesta sekametsässä.">
            <a:extLst>
              <a:ext uri="{FF2B5EF4-FFF2-40B4-BE49-F238E27FC236}">
                <a16:creationId xmlns:a16="http://schemas.microsoft.com/office/drawing/2014/main" id="{22E5BB95-60C7-4AB9-BC83-36B67439C6F8}"/>
              </a:ext>
            </a:extLst>
          </p:cNvPr>
          <p:cNvPicPr>
            <a:picLocks noGrp="1" noChangeAspect="1"/>
          </p:cNvPicPr>
          <p:nvPr>
            <p:ph type="pic" sz="quarter" idx="13"/>
          </p:nvPr>
        </p:nvPicPr>
        <p:blipFill rotWithShape="1">
          <a:blip r:embed="rId2"/>
          <a:srcRect t="472" b="472"/>
          <a:stretch/>
        </p:blipFill>
        <p:spPr>
          <a:xfrm>
            <a:off x="0" y="136525"/>
            <a:ext cx="4305300" cy="6721475"/>
          </a:xfrm>
        </p:spPr>
      </p:pic>
      <p:sp>
        <p:nvSpPr>
          <p:cNvPr id="4" name="Sisällön paikkamerkki 3">
            <a:extLst>
              <a:ext uri="{FF2B5EF4-FFF2-40B4-BE49-F238E27FC236}">
                <a16:creationId xmlns:a16="http://schemas.microsoft.com/office/drawing/2014/main" id="{005725C4-24F9-4DAF-A0AE-1B776BC1EBBD}"/>
              </a:ext>
            </a:extLst>
          </p:cNvPr>
          <p:cNvSpPr>
            <a:spLocks noGrp="1"/>
          </p:cNvSpPr>
          <p:nvPr>
            <p:ph idx="1"/>
          </p:nvPr>
        </p:nvSpPr>
        <p:spPr>
          <a:xfrm>
            <a:off x="4511824" y="836712"/>
            <a:ext cx="7004800" cy="4176000"/>
          </a:xfrm>
        </p:spPr>
        <p:txBody>
          <a:bodyPr/>
          <a:lstStyle/>
          <a:p>
            <a:pPr marL="0" indent="0" fontAlgn="base">
              <a:buNone/>
            </a:pPr>
            <a:r>
              <a:rPr lang="fi-FI" dirty="0"/>
              <a:t>Kasvu on keskeinen tekijä metsien elinkaaren ymmärtämisessä, ja metsien kestävän hoidon suunnittelussa. </a:t>
            </a:r>
          </a:p>
          <a:p>
            <a:pPr marL="0" indent="0" fontAlgn="base">
              <a:buNone/>
            </a:pPr>
            <a:r>
              <a:rPr lang="fi-FI" dirty="0"/>
              <a:t>Metsien kasvu ilmaistaan </a:t>
            </a:r>
            <a:r>
              <a:rPr lang="fi-FI" b="1" dirty="0"/>
              <a:t>tilavuuskasvuna (m</a:t>
            </a:r>
            <a:r>
              <a:rPr lang="fi-FI" b="1" baseline="30000" dirty="0"/>
              <a:t>3</a:t>
            </a:r>
            <a:r>
              <a:rPr lang="fi-FI" b="1" dirty="0"/>
              <a:t>/ha) </a:t>
            </a:r>
            <a:r>
              <a:rPr lang="fi-FI" dirty="0"/>
              <a:t>ja vuotuisena </a:t>
            </a:r>
            <a:r>
              <a:rPr lang="fi-FI" b="1" dirty="0"/>
              <a:t>keskikasvuna (m</a:t>
            </a:r>
            <a:r>
              <a:rPr lang="fi-FI" b="1" baseline="30000" dirty="0"/>
              <a:t>3</a:t>
            </a:r>
            <a:r>
              <a:rPr lang="fi-FI" b="1" dirty="0"/>
              <a:t>/ha/v)</a:t>
            </a:r>
            <a:r>
              <a:rPr lang="fi-FI" dirty="0"/>
              <a:t>. </a:t>
            </a:r>
          </a:p>
          <a:p>
            <a:pPr marL="0" indent="0" fontAlgn="base">
              <a:buNone/>
            </a:pPr>
            <a:r>
              <a:rPr lang="fi-FI" dirty="0"/>
              <a:t>Tässä osiossa tarkastellaan eri tekijöiden vaikutuksia metsien kasvuun. Puiden kasvun määrään vaikuttavat muun muassa metsäpinta-ala, maaperän ominaisuudet, valon määrä, ilmasto sekä puiden välinen kilpailu valosta ja ravinteista. </a:t>
            </a:r>
          </a:p>
          <a:p>
            <a:pPr marL="0" indent="0" fontAlgn="base">
              <a:buNone/>
            </a:pPr>
            <a:endParaRPr lang="fi-FI" dirty="0"/>
          </a:p>
        </p:txBody>
      </p:sp>
      <p:sp>
        <p:nvSpPr>
          <p:cNvPr id="5" name="Dian numeron paikkamerkki 4">
            <a:extLst>
              <a:ext uri="{FF2B5EF4-FFF2-40B4-BE49-F238E27FC236}">
                <a16:creationId xmlns:a16="http://schemas.microsoft.com/office/drawing/2014/main" id="{74272333-4B44-4AF9-AC5E-E23E3B2035B4}"/>
              </a:ext>
            </a:extLst>
          </p:cNvPr>
          <p:cNvSpPr>
            <a:spLocks noGrp="1"/>
          </p:cNvSpPr>
          <p:nvPr>
            <p:ph type="sldNum" sz="quarter" idx="12"/>
          </p:nvPr>
        </p:nvSpPr>
        <p:spPr/>
        <p:txBody>
          <a:bodyPr/>
          <a:lstStyle/>
          <a:p>
            <a:fld id="{2020BB7A-7565-440A-AF71-226D618FE89D}" type="slidenum">
              <a:rPr lang="fi-FI" smtClean="0"/>
              <a:t>5</a:t>
            </a:fld>
            <a:endParaRPr lang="fi-FI"/>
          </a:p>
        </p:txBody>
      </p:sp>
      <p:sp>
        <p:nvSpPr>
          <p:cNvPr id="2" name="Alatunnisteen paikkamerkki 1">
            <a:extLst>
              <a:ext uri="{FF2B5EF4-FFF2-40B4-BE49-F238E27FC236}">
                <a16:creationId xmlns:a16="http://schemas.microsoft.com/office/drawing/2014/main" id="{B59CDC26-DA25-424E-8EB5-3D767D623D97}"/>
              </a:ext>
            </a:extLst>
          </p:cNvPr>
          <p:cNvSpPr>
            <a:spLocks noGrp="1"/>
          </p:cNvSpPr>
          <p:nvPr>
            <p:ph type="ftr" sz="quarter" idx="11"/>
          </p:nvPr>
        </p:nvSpPr>
        <p:spPr>
          <a:xfrm>
            <a:off x="4367808" y="6453336"/>
            <a:ext cx="5554600" cy="365125"/>
          </a:xfrm>
        </p:spPr>
        <p:txBody>
          <a:bodyPr/>
          <a:lstStyle/>
          <a:p>
            <a:r>
              <a:rPr lang="en-US" dirty="0"/>
              <a:t>This work © 2024 by Tapio </a:t>
            </a:r>
            <a:r>
              <a:rPr lang="en-US" dirty="0" err="1"/>
              <a:t>Palvelut</a:t>
            </a:r>
            <a:r>
              <a:rPr lang="en-US" dirty="0"/>
              <a:t> Oy is licensed under CC BY-SA 4.0 </a:t>
            </a:r>
            <a:endParaRPr lang="fi-FI" dirty="0"/>
          </a:p>
        </p:txBody>
      </p:sp>
    </p:spTree>
    <p:extLst>
      <p:ext uri="{BB962C8B-B14F-4D97-AF65-F5344CB8AC3E}">
        <p14:creationId xmlns:p14="http://schemas.microsoft.com/office/powerpoint/2010/main" val="6673230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8F8F42-59B0-48AB-8FDA-378AF21C7B9B}"/>
              </a:ext>
            </a:extLst>
          </p:cNvPr>
          <p:cNvSpPr>
            <a:spLocks noGrp="1"/>
          </p:cNvSpPr>
          <p:nvPr>
            <p:ph type="title"/>
          </p:nvPr>
        </p:nvSpPr>
        <p:spPr/>
        <p:txBody>
          <a:bodyPr/>
          <a:lstStyle/>
          <a:p>
            <a:r>
              <a:rPr lang="fi-FI" dirty="0"/>
              <a:t>Ensiharvennusesimerkki tuoreen kankaan kuusikossa Etelä-Suomessa – kuinka suuri poistuma saadaan?</a:t>
            </a:r>
          </a:p>
        </p:txBody>
      </p:sp>
      <p:sp>
        <p:nvSpPr>
          <p:cNvPr id="8" name="Sisällön paikkamerkki 7">
            <a:extLst>
              <a:ext uri="{FF2B5EF4-FFF2-40B4-BE49-F238E27FC236}">
                <a16:creationId xmlns:a16="http://schemas.microsoft.com/office/drawing/2014/main" id="{E6FAE209-24B0-4C51-877D-EF8986DFDB78}"/>
              </a:ext>
            </a:extLst>
          </p:cNvPr>
          <p:cNvSpPr>
            <a:spLocks noGrp="1"/>
          </p:cNvSpPr>
          <p:nvPr>
            <p:ph sz="half" idx="1"/>
          </p:nvPr>
        </p:nvSpPr>
        <p:spPr/>
        <p:txBody>
          <a:bodyPr/>
          <a:lstStyle/>
          <a:p>
            <a:r>
              <a:rPr lang="fi-FI" sz="1600" dirty="0"/>
              <a:t>Ajatellaan ensiharvennusta tuoreen kankaan kuusikossa, jonka pinta-ala on 2 ha, valtapituus on 15 metriä, runkoluku noin 1900 kpl/ha ja pohjapinta-ala 28 m</a:t>
            </a:r>
            <a:r>
              <a:rPr lang="fi-FI" sz="1600" baseline="30000" dirty="0"/>
              <a:t>2</a:t>
            </a:r>
            <a:r>
              <a:rPr lang="fi-FI" sz="1600" dirty="0"/>
              <a:t>/ha. Ensiharvennus toteutetaan alaharvennuksena, jossa poistetaan pienimmät puut. Metsänhoidon suositusten mukainen harvennuksen jälkeinen tavoitetilanne on runkoluku 1100 kpl/ha ja pohjapinta-ala 19 m</a:t>
            </a:r>
            <a:r>
              <a:rPr lang="fi-FI" sz="1600" baseline="30000" dirty="0"/>
              <a:t>2</a:t>
            </a:r>
            <a:r>
              <a:rPr lang="fi-FI" sz="1600" dirty="0"/>
              <a:t>/ha. </a:t>
            </a:r>
            <a:r>
              <a:rPr lang="fi-FI" sz="1600" dirty="0">
                <a:solidFill>
                  <a:prstClr val="black"/>
                </a:solidFill>
              </a:rPr>
              <a:t>Kuitupuunhinta on ensiharvennuksessa 24,59 €/ m</a:t>
            </a:r>
            <a:r>
              <a:rPr lang="fi-FI" sz="1600" baseline="30000" dirty="0">
                <a:solidFill>
                  <a:prstClr val="black"/>
                </a:solidFill>
              </a:rPr>
              <a:t>3. </a:t>
            </a:r>
          </a:p>
          <a:p>
            <a:r>
              <a:rPr lang="fi-FI" sz="1600" b="1" dirty="0"/>
              <a:t>Kuinka suuri on ensiharvennuksen poistuma ja kuinka paljon tuloja saadaan kuitupuun korjuusta?</a:t>
            </a:r>
          </a:p>
          <a:p>
            <a:r>
              <a:rPr lang="fi-FI" sz="1600" dirty="0"/>
              <a:t>Poistuman laskemiseksi pitää selvittää ensin puuston tilavuus. Tilavuus voidaan selvittää </a:t>
            </a:r>
            <a:r>
              <a:rPr lang="fi-FI" sz="1600" dirty="0" err="1"/>
              <a:t>relaskooppitaulukoiden</a:t>
            </a:r>
            <a:r>
              <a:rPr lang="fi-FI" sz="1600" dirty="0"/>
              <a:t> avulla.</a:t>
            </a:r>
          </a:p>
          <a:p>
            <a:r>
              <a:rPr lang="fi-FI" sz="1600" dirty="0" err="1"/>
              <a:t>Relaskooppitaulukosta</a:t>
            </a:r>
            <a:r>
              <a:rPr lang="fi-FI" sz="1600" dirty="0"/>
              <a:t> katsotaan pohjapinta-alan ja keskipituuden avulla puuston tilavuus.</a:t>
            </a:r>
          </a:p>
          <a:p>
            <a:endParaRPr lang="fi-FI" sz="1800" b="1" dirty="0"/>
          </a:p>
          <a:p>
            <a:pPr marL="0" indent="0">
              <a:buNone/>
            </a:pPr>
            <a:endParaRPr lang="fi-FI" dirty="0"/>
          </a:p>
          <a:p>
            <a:endParaRPr lang="fi-FI" dirty="0"/>
          </a:p>
        </p:txBody>
      </p:sp>
      <p:sp>
        <p:nvSpPr>
          <p:cNvPr id="11" name="Sisällön paikkamerkki 10">
            <a:extLst>
              <a:ext uri="{FF2B5EF4-FFF2-40B4-BE49-F238E27FC236}">
                <a16:creationId xmlns:a16="http://schemas.microsoft.com/office/drawing/2014/main" id="{65DCA0C9-468D-413E-8251-566284416F58}"/>
              </a:ext>
            </a:extLst>
          </p:cNvPr>
          <p:cNvSpPr>
            <a:spLocks noGrp="1"/>
          </p:cNvSpPr>
          <p:nvPr>
            <p:ph sz="half" idx="2"/>
          </p:nvPr>
        </p:nvSpPr>
        <p:spPr/>
        <p:txBody>
          <a:bodyPr/>
          <a:lstStyle/>
          <a:p>
            <a:r>
              <a:rPr lang="fi-FI" sz="1800" dirty="0"/>
              <a:t>Keskipituus on noin 2-3 metriä lyhyempi kuin valtapituus, eli tässä tapauksessa 12 metriä.</a:t>
            </a:r>
          </a:p>
          <a:p>
            <a:r>
              <a:rPr lang="fi-FI" sz="1800" dirty="0" err="1"/>
              <a:t>Relaskooppitaulukon</a:t>
            </a:r>
            <a:r>
              <a:rPr lang="fi-FI" sz="1800" dirty="0"/>
              <a:t> mukaan puuston runkotilavuus ennen harvennusta on 175 m</a:t>
            </a:r>
            <a:r>
              <a:rPr lang="fi-FI" sz="1800" baseline="30000" dirty="0"/>
              <a:t>3</a:t>
            </a:r>
            <a:r>
              <a:rPr lang="fi-FI" sz="1800" dirty="0"/>
              <a:t>/ha. </a:t>
            </a:r>
          </a:p>
          <a:p>
            <a:r>
              <a:rPr lang="fi-FI" sz="1800" dirty="0"/>
              <a:t>Harvennuksen jälkeen runkotilavuus on 118 m</a:t>
            </a:r>
            <a:r>
              <a:rPr lang="fi-FI" sz="1800" baseline="30000" dirty="0"/>
              <a:t>3</a:t>
            </a:r>
            <a:r>
              <a:rPr lang="fi-FI" sz="1800" dirty="0"/>
              <a:t>/ha.</a:t>
            </a:r>
          </a:p>
          <a:p>
            <a:r>
              <a:rPr lang="fi-FI" sz="1800" dirty="0"/>
              <a:t>Harvennuksen poistuma on siis 2 ha * (175 m</a:t>
            </a:r>
            <a:r>
              <a:rPr lang="fi-FI" sz="1800" baseline="30000" dirty="0"/>
              <a:t>3</a:t>
            </a:r>
            <a:r>
              <a:rPr lang="fi-FI" sz="1800" dirty="0"/>
              <a:t>/ha – 118 m</a:t>
            </a:r>
            <a:r>
              <a:rPr lang="fi-FI" sz="1800" baseline="30000" dirty="0"/>
              <a:t>3</a:t>
            </a:r>
            <a:r>
              <a:rPr lang="fi-FI" sz="1800" dirty="0"/>
              <a:t>/ha) = 114 m</a:t>
            </a:r>
            <a:r>
              <a:rPr lang="fi-FI" sz="1800" baseline="30000" dirty="0"/>
              <a:t>3</a:t>
            </a:r>
            <a:r>
              <a:rPr lang="fi-FI" sz="1800" dirty="0"/>
              <a:t>.</a:t>
            </a:r>
          </a:p>
          <a:p>
            <a:pPr lvl="0"/>
            <a:r>
              <a:rPr lang="fi-FI" sz="1800" dirty="0">
                <a:solidFill>
                  <a:prstClr val="black"/>
                </a:solidFill>
              </a:rPr>
              <a:t>Ensiharvennuksessa saadaan kuitu- ja energiapuuta. Kaikki poistuma ei täytä kuitupuun mittoja, joten kuitupuuta saadaan noin 100 m</a:t>
            </a:r>
            <a:r>
              <a:rPr lang="fi-FI" sz="1800" baseline="30000" dirty="0">
                <a:solidFill>
                  <a:prstClr val="black"/>
                </a:solidFill>
              </a:rPr>
              <a:t>3</a:t>
            </a:r>
            <a:r>
              <a:rPr lang="fi-FI" sz="1800" dirty="0">
                <a:solidFill>
                  <a:prstClr val="black"/>
                </a:solidFill>
              </a:rPr>
              <a:t>. </a:t>
            </a:r>
          </a:p>
          <a:p>
            <a:pPr lvl="0"/>
            <a:r>
              <a:rPr lang="fi-FI" sz="1800" dirty="0">
                <a:solidFill>
                  <a:prstClr val="black"/>
                </a:solidFill>
              </a:rPr>
              <a:t>Kuitupuusta saatava tulo on siten 100 m</a:t>
            </a:r>
            <a:r>
              <a:rPr lang="fi-FI" sz="1800" baseline="30000" dirty="0">
                <a:solidFill>
                  <a:prstClr val="black"/>
                </a:solidFill>
              </a:rPr>
              <a:t>3 </a:t>
            </a:r>
            <a:r>
              <a:rPr lang="fi-FI" sz="1800" dirty="0">
                <a:solidFill>
                  <a:prstClr val="black"/>
                </a:solidFill>
              </a:rPr>
              <a:t>* 24,59 €/ m</a:t>
            </a:r>
            <a:r>
              <a:rPr lang="fi-FI" sz="1800" baseline="30000" dirty="0">
                <a:solidFill>
                  <a:prstClr val="black"/>
                </a:solidFill>
              </a:rPr>
              <a:t>3 </a:t>
            </a:r>
            <a:r>
              <a:rPr lang="fi-FI" sz="1800" dirty="0">
                <a:solidFill>
                  <a:prstClr val="black"/>
                </a:solidFill>
              </a:rPr>
              <a:t>= </a:t>
            </a:r>
            <a:r>
              <a:rPr lang="fi-FI" sz="1800" b="1" u="sng" dirty="0">
                <a:solidFill>
                  <a:prstClr val="black"/>
                </a:solidFill>
              </a:rPr>
              <a:t>2 459 €.</a:t>
            </a:r>
          </a:p>
          <a:p>
            <a:endParaRPr lang="fi-FI" sz="1800" dirty="0"/>
          </a:p>
          <a:p>
            <a:pPr marL="0" indent="0">
              <a:buNone/>
            </a:pPr>
            <a:endParaRPr lang="fi-FI" sz="1800" dirty="0"/>
          </a:p>
        </p:txBody>
      </p:sp>
      <p:sp>
        <p:nvSpPr>
          <p:cNvPr id="5" name="Dian numeron paikkamerkki 4">
            <a:extLst>
              <a:ext uri="{FF2B5EF4-FFF2-40B4-BE49-F238E27FC236}">
                <a16:creationId xmlns:a16="http://schemas.microsoft.com/office/drawing/2014/main" id="{CBBC736C-096B-4FC6-B132-443946F53079}"/>
              </a:ext>
            </a:extLst>
          </p:cNvPr>
          <p:cNvSpPr>
            <a:spLocks noGrp="1"/>
          </p:cNvSpPr>
          <p:nvPr>
            <p:ph type="sldNum" sz="quarter" idx="12"/>
          </p:nvPr>
        </p:nvSpPr>
        <p:spPr/>
        <p:txBody>
          <a:bodyPr/>
          <a:lstStyle/>
          <a:p>
            <a:fld id="{2020BB7A-7565-440A-AF71-226D618FE89D}" type="slidenum">
              <a:rPr lang="fi-FI" smtClean="0"/>
              <a:t>50</a:t>
            </a:fld>
            <a:endParaRPr lang="fi-FI"/>
          </a:p>
        </p:txBody>
      </p:sp>
      <p:sp>
        <p:nvSpPr>
          <p:cNvPr id="6" name="Alatunnisteen paikkamerkki 5">
            <a:extLst>
              <a:ext uri="{FF2B5EF4-FFF2-40B4-BE49-F238E27FC236}">
                <a16:creationId xmlns:a16="http://schemas.microsoft.com/office/drawing/2014/main" id="{A0E4B3FE-2A0A-48AF-ADB2-C02DC78AD4F9}"/>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7573359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E4C25343-F36E-4512-95A5-05F790D83858}"/>
              </a:ext>
            </a:extLst>
          </p:cNvPr>
          <p:cNvSpPr>
            <a:spLocks noGrp="1"/>
          </p:cNvSpPr>
          <p:nvPr>
            <p:ph type="title"/>
          </p:nvPr>
        </p:nvSpPr>
        <p:spPr/>
        <p:txBody>
          <a:bodyPr/>
          <a:lstStyle/>
          <a:p>
            <a:r>
              <a:rPr lang="fi-FI" sz="3200" dirty="0"/>
              <a:t>Kasvuun vaikuttavat metsänhoidon menetelmät – </a:t>
            </a:r>
            <a:r>
              <a:rPr lang="fi-FI" sz="3200" b="1" dirty="0"/>
              <a:t>myöhemmät harvennukset</a:t>
            </a:r>
          </a:p>
        </p:txBody>
      </p:sp>
      <p:sp>
        <p:nvSpPr>
          <p:cNvPr id="7" name="Sisällön paikkamerkki 6">
            <a:extLst>
              <a:ext uri="{FF2B5EF4-FFF2-40B4-BE49-F238E27FC236}">
                <a16:creationId xmlns:a16="http://schemas.microsoft.com/office/drawing/2014/main" id="{A9A4ED1E-5015-4A10-AA38-44B9924B56EF}"/>
              </a:ext>
            </a:extLst>
          </p:cNvPr>
          <p:cNvSpPr>
            <a:spLocks noGrp="1"/>
          </p:cNvSpPr>
          <p:nvPr>
            <p:ph sz="half" idx="1"/>
          </p:nvPr>
        </p:nvSpPr>
        <p:spPr>
          <a:xfrm>
            <a:off x="576000" y="1825624"/>
            <a:ext cx="5375984" cy="4771727"/>
          </a:xfrm>
        </p:spPr>
        <p:txBody>
          <a:bodyPr/>
          <a:lstStyle/>
          <a:p>
            <a:pPr fontAlgn="base"/>
            <a:r>
              <a:rPr lang="fi-FI" sz="1800" dirty="0"/>
              <a:t>Myöhemmissä harvennuksissa voidaan valita ala- ja yläharvennuksen välillä. </a:t>
            </a:r>
          </a:p>
          <a:p>
            <a:pPr fontAlgn="base"/>
            <a:r>
              <a:rPr lang="fi-FI" sz="1800" b="1" dirty="0"/>
              <a:t>Alaharvennuksessa</a:t>
            </a:r>
            <a:r>
              <a:rPr lang="fi-FI" sz="1800" dirty="0"/>
              <a:t> poistetaan pienempää puustoa ja kasvamaan jätetään parhaat valta- ja lisävaltapuut. Alaharvennus tähtää puuston nopeaan järeytymiseen. </a:t>
            </a:r>
          </a:p>
          <a:p>
            <a:pPr fontAlgn="base"/>
            <a:r>
              <a:rPr lang="fi-FI" sz="1800" b="1" dirty="0"/>
              <a:t>Yläharvennuksessa</a:t>
            </a:r>
            <a:r>
              <a:rPr lang="fi-FI" sz="1800" dirty="0"/>
              <a:t> metsästä poistetaan pienempien ja huonolaatuisten puiden lisäksi kookkaimpia ja taloudellisesti arvokkaimpia valtapuita. Yläharvennus pidentää metsän kiertoaikaa ja lisää tukkipuun määrää.  </a:t>
            </a:r>
          </a:p>
          <a:p>
            <a:pPr fontAlgn="base"/>
            <a:r>
              <a:rPr lang="fi-FI" sz="1800" dirty="0"/>
              <a:t>Tiesitkö, että ensi- ja alaharvennuksilla metsän kiertoaikaa voidaan lyhentää jopa 25 vuotta?</a:t>
            </a:r>
          </a:p>
          <a:p>
            <a:pPr marL="0" indent="0" fontAlgn="base">
              <a:buNone/>
            </a:pPr>
            <a:r>
              <a:rPr lang="fi-FI" sz="2000" dirty="0"/>
              <a:t>  </a:t>
            </a:r>
            <a:r>
              <a:rPr lang="fi-FI" dirty="0"/>
              <a:t>  </a:t>
            </a:r>
            <a:endParaRPr lang="fi-FI" sz="1800" dirty="0"/>
          </a:p>
        </p:txBody>
      </p:sp>
      <p:pic>
        <p:nvPicPr>
          <p:cNvPr id="4" name="Kuvan paikkamerkki 3" descr="Kuva puuta korjaavasta metsäkoneesta mäntymetsässä.">
            <a:extLst>
              <a:ext uri="{FF2B5EF4-FFF2-40B4-BE49-F238E27FC236}">
                <a16:creationId xmlns:a16="http://schemas.microsoft.com/office/drawing/2014/main" id="{409D2D47-4B91-4EFA-9579-A9BB5E009CD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149740"/>
            <a:ext cx="5292725" cy="3528483"/>
          </a:xfrm>
        </p:spPr>
      </p:pic>
      <p:sp>
        <p:nvSpPr>
          <p:cNvPr id="8" name="Tekstiruutu 7">
            <a:extLst>
              <a:ext uri="{FF2B5EF4-FFF2-40B4-BE49-F238E27FC236}">
                <a16:creationId xmlns:a16="http://schemas.microsoft.com/office/drawing/2014/main" id="{AB6E8234-6AAD-4152-AE6F-0EDDA8C5F9C2}"/>
              </a:ext>
            </a:extLst>
          </p:cNvPr>
          <p:cNvSpPr txBox="1"/>
          <p:nvPr/>
        </p:nvSpPr>
        <p:spPr>
          <a:xfrm>
            <a:off x="6196366" y="5733256"/>
            <a:ext cx="4536502" cy="338554"/>
          </a:xfrm>
          <a:prstGeom prst="rect">
            <a:avLst/>
          </a:prstGeom>
          <a:noFill/>
        </p:spPr>
        <p:txBody>
          <a:bodyPr wrap="square" rtlCol="0">
            <a:spAutoFit/>
          </a:bodyPr>
          <a:lstStyle/>
          <a:p>
            <a:pPr algn="l"/>
            <a:r>
              <a:rPr lang="fi-FI" sz="1600" dirty="0"/>
              <a:t>Kuva: </a:t>
            </a:r>
            <a:r>
              <a:rPr lang="fi-FI" sz="1600" dirty="0" err="1"/>
              <a:t>Ponsse</a:t>
            </a:r>
            <a:r>
              <a:rPr lang="fi-FI" sz="1600" dirty="0"/>
              <a:t> Oyj. Lähde: Metsänhoidon suositukset</a:t>
            </a:r>
          </a:p>
        </p:txBody>
      </p:sp>
      <p:sp>
        <p:nvSpPr>
          <p:cNvPr id="5" name="Dian numeron paikkamerkki 4">
            <a:extLst>
              <a:ext uri="{FF2B5EF4-FFF2-40B4-BE49-F238E27FC236}">
                <a16:creationId xmlns:a16="http://schemas.microsoft.com/office/drawing/2014/main" id="{81E0837B-89F0-4DE7-A751-4C32A82FB2DC}"/>
              </a:ext>
            </a:extLst>
          </p:cNvPr>
          <p:cNvSpPr>
            <a:spLocks noGrp="1"/>
          </p:cNvSpPr>
          <p:nvPr>
            <p:ph type="sldNum" sz="quarter" idx="12"/>
          </p:nvPr>
        </p:nvSpPr>
        <p:spPr/>
        <p:txBody>
          <a:bodyPr/>
          <a:lstStyle/>
          <a:p>
            <a:fld id="{2020BB7A-7565-440A-AF71-226D618FE89D}" type="slidenum">
              <a:rPr lang="fi-FI" smtClean="0"/>
              <a:t>51</a:t>
            </a:fld>
            <a:endParaRPr lang="fi-FI" dirty="0"/>
          </a:p>
        </p:txBody>
      </p:sp>
      <p:sp>
        <p:nvSpPr>
          <p:cNvPr id="2" name="Alatunnisteen paikkamerkki 1">
            <a:extLst>
              <a:ext uri="{FF2B5EF4-FFF2-40B4-BE49-F238E27FC236}">
                <a16:creationId xmlns:a16="http://schemas.microsoft.com/office/drawing/2014/main" id="{DA77D5F0-C7B6-4A62-AB26-FB049E13459C}"/>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23262212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2792918-7545-4FF9-A558-BF355E633E0A}"/>
              </a:ext>
            </a:extLst>
          </p:cNvPr>
          <p:cNvSpPr>
            <a:spLocks noGrp="1"/>
          </p:cNvSpPr>
          <p:nvPr>
            <p:ph type="title"/>
          </p:nvPr>
        </p:nvSpPr>
        <p:spPr/>
        <p:txBody>
          <a:bodyPr/>
          <a:lstStyle/>
          <a:p>
            <a:r>
              <a:rPr lang="fi-FI" dirty="0"/>
              <a:t>Kasvuun vaikuttavat metsänhoidon menetelmät – </a:t>
            </a:r>
            <a:r>
              <a:rPr lang="fi-FI" b="1" dirty="0"/>
              <a:t>myöhempien harvennusten ajoitus</a:t>
            </a:r>
            <a:endParaRPr lang="fi-FI" dirty="0"/>
          </a:p>
        </p:txBody>
      </p:sp>
      <p:sp>
        <p:nvSpPr>
          <p:cNvPr id="3" name="Sisällön paikkamerkki 2">
            <a:extLst>
              <a:ext uri="{FF2B5EF4-FFF2-40B4-BE49-F238E27FC236}">
                <a16:creationId xmlns:a16="http://schemas.microsoft.com/office/drawing/2014/main" id="{BFA91B19-0DD2-4927-AA15-F293B438B2FE}"/>
              </a:ext>
            </a:extLst>
          </p:cNvPr>
          <p:cNvSpPr>
            <a:spLocks noGrp="1"/>
          </p:cNvSpPr>
          <p:nvPr>
            <p:ph sz="half" idx="1"/>
          </p:nvPr>
        </p:nvSpPr>
        <p:spPr>
          <a:xfrm>
            <a:off x="576000" y="1825625"/>
            <a:ext cx="3863816" cy="4176000"/>
          </a:xfrm>
        </p:spPr>
        <p:txBody>
          <a:bodyPr/>
          <a:lstStyle/>
          <a:p>
            <a:r>
              <a:rPr lang="fi-FI" sz="1800" dirty="0"/>
              <a:t>Ensiharvennusta jälkeen harvennuksen oikea ajoitus määritetään kasvupaikan, puuston pohjapinta-alan ja valtapituuden avulla </a:t>
            </a:r>
            <a:r>
              <a:rPr lang="fi-FI" sz="1800" b="1" dirty="0"/>
              <a:t>harvennusmalleista</a:t>
            </a:r>
            <a:r>
              <a:rPr lang="fi-FI" sz="1800" dirty="0"/>
              <a:t>.</a:t>
            </a:r>
          </a:p>
          <a:p>
            <a:r>
              <a:rPr lang="fi-FI" sz="1800" dirty="0"/>
              <a:t>Harvennusmallit kertovat, milloin hakkuu kannattaa toteuttaa ja kuinka paljon kohteella kannattaa jättää puuta harvennuksen jälkeen.</a:t>
            </a:r>
          </a:p>
          <a:p>
            <a:r>
              <a:rPr lang="fi-FI" sz="1800" dirty="0"/>
              <a:t>Vieressä on tuoreen kankaan kuusikon harvennusmalli metsänhoidon suosituksista.</a:t>
            </a:r>
          </a:p>
        </p:txBody>
      </p:sp>
      <p:sp>
        <p:nvSpPr>
          <p:cNvPr id="5" name="Dian numeron paikkamerkki 4">
            <a:extLst>
              <a:ext uri="{FF2B5EF4-FFF2-40B4-BE49-F238E27FC236}">
                <a16:creationId xmlns:a16="http://schemas.microsoft.com/office/drawing/2014/main" id="{BB87BB56-B205-4183-AE1C-80D3B09B111F}"/>
              </a:ext>
            </a:extLst>
          </p:cNvPr>
          <p:cNvSpPr>
            <a:spLocks noGrp="1"/>
          </p:cNvSpPr>
          <p:nvPr>
            <p:ph type="sldNum" sz="quarter" idx="12"/>
          </p:nvPr>
        </p:nvSpPr>
        <p:spPr/>
        <p:txBody>
          <a:bodyPr/>
          <a:lstStyle/>
          <a:p>
            <a:fld id="{2020BB7A-7565-440A-AF71-226D618FE89D}" type="slidenum">
              <a:rPr lang="fi-FI" smtClean="0"/>
              <a:t>52</a:t>
            </a:fld>
            <a:endParaRPr lang="fi-FI"/>
          </a:p>
        </p:txBody>
      </p:sp>
      <p:sp>
        <p:nvSpPr>
          <p:cNvPr id="6" name="Alatunnisteen paikkamerkki 5">
            <a:extLst>
              <a:ext uri="{FF2B5EF4-FFF2-40B4-BE49-F238E27FC236}">
                <a16:creationId xmlns:a16="http://schemas.microsoft.com/office/drawing/2014/main" id="{B4CBB76C-A4BF-45E6-A091-26B09BF7275E}"/>
              </a:ext>
            </a:extLst>
          </p:cNvPr>
          <p:cNvSpPr>
            <a:spLocks noGrp="1"/>
          </p:cNvSpPr>
          <p:nvPr>
            <p:ph type="ftr" sz="quarter" idx="11"/>
          </p:nvPr>
        </p:nvSpPr>
        <p:spPr/>
        <p:txBody>
          <a:bodyPr/>
          <a:lstStyle/>
          <a:p>
            <a:r>
              <a:rPr lang="en-US"/>
              <a:t>This work © 2024 by Tapio Palvelut Oy is licensed under CC BY-SA 4.0 </a:t>
            </a:r>
            <a:endParaRPr lang="fi-FI"/>
          </a:p>
        </p:txBody>
      </p:sp>
      <p:pic>
        <p:nvPicPr>
          <p:cNvPr id="4" name="Kuva 3">
            <a:extLst>
              <a:ext uri="{FF2B5EF4-FFF2-40B4-BE49-F238E27FC236}">
                <a16:creationId xmlns:a16="http://schemas.microsoft.com/office/drawing/2014/main" id="{169C8403-9C74-4BF3-A4F0-F1F6419F1236}"/>
              </a:ext>
            </a:extLst>
          </p:cNvPr>
          <p:cNvPicPr>
            <a:picLocks noChangeAspect="1"/>
          </p:cNvPicPr>
          <p:nvPr/>
        </p:nvPicPr>
        <p:blipFill>
          <a:blip r:embed="rId2"/>
          <a:stretch>
            <a:fillRect/>
          </a:stretch>
        </p:blipFill>
        <p:spPr>
          <a:xfrm>
            <a:off x="5879976" y="1772816"/>
            <a:ext cx="4810656" cy="4028247"/>
          </a:xfrm>
          <a:prstGeom prst="rect">
            <a:avLst/>
          </a:prstGeom>
        </p:spPr>
      </p:pic>
    </p:spTree>
    <p:extLst>
      <p:ext uri="{BB962C8B-B14F-4D97-AF65-F5344CB8AC3E}">
        <p14:creationId xmlns:p14="http://schemas.microsoft.com/office/powerpoint/2010/main" val="21555958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E4C25343-F36E-4512-95A5-05F790D83858}"/>
              </a:ext>
            </a:extLst>
          </p:cNvPr>
          <p:cNvSpPr>
            <a:spLocks noGrp="1"/>
          </p:cNvSpPr>
          <p:nvPr>
            <p:ph type="title"/>
          </p:nvPr>
        </p:nvSpPr>
        <p:spPr/>
        <p:txBody>
          <a:bodyPr/>
          <a:lstStyle/>
          <a:p>
            <a:r>
              <a:rPr lang="fi-FI" dirty="0"/>
              <a:t>Kasvuun vaikuttavat metsänhoidon menetelmät – </a:t>
            </a:r>
            <a:r>
              <a:rPr lang="fi-FI" b="1" dirty="0"/>
              <a:t>vesitalouden järjestely</a:t>
            </a:r>
          </a:p>
        </p:txBody>
      </p:sp>
      <p:sp>
        <p:nvSpPr>
          <p:cNvPr id="7" name="Sisällön paikkamerkki 6">
            <a:extLst>
              <a:ext uri="{FF2B5EF4-FFF2-40B4-BE49-F238E27FC236}">
                <a16:creationId xmlns:a16="http://schemas.microsoft.com/office/drawing/2014/main" id="{A9A4ED1E-5015-4A10-AA38-44B9924B56EF}"/>
              </a:ext>
            </a:extLst>
          </p:cNvPr>
          <p:cNvSpPr>
            <a:spLocks noGrp="1"/>
          </p:cNvSpPr>
          <p:nvPr>
            <p:ph idx="1"/>
          </p:nvPr>
        </p:nvSpPr>
        <p:spPr>
          <a:xfrm>
            <a:off x="576000" y="1844824"/>
            <a:ext cx="10904800" cy="3952228"/>
          </a:xfrm>
        </p:spPr>
        <p:txBody>
          <a:bodyPr/>
          <a:lstStyle/>
          <a:p>
            <a:pPr fontAlgn="base"/>
            <a:r>
              <a:rPr lang="fi-FI" sz="2000" dirty="0"/>
              <a:t>Puut kasvavat parhaiten kun niillä on sopivasti vettä: </a:t>
            </a:r>
          </a:p>
          <a:p>
            <a:pPr lvl="1" fontAlgn="base"/>
            <a:r>
              <a:rPr lang="fi-FI" sz="1800" dirty="0"/>
              <a:t>Jos vettä on liian vähän, puut kärsivät kuivuudesta.</a:t>
            </a:r>
          </a:p>
          <a:p>
            <a:pPr lvl="1" fontAlgn="base"/>
            <a:r>
              <a:rPr lang="fi-FI" sz="1800" dirty="0"/>
              <a:t>Jos vettä on liian paljon, puun juuret voivat tukehtua.</a:t>
            </a:r>
          </a:p>
          <a:p>
            <a:pPr fontAlgn="base"/>
            <a:r>
              <a:rPr lang="fi-FI" sz="2000" dirty="0"/>
              <a:t>Ojitetuilla turvemailla vesitaloutta pitää hallita, koska turvemailla vedenpinta on korkealla. Jos turvemaiden vesimäärä lisääntyy liiaksi, heikkenee puuston kasvu tai puusto voi jopa kuolla. </a:t>
            </a:r>
          </a:p>
          <a:p>
            <a:pPr fontAlgn="base"/>
            <a:r>
              <a:rPr lang="fi-FI" sz="2000" dirty="0"/>
              <a:t>Vettä voidaan hallita joko kunnostamalla  ojia tai ylläpitämällä puuston haihdutusta. </a:t>
            </a:r>
          </a:p>
          <a:p>
            <a:pPr lvl="1" fontAlgn="base"/>
            <a:r>
              <a:rPr lang="fi-FI" sz="1800" dirty="0"/>
              <a:t>Kunnostusojituksesta syntyy ravinne- ja kiintoainepäästöjä vesistöihin, minkä takia niitä tehdään nykyään vähemmän ja kevyemmin.</a:t>
            </a:r>
          </a:p>
          <a:p>
            <a:pPr lvl="1" fontAlgn="base"/>
            <a:r>
              <a:rPr lang="fi-FI" sz="1800" dirty="0"/>
              <a:t>Ojitetuilla turvemailla voidaan kasvattaa metsää jatkuvan kasvatuksen keinoin, jolloin puuston haihdunta pysyy yllä.</a:t>
            </a:r>
          </a:p>
          <a:p>
            <a:pPr fontAlgn="base"/>
            <a:r>
              <a:rPr lang="fi-FI" sz="2000" dirty="0"/>
              <a:t>Ojitettu turvemaa voidaan ennallistaa takaisin suoksi. Se hyödyntää luonnon monimuotoisuutta mutta vähentää puuston kasvua.</a:t>
            </a:r>
          </a:p>
        </p:txBody>
      </p:sp>
      <p:sp>
        <p:nvSpPr>
          <p:cNvPr id="5" name="Dian numeron paikkamerkki 4">
            <a:extLst>
              <a:ext uri="{FF2B5EF4-FFF2-40B4-BE49-F238E27FC236}">
                <a16:creationId xmlns:a16="http://schemas.microsoft.com/office/drawing/2014/main" id="{81E0837B-89F0-4DE7-A751-4C32A82FB2DC}"/>
              </a:ext>
            </a:extLst>
          </p:cNvPr>
          <p:cNvSpPr>
            <a:spLocks noGrp="1"/>
          </p:cNvSpPr>
          <p:nvPr>
            <p:ph type="sldNum" sz="quarter" idx="12"/>
          </p:nvPr>
        </p:nvSpPr>
        <p:spPr/>
        <p:txBody>
          <a:bodyPr/>
          <a:lstStyle/>
          <a:p>
            <a:fld id="{2020BB7A-7565-440A-AF71-226D618FE89D}" type="slidenum">
              <a:rPr lang="fi-FI" smtClean="0"/>
              <a:t>53</a:t>
            </a:fld>
            <a:endParaRPr lang="fi-FI"/>
          </a:p>
        </p:txBody>
      </p:sp>
      <p:sp>
        <p:nvSpPr>
          <p:cNvPr id="2" name="Alatunnisteen paikkamerkki 1">
            <a:extLst>
              <a:ext uri="{FF2B5EF4-FFF2-40B4-BE49-F238E27FC236}">
                <a16:creationId xmlns:a16="http://schemas.microsoft.com/office/drawing/2014/main" id="{1C645B9B-1A34-4598-963E-B1B10AFCEDB3}"/>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28425575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CAB65E1-DE56-454F-B271-6207EBFD003F}"/>
              </a:ext>
            </a:extLst>
          </p:cNvPr>
          <p:cNvSpPr>
            <a:spLocks noGrp="1"/>
          </p:cNvSpPr>
          <p:nvPr>
            <p:ph type="title"/>
          </p:nvPr>
        </p:nvSpPr>
        <p:spPr/>
        <p:txBody>
          <a:bodyPr/>
          <a:lstStyle/>
          <a:p>
            <a:r>
              <a:rPr lang="fi-FI" dirty="0"/>
              <a:t>Kasvuun vaikuttavat metsänhoidon menetelmät – </a:t>
            </a:r>
            <a:r>
              <a:rPr lang="fi-FI" b="1" dirty="0"/>
              <a:t>lannoitus</a:t>
            </a:r>
          </a:p>
        </p:txBody>
      </p:sp>
      <p:sp>
        <p:nvSpPr>
          <p:cNvPr id="3" name="Sisällön paikkamerkki 2">
            <a:extLst>
              <a:ext uri="{FF2B5EF4-FFF2-40B4-BE49-F238E27FC236}">
                <a16:creationId xmlns:a16="http://schemas.microsoft.com/office/drawing/2014/main" id="{C8A304B5-EDF3-4FB0-846C-7FDE33F57346}"/>
              </a:ext>
            </a:extLst>
          </p:cNvPr>
          <p:cNvSpPr>
            <a:spLocks noGrp="1"/>
          </p:cNvSpPr>
          <p:nvPr>
            <p:ph idx="1"/>
          </p:nvPr>
        </p:nvSpPr>
        <p:spPr>
          <a:xfrm>
            <a:off x="554363" y="1554358"/>
            <a:ext cx="5520000" cy="3880764"/>
          </a:xfrm>
        </p:spPr>
        <p:txBody>
          <a:bodyPr/>
          <a:lstStyle/>
          <a:p>
            <a:pPr fontAlgn="base"/>
            <a:r>
              <a:rPr lang="fi-FI" sz="1800" dirty="0"/>
              <a:t>Metsän puuston kasvua voidaan lisätä myös lannoituksella</a:t>
            </a:r>
          </a:p>
          <a:p>
            <a:pPr lvl="1" fontAlgn="base"/>
            <a:r>
              <a:rPr lang="fi-FI" sz="1600" dirty="0"/>
              <a:t>Kasvupaikat voivat kärsiä ravinnepuutoksista</a:t>
            </a:r>
          </a:p>
          <a:p>
            <a:pPr lvl="1" fontAlgn="base"/>
            <a:r>
              <a:rPr lang="fi-FI" sz="1600" dirty="0"/>
              <a:t>Metsän lannoitukseen voidaan käyttää puuntuhkaa tai keinolannoitteita</a:t>
            </a:r>
          </a:p>
          <a:p>
            <a:pPr lvl="1" fontAlgn="base"/>
            <a:r>
              <a:rPr lang="fi-FI" sz="1600" dirty="0"/>
              <a:t>Tuhka soveltuu erityisesti turvemaametsien lannoitukseen.</a:t>
            </a:r>
          </a:p>
          <a:p>
            <a:pPr lvl="1" fontAlgn="base"/>
            <a:r>
              <a:rPr lang="fi-FI" sz="1600" dirty="0"/>
              <a:t>Kivennäismaametsien lannoitukseen keinolannoitteet soveltuvat tuhkaa paremmin. </a:t>
            </a:r>
          </a:p>
          <a:p>
            <a:pPr fontAlgn="base"/>
            <a:r>
              <a:rPr lang="fi-FI" sz="1800" dirty="0"/>
              <a:t>Lannoitteilla voidaan lisätä puiden kasvua, jolloin metsikön puuston hiilinielu ja puuntuotanto lisääntyvät. </a:t>
            </a:r>
          </a:p>
          <a:p>
            <a:pPr fontAlgn="base"/>
            <a:r>
              <a:rPr lang="fi-FI" sz="1800" dirty="0"/>
              <a:t>Lannoitteiden vaikutus säilyy merkittävänä lannoitteesta ja kasvupaikasta riippuen useita vuosia tai turvemailla jopa vuosikymmeniä.</a:t>
            </a:r>
          </a:p>
        </p:txBody>
      </p:sp>
      <p:pic>
        <p:nvPicPr>
          <p:cNvPr id="6" name="Kuva 5" descr="Kuva, jossa traktorista levitetään tuhkalannoitetta talvisessa suometsässä.">
            <a:extLst>
              <a:ext uri="{FF2B5EF4-FFF2-40B4-BE49-F238E27FC236}">
                <a16:creationId xmlns:a16="http://schemas.microsoft.com/office/drawing/2014/main" id="{D9E024B7-3A77-457E-92EB-12B21A9C71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8008" y="1554358"/>
            <a:ext cx="5832648" cy="3888432"/>
          </a:xfrm>
          <a:prstGeom prst="rect">
            <a:avLst/>
          </a:prstGeom>
        </p:spPr>
      </p:pic>
      <p:sp>
        <p:nvSpPr>
          <p:cNvPr id="7" name="Tekstiruutu 6">
            <a:extLst>
              <a:ext uri="{FF2B5EF4-FFF2-40B4-BE49-F238E27FC236}">
                <a16:creationId xmlns:a16="http://schemas.microsoft.com/office/drawing/2014/main" id="{8CBC43D1-C375-4CCC-BB66-88FBAE560559}"/>
              </a:ext>
            </a:extLst>
          </p:cNvPr>
          <p:cNvSpPr txBox="1"/>
          <p:nvPr/>
        </p:nvSpPr>
        <p:spPr>
          <a:xfrm>
            <a:off x="6153512" y="5517232"/>
            <a:ext cx="5847144" cy="523220"/>
          </a:xfrm>
          <a:prstGeom prst="rect">
            <a:avLst/>
          </a:prstGeom>
          <a:noFill/>
        </p:spPr>
        <p:txBody>
          <a:bodyPr wrap="square" rtlCol="0">
            <a:spAutoFit/>
          </a:bodyPr>
          <a:lstStyle/>
          <a:p>
            <a:pPr algn="l"/>
            <a:r>
              <a:rPr lang="fi-FI" sz="1400" dirty="0"/>
              <a:t>Tuhkalannoituksen levitystä turvemailla. Kuva Pentti Väisänen. Lähde: Metsänhoidon suositukset</a:t>
            </a:r>
          </a:p>
        </p:txBody>
      </p:sp>
      <p:sp>
        <p:nvSpPr>
          <p:cNvPr id="4" name="Dian numeron paikkamerkki 3">
            <a:extLst>
              <a:ext uri="{FF2B5EF4-FFF2-40B4-BE49-F238E27FC236}">
                <a16:creationId xmlns:a16="http://schemas.microsoft.com/office/drawing/2014/main" id="{02B7F321-3B6B-4806-BEC3-136719934135}"/>
              </a:ext>
            </a:extLst>
          </p:cNvPr>
          <p:cNvSpPr>
            <a:spLocks noGrp="1"/>
          </p:cNvSpPr>
          <p:nvPr>
            <p:ph type="sldNum" sz="quarter" idx="12"/>
          </p:nvPr>
        </p:nvSpPr>
        <p:spPr/>
        <p:txBody>
          <a:bodyPr/>
          <a:lstStyle/>
          <a:p>
            <a:fld id="{2020BB7A-7565-440A-AF71-226D618FE89D}" type="slidenum">
              <a:rPr lang="fi-FI" smtClean="0"/>
              <a:t>54</a:t>
            </a:fld>
            <a:endParaRPr lang="fi-FI"/>
          </a:p>
        </p:txBody>
      </p:sp>
      <p:sp>
        <p:nvSpPr>
          <p:cNvPr id="5" name="Alatunnisteen paikkamerkki 4">
            <a:extLst>
              <a:ext uri="{FF2B5EF4-FFF2-40B4-BE49-F238E27FC236}">
                <a16:creationId xmlns:a16="http://schemas.microsoft.com/office/drawing/2014/main" id="{7408F766-C6EB-4CF8-B4C8-FA5061BA8AFF}"/>
              </a:ext>
            </a:extLst>
          </p:cNvPr>
          <p:cNvSpPr>
            <a:spLocks noGrp="1"/>
          </p:cNvSpPr>
          <p:nvPr>
            <p:ph type="ftr" sz="quarter" idx="11"/>
          </p:nvPr>
        </p:nvSpPr>
        <p:spPr/>
        <p:txBody>
          <a:bodyPr/>
          <a:lstStyle/>
          <a:p>
            <a:r>
              <a:rPr lang="en-US" dirty="0"/>
              <a:t>This work © 2024 by Tapio </a:t>
            </a:r>
            <a:r>
              <a:rPr lang="en-US" dirty="0" err="1"/>
              <a:t>Palvelut</a:t>
            </a:r>
            <a:r>
              <a:rPr lang="en-US" dirty="0"/>
              <a:t> Oy is licensed under CC BY-SA 4.0 </a:t>
            </a:r>
            <a:endParaRPr lang="fi-FI" dirty="0"/>
          </a:p>
        </p:txBody>
      </p:sp>
    </p:spTree>
    <p:extLst>
      <p:ext uri="{BB962C8B-B14F-4D97-AF65-F5344CB8AC3E}">
        <p14:creationId xmlns:p14="http://schemas.microsoft.com/office/powerpoint/2010/main" val="20563700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E4C25343-F36E-4512-95A5-05F790D83858}"/>
              </a:ext>
            </a:extLst>
          </p:cNvPr>
          <p:cNvSpPr>
            <a:spLocks noGrp="1"/>
          </p:cNvSpPr>
          <p:nvPr>
            <p:ph type="title"/>
          </p:nvPr>
        </p:nvSpPr>
        <p:spPr/>
        <p:txBody>
          <a:bodyPr/>
          <a:lstStyle/>
          <a:p>
            <a:r>
              <a:rPr lang="fi-FI" dirty="0"/>
              <a:t>Kasvuun vaikuttavat metsänhoidon menetelmät – </a:t>
            </a:r>
            <a:r>
              <a:rPr lang="fi-FI" b="1" dirty="0"/>
              <a:t>lannoitus</a:t>
            </a:r>
          </a:p>
        </p:txBody>
      </p:sp>
      <p:sp>
        <p:nvSpPr>
          <p:cNvPr id="7" name="Sisällön paikkamerkki 6">
            <a:extLst>
              <a:ext uri="{FF2B5EF4-FFF2-40B4-BE49-F238E27FC236}">
                <a16:creationId xmlns:a16="http://schemas.microsoft.com/office/drawing/2014/main" id="{A9A4ED1E-5015-4A10-AA38-44B9924B56EF}"/>
              </a:ext>
            </a:extLst>
          </p:cNvPr>
          <p:cNvSpPr>
            <a:spLocks noGrp="1"/>
          </p:cNvSpPr>
          <p:nvPr>
            <p:ph idx="1"/>
          </p:nvPr>
        </p:nvSpPr>
        <p:spPr/>
        <p:txBody>
          <a:bodyPr/>
          <a:lstStyle/>
          <a:p>
            <a:pPr fontAlgn="base"/>
            <a:r>
              <a:rPr lang="fi-FI" sz="2000" dirty="0"/>
              <a:t>Kivennäismailta puuttuu usein typpeä. Typpilannoituksella voidaan saada lisäpuuta 12–20 kuutiota hehtaarilla ja lannoituksen vaikutusaika kestää noin 6–10 vuotta.  </a:t>
            </a:r>
          </a:p>
          <a:p>
            <a:pPr fontAlgn="base"/>
            <a:r>
              <a:rPr lang="fi-FI" sz="2000" dirty="0"/>
              <a:t>Boorin puutos on myös yleistä kuusikoissa. Puutos aiheuttaa laatu- ja kasvutappiota. Boorilannoituksella voidaan korjata tilannetta. </a:t>
            </a:r>
          </a:p>
          <a:p>
            <a:pPr fontAlgn="base"/>
            <a:r>
              <a:rPr lang="fi-FI" sz="2000" dirty="0"/>
              <a:t>Turvemaiden männiköillä kärsitään usein fosforin ja kaliumin niukkuudesta. Turvemaiden männiköissä lannoituksen teho on kivennäismaita parempi: lannoitusvaikutus kestää 15–30 vuotta, ja se voi lisätä männyn kasvua vuositasolla jopa 2–4 kuutiota hehtaarilla.  </a:t>
            </a:r>
          </a:p>
          <a:p>
            <a:pPr fontAlgn="base"/>
            <a:r>
              <a:rPr lang="fi-FI" sz="2000" dirty="0"/>
              <a:t>Boorilannoitusta ja turvemaiden tuhkalannoitusta kutsutaan myös metsän terveyslannoitukseksi, sillä ne korjaavat maaperän ravinteiden epätasapainoa.</a:t>
            </a:r>
          </a:p>
          <a:p>
            <a:pPr fontAlgn="base"/>
            <a:r>
              <a:rPr lang="fi-FI" sz="2000" dirty="0"/>
              <a:t>Jos vuotuista lannoituspinta-alaa kasvatettaisiin 230 000 hehtaariin ja sillä saataisiin 1,5 m</a:t>
            </a:r>
            <a:r>
              <a:rPr lang="fi-FI" sz="2000" baseline="30000" dirty="0"/>
              <a:t>3</a:t>
            </a:r>
            <a:r>
              <a:rPr lang="fi-FI" sz="2000" dirty="0"/>
              <a:t>/ha lisäkasvu, Suomen metsien kokonaiskasvu nousisi 3,5 miljoonalla kuutiometrillä vuodessa. Se olisi seitsemän kertaa enemmän kuin nykyisellä lannoitusmäärällä. </a:t>
            </a:r>
          </a:p>
          <a:p>
            <a:pPr fontAlgn="base"/>
            <a:endParaRPr lang="fi-FI" sz="2000" dirty="0"/>
          </a:p>
        </p:txBody>
      </p:sp>
      <p:sp>
        <p:nvSpPr>
          <p:cNvPr id="5" name="Dian numeron paikkamerkki 4">
            <a:extLst>
              <a:ext uri="{FF2B5EF4-FFF2-40B4-BE49-F238E27FC236}">
                <a16:creationId xmlns:a16="http://schemas.microsoft.com/office/drawing/2014/main" id="{81E0837B-89F0-4DE7-A751-4C32A82FB2DC}"/>
              </a:ext>
            </a:extLst>
          </p:cNvPr>
          <p:cNvSpPr>
            <a:spLocks noGrp="1"/>
          </p:cNvSpPr>
          <p:nvPr>
            <p:ph type="sldNum" sz="quarter" idx="12"/>
          </p:nvPr>
        </p:nvSpPr>
        <p:spPr/>
        <p:txBody>
          <a:bodyPr/>
          <a:lstStyle/>
          <a:p>
            <a:fld id="{2020BB7A-7565-440A-AF71-226D618FE89D}" type="slidenum">
              <a:rPr lang="fi-FI" smtClean="0"/>
              <a:t>55</a:t>
            </a:fld>
            <a:endParaRPr lang="fi-FI"/>
          </a:p>
        </p:txBody>
      </p:sp>
      <p:sp>
        <p:nvSpPr>
          <p:cNvPr id="2" name="Alatunnisteen paikkamerkki 1">
            <a:extLst>
              <a:ext uri="{FF2B5EF4-FFF2-40B4-BE49-F238E27FC236}">
                <a16:creationId xmlns:a16="http://schemas.microsoft.com/office/drawing/2014/main" id="{F5F5B469-0E9B-4DE3-A08A-B9C96691C803}"/>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18471507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descr="Kuva varttuneesta kuusimetsästä.">
            <a:extLst>
              <a:ext uri="{FF2B5EF4-FFF2-40B4-BE49-F238E27FC236}">
                <a16:creationId xmlns:a16="http://schemas.microsoft.com/office/drawing/2014/main" id="{CAEE2030-7057-418B-84C4-79C076761ED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6851" r="36851"/>
          <a:stretch>
            <a:fillRect/>
          </a:stretch>
        </p:blipFill>
        <p:spPr/>
      </p:pic>
      <p:sp>
        <p:nvSpPr>
          <p:cNvPr id="6" name="Otsikko 5">
            <a:extLst>
              <a:ext uri="{FF2B5EF4-FFF2-40B4-BE49-F238E27FC236}">
                <a16:creationId xmlns:a16="http://schemas.microsoft.com/office/drawing/2014/main" id="{E4C25343-F36E-4512-95A5-05F790D83858}"/>
              </a:ext>
            </a:extLst>
          </p:cNvPr>
          <p:cNvSpPr>
            <a:spLocks noGrp="1"/>
          </p:cNvSpPr>
          <p:nvPr>
            <p:ph type="title"/>
          </p:nvPr>
        </p:nvSpPr>
        <p:spPr/>
        <p:txBody>
          <a:bodyPr/>
          <a:lstStyle/>
          <a:p>
            <a:r>
              <a:rPr lang="fi-FI" dirty="0"/>
              <a:t>Kannattaako metsää hoitaa, jos haluaa nopeampaa kasvua?</a:t>
            </a:r>
          </a:p>
        </p:txBody>
      </p:sp>
      <p:sp>
        <p:nvSpPr>
          <p:cNvPr id="7" name="Sisällön paikkamerkki 6">
            <a:extLst>
              <a:ext uri="{FF2B5EF4-FFF2-40B4-BE49-F238E27FC236}">
                <a16:creationId xmlns:a16="http://schemas.microsoft.com/office/drawing/2014/main" id="{A9A4ED1E-5015-4A10-AA38-44B9924B56EF}"/>
              </a:ext>
            </a:extLst>
          </p:cNvPr>
          <p:cNvSpPr>
            <a:spLocks noGrp="1"/>
          </p:cNvSpPr>
          <p:nvPr>
            <p:ph idx="1"/>
          </p:nvPr>
        </p:nvSpPr>
        <p:spPr/>
        <p:txBody>
          <a:bodyPr/>
          <a:lstStyle/>
          <a:p>
            <a:pPr fontAlgn="base"/>
            <a:r>
              <a:rPr lang="fi-FI" sz="1800" dirty="0"/>
              <a:t>Metsänhoito vaikuttaa ennen kaikkea metsästä saatavan puun laatuun. </a:t>
            </a:r>
          </a:p>
          <a:p>
            <a:pPr fontAlgn="base"/>
            <a:r>
              <a:rPr lang="fi-FI" sz="1800" dirty="0"/>
              <a:t>Hoidetussa metsässä puiden lukumäärä on vähäisempi kuin hoitamattomassa, jolloin metsän kasvu kohdistuu pääosin tukkipuun kasvuun. </a:t>
            </a:r>
          </a:p>
          <a:p>
            <a:pPr lvl="1" fontAlgn="base"/>
            <a:r>
              <a:rPr lang="fi-FI" sz="1600" dirty="0"/>
              <a:t>Hoidetussa metsässä puusto saavuttaa tukkipuun mitat nopeammin kuin hoitamattomassa metsässä. </a:t>
            </a:r>
          </a:p>
          <a:p>
            <a:pPr lvl="1" fontAlgn="base"/>
            <a:r>
              <a:rPr lang="fi-FI" sz="1600" dirty="0"/>
              <a:t>Lisäksi tukkipuuta on enemmän ja sen laatu on parempaa kuin hoitamattomassa metsässä. </a:t>
            </a:r>
          </a:p>
          <a:p>
            <a:pPr fontAlgn="base"/>
            <a:r>
              <a:rPr lang="fi-FI" sz="1800" dirty="0"/>
              <a:t>Hoidetussa metsässä kasvaa valitut ja tuottavimmat puulajit, jolloin myös puuston kasvu on parempaa kuin hoitamattomassa.</a:t>
            </a:r>
          </a:p>
          <a:p>
            <a:pPr fontAlgn="base"/>
            <a:r>
              <a:rPr lang="fi-FI" sz="1800" dirty="0"/>
              <a:t>Hoitamattomasta metsässä tapahtuu enemmän puiden luontaista kuolemista ja vähemmän puita järeytyy tukkipuiksi, jolloin hoitamattomasta metsästä saadaan vähemmän hakkuutuloja kuin hoidetusta metsästä. </a:t>
            </a:r>
          </a:p>
          <a:p>
            <a:pPr marL="0" indent="0" fontAlgn="base">
              <a:buNone/>
            </a:pPr>
            <a:r>
              <a:rPr lang="fi-FI" sz="1600" dirty="0"/>
              <a:t>  </a:t>
            </a:r>
          </a:p>
        </p:txBody>
      </p:sp>
      <p:sp>
        <p:nvSpPr>
          <p:cNvPr id="5" name="Dian numeron paikkamerkki 4">
            <a:extLst>
              <a:ext uri="{FF2B5EF4-FFF2-40B4-BE49-F238E27FC236}">
                <a16:creationId xmlns:a16="http://schemas.microsoft.com/office/drawing/2014/main" id="{81E0837B-89F0-4DE7-A751-4C32A82FB2DC}"/>
              </a:ext>
            </a:extLst>
          </p:cNvPr>
          <p:cNvSpPr>
            <a:spLocks noGrp="1"/>
          </p:cNvSpPr>
          <p:nvPr>
            <p:ph type="sldNum" sz="quarter" idx="12"/>
          </p:nvPr>
        </p:nvSpPr>
        <p:spPr/>
        <p:txBody>
          <a:bodyPr/>
          <a:lstStyle/>
          <a:p>
            <a:fld id="{2020BB7A-7565-440A-AF71-226D618FE89D}" type="slidenum">
              <a:rPr lang="fi-FI" smtClean="0"/>
              <a:t>56</a:t>
            </a:fld>
            <a:endParaRPr lang="fi-FI"/>
          </a:p>
        </p:txBody>
      </p:sp>
      <p:sp>
        <p:nvSpPr>
          <p:cNvPr id="2" name="Alatunnisteen paikkamerkki 1">
            <a:extLst>
              <a:ext uri="{FF2B5EF4-FFF2-40B4-BE49-F238E27FC236}">
                <a16:creationId xmlns:a16="http://schemas.microsoft.com/office/drawing/2014/main" id="{FEC05A39-22FD-4A72-8DA8-2F1A1608B34A}"/>
              </a:ext>
            </a:extLst>
          </p:cNvPr>
          <p:cNvSpPr>
            <a:spLocks noGrp="1"/>
          </p:cNvSpPr>
          <p:nvPr>
            <p:ph type="ftr" sz="quarter" idx="11"/>
          </p:nvPr>
        </p:nvSpPr>
        <p:spPr>
          <a:xfrm>
            <a:off x="4455337" y="6364151"/>
            <a:ext cx="5554600" cy="365125"/>
          </a:xfrm>
        </p:spPr>
        <p:txBody>
          <a:bodyPr/>
          <a:lstStyle/>
          <a:p>
            <a:r>
              <a:rPr lang="en-US" dirty="0"/>
              <a:t>This work © 2024 by Tapio </a:t>
            </a:r>
            <a:r>
              <a:rPr lang="en-US" dirty="0" err="1"/>
              <a:t>Palvelut</a:t>
            </a:r>
            <a:r>
              <a:rPr lang="en-US" dirty="0"/>
              <a:t> Oy is licensed under CC BY-SA 4.0 </a:t>
            </a:r>
            <a:endParaRPr lang="fi-FI" dirty="0"/>
          </a:p>
        </p:txBody>
      </p:sp>
    </p:spTree>
    <p:extLst>
      <p:ext uri="{BB962C8B-B14F-4D97-AF65-F5344CB8AC3E}">
        <p14:creationId xmlns:p14="http://schemas.microsoft.com/office/powerpoint/2010/main" val="1169501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n paikkamerkki 6" descr="Kuva kerätyistä suppilovahveroista.">
            <a:extLst>
              <a:ext uri="{FF2B5EF4-FFF2-40B4-BE49-F238E27FC236}">
                <a16:creationId xmlns:a16="http://schemas.microsoft.com/office/drawing/2014/main" id="{187BFB95-7D06-4CED-88F9-16C735B2541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6171" b="6171"/>
          <a:stretch>
            <a:fillRect/>
          </a:stretch>
        </p:blipFill>
        <p:spPr>
          <a:xfrm rot="5400000">
            <a:off x="-1141413" y="1428750"/>
            <a:ext cx="6875463" cy="4017963"/>
          </a:xfrm>
        </p:spPr>
      </p:pic>
      <p:sp>
        <p:nvSpPr>
          <p:cNvPr id="2" name="Otsikko 1">
            <a:extLst>
              <a:ext uri="{FF2B5EF4-FFF2-40B4-BE49-F238E27FC236}">
                <a16:creationId xmlns:a16="http://schemas.microsoft.com/office/drawing/2014/main" id="{0BB84101-47C7-4859-A998-99FDC56C7E50}"/>
              </a:ext>
            </a:extLst>
          </p:cNvPr>
          <p:cNvSpPr>
            <a:spLocks noGrp="1"/>
          </p:cNvSpPr>
          <p:nvPr>
            <p:ph type="title"/>
          </p:nvPr>
        </p:nvSpPr>
        <p:spPr/>
        <p:txBody>
          <a:bodyPr/>
          <a:lstStyle/>
          <a:p>
            <a:r>
              <a:rPr lang="fi-FI" dirty="0"/>
              <a:t>Kannattaako metsää hoitaa, jos haluaa nopeampaa kasvua?</a:t>
            </a:r>
          </a:p>
        </p:txBody>
      </p:sp>
      <p:sp>
        <p:nvSpPr>
          <p:cNvPr id="3" name="Sisällön paikkamerkki 2">
            <a:extLst>
              <a:ext uri="{FF2B5EF4-FFF2-40B4-BE49-F238E27FC236}">
                <a16:creationId xmlns:a16="http://schemas.microsoft.com/office/drawing/2014/main" id="{40E94B3C-D8FE-4619-B850-9A0E96C505A3}"/>
              </a:ext>
            </a:extLst>
          </p:cNvPr>
          <p:cNvSpPr>
            <a:spLocks noGrp="1"/>
          </p:cNvSpPr>
          <p:nvPr>
            <p:ph idx="1"/>
          </p:nvPr>
        </p:nvSpPr>
        <p:spPr>
          <a:xfrm>
            <a:off x="4476000" y="1628800"/>
            <a:ext cx="7004800" cy="4176000"/>
          </a:xfrm>
        </p:spPr>
        <p:txBody>
          <a:bodyPr/>
          <a:lstStyle/>
          <a:p>
            <a:pPr fontAlgn="base"/>
            <a:r>
              <a:rPr lang="fi-FI" sz="1800" dirty="0"/>
              <a:t>Metsänhoidolla voidaan tuottaa talousmetsään myös luonnon monimuotoisuutta hyödyntäviä rakenteita. </a:t>
            </a:r>
          </a:p>
          <a:p>
            <a:pPr lvl="1" fontAlgn="base"/>
            <a:r>
              <a:rPr lang="fi-FI" sz="1600" dirty="0"/>
              <a:t>Hoidetussa metsässä voidaan kasvattaa nopeammin ja enemmän järeää puustoa, jolloin suurempia alueita voidaan jättää säästöpuuryhmiksi ja tiheiköiksi. </a:t>
            </a:r>
          </a:p>
          <a:p>
            <a:pPr lvl="1" fontAlgn="base"/>
            <a:r>
              <a:rPr lang="fi-FI" sz="1600" dirty="0"/>
              <a:t>Hakkuiden yhteydessä voidaan lisätä lahopuuta tekopökkelöitä tekemällä. </a:t>
            </a:r>
          </a:p>
          <a:p>
            <a:pPr lvl="1" fontAlgn="base"/>
            <a:r>
              <a:rPr lang="fi-FI" sz="1600" dirty="0"/>
              <a:t>Hoitotoimenpiteiden yhteydessä voidaan tehdä myös ennallistavia toimenpiteitä, kuten esimerkiksi paahde-elinympäristöjen kunnostusta. </a:t>
            </a:r>
          </a:p>
          <a:p>
            <a:pPr fontAlgn="base"/>
            <a:r>
              <a:rPr lang="fi-FI" sz="1800" dirty="0"/>
              <a:t>Hoidettu metsä voi tuottaa hoitamatonta metsää enemmän myös sosiaalisia arvoja. </a:t>
            </a:r>
          </a:p>
          <a:p>
            <a:pPr lvl="1" fontAlgn="base"/>
            <a:r>
              <a:rPr lang="fi-FI" sz="1600" dirty="0"/>
              <a:t>Esimerkiksi metsän virkistysarvot koetaan hoidetussa metsässä yleensä korkeammaksi kuin hoitamattomissa, sillä hoidetussa metsässä liikkuminen on usein helpompaa ja esim. marjasato on runsaampi harvemman puuston vuoksi.</a:t>
            </a:r>
            <a:endParaRPr lang="fi-FI" dirty="0"/>
          </a:p>
        </p:txBody>
      </p:sp>
      <p:sp>
        <p:nvSpPr>
          <p:cNvPr id="4" name="Dian numeron paikkamerkki 3">
            <a:extLst>
              <a:ext uri="{FF2B5EF4-FFF2-40B4-BE49-F238E27FC236}">
                <a16:creationId xmlns:a16="http://schemas.microsoft.com/office/drawing/2014/main" id="{85924484-345A-45E2-AB82-D1161F7CDA5B}"/>
              </a:ext>
            </a:extLst>
          </p:cNvPr>
          <p:cNvSpPr>
            <a:spLocks noGrp="1"/>
          </p:cNvSpPr>
          <p:nvPr>
            <p:ph type="sldNum" sz="quarter" idx="12"/>
          </p:nvPr>
        </p:nvSpPr>
        <p:spPr/>
        <p:txBody>
          <a:bodyPr/>
          <a:lstStyle/>
          <a:p>
            <a:fld id="{2020BB7A-7565-440A-AF71-226D618FE89D}" type="slidenum">
              <a:rPr lang="fi-FI" smtClean="0"/>
              <a:t>57</a:t>
            </a:fld>
            <a:endParaRPr lang="fi-FI"/>
          </a:p>
        </p:txBody>
      </p:sp>
      <p:sp>
        <p:nvSpPr>
          <p:cNvPr id="5" name="Alatunnisteen paikkamerkki 4">
            <a:extLst>
              <a:ext uri="{FF2B5EF4-FFF2-40B4-BE49-F238E27FC236}">
                <a16:creationId xmlns:a16="http://schemas.microsoft.com/office/drawing/2014/main" id="{F13B6C74-4AC9-43F1-B739-A618D19EB1CD}"/>
              </a:ext>
            </a:extLst>
          </p:cNvPr>
          <p:cNvSpPr>
            <a:spLocks noGrp="1"/>
          </p:cNvSpPr>
          <p:nvPr>
            <p:ph type="ftr" sz="quarter" idx="11"/>
          </p:nvPr>
        </p:nvSpPr>
        <p:spPr>
          <a:xfrm>
            <a:off x="4367808" y="6524671"/>
            <a:ext cx="5554600" cy="365125"/>
          </a:xfrm>
        </p:spPr>
        <p:txBody>
          <a:bodyPr/>
          <a:lstStyle/>
          <a:p>
            <a:r>
              <a:rPr lang="en-US" dirty="0"/>
              <a:t>This work © 2024 by Tapio </a:t>
            </a:r>
            <a:r>
              <a:rPr lang="en-US" dirty="0" err="1"/>
              <a:t>Palvelut</a:t>
            </a:r>
            <a:r>
              <a:rPr lang="en-US" dirty="0"/>
              <a:t> Oy is licensed under CC BY-SA 4.0 </a:t>
            </a:r>
            <a:endParaRPr lang="fi-FI" dirty="0"/>
          </a:p>
        </p:txBody>
      </p:sp>
    </p:spTree>
    <p:extLst>
      <p:ext uri="{BB962C8B-B14F-4D97-AF65-F5344CB8AC3E}">
        <p14:creationId xmlns:p14="http://schemas.microsoft.com/office/powerpoint/2010/main" val="6028551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252B4708-4298-4A24-97E9-FB90C375DEC7}"/>
              </a:ext>
            </a:extLst>
          </p:cNvPr>
          <p:cNvSpPr>
            <a:spLocks noGrp="1"/>
          </p:cNvSpPr>
          <p:nvPr>
            <p:ph type="title"/>
          </p:nvPr>
        </p:nvSpPr>
        <p:spPr/>
        <p:txBody>
          <a:bodyPr/>
          <a:lstStyle/>
          <a:p>
            <a:r>
              <a:rPr lang="fi-FI" dirty="0"/>
              <a:t>Metsien kasvun vaikutus aines- ja energiapuun tuottoon ja puuston arvokasvuun, hiilensidontaan ja -varastointiin </a:t>
            </a:r>
          </a:p>
        </p:txBody>
      </p:sp>
      <p:sp>
        <p:nvSpPr>
          <p:cNvPr id="4" name="Dian numeron paikkamerkki 3">
            <a:extLst>
              <a:ext uri="{FF2B5EF4-FFF2-40B4-BE49-F238E27FC236}">
                <a16:creationId xmlns:a16="http://schemas.microsoft.com/office/drawing/2014/main" id="{B4F1A1B0-6267-49CA-BED0-3316B53B0E02}"/>
              </a:ext>
            </a:extLst>
          </p:cNvPr>
          <p:cNvSpPr>
            <a:spLocks noGrp="1"/>
          </p:cNvSpPr>
          <p:nvPr>
            <p:ph type="sldNum" sz="quarter" idx="12"/>
          </p:nvPr>
        </p:nvSpPr>
        <p:spPr/>
        <p:txBody>
          <a:bodyPr/>
          <a:lstStyle/>
          <a:p>
            <a:fld id="{2020BB7A-7565-440A-AF71-226D618FE89D}" type="slidenum">
              <a:rPr lang="fi-FI" smtClean="0"/>
              <a:t>58</a:t>
            </a:fld>
            <a:endParaRPr lang="fi-FI"/>
          </a:p>
        </p:txBody>
      </p:sp>
      <p:sp>
        <p:nvSpPr>
          <p:cNvPr id="2" name="Alatunnisteen paikkamerkki 1">
            <a:extLst>
              <a:ext uri="{FF2B5EF4-FFF2-40B4-BE49-F238E27FC236}">
                <a16:creationId xmlns:a16="http://schemas.microsoft.com/office/drawing/2014/main" id="{1B0EED29-4591-4887-948F-BF545EC75C4B}"/>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18930433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n paikkamerkki 2" descr="Kuva nuoresta mäntymetsästä, jossa myös koivuja ja kuusen taimia.">
            <a:extLst>
              <a:ext uri="{FF2B5EF4-FFF2-40B4-BE49-F238E27FC236}">
                <a16:creationId xmlns:a16="http://schemas.microsoft.com/office/drawing/2014/main" id="{396CAD6F-6C49-4E9C-A043-4A3501BE4600}"/>
              </a:ext>
            </a:extLst>
          </p:cNvPr>
          <p:cNvPicPr>
            <a:picLocks noGrp="1" noChangeAspect="1"/>
          </p:cNvPicPr>
          <p:nvPr>
            <p:ph type="pic" sz="quarter" idx="13"/>
          </p:nvPr>
        </p:nvPicPr>
        <p:blipFill>
          <a:blip r:embed="rId2"/>
          <a:srcRect l="2440" r="2440"/>
          <a:stretch>
            <a:fillRect/>
          </a:stretch>
        </p:blipFill>
        <p:spPr>
          <a:prstGeom prst="rect">
            <a:avLst/>
          </a:prstGeom>
        </p:spPr>
      </p:pic>
      <p:sp>
        <p:nvSpPr>
          <p:cNvPr id="4" name="Sisällön paikkamerkki 3">
            <a:extLst>
              <a:ext uri="{FF2B5EF4-FFF2-40B4-BE49-F238E27FC236}">
                <a16:creationId xmlns:a16="http://schemas.microsoft.com/office/drawing/2014/main" id="{005725C4-24F9-4DAF-A0AE-1B776BC1EBBD}"/>
              </a:ext>
            </a:extLst>
          </p:cNvPr>
          <p:cNvSpPr>
            <a:spLocks noGrp="1"/>
          </p:cNvSpPr>
          <p:nvPr>
            <p:ph idx="1"/>
          </p:nvPr>
        </p:nvSpPr>
        <p:spPr>
          <a:xfrm>
            <a:off x="4511824" y="620688"/>
            <a:ext cx="7004800" cy="5472608"/>
          </a:xfrm>
        </p:spPr>
        <p:txBody>
          <a:bodyPr anchor="ctr"/>
          <a:lstStyle/>
          <a:p>
            <a:pPr marL="0" indent="0" fontAlgn="base">
              <a:buNone/>
            </a:pPr>
            <a:r>
              <a:rPr lang="fi-FI" dirty="0"/>
              <a:t>Metsien kasvun lisääminen lisää mahdollisuuksia kasvattaa niin aines- ja energiapuun tuottoa kuin lisätä hiilensidontaa ja -varastointia. Kaikkea ei voida kuitenkaan saavuttaa samassa metsässä, vaan valintoja voidaan joutua tekemään hakkuiden ja hiilenvarastoinnin välillä. </a:t>
            </a:r>
          </a:p>
        </p:txBody>
      </p:sp>
      <p:sp>
        <p:nvSpPr>
          <p:cNvPr id="5" name="Dian numeron paikkamerkki 4">
            <a:extLst>
              <a:ext uri="{FF2B5EF4-FFF2-40B4-BE49-F238E27FC236}">
                <a16:creationId xmlns:a16="http://schemas.microsoft.com/office/drawing/2014/main" id="{74272333-4B44-4AF9-AC5E-E23E3B2035B4}"/>
              </a:ext>
            </a:extLst>
          </p:cNvPr>
          <p:cNvSpPr>
            <a:spLocks noGrp="1"/>
          </p:cNvSpPr>
          <p:nvPr>
            <p:ph type="sldNum" sz="quarter" idx="12"/>
          </p:nvPr>
        </p:nvSpPr>
        <p:spPr/>
        <p:txBody>
          <a:bodyPr/>
          <a:lstStyle/>
          <a:p>
            <a:fld id="{2020BB7A-7565-440A-AF71-226D618FE89D}" type="slidenum">
              <a:rPr lang="fi-FI" smtClean="0"/>
              <a:t>59</a:t>
            </a:fld>
            <a:endParaRPr lang="fi-FI"/>
          </a:p>
        </p:txBody>
      </p:sp>
      <p:sp>
        <p:nvSpPr>
          <p:cNvPr id="2" name="Alatunnisteen paikkamerkki 1">
            <a:extLst>
              <a:ext uri="{FF2B5EF4-FFF2-40B4-BE49-F238E27FC236}">
                <a16:creationId xmlns:a16="http://schemas.microsoft.com/office/drawing/2014/main" id="{FF806097-7658-4AFA-BFE4-EA4121692F83}"/>
              </a:ext>
            </a:extLst>
          </p:cNvPr>
          <p:cNvSpPr>
            <a:spLocks noGrp="1"/>
          </p:cNvSpPr>
          <p:nvPr>
            <p:ph type="ftr" sz="quarter" idx="11"/>
          </p:nvPr>
        </p:nvSpPr>
        <p:spPr>
          <a:xfrm>
            <a:off x="4433302" y="6356349"/>
            <a:ext cx="5554600" cy="365125"/>
          </a:xfrm>
        </p:spPr>
        <p:txBody>
          <a:bodyPr/>
          <a:lstStyle/>
          <a:p>
            <a:r>
              <a:rPr lang="en-US" dirty="0"/>
              <a:t>This work © 2024 by Tapio </a:t>
            </a:r>
            <a:r>
              <a:rPr lang="en-US" dirty="0" err="1"/>
              <a:t>Palvelut</a:t>
            </a:r>
            <a:r>
              <a:rPr lang="en-US" dirty="0"/>
              <a:t> Oy is licensed under CC BY-SA 4.0 </a:t>
            </a:r>
            <a:endParaRPr lang="fi-FI" dirty="0"/>
          </a:p>
        </p:txBody>
      </p:sp>
    </p:spTree>
    <p:extLst>
      <p:ext uri="{BB962C8B-B14F-4D97-AF65-F5344CB8AC3E}">
        <p14:creationId xmlns:p14="http://schemas.microsoft.com/office/powerpoint/2010/main" val="1614358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CAB65E1-DE56-454F-B271-6207EBFD003F}"/>
              </a:ext>
            </a:extLst>
          </p:cNvPr>
          <p:cNvSpPr>
            <a:spLocks noGrp="1"/>
          </p:cNvSpPr>
          <p:nvPr>
            <p:ph type="title"/>
          </p:nvPr>
        </p:nvSpPr>
        <p:spPr/>
        <p:txBody>
          <a:bodyPr/>
          <a:lstStyle/>
          <a:p>
            <a:r>
              <a:rPr lang="fi-FI" dirty="0"/>
              <a:t>Metsien kasvu Suomessa 1/2</a:t>
            </a:r>
          </a:p>
        </p:txBody>
      </p:sp>
      <p:grpSp>
        <p:nvGrpSpPr>
          <p:cNvPr id="21" name="Ryhmä 20" descr="Tietolaatikko, jossa lukee 26,3 miljoonaa hehtaaria Suomen maapinta-alasta luetaan metsätalousmaaksi. &#10;">
            <a:extLst>
              <a:ext uri="{FF2B5EF4-FFF2-40B4-BE49-F238E27FC236}">
                <a16:creationId xmlns:a16="http://schemas.microsoft.com/office/drawing/2014/main" id="{0500C3A7-AFFB-415E-8379-9FCE7CECCFFC}"/>
              </a:ext>
            </a:extLst>
          </p:cNvPr>
          <p:cNvGrpSpPr/>
          <p:nvPr/>
        </p:nvGrpSpPr>
        <p:grpSpPr>
          <a:xfrm>
            <a:off x="335360" y="1772816"/>
            <a:ext cx="4176464" cy="3240360"/>
            <a:chOff x="191344" y="1052736"/>
            <a:chExt cx="4176464" cy="3240360"/>
          </a:xfrm>
        </p:grpSpPr>
        <p:sp>
          <p:nvSpPr>
            <p:cNvPr id="20" name="Suorakulmio: Pyöristetyt kulmat 19">
              <a:extLst>
                <a:ext uri="{FF2B5EF4-FFF2-40B4-BE49-F238E27FC236}">
                  <a16:creationId xmlns:a16="http://schemas.microsoft.com/office/drawing/2014/main" id="{58CEB566-D25D-412C-BEBB-A4A7086337FF}"/>
                </a:ext>
              </a:extLst>
            </p:cNvPr>
            <p:cNvSpPr/>
            <p:nvPr/>
          </p:nvSpPr>
          <p:spPr>
            <a:xfrm>
              <a:off x="191344" y="1052736"/>
              <a:ext cx="4176464" cy="3240360"/>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600" dirty="0" err="1"/>
            </a:p>
          </p:txBody>
        </p:sp>
        <p:sp>
          <p:nvSpPr>
            <p:cNvPr id="18" name="Tekstiruutu 17">
              <a:extLst>
                <a:ext uri="{FF2B5EF4-FFF2-40B4-BE49-F238E27FC236}">
                  <a16:creationId xmlns:a16="http://schemas.microsoft.com/office/drawing/2014/main" id="{20A20279-AB37-405E-9CF3-B0D55C5442D2}"/>
                </a:ext>
              </a:extLst>
            </p:cNvPr>
            <p:cNvSpPr txBox="1"/>
            <p:nvPr/>
          </p:nvSpPr>
          <p:spPr>
            <a:xfrm>
              <a:off x="551384" y="1916832"/>
              <a:ext cx="3455293" cy="1569660"/>
            </a:xfrm>
            <a:prstGeom prst="rect">
              <a:avLst/>
            </a:prstGeom>
            <a:noFill/>
          </p:spPr>
          <p:txBody>
            <a:bodyPr wrap="square" rtlCol="0">
              <a:spAutoFit/>
            </a:bodyPr>
            <a:lstStyle/>
            <a:p>
              <a:pPr algn="ctr"/>
              <a:r>
                <a:rPr lang="fi-FI" sz="2400" b="1" dirty="0">
                  <a:solidFill>
                    <a:schemeClr val="bg1"/>
                  </a:solidFill>
                </a:rPr>
                <a:t>26,3 miljoonaa hehtaaria</a:t>
              </a:r>
              <a:r>
                <a:rPr lang="fi-FI" sz="2400" dirty="0">
                  <a:solidFill>
                    <a:schemeClr val="bg1"/>
                  </a:solidFill>
                </a:rPr>
                <a:t> </a:t>
              </a:r>
              <a:br>
                <a:rPr lang="fi-FI" sz="2400" dirty="0">
                  <a:solidFill>
                    <a:schemeClr val="bg1"/>
                  </a:solidFill>
                </a:rPr>
              </a:br>
              <a:r>
                <a:rPr lang="fi-FI" sz="2400" dirty="0">
                  <a:solidFill>
                    <a:schemeClr val="bg1"/>
                  </a:solidFill>
                </a:rPr>
                <a:t>Suomen maapinta-alasta luetaan metsätalousmaaksi. </a:t>
              </a:r>
            </a:p>
          </p:txBody>
        </p:sp>
      </p:grpSp>
      <p:graphicFrame>
        <p:nvGraphicFramePr>
          <p:cNvPr id="11" name="Taulukko 10">
            <a:extLst>
              <a:ext uri="{FF2B5EF4-FFF2-40B4-BE49-F238E27FC236}">
                <a16:creationId xmlns:a16="http://schemas.microsoft.com/office/drawing/2014/main" id="{A447B9A7-8D6B-44AD-A009-873311782614}"/>
              </a:ext>
            </a:extLst>
          </p:cNvPr>
          <p:cNvGraphicFramePr>
            <a:graphicFrameLocks noGrp="1"/>
          </p:cNvGraphicFramePr>
          <p:nvPr>
            <p:extLst>
              <p:ext uri="{D42A27DB-BD31-4B8C-83A1-F6EECF244321}">
                <p14:modId xmlns:p14="http://schemas.microsoft.com/office/powerpoint/2010/main" val="2141926016"/>
              </p:ext>
            </p:extLst>
          </p:nvPr>
        </p:nvGraphicFramePr>
        <p:xfrm>
          <a:off x="5303912" y="1772816"/>
          <a:ext cx="5472608" cy="1341120"/>
        </p:xfrm>
        <a:graphic>
          <a:graphicData uri="http://schemas.openxmlformats.org/drawingml/2006/table">
            <a:tbl>
              <a:tblPr firstRow="1"/>
              <a:tblGrid>
                <a:gridCol w="1997592">
                  <a:extLst>
                    <a:ext uri="{9D8B030D-6E8A-4147-A177-3AD203B41FA5}">
                      <a16:colId xmlns:a16="http://schemas.microsoft.com/office/drawing/2014/main" val="2483662012"/>
                    </a:ext>
                  </a:extLst>
                </a:gridCol>
                <a:gridCol w="3475016">
                  <a:extLst>
                    <a:ext uri="{9D8B030D-6E8A-4147-A177-3AD203B41FA5}">
                      <a16:colId xmlns:a16="http://schemas.microsoft.com/office/drawing/2014/main" val="4146179945"/>
                    </a:ext>
                  </a:extLst>
                </a:gridCol>
              </a:tblGrid>
              <a:tr h="127000">
                <a:tc>
                  <a:txBody>
                    <a:bodyPr/>
                    <a:lstStyle/>
                    <a:p>
                      <a:pPr algn="ctr" rtl="0" fontAlgn="base"/>
                      <a:r>
                        <a:rPr lang="fi-FI" sz="1600" b="1" i="0" dirty="0">
                          <a:effectLst/>
                          <a:latin typeface="Calibri" panose="020F0502020204030204" pitchFamily="34" charset="0"/>
                        </a:rPr>
                        <a:t>Metsätalousmaa</a:t>
                      </a:r>
                      <a:r>
                        <a:rPr lang="fi-FI" sz="1600" b="0" i="0" dirty="0">
                          <a:effectLst/>
                          <a:latin typeface="Calibri" panose="020F0502020204030204" pitchFamily="34" charset="0"/>
                        </a:rPr>
                        <a:t> </a:t>
                      </a:r>
                      <a:endParaRPr lang="fi-FI" sz="2000" b="0" i="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r>
                        <a:rPr lang="fi-FI" sz="1600" b="1" i="0" dirty="0">
                          <a:effectLst/>
                          <a:latin typeface="Calibri" panose="020F0502020204030204" pitchFamily="34" charset="0"/>
                        </a:rPr>
                        <a:t>Keskikasvu m</a:t>
                      </a:r>
                      <a:r>
                        <a:rPr lang="fi-FI" sz="1200" b="1" i="0" baseline="30000" dirty="0">
                          <a:effectLst/>
                          <a:latin typeface="Calibri" panose="020F0502020204030204" pitchFamily="34" charset="0"/>
                        </a:rPr>
                        <a:t>3</a:t>
                      </a:r>
                      <a:r>
                        <a:rPr lang="fi-FI" sz="1600" b="1" i="0" dirty="0">
                          <a:effectLst/>
                          <a:latin typeface="Calibri" panose="020F0502020204030204" pitchFamily="34" charset="0"/>
                        </a:rPr>
                        <a:t>/ha/v</a:t>
                      </a:r>
                      <a:r>
                        <a:rPr lang="fi-FI" sz="1600" b="0" i="0" dirty="0">
                          <a:effectLst/>
                          <a:latin typeface="Calibri" panose="020F0502020204030204" pitchFamily="34" charset="0"/>
                        </a:rPr>
                        <a:t> </a:t>
                      </a:r>
                      <a:endParaRPr lang="fi-FI" sz="2000" b="0" i="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3837787"/>
                  </a:ext>
                </a:extLst>
              </a:tr>
              <a:tr h="127000">
                <a:tc>
                  <a:txBody>
                    <a:bodyPr/>
                    <a:lstStyle/>
                    <a:p>
                      <a:pPr algn="ctr" rtl="0" fontAlgn="base"/>
                      <a:r>
                        <a:rPr lang="fi-FI" sz="1600" b="0" i="0" dirty="0">
                          <a:effectLst/>
                          <a:latin typeface="Calibri" panose="020F0502020204030204" pitchFamily="34" charset="0"/>
                        </a:rPr>
                        <a:t>Metsämaa </a:t>
                      </a:r>
                      <a:endParaRPr lang="fi-FI" sz="2000" b="0" i="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r>
                        <a:rPr lang="fi-FI" sz="1600" b="0" i="0" dirty="0">
                          <a:effectLst/>
                          <a:latin typeface="Calibri" panose="020F0502020204030204" pitchFamily="34" charset="0"/>
                        </a:rPr>
                        <a:t>≥1 (ohjekiertoaikaa käyttäessä) </a:t>
                      </a:r>
                      <a:endParaRPr lang="fi-FI" sz="2000" b="0" i="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01480248"/>
                  </a:ext>
                </a:extLst>
              </a:tr>
              <a:tr h="127000">
                <a:tc>
                  <a:txBody>
                    <a:bodyPr/>
                    <a:lstStyle/>
                    <a:p>
                      <a:pPr algn="ctr" rtl="0" fontAlgn="base"/>
                      <a:r>
                        <a:rPr lang="fi-FI" sz="1600" b="0" i="0" dirty="0">
                          <a:effectLst/>
                          <a:latin typeface="Calibri" panose="020F0502020204030204" pitchFamily="34" charset="0"/>
                        </a:rPr>
                        <a:t>Kitumaa </a:t>
                      </a:r>
                      <a:endParaRPr lang="fi-FI" sz="2000" b="0" i="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r>
                        <a:rPr lang="fi-FI" sz="1600" b="0" i="0" dirty="0">
                          <a:effectLst/>
                          <a:latin typeface="Calibri" panose="020F0502020204030204" pitchFamily="34" charset="0"/>
                        </a:rPr>
                        <a:t>0,1- 0,99 </a:t>
                      </a:r>
                      <a:endParaRPr lang="fi-FI" sz="2000" b="0" i="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98952602"/>
                  </a:ext>
                </a:extLst>
              </a:tr>
              <a:tr h="127000">
                <a:tc>
                  <a:txBody>
                    <a:bodyPr/>
                    <a:lstStyle/>
                    <a:p>
                      <a:pPr algn="ctr" rtl="0" fontAlgn="base"/>
                      <a:r>
                        <a:rPr lang="fi-FI" sz="1600" b="0" i="0" dirty="0">
                          <a:effectLst/>
                          <a:latin typeface="Calibri" panose="020F0502020204030204" pitchFamily="34" charset="0"/>
                        </a:rPr>
                        <a:t>Joutomaa </a:t>
                      </a:r>
                      <a:endParaRPr lang="fi-FI" sz="2000" b="0" i="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r>
                        <a:rPr lang="fi-FI" sz="1600" b="0" i="0" dirty="0">
                          <a:effectLst/>
                          <a:latin typeface="Calibri" panose="020F0502020204030204" pitchFamily="34" charset="0"/>
                        </a:rPr>
                        <a:t>&lt;0,1 </a:t>
                      </a:r>
                      <a:endParaRPr lang="fi-FI" sz="2000" b="0" i="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66865681"/>
                  </a:ext>
                </a:extLst>
              </a:tr>
            </a:tbl>
          </a:graphicData>
        </a:graphic>
      </p:graphicFrame>
      <p:sp>
        <p:nvSpPr>
          <p:cNvPr id="13" name="Sisällön paikkamerkki 12">
            <a:extLst>
              <a:ext uri="{FF2B5EF4-FFF2-40B4-BE49-F238E27FC236}">
                <a16:creationId xmlns:a16="http://schemas.microsoft.com/office/drawing/2014/main" id="{3DF03EF0-92C0-49DD-91F8-0F9176A5A022}"/>
              </a:ext>
            </a:extLst>
          </p:cNvPr>
          <p:cNvSpPr>
            <a:spLocks noGrp="1"/>
          </p:cNvSpPr>
          <p:nvPr>
            <p:ph idx="1"/>
          </p:nvPr>
        </p:nvSpPr>
        <p:spPr>
          <a:xfrm>
            <a:off x="5231904" y="3789040"/>
            <a:ext cx="5520000" cy="2592288"/>
          </a:xfrm>
        </p:spPr>
        <p:txBody>
          <a:bodyPr/>
          <a:lstStyle/>
          <a:p>
            <a:r>
              <a:rPr lang="fi-FI" sz="2000" dirty="0"/>
              <a:t>Yli kolme neljäsosaa metsätalousmaasta on puuntuotospotentiaaliltaan hyväkasvuista metsämaata</a:t>
            </a:r>
          </a:p>
          <a:p>
            <a:r>
              <a:rPr lang="fi-FI" sz="2000" dirty="0"/>
              <a:t>Kymmenys on heikkokasvuisempaa </a:t>
            </a:r>
            <a:r>
              <a:rPr lang="fi-FI" sz="2000" dirty="0" err="1"/>
              <a:t>kitumaata</a:t>
            </a:r>
            <a:r>
              <a:rPr lang="fi-FI" sz="2000" dirty="0"/>
              <a:t>. </a:t>
            </a:r>
          </a:p>
          <a:p>
            <a:r>
              <a:rPr lang="fi-FI" sz="2000" dirty="0"/>
              <a:t>12 prosenttia metsätalousmaasta lähes tai täysin puutonta joutomaata. </a:t>
            </a:r>
          </a:p>
          <a:p>
            <a:r>
              <a:rPr lang="fi-FI" sz="2000" dirty="0"/>
              <a:t>Lähde: Metsätilastollinen vuosikirja 2022</a:t>
            </a:r>
          </a:p>
        </p:txBody>
      </p:sp>
      <p:sp>
        <p:nvSpPr>
          <p:cNvPr id="4" name="Dian numeron paikkamerkki 3">
            <a:extLst>
              <a:ext uri="{FF2B5EF4-FFF2-40B4-BE49-F238E27FC236}">
                <a16:creationId xmlns:a16="http://schemas.microsoft.com/office/drawing/2014/main" id="{02B7F321-3B6B-4806-BEC3-136719934135}"/>
              </a:ext>
            </a:extLst>
          </p:cNvPr>
          <p:cNvSpPr>
            <a:spLocks noGrp="1"/>
          </p:cNvSpPr>
          <p:nvPr>
            <p:ph type="sldNum" sz="quarter" idx="12"/>
          </p:nvPr>
        </p:nvSpPr>
        <p:spPr/>
        <p:txBody>
          <a:bodyPr/>
          <a:lstStyle/>
          <a:p>
            <a:fld id="{2020BB7A-7565-440A-AF71-226D618FE89D}" type="slidenum">
              <a:rPr lang="fi-FI" smtClean="0"/>
              <a:t>6</a:t>
            </a:fld>
            <a:endParaRPr lang="fi-FI"/>
          </a:p>
        </p:txBody>
      </p:sp>
      <p:sp>
        <p:nvSpPr>
          <p:cNvPr id="3" name="Alatunnisteen paikkamerkki 2">
            <a:extLst>
              <a:ext uri="{FF2B5EF4-FFF2-40B4-BE49-F238E27FC236}">
                <a16:creationId xmlns:a16="http://schemas.microsoft.com/office/drawing/2014/main" id="{D1034896-1151-4F60-9916-FF59AD5B820B}"/>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42288955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DCC5DF1-B1F3-4AAC-8869-CD328E12F462}"/>
              </a:ext>
            </a:extLst>
          </p:cNvPr>
          <p:cNvSpPr>
            <a:spLocks noGrp="1"/>
          </p:cNvSpPr>
          <p:nvPr>
            <p:ph type="title"/>
          </p:nvPr>
        </p:nvSpPr>
        <p:spPr/>
        <p:txBody>
          <a:bodyPr/>
          <a:lstStyle/>
          <a:p>
            <a:r>
              <a:rPr lang="fi-FI" dirty="0"/>
              <a:t>Aines- ja energiapuun tuotto</a:t>
            </a:r>
          </a:p>
        </p:txBody>
      </p:sp>
      <p:sp>
        <p:nvSpPr>
          <p:cNvPr id="3" name="Sisällön paikkamerkki 2">
            <a:extLst>
              <a:ext uri="{FF2B5EF4-FFF2-40B4-BE49-F238E27FC236}">
                <a16:creationId xmlns:a16="http://schemas.microsoft.com/office/drawing/2014/main" id="{1C5E9C99-CF67-4283-AB94-078474179204}"/>
              </a:ext>
            </a:extLst>
          </p:cNvPr>
          <p:cNvSpPr>
            <a:spLocks noGrp="1"/>
          </p:cNvSpPr>
          <p:nvPr>
            <p:ph idx="1"/>
          </p:nvPr>
        </p:nvSpPr>
        <p:spPr/>
        <p:txBody>
          <a:bodyPr/>
          <a:lstStyle/>
          <a:p>
            <a:pPr fontAlgn="base"/>
            <a:r>
              <a:rPr lang="fi-FI" sz="2200" dirty="0"/>
              <a:t>Metsän puuntuotannon lisääminen nykytilasta vaatisi nykyistä enemmän metsänhoitotöitä. </a:t>
            </a:r>
          </a:p>
          <a:p>
            <a:pPr lvl="1" fontAlgn="base"/>
            <a:r>
              <a:rPr lang="fi-FI" sz="2000" dirty="0"/>
              <a:t>On arvioitu, että tehostetulla metsänhoidolla eli sillä, että kaikki metsänhoidon toimenpiteet tehdään ajallaan, lisäämällä jalostetun materiaalin käyttöä metsän uudistamisessa sekä lannoituksen ja kunnostusojituksen lisäämistä, voidaan vuosisadan loppuun mennessä saada enimmillään 60 % suurempi kertymä kuin nykyään (Päivinen ym. 2017).</a:t>
            </a:r>
          </a:p>
          <a:p>
            <a:pPr lvl="1" fontAlgn="base"/>
            <a:r>
              <a:rPr lang="fi-FI" sz="2000" dirty="0"/>
              <a:t>Tämä lisäisi huomattavasti käytettävissä olevan energia-, kuitu- ja tukkipuun määrää. </a:t>
            </a:r>
            <a:r>
              <a:rPr lang="fi-FI" sz="2200" dirty="0"/>
              <a:t> </a:t>
            </a:r>
          </a:p>
          <a:p>
            <a:pPr fontAlgn="base"/>
            <a:r>
              <a:rPr lang="fi-FI" sz="2200" dirty="0"/>
              <a:t>Hyvin korkeilla hakkuumäärillä voidaan kuitenkin myös vähentää metsien kasvua. </a:t>
            </a:r>
          </a:p>
          <a:p>
            <a:pPr lvl="1" fontAlgn="base"/>
            <a:r>
              <a:rPr lang="fi-FI" sz="2000" dirty="0"/>
              <a:t>Tämä johtuu siitä, että päätehakkuiden jälkeen perustetun taimikon kasvu on pientä ensimmäiset vuosikymmenet verrattuna varttuneeseen metsään. Lisäksi voimakkaat harvennukset erityisesti männiköissä vähentävät puiden kasvua, koska puut eivät pysty kunnolla hyödyntämään vapautuneita resursseja.</a:t>
            </a:r>
          </a:p>
        </p:txBody>
      </p:sp>
      <p:sp>
        <p:nvSpPr>
          <p:cNvPr id="4" name="Dian numeron paikkamerkki 3">
            <a:extLst>
              <a:ext uri="{FF2B5EF4-FFF2-40B4-BE49-F238E27FC236}">
                <a16:creationId xmlns:a16="http://schemas.microsoft.com/office/drawing/2014/main" id="{0C795E8D-7B67-4666-A276-12F1034B3751}"/>
              </a:ext>
            </a:extLst>
          </p:cNvPr>
          <p:cNvSpPr>
            <a:spLocks noGrp="1"/>
          </p:cNvSpPr>
          <p:nvPr>
            <p:ph type="sldNum" sz="quarter" idx="12"/>
          </p:nvPr>
        </p:nvSpPr>
        <p:spPr/>
        <p:txBody>
          <a:bodyPr/>
          <a:lstStyle/>
          <a:p>
            <a:fld id="{2020BB7A-7565-440A-AF71-226D618FE89D}" type="slidenum">
              <a:rPr lang="fi-FI" smtClean="0"/>
              <a:t>60</a:t>
            </a:fld>
            <a:endParaRPr lang="fi-FI"/>
          </a:p>
        </p:txBody>
      </p:sp>
      <p:sp>
        <p:nvSpPr>
          <p:cNvPr id="5" name="Alatunnisteen paikkamerkki 4">
            <a:extLst>
              <a:ext uri="{FF2B5EF4-FFF2-40B4-BE49-F238E27FC236}">
                <a16:creationId xmlns:a16="http://schemas.microsoft.com/office/drawing/2014/main" id="{240DA5CB-21CB-4157-A677-D9C22708909B}"/>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29949960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DCC5DF1-B1F3-4AAC-8869-CD328E12F462}"/>
              </a:ext>
            </a:extLst>
          </p:cNvPr>
          <p:cNvSpPr>
            <a:spLocks noGrp="1"/>
          </p:cNvSpPr>
          <p:nvPr>
            <p:ph type="title"/>
          </p:nvPr>
        </p:nvSpPr>
        <p:spPr/>
        <p:txBody>
          <a:bodyPr/>
          <a:lstStyle/>
          <a:p>
            <a:r>
              <a:rPr lang="fi-FI" dirty="0"/>
              <a:t>Hiilen sidonta ja varastointi </a:t>
            </a:r>
          </a:p>
        </p:txBody>
      </p:sp>
      <p:sp>
        <p:nvSpPr>
          <p:cNvPr id="3" name="Sisällön paikkamerkki 2">
            <a:extLst>
              <a:ext uri="{FF2B5EF4-FFF2-40B4-BE49-F238E27FC236}">
                <a16:creationId xmlns:a16="http://schemas.microsoft.com/office/drawing/2014/main" id="{1C5E9C99-CF67-4283-AB94-078474179204}"/>
              </a:ext>
            </a:extLst>
          </p:cNvPr>
          <p:cNvSpPr>
            <a:spLocks noGrp="1"/>
          </p:cNvSpPr>
          <p:nvPr>
            <p:ph idx="1"/>
          </p:nvPr>
        </p:nvSpPr>
        <p:spPr>
          <a:xfrm>
            <a:off x="576000" y="1341000"/>
            <a:ext cx="10904800" cy="4176000"/>
          </a:xfrm>
        </p:spPr>
        <p:txBody>
          <a:bodyPr/>
          <a:lstStyle/>
          <a:p>
            <a:pPr fontAlgn="base"/>
            <a:r>
              <a:rPr lang="fi-FI" sz="2400" dirty="0"/>
              <a:t>Metsän kasvun lisääminen nykytilasta vaatii nykyistä enemmän metsänhoidon töitä. </a:t>
            </a:r>
          </a:p>
          <a:p>
            <a:pPr lvl="1" fontAlgn="base"/>
            <a:r>
              <a:rPr lang="fi-FI" sz="2000" dirty="0"/>
              <a:t>Tutkimuksissa (Hynynen ym. 2015, Heinonen ym. 2017) on todettu, että tehostetulla metsänhoidolla on </a:t>
            </a:r>
            <a:r>
              <a:rPr lang="fi-FI" sz="2000" b="1" dirty="0"/>
              <a:t>metsien hiilensidontaa</a:t>
            </a:r>
            <a:r>
              <a:rPr lang="fi-FI" sz="2000" dirty="0"/>
              <a:t> tehostava vaikutus. </a:t>
            </a:r>
          </a:p>
          <a:p>
            <a:pPr lvl="1" fontAlgn="base"/>
            <a:r>
              <a:rPr lang="fi-FI" sz="2000" dirty="0"/>
              <a:t>Hakkuiden lisääntyessä </a:t>
            </a:r>
            <a:r>
              <a:rPr lang="fi-FI" sz="2000" b="1" dirty="0"/>
              <a:t>metsien hiilivarasto </a:t>
            </a:r>
            <a:r>
              <a:rPr lang="fi-FI" sz="2000" dirty="0"/>
              <a:t>kuitenkin pienenee, mutta osa puuston sitomasta hiilestä varastoituu pitkäikäisiin sekä nopeasti kiertäviin puutuotteisiin.  </a:t>
            </a:r>
          </a:p>
          <a:p>
            <a:pPr fontAlgn="base"/>
            <a:r>
              <a:rPr lang="fi-FI" sz="2400" dirty="0"/>
              <a:t>Jos puusto jätetään täysin käsittelemättä aina päätehakkuuseen saakka, on todennäköistä, että ainakin ravinteikkaimmilla kasvupaikoilla myös hiilensidonta heikkenee. </a:t>
            </a:r>
          </a:p>
          <a:p>
            <a:pPr lvl="1" fontAlgn="base"/>
            <a:r>
              <a:rPr lang="fi-FI" sz="2000" dirty="0"/>
              <a:t>Ravinteikkailla kasvupaikoilla nopeakasvuisten lehtipuiden tiedetään ottavan vallitsevan aseman. Lehtipuut ovat lyhytikäisempiä ja tiheänä kasvaessaan lehtipuuston biomassatuotos on alhaisempi verrattuna kuusikkoon. </a:t>
            </a:r>
          </a:p>
        </p:txBody>
      </p:sp>
      <p:sp>
        <p:nvSpPr>
          <p:cNvPr id="4" name="Dian numeron paikkamerkki 3">
            <a:extLst>
              <a:ext uri="{FF2B5EF4-FFF2-40B4-BE49-F238E27FC236}">
                <a16:creationId xmlns:a16="http://schemas.microsoft.com/office/drawing/2014/main" id="{0C795E8D-7B67-4666-A276-12F1034B3751}"/>
              </a:ext>
            </a:extLst>
          </p:cNvPr>
          <p:cNvSpPr>
            <a:spLocks noGrp="1"/>
          </p:cNvSpPr>
          <p:nvPr>
            <p:ph type="sldNum" sz="quarter" idx="12"/>
          </p:nvPr>
        </p:nvSpPr>
        <p:spPr/>
        <p:txBody>
          <a:bodyPr/>
          <a:lstStyle/>
          <a:p>
            <a:fld id="{2020BB7A-7565-440A-AF71-226D618FE89D}" type="slidenum">
              <a:rPr lang="fi-FI" smtClean="0"/>
              <a:t>61</a:t>
            </a:fld>
            <a:endParaRPr lang="fi-FI"/>
          </a:p>
        </p:txBody>
      </p:sp>
      <p:sp>
        <p:nvSpPr>
          <p:cNvPr id="5" name="Alatunnisteen paikkamerkki 4">
            <a:extLst>
              <a:ext uri="{FF2B5EF4-FFF2-40B4-BE49-F238E27FC236}">
                <a16:creationId xmlns:a16="http://schemas.microsoft.com/office/drawing/2014/main" id="{172023E3-064A-47AC-ACB1-8711EEB3DDC6}"/>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25110429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BEC5490-1E59-437F-B7A1-3EAF9D62EA3D}"/>
              </a:ext>
            </a:extLst>
          </p:cNvPr>
          <p:cNvSpPr>
            <a:spLocks noGrp="1"/>
          </p:cNvSpPr>
          <p:nvPr>
            <p:ph type="title"/>
          </p:nvPr>
        </p:nvSpPr>
        <p:spPr>
          <a:xfrm>
            <a:off x="623392" y="2204864"/>
            <a:ext cx="10904800" cy="1224000"/>
          </a:xfrm>
        </p:spPr>
        <p:txBody>
          <a:bodyPr/>
          <a:lstStyle/>
          <a:p>
            <a:r>
              <a:rPr lang="fi-FI" b="1" dirty="0"/>
              <a:t>Hienoa! Nyt tiedät perusasiat metsien kasvusta, osaat nimetä kasvuun vaikuttavat tekijät sekä tiedät, miten metsänhoidolla voidaan vaikuttaa metsien kasvuun.</a:t>
            </a:r>
            <a:r>
              <a:rPr lang="fi-FI" dirty="0"/>
              <a:t> </a:t>
            </a:r>
          </a:p>
        </p:txBody>
      </p:sp>
      <p:sp>
        <p:nvSpPr>
          <p:cNvPr id="3" name="Dian numeron paikkamerkki 2">
            <a:extLst>
              <a:ext uri="{FF2B5EF4-FFF2-40B4-BE49-F238E27FC236}">
                <a16:creationId xmlns:a16="http://schemas.microsoft.com/office/drawing/2014/main" id="{313F87C1-F942-48B1-BE53-B174A9EFDB88}"/>
              </a:ext>
            </a:extLst>
          </p:cNvPr>
          <p:cNvSpPr>
            <a:spLocks noGrp="1"/>
          </p:cNvSpPr>
          <p:nvPr>
            <p:ph type="sldNum" sz="quarter" idx="12"/>
          </p:nvPr>
        </p:nvSpPr>
        <p:spPr/>
        <p:txBody>
          <a:bodyPr/>
          <a:lstStyle/>
          <a:p>
            <a:fld id="{2020BB7A-7565-440A-AF71-226D618FE89D}" type="slidenum">
              <a:rPr lang="fi-FI" smtClean="0"/>
              <a:t>62</a:t>
            </a:fld>
            <a:endParaRPr lang="fi-FI"/>
          </a:p>
        </p:txBody>
      </p:sp>
      <p:sp>
        <p:nvSpPr>
          <p:cNvPr id="4" name="Alatunnisteen paikkamerkki 3">
            <a:extLst>
              <a:ext uri="{FF2B5EF4-FFF2-40B4-BE49-F238E27FC236}">
                <a16:creationId xmlns:a16="http://schemas.microsoft.com/office/drawing/2014/main" id="{F17C24D7-49A0-47FF-91C8-E5ED85170775}"/>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38925345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7ADF1DB5-8B7B-4D83-B468-052F163D5493}"/>
              </a:ext>
            </a:extLst>
          </p:cNvPr>
          <p:cNvSpPr>
            <a:spLocks noGrp="1"/>
          </p:cNvSpPr>
          <p:nvPr>
            <p:ph type="title"/>
          </p:nvPr>
        </p:nvSpPr>
        <p:spPr/>
        <p:txBody>
          <a:bodyPr/>
          <a:lstStyle/>
          <a:p>
            <a:r>
              <a:rPr lang="fi-FI" dirty="0"/>
              <a:t>Lähteet:</a:t>
            </a:r>
          </a:p>
        </p:txBody>
      </p:sp>
      <p:sp>
        <p:nvSpPr>
          <p:cNvPr id="6" name="Sisällön paikkamerkki 5">
            <a:extLst>
              <a:ext uri="{FF2B5EF4-FFF2-40B4-BE49-F238E27FC236}">
                <a16:creationId xmlns:a16="http://schemas.microsoft.com/office/drawing/2014/main" id="{FBAFD639-A50F-4456-BBA8-326C61B07BE8}"/>
              </a:ext>
            </a:extLst>
          </p:cNvPr>
          <p:cNvSpPr>
            <a:spLocks noGrp="1"/>
          </p:cNvSpPr>
          <p:nvPr>
            <p:ph idx="1"/>
          </p:nvPr>
        </p:nvSpPr>
        <p:spPr/>
        <p:txBody>
          <a:bodyPr/>
          <a:lstStyle/>
          <a:p>
            <a:r>
              <a:rPr lang="en-US" sz="1400" dirty="0" err="1"/>
              <a:t>Haakanen</a:t>
            </a:r>
            <a:r>
              <a:rPr lang="en-US" sz="1400" dirty="0"/>
              <a:t> </a:t>
            </a:r>
            <a:r>
              <a:rPr lang="en-US" sz="1400" dirty="0" err="1"/>
              <a:t>ym</a:t>
            </a:r>
            <a:r>
              <a:rPr lang="en-US" sz="1400" dirty="0"/>
              <a:t>. 2022. </a:t>
            </a:r>
            <a:r>
              <a:rPr lang="fi-FI" sz="1400" dirty="0"/>
              <a:t>Suomen LULUCF-sektorin 2021–2025 velvoitteen toteutuminen. Luonnonvarakeskus. </a:t>
            </a:r>
            <a:r>
              <a:rPr lang="fi-FI" sz="1400" dirty="0">
                <a:hlinkClick r:id="rId2"/>
              </a:rPr>
              <a:t>http://urn.fi/URN:NBN:fi-fe2022123074123</a:t>
            </a:r>
            <a:r>
              <a:rPr lang="fi-FI" sz="1400" dirty="0"/>
              <a:t> </a:t>
            </a:r>
            <a:endParaRPr lang="en-US" sz="1400" dirty="0"/>
          </a:p>
          <a:p>
            <a:r>
              <a:rPr lang="en-US" sz="1400" dirty="0" err="1"/>
              <a:t>Haapanen</a:t>
            </a:r>
            <a:r>
              <a:rPr lang="en-US" sz="1400" dirty="0"/>
              <a:t>, M. 2020. Performance of genetically improved Norway spruce in one-third rotation-aged progeny trials in southern Finland, Scandinavian Journal of Forest Research, 35:5-6, 221-226, DOI: 10.1080/02827581.2020.1776763 </a:t>
            </a:r>
          </a:p>
          <a:p>
            <a:r>
              <a:rPr lang="en-US" sz="1400" dirty="0" err="1"/>
              <a:t>Haapanen</a:t>
            </a:r>
            <a:r>
              <a:rPr lang="en-US" sz="1400" dirty="0"/>
              <a:t>, M., Hynynen, J., </a:t>
            </a:r>
            <a:r>
              <a:rPr lang="en-US" sz="1400" dirty="0" err="1"/>
              <a:t>Ruotsalainen</a:t>
            </a:r>
            <a:r>
              <a:rPr lang="en-US" sz="1400" dirty="0"/>
              <a:t>, S. et al. </a:t>
            </a:r>
            <a:r>
              <a:rPr lang="en-US" sz="1400" dirty="0" err="1"/>
              <a:t>Realised</a:t>
            </a:r>
            <a:r>
              <a:rPr lang="en-US" sz="1400" dirty="0"/>
              <a:t> and projected gains in growth, quality and simulated yield of genetically improved Scots pine in southern Finland. Eur J Forest Res 135, 997–1009 (2016). </a:t>
            </a:r>
            <a:r>
              <a:rPr lang="en-US" sz="1400" dirty="0">
                <a:hlinkClick r:id="rId3"/>
              </a:rPr>
              <a:t>https://doi.org/10.1007/s10342-016-0989-0</a:t>
            </a:r>
            <a:r>
              <a:rPr lang="en-US" sz="1400" dirty="0"/>
              <a:t> </a:t>
            </a:r>
          </a:p>
          <a:p>
            <a:r>
              <a:rPr lang="fi-FI" sz="1400" dirty="0"/>
              <a:t>Hynynen, J., Salminen, H., Ahtikoski, A., Huuskonen, S., Ojansuu, R., Siipilehto, J., Lehtonen, M., &amp; Eerikäinen, K. 2015. Long-</a:t>
            </a:r>
            <a:r>
              <a:rPr lang="fi-FI" sz="1400" dirty="0" err="1"/>
              <a:t>term</a:t>
            </a:r>
            <a:r>
              <a:rPr lang="fi-FI" sz="1400" dirty="0"/>
              <a:t> </a:t>
            </a:r>
            <a:r>
              <a:rPr lang="fi-FI" sz="1400" dirty="0" err="1"/>
              <a:t>impacts</a:t>
            </a:r>
            <a:r>
              <a:rPr lang="fi-FI" sz="1400" dirty="0"/>
              <a:t> of </a:t>
            </a:r>
            <a:r>
              <a:rPr lang="fi-FI" sz="1400" dirty="0" err="1"/>
              <a:t>forest</a:t>
            </a:r>
            <a:r>
              <a:rPr lang="fi-FI" sz="1400" dirty="0"/>
              <a:t> management on </a:t>
            </a:r>
            <a:r>
              <a:rPr lang="fi-FI" sz="1400" dirty="0" err="1"/>
              <a:t>biomass</a:t>
            </a:r>
            <a:r>
              <a:rPr lang="fi-FI" sz="1400" dirty="0"/>
              <a:t> </a:t>
            </a:r>
            <a:r>
              <a:rPr lang="fi-FI" sz="1400" dirty="0" err="1"/>
              <a:t>supply</a:t>
            </a:r>
            <a:r>
              <a:rPr lang="fi-FI" sz="1400" dirty="0"/>
              <a:t> and </a:t>
            </a:r>
            <a:r>
              <a:rPr lang="fi-FI" sz="1400" dirty="0" err="1"/>
              <a:t>forest</a:t>
            </a:r>
            <a:r>
              <a:rPr lang="fi-FI" sz="1400" dirty="0"/>
              <a:t> </a:t>
            </a:r>
            <a:r>
              <a:rPr lang="fi-FI" sz="1400" dirty="0" err="1"/>
              <a:t>resource</a:t>
            </a:r>
            <a:r>
              <a:rPr lang="fi-FI" sz="1400" dirty="0"/>
              <a:t> </a:t>
            </a:r>
            <a:r>
              <a:rPr lang="fi-FI" sz="1400" dirty="0" err="1"/>
              <a:t>development</a:t>
            </a:r>
            <a:r>
              <a:rPr lang="fi-FI" sz="1400" dirty="0"/>
              <a:t>: a </a:t>
            </a:r>
            <a:r>
              <a:rPr lang="fi-FI" sz="1400" dirty="0" err="1"/>
              <a:t>scenario</a:t>
            </a:r>
            <a:r>
              <a:rPr lang="fi-FI" sz="1400" dirty="0"/>
              <a:t> </a:t>
            </a:r>
            <a:r>
              <a:rPr lang="fi-FI" sz="1400" dirty="0" err="1"/>
              <a:t>analysis</a:t>
            </a:r>
            <a:r>
              <a:rPr lang="fi-FI" sz="1400" dirty="0"/>
              <a:t> for Finland. European Journal of Forest </a:t>
            </a:r>
            <a:r>
              <a:rPr lang="fi-FI" sz="1400" dirty="0" err="1"/>
              <a:t>Research</a:t>
            </a:r>
            <a:r>
              <a:rPr lang="fi-FI" sz="1400" dirty="0"/>
              <a:t>. </a:t>
            </a:r>
            <a:r>
              <a:rPr lang="fi-FI" sz="1400" dirty="0">
                <a:hlinkClick r:id="rId4"/>
              </a:rPr>
              <a:t>https://doi.org/10.1007/s10342-014-0860-0</a:t>
            </a:r>
            <a:r>
              <a:rPr lang="fi-FI" sz="1400" dirty="0"/>
              <a:t> </a:t>
            </a:r>
          </a:p>
          <a:p>
            <a:r>
              <a:rPr lang="fi-FI" sz="1400" dirty="0"/>
              <a:t>Heinonen, T., </a:t>
            </a:r>
            <a:r>
              <a:rPr lang="fi-FI" sz="1400" dirty="0" err="1"/>
              <a:t>Pukkala</a:t>
            </a:r>
            <a:r>
              <a:rPr lang="fi-FI" sz="1400" dirty="0"/>
              <a:t>, T., Asikainen, A. et al. </a:t>
            </a:r>
            <a:r>
              <a:rPr lang="fi-FI" sz="1400" dirty="0" err="1"/>
              <a:t>Scenario</a:t>
            </a:r>
            <a:r>
              <a:rPr lang="fi-FI" sz="1400" dirty="0"/>
              <a:t> </a:t>
            </a:r>
            <a:r>
              <a:rPr lang="fi-FI" sz="1400" dirty="0" err="1"/>
              <a:t>analyses</a:t>
            </a:r>
            <a:r>
              <a:rPr lang="fi-FI" sz="1400" dirty="0"/>
              <a:t> on </a:t>
            </a:r>
            <a:r>
              <a:rPr lang="fi-FI" sz="1400" dirty="0" err="1"/>
              <a:t>the</a:t>
            </a:r>
            <a:r>
              <a:rPr lang="fi-FI" sz="1400" dirty="0"/>
              <a:t> </a:t>
            </a:r>
            <a:r>
              <a:rPr lang="fi-FI" sz="1400" dirty="0" err="1"/>
              <a:t>effects</a:t>
            </a:r>
            <a:r>
              <a:rPr lang="fi-FI" sz="1400" dirty="0"/>
              <a:t> of </a:t>
            </a:r>
            <a:r>
              <a:rPr lang="fi-FI" sz="1400" dirty="0" err="1"/>
              <a:t>fertilization</a:t>
            </a:r>
            <a:r>
              <a:rPr lang="fi-FI" sz="1400" dirty="0"/>
              <a:t>, </a:t>
            </a:r>
            <a:r>
              <a:rPr lang="fi-FI" sz="1400" dirty="0" err="1"/>
              <a:t>improved</a:t>
            </a:r>
            <a:r>
              <a:rPr lang="fi-FI" sz="1400" dirty="0"/>
              <a:t> </a:t>
            </a:r>
            <a:r>
              <a:rPr lang="fi-FI" sz="1400" dirty="0" err="1"/>
              <a:t>regeneration</a:t>
            </a:r>
            <a:r>
              <a:rPr lang="fi-FI" sz="1400" dirty="0"/>
              <a:t> </a:t>
            </a:r>
            <a:r>
              <a:rPr lang="fi-FI" sz="1400" dirty="0" err="1"/>
              <a:t>material</a:t>
            </a:r>
            <a:r>
              <a:rPr lang="fi-FI" sz="1400" dirty="0"/>
              <a:t>, and </a:t>
            </a:r>
            <a:r>
              <a:rPr lang="fi-FI" sz="1400" dirty="0" err="1"/>
              <a:t>ditch</a:t>
            </a:r>
            <a:r>
              <a:rPr lang="fi-FI" sz="1400" dirty="0"/>
              <a:t> </a:t>
            </a:r>
            <a:r>
              <a:rPr lang="fi-FI" sz="1400" dirty="0" err="1"/>
              <a:t>network</a:t>
            </a:r>
            <a:r>
              <a:rPr lang="fi-FI" sz="1400" dirty="0"/>
              <a:t> </a:t>
            </a:r>
            <a:r>
              <a:rPr lang="fi-FI" sz="1400" dirty="0" err="1"/>
              <a:t>maintenance</a:t>
            </a:r>
            <a:r>
              <a:rPr lang="fi-FI" sz="1400" dirty="0"/>
              <a:t> on </a:t>
            </a:r>
            <a:r>
              <a:rPr lang="fi-FI" sz="1400" dirty="0" err="1"/>
              <a:t>timber</a:t>
            </a:r>
            <a:r>
              <a:rPr lang="fi-FI" sz="1400" dirty="0"/>
              <a:t> </a:t>
            </a:r>
            <a:r>
              <a:rPr lang="fi-FI" sz="1400" dirty="0" err="1"/>
              <a:t>production</a:t>
            </a:r>
            <a:r>
              <a:rPr lang="fi-FI" sz="1400" dirty="0"/>
              <a:t> of </a:t>
            </a:r>
            <a:r>
              <a:rPr lang="fi-FI" sz="1400" dirty="0" err="1"/>
              <a:t>Finnish</a:t>
            </a:r>
            <a:r>
              <a:rPr lang="fi-FI" sz="1400" dirty="0"/>
              <a:t> </a:t>
            </a:r>
            <a:r>
              <a:rPr lang="fi-FI" sz="1400" dirty="0" err="1"/>
              <a:t>forests</a:t>
            </a:r>
            <a:r>
              <a:rPr lang="fi-FI" sz="1400" dirty="0"/>
              <a:t>. Eur J Forest </a:t>
            </a:r>
            <a:r>
              <a:rPr lang="fi-FI" sz="1400" dirty="0" err="1"/>
              <a:t>Res</a:t>
            </a:r>
            <a:r>
              <a:rPr lang="fi-FI" sz="1400" dirty="0"/>
              <a:t> 137, 93–107 (2018). </a:t>
            </a:r>
            <a:r>
              <a:rPr lang="fi-FI" sz="1400" dirty="0">
                <a:hlinkClick r:id="rId5"/>
              </a:rPr>
              <a:t>https://doi.org/10.1007/s10342-017-1093-9</a:t>
            </a:r>
            <a:r>
              <a:rPr lang="fi-FI" sz="1400" dirty="0"/>
              <a:t> </a:t>
            </a:r>
          </a:p>
          <a:p>
            <a:r>
              <a:rPr lang="fi-FI" sz="1400" dirty="0"/>
              <a:t>Metsänhoidon suositukset: </a:t>
            </a:r>
            <a:r>
              <a:rPr lang="fi-FI" sz="1400" dirty="0">
                <a:hlinkClick r:id="rId6"/>
              </a:rPr>
              <a:t>Metsänhoidon suositukset (metsanhoidonsuositukset.fi)</a:t>
            </a:r>
            <a:endParaRPr lang="fi-FI" sz="1400" dirty="0"/>
          </a:p>
          <a:p>
            <a:r>
              <a:rPr lang="fi-FI" sz="1400" dirty="0"/>
              <a:t>Metsätilastollinen vuosikirja 2022. Luonnonvarakeskus. </a:t>
            </a:r>
            <a:r>
              <a:rPr lang="fi-FI" sz="1400" dirty="0">
                <a:hlinkClick r:id="rId7"/>
              </a:rPr>
              <a:t>http://urn.fi/URN:ISBN:978-952-380-584-2</a:t>
            </a:r>
            <a:endParaRPr lang="fi-FI" sz="1400" dirty="0"/>
          </a:p>
          <a:p>
            <a:r>
              <a:rPr lang="fi-FI" sz="1400" dirty="0"/>
              <a:t>Päivinen, R., Lehtoviita, J. &amp; Arnkil, N. 2017. Kestävää kasvua metsistä - tasapainoisesti tulevaisuuteen. Tapion raportteja nro 16. Tapio Oy. ISBN 978-952-5632-48-4 (pdf). </a:t>
            </a:r>
            <a:r>
              <a:rPr lang="fi-FI" sz="1400" u="sng" dirty="0">
                <a:hlinkClick r:id="rId8"/>
              </a:rPr>
              <a:t>Kestavaa-kasvua-metsasta-raportti.pdf (tapio.fi)</a:t>
            </a:r>
            <a:r>
              <a:rPr lang="fi-FI" sz="1400" dirty="0"/>
              <a:t>  </a:t>
            </a:r>
          </a:p>
          <a:p>
            <a:r>
              <a:rPr lang="fi-FI" sz="1400" dirty="0"/>
              <a:t>UPM 2024. </a:t>
            </a:r>
            <a:r>
              <a:rPr lang="fi-FI" sz="1400" dirty="0">
                <a:hlinkClick r:id="rId9"/>
              </a:rPr>
              <a:t>https://www.upmforestlife.com/fi/hiilensidonta-demo</a:t>
            </a:r>
            <a:r>
              <a:rPr lang="fi-FI" sz="1400" dirty="0"/>
              <a:t> [viitattu 10.5.2024]</a:t>
            </a:r>
          </a:p>
          <a:p>
            <a:endParaRPr lang="fi-FI" dirty="0"/>
          </a:p>
        </p:txBody>
      </p:sp>
      <p:sp>
        <p:nvSpPr>
          <p:cNvPr id="4" name="Dian numeron paikkamerkki 3">
            <a:extLst>
              <a:ext uri="{FF2B5EF4-FFF2-40B4-BE49-F238E27FC236}">
                <a16:creationId xmlns:a16="http://schemas.microsoft.com/office/drawing/2014/main" id="{29540DEB-5FF4-4CC8-9D15-483D1CDB45E4}"/>
              </a:ext>
            </a:extLst>
          </p:cNvPr>
          <p:cNvSpPr>
            <a:spLocks noGrp="1"/>
          </p:cNvSpPr>
          <p:nvPr>
            <p:ph type="sldNum" sz="quarter" idx="12"/>
          </p:nvPr>
        </p:nvSpPr>
        <p:spPr/>
        <p:txBody>
          <a:bodyPr/>
          <a:lstStyle/>
          <a:p>
            <a:fld id="{2020BB7A-7565-440A-AF71-226D618FE89D}" type="slidenum">
              <a:rPr lang="fi-FI" smtClean="0"/>
              <a:t>63</a:t>
            </a:fld>
            <a:endParaRPr lang="fi-FI"/>
          </a:p>
        </p:txBody>
      </p:sp>
      <p:sp>
        <p:nvSpPr>
          <p:cNvPr id="3" name="Alatunnisteen paikkamerkki 2">
            <a:extLst>
              <a:ext uri="{FF2B5EF4-FFF2-40B4-BE49-F238E27FC236}">
                <a16:creationId xmlns:a16="http://schemas.microsoft.com/office/drawing/2014/main" id="{E026F926-5798-49E0-95CC-8FBF9A7FBA08}"/>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1856547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n paikkamerkki 5" descr="Kuva nuoresta metsästä, jossa kasvaa koivua, mäntyä ja kuusta.">
            <a:extLst>
              <a:ext uri="{FF2B5EF4-FFF2-40B4-BE49-F238E27FC236}">
                <a16:creationId xmlns:a16="http://schemas.microsoft.com/office/drawing/2014/main" id="{EAB01A40-880B-4A76-843E-E33AF6842D2F}"/>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740" b="1740"/>
          <a:stretch/>
        </p:blipFill>
        <p:spPr>
          <a:xfrm>
            <a:off x="0" y="-1"/>
            <a:ext cx="4304682" cy="6876000"/>
          </a:xfrm>
        </p:spPr>
      </p:pic>
      <p:sp>
        <p:nvSpPr>
          <p:cNvPr id="2" name="Otsikko 1">
            <a:extLst>
              <a:ext uri="{FF2B5EF4-FFF2-40B4-BE49-F238E27FC236}">
                <a16:creationId xmlns:a16="http://schemas.microsoft.com/office/drawing/2014/main" id="{6CAB65E1-DE56-454F-B271-6207EBFD003F}"/>
              </a:ext>
            </a:extLst>
          </p:cNvPr>
          <p:cNvSpPr>
            <a:spLocks noGrp="1"/>
          </p:cNvSpPr>
          <p:nvPr>
            <p:ph type="title"/>
          </p:nvPr>
        </p:nvSpPr>
        <p:spPr/>
        <p:txBody>
          <a:bodyPr/>
          <a:lstStyle/>
          <a:p>
            <a:r>
              <a:rPr lang="fi-FI" dirty="0"/>
              <a:t>Metsien kasvu Suomessa 2/2</a:t>
            </a:r>
          </a:p>
        </p:txBody>
      </p:sp>
      <p:sp>
        <p:nvSpPr>
          <p:cNvPr id="13" name="Sisällön paikkamerkki 12">
            <a:extLst>
              <a:ext uri="{FF2B5EF4-FFF2-40B4-BE49-F238E27FC236}">
                <a16:creationId xmlns:a16="http://schemas.microsoft.com/office/drawing/2014/main" id="{3DF03EF0-92C0-49DD-91F8-0F9176A5A022}"/>
              </a:ext>
            </a:extLst>
          </p:cNvPr>
          <p:cNvSpPr>
            <a:spLocks noGrp="1"/>
          </p:cNvSpPr>
          <p:nvPr>
            <p:ph idx="1"/>
          </p:nvPr>
        </p:nvSpPr>
        <p:spPr>
          <a:xfrm>
            <a:off x="4511824" y="1484784"/>
            <a:ext cx="7004800" cy="4608512"/>
          </a:xfrm>
        </p:spPr>
        <p:txBody>
          <a:bodyPr/>
          <a:lstStyle/>
          <a:p>
            <a:r>
              <a:rPr lang="fi-FI" sz="2000" dirty="0"/>
              <a:t>Suomen metsien kasvu on noin </a:t>
            </a:r>
            <a:br>
              <a:rPr lang="fi-FI" sz="2000" dirty="0"/>
            </a:br>
            <a:r>
              <a:rPr lang="fi-FI" sz="2000" b="1" dirty="0"/>
              <a:t>103 miljoonaa kuutiometriä</a:t>
            </a:r>
            <a:r>
              <a:rPr lang="fi-FI" sz="2000" dirty="0"/>
              <a:t> vuodessa (Metsätilastollinen vuosikirja 2022).</a:t>
            </a:r>
          </a:p>
          <a:p>
            <a:pPr fontAlgn="base"/>
            <a:r>
              <a:rPr lang="fi-FI" sz="2000" dirty="0"/>
              <a:t>Metsien kestävän käytön edellytys on, että puuston kasvu ja poistuma ovat pitkällä tähtäimellä tasapainossa. </a:t>
            </a:r>
          </a:p>
          <a:p>
            <a:pPr lvl="1" fontAlgn="base"/>
            <a:r>
              <a:rPr lang="fi-FI" sz="2000" dirty="0"/>
              <a:t>Suomessa metsien kasvu on ollut poistumaa suurempaa jo vuosikymmenien ajan.  </a:t>
            </a:r>
          </a:p>
          <a:p>
            <a:pPr lvl="1" fontAlgn="base"/>
            <a:r>
              <a:rPr lang="fi-FI" sz="2000" dirty="0"/>
              <a:t>Vuonna 2022 puuston kasvu kääntyi laskuun ensimmäistä kertaa 1970-luvun jälkeen (</a:t>
            </a:r>
            <a:r>
              <a:rPr lang="fi-FI" sz="2000" dirty="0" err="1"/>
              <a:t>Haakana</a:t>
            </a:r>
            <a:r>
              <a:rPr lang="fi-FI" sz="2000" dirty="0"/>
              <a:t> ym. 2022). </a:t>
            </a:r>
          </a:p>
          <a:p>
            <a:pPr lvl="2" fontAlgn="base"/>
            <a:r>
              <a:rPr lang="fi-FI" sz="1600" dirty="0"/>
              <a:t>Kasvun taantuminen liittyy metsien ikäluokkarakenteen muutoksiin sekä etenkin Pohjois-Suomen mäntyvaltaisten metsien huonoihin kasvukausiin, jotka taas ovat olleet seurausta hyvistä käpyvuosista ja kesien kuivuusjaksoista</a:t>
            </a:r>
            <a:r>
              <a:rPr lang="fi-FI" sz="1800" dirty="0"/>
              <a:t>. </a:t>
            </a:r>
          </a:p>
        </p:txBody>
      </p:sp>
      <p:sp>
        <p:nvSpPr>
          <p:cNvPr id="4" name="Dian numeron paikkamerkki 3">
            <a:extLst>
              <a:ext uri="{FF2B5EF4-FFF2-40B4-BE49-F238E27FC236}">
                <a16:creationId xmlns:a16="http://schemas.microsoft.com/office/drawing/2014/main" id="{02B7F321-3B6B-4806-BEC3-136719934135}"/>
              </a:ext>
            </a:extLst>
          </p:cNvPr>
          <p:cNvSpPr>
            <a:spLocks noGrp="1"/>
          </p:cNvSpPr>
          <p:nvPr>
            <p:ph type="sldNum" sz="quarter" idx="12"/>
          </p:nvPr>
        </p:nvSpPr>
        <p:spPr/>
        <p:txBody>
          <a:bodyPr/>
          <a:lstStyle/>
          <a:p>
            <a:fld id="{2020BB7A-7565-440A-AF71-226D618FE89D}" type="slidenum">
              <a:rPr lang="fi-FI" smtClean="0"/>
              <a:t>7</a:t>
            </a:fld>
            <a:endParaRPr lang="fi-FI"/>
          </a:p>
        </p:txBody>
      </p:sp>
      <p:sp>
        <p:nvSpPr>
          <p:cNvPr id="3" name="Alatunnisteen paikkamerkki 2">
            <a:extLst>
              <a:ext uri="{FF2B5EF4-FFF2-40B4-BE49-F238E27FC236}">
                <a16:creationId xmlns:a16="http://schemas.microsoft.com/office/drawing/2014/main" id="{756DAB46-9E55-4972-9FA1-3731C372805D}"/>
              </a:ext>
            </a:extLst>
          </p:cNvPr>
          <p:cNvSpPr>
            <a:spLocks noGrp="1"/>
          </p:cNvSpPr>
          <p:nvPr>
            <p:ph type="ftr" sz="quarter" idx="11"/>
          </p:nvPr>
        </p:nvSpPr>
        <p:spPr>
          <a:xfrm>
            <a:off x="4476000" y="6435761"/>
            <a:ext cx="5554600" cy="365125"/>
          </a:xfrm>
        </p:spPr>
        <p:txBody>
          <a:bodyPr/>
          <a:lstStyle/>
          <a:p>
            <a:r>
              <a:rPr lang="en-US" dirty="0"/>
              <a:t>This work © 2024 by Tapio </a:t>
            </a:r>
            <a:r>
              <a:rPr lang="en-US" dirty="0" err="1"/>
              <a:t>Palvelut</a:t>
            </a:r>
            <a:r>
              <a:rPr lang="en-US" dirty="0"/>
              <a:t> Oy is licensed under CC BY-SA 4.0 </a:t>
            </a:r>
            <a:endParaRPr lang="fi-FI" dirty="0"/>
          </a:p>
        </p:txBody>
      </p:sp>
    </p:spTree>
    <p:extLst>
      <p:ext uri="{BB962C8B-B14F-4D97-AF65-F5344CB8AC3E}">
        <p14:creationId xmlns:p14="http://schemas.microsoft.com/office/powerpoint/2010/main" val="3276705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30B091FD-9E87-4B0F-9296-97B6D3FCB06E}"/>
              </a:ext>
            </a:extLst>
          </p:cNvPr>
          <p:cNvSpPr>
            <a:spLocks noGrp="1"/>
          </p:cNvSpPr>
          <p:nvPr>
            <p:ph type="title"/>
          </p:nvPr>
        </p:nvSpPr>
        <p:spPr>
          <a:xfrm>
            <a:off x="643600" y="2817000"/>
            <a:ext cx="10904800" cy="1224000"/>
          </a:xfrm>
        </p:spPr>
        <p:txBody>
          <a:bodyPr/>
          <a:lstStyle/>
          <a:p>
            <a:pPr algn="ctr"/>
            <a:r>
              <a:rPr lang="fi-FI" dirty="0"/>
              <a:t>Pohdittavaksi: mitä mahdollisuuksia metsien kasvu luo yhteiskunnalle?</a:t>
            </a:r>
          </a:p>
        </p:txBody>
      </p:sp>
      <p:sp>
        <p:nvSpPr>
          <p:cNvPr id="5" name="Dian numeron paikkamerkki 4">
            <a:extLst>
              <a:ext uri="{FF2B5EF4-FFF2-40B4-BE49-F238E27FC236}">
                <a16:creationId xmlns:a16="http://schemas.microsoft.com/office/drawing/2014/main" id="{2DD9F843-A223-4429-8145-800397CB3374}"/>
              </a:ext>
            </a:extLst>
          </p:cNvPr>
          <p:cNvSpPr>
            <a:spLocks noGrp="1"/>
          </p:cNvSpPr>
          <p:nvPr>
            <p:ph type="sldNum" sz="quarter" idx="12"/>
          </p:nvPr>
        </p:nvSpPr>
        <p:spPr/>
        <p:txBody>
          <a:bodyPr/>
          <a:lstStyle/>
          <a:p>
            <a:fld id="{2020BB7A-7565-440A-AF71-226D618FE89D}" type="slidenum">
              <a:rPr lang="fi-FI" smtClean="0"/>
              <a:t>8</a:t>
            </a:fld>
            <a:endParaRPr lang="fi-FI"/>
          </a:p>
        </p:txBody>
      </p:sp>
      <p:sp>
        <p:nvSpPr>
          <p:cNvPr id="7" name="Alatunnisteen paikkamerkki 6">
            <a:extLst>
              <a:ext uri="{FF2B5EF4-FFF2-40B4-BE49-F238E27FC236}">
                <a16:creationId xmlns:a16="http://schemas.microsoft.com/office/drawing/2014/main" id="{CDFC7748-B901-42BC-B101-7B7EECE298C0}"/>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1193036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n paikkamerkki 6">
            <a:extLst>
              <a:ext uri="{FF2B5EF4-FFF2-40B4-BE49-F238E27FC236}">
                <a16:creationId xmlns:a16="http://schemas.microsoft.com/office/drawing/2014/main" id="{77C5C761-D1E9-4021-82B3-D07D8FB5D726}"/>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2192" r="52222"/>
          <a:stretch/>
        </p:blipFill>
        <p:spPr>
          <a:xfrm>
            <a:off x="704620" y="136525"/>
            <a:ext cx="3600062" cy="6721475"/>
          </a:xfrm>
        </p:spPr>
      </p:pic>
      <p:sp>
        <p:nvSpPr>
          <p:cNvPr id="2" name="Otsikko 1">
            <a:extLst>
              <a:ext uri="{FF2B5EF4-FFF2-40B4-BE49-F238E27FC236}">
                <a16:creationId xmlns:a16="http://schemas.microsoft.com/office/drawing/2014/main" id="{6CAB65E1-DE56-454F-B271-6207EBFD003F}"/>
              </a:ext>
            </a:extLst>
          </p:cNvPr>
          <p:cNvSpPr>
            <a:spLocks noGrp="1"/>
          </p:cNvSpPr>
          <p:nvPr>
            <p:ph type="title"/>
          </p:nvPr>
        </p:nvSpPr>
        <p:spPr/>
        <p:txBody>
          <a:bodyPr/>
          <a:lstStyle/>
          <a:p>
            <a:r>
              <a:rPr lang="fi-FI" dirty="0"/>
              <a:t>Kasvuun vaikuttavat tekijät – </a:t>
            </a:r>
            <a:r>
              <a:rPr lang="fi-FI" b="1" dirty="0"/>
              <a:t>PINTA-ALA</a:t>
            </a:r>
          </a:p>
        </p:txBody>
      </p:sp>
      <p:sp>
        <p:nvSpPr>
          <p:cNvPr id="3" name="Sisällön paikkamerkki 2">
            <a:extLst>
              <a:ext uri="{FF2B5EF4-FFF2-40B4-BE49-F238E27FC236}">
                <a16:creationId xmlns:a16="http://schemas.microsoft.com/office/drawing/2014/main" id="{C8A304B5-EDF3-4FB0-846C-7FDE33F57346}"/>
              </a:ext>
            </a:extLst>
          </p:cNvPr>
          <p:cNvSpPr>
            <a:spLocks noGrp="1"/>
          </p:cNvSpPr>
          <p:nvPr>
            <p:ph idx="1"/>
          </p:nvPr>
        </p:nvSpPr>
        <p:spPr/>
        <p:txBody>
          <a:bodyPr/>
          <a:lstStyle/>
          <a:p>
            <a:r>
              <a:rPr lang="fi-FI" dirty="0"/>
              <a:t>Metsäpinta-alan lisääminen on suurin yksittäinen keino lisätä metsien kasvua.</a:t>
            </a:r>
          </a:p>
          <a:p>
            <a:r>
              <a:rPr lang="fi-FI" dirty="0"/>
              <a:t>Metsäpinta-alaa voidaan lisätä perustamalla metsä puuttomalle, muussa kuin metsätalouden käytössä olevalle alueelle. Tällaisia alueita ovat esimerkiksi turve- ja maataloustuotannosta vapautuneet alueet.  </a:t>
            </a:r>
          </a:p>
        </p:txBody>
      </p:sp>
      <p:sp>
        <p:nvSpPr>
          <p:cNvPr id="4" name="Dian numeron paikkamerkki 3">
            <a:extLst>
              <a:ext uri="{FF2B5EF4-FFF2-40B4-BE49-F238E27FC236}">
                <a16:creationId xmlns:a16="http://schemas.microsoft.com/office/drawing/2014/main" id="{02B7F321-3B6B-4806-BEC3-136719934135}"/>
              </a:ext>
            </a:extLst>
          </p:cNvPr>
          <p:cNvSpPr>
            <a:spLocks noGrp="1"/>
          </p:cNvSpPr>
          <p:nvPr>
            <p:ph type="sldNum" sz="quarter" idx="12"/>
          </p:nvPr>
        </p:nvSpPr>
        <p:spPr/>
        <p:txBody>
          <a:bodyPr/>
          <a:lstStyle/>
          <a:p>
            <a:fld id="{2020BB7A-7565-440A-AF71-226D618FE89D}" type="slidenum">
              <a:rPr lang="fi-FI" smtClean="0"/>
              <a:t>9</a:t>
            </a:fld>
            <a:endParaRPr lang="fi-FI"/>
          </a:p>
        </p:txBody>
      </p:sp>
      <p:sp>
        <p:nvSpPr>
          <p:cNvPr id="5" name="Alatunnisteen paikkamerkki 4">
            <a:extLst>
              <a:ext uri="{FF2B5EF4-FFF2-40B4-BE49-F238E27FC236}">
                <a16:creationId xmlns:a16="http://schemas.microsoft.com/office/drawing/2014/main" id="{E121B1F2-FF01-4F1F-87D8-208DC56D11F1}"/>
              </a:ext>
            </a:extLst>
          </p:cNvPr>
          <p:cNvSpPr>
            <a:spLocks noGrp="1"/>
          </p:cNvSpPr>
          <p:nvPr>
            <p:ph type="ftr" sz="quarter" idx="11"/>
          </p:nvPr>
        </p:nvSpPr>
        <p:spPr>
          <a:xfrm>
            <a:off x="4367808" y="6453336"/>
            <a:ext cx="5554600" cy="365125"/>
          </a:xfrm>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1064528553"/>
      </p:ext>
    </p:extLst>
  </p:cSld>
  <p:clrMapOvr>
    <a:masterClrMapping/>
  </p:clrMapOvr>
</p:sld>
</file>

<file path=ppt/theme/theme1.xml><?xml version="1.0" encoding="utf-8"?>
<a:theme xmlns:a="http://schemas.openxmlformats.org/drawingml/2006/main" name="Tapio">
  <a:themeElements>
    <a:clrScheme name="Tapio">
      <a:dk1>
        <a:sysClr val="windowText" lastClr="000000"/>
      </a:dk1>
      <a:lt1>
        <a:sysClr val="window" lastClr="FFFFFF"/>
      </a:lt1>
      <a:dk2>
        <a:srgbClr val="61BF1A"/>
      </a:dk2>
      <a:lt2>
        <a:srgbClr val="B3B1B2"/>
      </a:lt2>
      <a:accent1>
        <a:srgbClr val="09984A"/>
      </a:accent1>
      <a:accent2>
        <a:srgbClr val="C1D82F"/>
      </a:accent2>
      <a:accent3>
        <a:srgbClr val="007DB8"/>
      </a:accent3>
      <a:accent4>
        <a:srgbClr val="684D94"/>
      </a:accent4>
      <a:accent5>
        <a:srgbClr val="E58B1E"/>
      </a:accent5>
      <a:accent6>
        <a:srgbClr val="93278F"/>
      </a:accent6>
      <a:hlink>
        <a:srgbClr val="005BBE"/>
      </a:hlink>
      <a:folHlink>
        <a:srgbClr val="684D94"/>
      </a:folHlink>
    </a:clrScheme>
    <a:fontScheme name="Tapio">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sz="2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2600" dirty="0" err="1" smtClean="0"/>
        </a:defPPr>
      </a:lstStyle>
    </a:txDef>
  </a:objectDefaults>
  <a:extraClrSchemeLst/>
  <a:extLst>
    <a:ext uri="{05A4C25C-085E-4340-85A3-A5531E510DB2}">
      <thm15:themeFamily xmlns:thm15="http://schemas.microsoft.com/office/thememl/2012/main" name="Tapio Oy esitysmalli - Uudet kuvat  -  Vain luku" id="{9E00CF01-5241-40FD-B259-E3F75FE1A1A3}" vid="{13FA5D3E-E438-4899-992F-0C4B3526CDB7}"/>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85130c2-e621-4f4d-b2ce-cdf9adfc3b71">
      <Terms xmlns="http://schemas.microsoft.com/office/infopath/2007/PartnerControls"/>
    </lcf76f155ced4ddcb4097134ff3c332f>
    <TaxCatchAll xmlns="369bb42a-60a8-42f0-9996-7dcf6c814670" xsi:nil="true"/>
    <SharedWithUsers xmlns="369bb42a-60a8-42f0-9996-7dcf6c814670">
      <UserInfo>
        <DisplayName>Varpu Kuutti</DisplayName>
        <AccountId>52</AccountId>
        <AccountType/>
      </UserInfo>
      <UserInfo>
        <DisplayName>Riina Hautala</DisplayName>
        <AccountId>56</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Asiakirja" ma:contentTypeID="0x010100614183A63F03184C9E5A2AA0879D7B22" ma:contentTypeVersion="14" ma:contentTypeDescription="Luo uusi asiakirja." ma:contentTypeScope="" ma:versionID="68e4596edf207da416e9b604cc0b4659">
  <xsd:schema xmlns:xsd="http://www.w3.org/2001/XMLSchema" xmlns:xs="http://www.w3.org/2001/XMLSchema" xmlns:p="http://schemas.microsoft.com/office/2006/metadata/properties" xmlns:ns2="e85130c2-e621-4f4d-b2ce-cdf9adfc3b71" xmlns:ns3="369bb42a-60a8-42f0-9996-7dcf6c814670" targetNamespace="http://schemas.microsoft.com/office/2006/metadata/properties" ma:root="true" ma:fieldsID="8b997d1dbe918530102466ec13040b05" ns2:_="" ns3:_="">
    <xsd:import namespace="e85130c2-e621-4f4d-b2ce-cdf9adfc3b71"/>
    <xsd:import namespace="369bb42a-60a8-42f0-9996-7dcf6c81467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5130c2-e621-4f4d-b2ce-cdf9adfc3b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Kuvien tunnisteet" ma:readOnly="false" ma:fieldId="{5cf76f15-5ced-4ddc-b409-7134ff3c332f}" ma:taxonomyMulti="true" ma:sspId="ef69aae1-ccda-4498-8d0b-c3739e7b8c3d"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69bb42a-60a8-42f0-9996-7dcf6c814670" elementFormDefault="qualified">
    <xsd:import namespace="http://schemas.microsoft.com/office/2006/documentManagement/types"/>
    <xsd:import namespace="http://schemas.microsoft.com/office/infopath/2007/PartnerControls"/>
    <xsd:element name="SharedWithUsers" ma:index="10"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Jakamisen tiedot" ma:internalName="SharedWithDetails" ma:readOnly="true">
      <xsd:simpleType>
        <xsd:restriction base="dms:Note">
          <xsd:maxLength value="255"/>
        </xsd:restriction>
      </xsd:simpleType>
    </xsd:element>
    <xsd:element name="TaxCatchAll" ma:index="16" nillable="true" ma:displayName="Taxonomy Catch All Column" ma:hidden="true" ma:list="{2e8dbc2d-a30c-4912-953a-d9f40e230437}" ma:internalName="TaxCatchAll" ma:showField="CatchAllData" ma:web="369bb42a-60a8-42f0-9996-7dcf6c8146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0D7F98-AE9C-430A-8571-668F4C297F90}">
  <ds:schemaRefs>
    <ds:schemaRef ds:uri="http://schemas.microsoft.com/office/2006/metadata/properties"/>
    <ds:schemaRef ds:uri="http://schemas.microsoft.com/office/2006/documentManagement/types"/>
    <ds:schemaRef ds:uri="http://schemas.openxmlformats.org/package/2006/metadata/core-properties"/>
    <ds:schemaRef ds:uri="e85130c2-e621-4f4d-b2ce-cdf9adfc3b71"/>
    <ds:schemaRef ds:uri="http://purl.org/dc/terms/"/>
    <ds:schemaRef ds:uri="http://purl.org/dc/dcmitype/"/>
    <ds:schemaRef ds:uri="http://schemas.microsoft.com/office/infopath/2007/PartnerControls"/>
    <ds:schemaRef ds:uri="369bb42a-60a8-42f0-9996-7dcf6c814670"/>
    <ds:schemaRef ds:uri="http://www.w3.org/XML/1998/namespace"/>
    <ds:schemaRef ds:uri="http://purl.org/dc/elements/1.1/"/>
  </ds:schemaRefs>
</ds:datastoreItem>
</file>

<file path=customXml/itemProps2.xml><?xml version="1.0" encoding="utf-8"?>
<ds:datastoreItem xmlns:ds="http://schemas.openxmlformats.org/officeDocument/2006/customXml" ds:itemID="{BCB9F6F1-9DC8-4E47-A308-9AD44BE6D2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5130c2-e621-4f4d-b2ce-cdf9adfc3b71"/>
    <ds:schemaRef ds:uri="369bb42a-60a8-42f0-9996-7dcf6c8146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D5823F7-3D34-4E54-9141-740F9217A3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Tapio Oy esitysmalli - Uudet kuvat</Template>
  <TotalTime>1551</TotalTime>
  <Words>4636</Words>
  <Application>Microsoft Office PowerPoint</Application>
  <PresentationFormat>Laajakuva</PresentationFormat>
  <Paragraphs>497</Paragraphs>
  <Slides>63</Slides>
  <Notes>6</Notes>
  <HiddenSlides>0</HiddenSlides>
  <MMClips>2</MMClips>
  <ScaleCrop>false</ScaleCrop>
  <HeadingPairs>
    <vt:vector size="6" baseType="variant">
      <vt:variant>
        <vt:lpstr>Käytetyt fontit</vt:lpstr>
      </vt:variant>
      <vt:variant>
        <vt:i4>5</vt:i4>
      </vt:variant>
      <vt:variant>
        <vt:lpstr>Teema</vt:lpstr>
      </vt:variant>
      <vt:variant>
        <vt:i4>1</vt:i4>
      </vt:variant>
      <vt:variant>
        <vt:lpstr>Dian otsikot</vt:lpstr>
      </vt:variant>
      <vt:variant>
        <vt:i4>63</vt:i4>
      </vt:variant>
    </vt:vector>
  </HeadingPairs>
  <TitlesOfParts>
    <vt:vector size="69" baseType="lpstr">
      <vt:lpstr>Arial</vt:lpstr>
      <vt:lpstr>Calibri</vt:lpstr>
      <vt:lpstr>Corbel</vt:lpstr>
      <vt:lpstr>opensans</vt:lpstr>
      <vt:lpstr>Source Sans Pro</vt:lpstr>
      <vt:lpstr>Tapio</vt:lpstr>
      <vt:lpstr>Metsien kasvu ja kestävä bioenergian korjuu -opetusmateriaali</vt:lpstr>
      <vt:lpstr>Ennen aloitusta</vt:lpstr>
      <vt:lpstr>PowerPoint-esitys</vt:lpstr>
      <vt:lpstr>Metsien kasvuun vaikuttavat tekijät</vt:lpstr>
      <vt:lpstr>PowerPoint-esitys</vt:lpstr>
      <vt:lpstr>Metsien kasvu Suomessa 1/2</vt:lpstr>
      <vt:lpstr>Metsien kasvu Suomessa 2/2</vt:lpstr>
      <vt:lpstr>Pohdittavaksi: mitä mahdollisuuksia metsien kasvu luo yhteiskunnalle?</vt:lpstr>
      <vt:lpstr>Kasvuun vaikuttavat tekijät – PINTA-ALA</vt:lpstr>
      <vt:lpstr>Kasvuun vaikuttavat tekijät – KASVUPAIKKA</vt:lpstr>
      <vt:lpstr>Kasvuun vaikuttavat tekijät – KASVUPAIKKA</vt:lpstr>
      <vt:lpstr>Kasvupaikkaluokitus</vt:lpstr>
      <vt:lpstr>Kasvupaikkaluokitus</vt:lpstr>
      <vt:lpstr>Boniteetti</vt:lpstr>
      <vt:lpstr>Kasvuun vaikuttavat tekijät – PUULAJI JA PUUSTON IKÄ</vt:lpstr>
      <vt:lpstr>Esimerkki: männyn, kuusen ja rauduskoivun kasvu eri ikäisinä</vt:lpstr>
      <vt:lpstr>Kasvuun vaikuttavat tekijät – HAKKUUT</vt:lpstr>
      <vt:lpstr>Kasvuun vaikuttavat tekijät – JALOSTUS</vt:lpstr>
      <vt:lpstr>Kasvuun vaikuttavat tekijät – JALOSTUS</vt:lpstr>
      <vt:lpstr>Kasvuun vaikuttavat tekijät – TUHOT</vt:lpstr>
      <vt:lpstr>PowerPoint-esitys</vt:lpstr>
      <vt:lpstr>Tuhojen aiheuttamat kustannukset</vt:lpstr>
      <vt:lpstr>Kasvuun vaikuttavat tekijät - YHTEENVETO</vt:lpstr>
      <vt:lpstr>Ilmastonmuutoksen vaikutukset metsien kasvuun</vt:lpstr>
      <vt:lpstr>Miten ilmastonmuutoksen aiheuttamat muutokset voivat vaikuttaa metsien kasvuun?</vt:lpstr>
      <vt:lpstr>PowerPoint-esitys</vt:lpstr>
      <vt:lpstr>Metsien hiilensidonta</vt:lpstr>
      <vt:lpstr>Metsien hiilinielu ja -varasto</vt:lpstr>
      <vt:lpstr>Kuinka paljon metsä sitoo hiiltä?</vt:lpstr>
      <vt:lpstr>Kasvua lisäävät tekijät</vt:lpstr>
      <vt:lpstr>Kasvua vähentävät tekijät</vt:lpstr>
      <vt:lpstr>Ilmastonmuutos vaikutukset erilaisia etelässä ja pohjoisessa</vt:lpstr>
      <vt:lpstr>Ilmastonmuutoksen vaikutukset suometsien kasvuun</vt:lpstr>
      <vt:lpstr>Suot ja suometsien erityispiirteet</vt:lpstr>
      <vt:lpstr>Metsänkasvatusvaihtoehtojen vaikutus metsien kasvuun</vt:lpstr>
      <vt:lpstr>PowerPoint-esitys</vt:lpstr>
      <vt:lpstr>Jaksollisen ja jatkuvan kasvatuksen vertailua</vt:lpstr>
      <vt:lpstr>Jaksollisen ja jatkuvan kasvatuksen vertailua</vt:lpstr>
      <vt:lpstr>Kasvuun vaikuttavat metsänhoidon menetelmät</vt:lpstr>
      <vt:lpstr>PowerPoint-esitys</vt:lpstr>
      <vt:lpstr>Kasvuun vaikuttavat metsänhoidon menetelmät – metsän uudistaminen</vt:lpstr>
      <vt:lpstr>Metsän uudistaminen</vt:lpstr>
      <vt:lpstr>Kasvuun vaikuttavat metsänhoidon menetelmät – taimikon varhaishoito</vt:lpstr>
      <vt:lpstr>Kasvuun vaikuttavat metsänhoidon menetelmät – taimikon varhaisperkaus</vt:lpstr>
      <vt:lpstr>Kasvuun vaikuttavat metsänhoidon menetelmät – taimikon varhaisperkaus</vt:lpstr>
      <vt:lpstr>Kasvuun vaikuttavat metsänhoidon menetelmät – taimikonharvennus</vt:lpstr>
      <vt:lpstr>Kasvuun vaikuttavat metsänhoidon menetelmät – taimikonharvennus</vt:lpstr>
      <vt:lpstr>Kasvuun vaikuttavat metsänhoidon menetelmät – ensiharvennus</vt:lpstr>
      <vt:lpstr>Kasvuun vaikuttavat metsänhoidon menetelmät – ensiharvennuksen ajoitus</vt:lpstr>
      <vt:lpstr>Ensiharvennusesimerkki tuoreen kankaan kuusikossa Etelä-Suomessa – kuinka suuri poistuma saadaan?</vt:lpstr>
      <vt:lpstr>Kasvuun vaikuttavat metsänhoidon menetelmät – myöhemmät harvennukset</vt:lpstr>
      <vt:lpstr>Kasvuun vaikuttavat metsänhoidon menetelmät – myöhempien harvennusten ajoitus</vt:lpstr>
      <vt:lpstr>Kasvuun vaikuttavat metsänhoidon menetelmät – vesitalouden järjestely</vt:lpstr>
      <vt:lpstr>Kasvuun vaikuttavat metsänhoidon menetelmät – lannoitus</vt:lpstr>
      <vt:lpstr>Kasvuun vaikuttavat metsänhoidon menetelmät – lannoitus</vt:lpstr>
      <vt:lpstr>Kannattaako metsää hoitaa, jos haluaa nopeampaa kasvua?</vt:lpstr>
      <vt:lpstr>Kannattaako metsää hoitaa, jos haluaa nopeampaa kasvua?</vt:lpstr>
      <vt:lpstr>Metsien kasvun vaikutus aines- ja energiapuun tuottoon ja puuston arvokasvuun, hiilensidontaan ja -varastointiin </vt:lpstr>
      <vt:lpstr>PowerPoint-esitys</vt:lpstr>
      <vt:lpstr>Aines- ja energiapuun tuotto</vt:lpstr>
      <vt:lpstr>Hiilen sidonta ja varastointi </vt:lpstr>
      <vt:lpstr>Hienoa! Nyt tiedät perusasiat metsien kasvusta, osaat nimetä kasvuun vaikuttavat tekijät sekä tiedät, miten metsänhoidolla voidaan vaikuttaa metsien kasvuun. </vt:lpstr>
      <vt:lpstr>Lähteet:</vt:lpstr>
    </vt:vector>
  </TitlesOfParts>
  <Company>Tapio Oy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Metsien kasvu</dc:title>
  <dc:creator>Reetta Pilhjerta</dc:creator>
  <cp:lastModifiedBy>Riina Hautala</cp:lastModifiedBy>
  <cp:revision>3</cp:revision>
  <dcterms:created xsi:type="dcterms:W3CDTF">2023-12-27T08:09:11Z</dcterms:created>
  <dcterms:modified xsi:type="dcterms:W3CDTF">2024-05-30T06:26:31Z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0x010100614183A63F03184C9E5A2AA0879D7B22</vt:lpwstr>
  </property>
  <property fmtid="{D5CDD505-2E9C-101B-9397-08002B2CF9AE}" pid="3" name="MediaServiceImageTags">
    <vt:lpwstr/>
  </property>
</Properties>
</file>