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  <p:sldMasterId id="2147483719" r:id="rId8"/>
    <p:sldMasterId id="2147483725" r:id="rId9"/>
    <p:sldMasterId id="2147483729" r:id="rId10"/>
    <p:sldMasterId id="2147483734" r:id="rId11"/>
  </p:sldMasterIdLst>
  <p:notesMasterIdLst>
    <p:notesMasterId r:id="rId17"/>
  </p:notesMasterIdLst>
  <p:handoutMasterIdLst>
    <p:handoutMasterId r:id="rId18"/>
  </p:handoutMasterIdLst>
  <p:sldIdLst>
    <p:sldId id="259" r:id="rId12"/>
    <p:sldId id="359" r:id="rId13"/>
    <p:sldId id="325" r:id="rId14"/>
    <p:sldId id="360" r:id="rId15"/>
    <p:sldId id="357" r:id="rId16"/>
  </p:sldIdLst>
  <p:sldSz cx="12192000" cy="6858000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39253-5781-4A35-A963-A7E20302456B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9C91A-57F5-4D7C-A561-BD079CAC8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028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4" y="6117299"/>
            <a:ext cx="5568617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77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 -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536000"/>
            <a:ext cx="6369600" cy="4461203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200124" y="1536000"/>
            <a:ext cx="4512501" cy="4461203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3" y="6117299"/>
            <a:ext cx="6369599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44510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536000"/>
            <a:ext cx="4320000" cy="4389203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472000" y="1536000"/>
            <a:ext cx="6240000" cy="4044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471931" y="5661250"/>
            <a:ext cx="5424603" cy="263953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48091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pääll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536001"/>
            <a:ext cx="10992000" cy="1377329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9404" y="3021330"/>
            <a:ext cx="10992597" cy="304467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6" y="6129305"/>
            <a:ext cx="8978007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6193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80000" y="360000"/>
            <a:ext cx="11232000" cy="5634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79382" y="6048005"/>
            <a:ext cx="8978007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2041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2988013"/>
            <a:ext cx="6096000" cy="1305084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851248"/>
            <a:ext cx="6168000" cy="810000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61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3320988"/>
            <a:ext cx="5711957" cy="1152128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689141"/>
            <a:ext cx="6168000" cy="1692188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54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2988013"/>
            <a:ext cx="6096000" cy="1305084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851248"/>
            <a:ext cx="6168000" cy="810000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31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3320988"/>
            <a:ext cx="5711957" cy="1152128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689141"/>
            <a:ext cx="6168000" cy="1692188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80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4" y="6117299"/>
            <a:ext cx="5568617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958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2988013"/>
            <a:ext cx="6096000" cy="1305084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851248"/>
            <a:ext cx="6168000" cy="810000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39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kalv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224" y="3320988"/>
            <a:ext cx="5711957" cy="1152128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000" y="4689141"/>
            <a:ext cx="6168000" cy="1692188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16000" y="4546800"/>
            <a:ext cx="6144683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3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4" y="6117299"/>
            <a:ext cx="5568617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65598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16.11.2020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6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6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" y="5779200"/>
            <a:ext cx="12192025" cy="108102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5" y="528000"/>
            <a:ext cx="10993633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03" y="1536000"/>
            <a:ext cx="10992000" cy="4509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00" y="6616800"/>
            <a:ext cx="3407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1067">
                <a:solidFill>
                  <a:schemeClr val="bg1"/>
                </a:solidFill>
              </a:defRPr>
            </a:lvl1pPr>
          </a:lstStyle>
          <a:p>
            <a:fld id="{10CE0D2C-5E23-47A5-9959-BC7167834D6C}" type="datetime1">
              <a:rPr lang="fi-FI" noProof="1" smtClean="0"/>
              <a:t>16.11.2020</a:t>
            </a:fld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4000" y="6616800"/>
            <a:ext cx="307216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400"/>
              </a:lnSpc>
              <a:defRPr sz="1067">
                <a:solidFill>
                  <a:schemeClr val="bg1"/>
                </a:solidFill>
              </a:defRPr>
            </a:lvl1pPr>
          </a:lstStyle>
          <a:p>
            <a:r>
              <a:rPr lang="fi-FI" noProof="1" smtClean="0"/>
              <a:t>Esittäjän nimi alatunnisteeseen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6" y="6616800"/>
            <a:ext cx="2976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1333" b="1">
                <a:solidFill>
                  <a:schemeClr val="bg1"/>
                </a:solidFill>
              </a:defRPr>
            </a:lvl1pPr>
          </a:lstStyle>
          <a:p>
            <a:fld id="{B63888E4-B065-43EF-8E16-5918655F770D}" type="slidenum">
              <a:rPr lang="fi-FI" noProof="1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8558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354" rtl="0" eaLnBrk="1" latinLnBrk="0" hangingPunct="1">
        <a:lnSpc>
          <a:spcPts val="4267"/>
        </a:lnSpc>
        <a:spcBef>
          <a:spcPct val="0"/>
        </a:spcBef>
        <a:buNone/>
        <a:defRPr sz="42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54" rtl="0" eaLnBrk="1" latinLnBrk="0" hangingPunct="1">
        <a:lnSpc>
          <a:spcPts val="3467"/>
        </a:lnSpc>
        <a:spcBef>
          <a:spcPts val="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335992" algn="l" defTabSz="914354" rtl="0" eaLnBrk="1" latinLnBrk="0" hangingPunct="1">
        <a:lnSpc>
          <a:spcPts val="3467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671983" indent="-335992" algn="l" defTabSz="914354" rtl="0" eaLnBrk="1" latinLnBrk="0" hangingPunct="1">
        <a:lnSpc>
          <a:spcPts val="2933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007975" indent="-335992" algn="l" defTabSz="914354" rtl="0" eaLnBrk="1" latinLnBrk="0" hangingPunct="1">
        <a:lnSpc>
          <a:spcPts val="2933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343966" indent="-335992" algn="l" defTabSz="914354" rtl="0" eaLnBrk="1" latinLnBrk="0" hangingPunct="1">
        <a:lnSpc>
          <a:spcPts val="2933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80" y="2888940"/>
            <a:ext cx="10993633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03" y="4149080"/>
            <a:ext cx="10992000" cy="19169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4" y="457201"/>
            <a:ext cx="4494793" cy="86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0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80" y="2888940"/>
            <a:ext cx="10993633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03" y="4149080"/>
            <a:ext cx="10992000" cy="19169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4" y="457201"/>
            <a:ext cx="4494793" cy="86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80" y="2888940"/>
            <a:ext cx="10993633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03" y="4149080"/>
            <a:ext cx="10992000" cy="19169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4" y="457201"/>
            <a:ext cx="4494793" cy="86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5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rluudistus.fi/" TargetMode="External"/><Relationship Id="rId2" Type="http://schemas.openxmlformats.org/officeDocument/2006/relationships/hyperlink" Target="mailto:antti.irjala@ym.fi" TargetMode="Externa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BB3A80-760B-4942-B0C4-CCF6F7E7F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480" y="1840723"/>
            <a:ext cx="7217389" cy="3826710"/>
          </a:xfrm>
        </p:spPr>
        <p:txBody>
          <a:bodyPr/>
          <a:lstStyle/>
          <a:p>
            <a:r>
              <a:rPr lang="fi-FI" sz="3600" dirty="0" smtClean="0"/>
              <a:t>Maisematyölupa </a:t>
            </a:r>
            <a:r>
              <a:rPr lang="fi-FI" sz="3600" dirty="0"/>
              <a:t>maankäyttö- ja rakennuslain kokonaisuudistuksessa </a:t>
            </a:r>
            <a:r>
              <a:rPr lang="fi-FI" sz="4800" dirty="0" smtClean="0"/>
              <a:t/>
            </a:r>
            <a:br>
              <a:rPr lang="fi-FI" sz="4800" dirty="0" smtClean="0"/>
            </a:br>
            <a:endParaRPr lang="fi-FI" sz="48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A847C2-E55B-4DB3-AC08-29B448E9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480" y="4227454"/>
            <a:ext cx="6935057" cy="1249419"/>
          </a:xfrm>
        </p:spPr>
        <p:txBody>
          <a:bodyPr/>
          <a:lstStyle/>
          <a:p>
            <a:r>
              <a:rPr lang="fi-FI" dirty="0" smtClean="0"/>
              <a:t>Antti Irjala</a:t>
            </a:r>
            <a:endParaRPr lang="fi-FI" dirty="0"/>
          </a:p>
          <a:p>
            <a:r>
              <a:rPr lang="fi-FI" dirty="0"/>
              <a:t>Metsät ja kaavoitus </a:t>
            </a:r>
            <a:r>
              <a:rPr lang="fi-FI" dirty="0" smtClean="0"/>
              <a:t>18</a:t>
            </a:r>
            <a:r>
              <a:rPr lang="fi-FI" dirty="0" smtClean="0"/>
              <a:t>.11.2020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06AF15-7D87-4EA1-8E96-18EF465D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26A7-7B13-408A-98A5-0AA9F8D9A213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64EC4-9471-4A1A-860F-71F90CC6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6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4192" y="426918"/>
            <a:ext cx="10406984" cy="912645"/>
          </a:xfrm>
        </p:spPr>
        <p:txBody>
          <a:bodyPr/>
          <a:lstStyle/>
          <a:p>
            <a:r>
              <a:rPr lang="fi-FI" sz="3200" dirty="0" smtClean="0"/>
              <a:t>MRL-uudistus ja alueidenkäyttö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1638173"/>
            <a:ext cx="10406984" cy="4032953"/>
          </a:xfrm>
        </p:spPr>
        <p:txBody>
          <a:bodyPr/>
          <a:lstStyle/>
          <a:p>
            <a:r>
              <a:rPr lang="fi-FI" dirty="0" smtClean="0"/>
              <a:t>MRL-uudistuksen alueidenkäyttöä koskevat tavoitteet.</a:t>
            </a:r>
          </a:p>
          <a:p>
            <a:r>
              <a:rPr lang="fi-FI" dirty="0" smtClean="0"/>
              <a:t>Millaiseen </a:t>
            </a:r>
            <a:r>
              <a:rPr lang="fi-FI" dirty="0"/>
              <a:t>maailmaan suunnittelulla tulisi vastata? </a:t>
            </a:r>
          </a:p>
          <a:p>
            <a:r>
              <a:rPr lang="fi-FI" dirty="0" smtClean="0"/>
              <a:t>Lain valmistelun organisointi (parlamentaarinen seurantaryhmä, työryhmä sidosryhmäfoorumi)</a:t>
            </a:r>
          </a:p>
          <a:p>
            <a:r>
              <a:rPr lang="fi-FI" dirty="0" smtClean="0"/>
              <a:t>Alustavat alueidenkäytön pykäläluonnokset kommentoitavana syksyllä 2019.</a:t>
            </a:r>
          </a:p>
          <a:p>
            <a:r>
              <a:rPr lang="fi-FI" dirty="0" err="1" smtClean="0"/>
              <a:t>HE:n</a:t>
            </a:r>
            <a:r>
              <a:rPr lang="fi-FI" dirty="0" smtClean="0"/>
              <a:t> lausuntokierros keväällä 2021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sz="24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EE63CA-3BBE-43DD-ADEF-D0577A787475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16.11.2020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53C16-2649-4D48-AFD3-9E32AB86C978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01CE37-F63B-40B7-9B35-2E753EFB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Alueidenkäytön suunnittelujärjestelmän kokonaisuus (pykäläluonnokset)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84AE33-F1A6-4215-B43E-5186D6DE6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192" y="2222106"/>
            <a:ext cx="10406984" cy="3715698"/>
          </a:xfrm>
        </p:spPr>
        <p:txBody>
          <a:bodyPr/>
          <a:lstStyle/>
          <a:p>
            <a:pPr marL="342900" indent="-342900"/>
            <a:r>
              <a:rPr lang="fi-FI" b="1" dirty="0">
                <a:solidFill>
                  <a:schemeClr val="accent1"/>
                </a:solidFill>
              </a:rPr>
              <a:t>Valtakunnalliset alueidenkäyttötavoitteet </a:t>
            </a:r>
            <a:r>
              <a:rPr lang="fi-FI" dirty="0"/>
              <a:t>pysyisivät pääosin ennallaan. Muutoksia esimerkiksi ilmastonmuutoksen näkökulmasta.</a:t>
            </a:r>
          </a:p>
          <a:p>
            <a:pPr marL="342900" indent="-342900"/>
            <a:r>
              <a:rPr lang="fi-FI" b="1" dirty="0">
                <a:solidFill>
                  <a:schemeClr val="accent1"/>
                </a:solidFill>
              </a:rPr>
              <a:t>Maakuntakaavassa</a:t>
            </a:r>
            <a:r>
              <a:rPr lang="fi-FI" dirty="0"/>
              <a:t> korostuisi suunnittelun kohdentuminen </a:t>
            </a:r>
            <a:r>
              <a:rPr lang="fi-FI" dirty="0" smtClean="0"/>
              <a:t>merkitykseltään </a:t>
            </a:r>
            <a:r>
              <a:rPr lang="fi-FI" dirty="0"/>
              <a:t>maakunnallisten asioiden käsittelyyn. </a:t>
            </a:r>
            <a:r>
              <a:rPr lang="fi-FI" dirty="0" smtClean="0"/>
              <a:t>Maakuntakaavan </a:t>
            </a:r>
            <a:r>
              <a:rPr lang="fi-FI" dirty="0"/>
              <a:t>rooli muuta suunnittelua </a:t>
            </a:r>
            <a:r>
              <a:rPr lang="fi-FI" dirty="0" smtClean="0"/>
              <a:t>velvoittavasti ohjaavana </a:t>
            </a:r>
            <a:r>
              <a:rPr lang="fi-FI" dirty="0"/>
              <a:t>kaavana olisi nykyistä rajatumpi. </a:t>
            </a:r>
          </a:p>
          <a:p>
            <a:pPr marL="342900" indent="-342900"/>
            <a:r>
              <a:rPr lang="fi-FI" b="1" dirty="0" smtClean="0">
                <a:solidFill>
                  <a:schemeClr val="accent1"/>
                </a:solidFill>
              </a:rPr>
              <a:t>Kaupunkiseutusuunnitelma</a:t>
            </a:r>
            <a:r>
              <a:rPr lang="fi-FI" b="1" dirty="0" smtClean="0"/>
              <a:t> </a:t>
            </a:r>
            <a:r>
              <a:rPr lang="fi-FI" dirty="0"/>
              <a:t>olisi uusi osa suunnittelujärjestelmää. </a:t>
            </a:r>
          </a:p>
          <a:p>
            <a:pPr marL="342900" indent="-342900"/>
            <a:r>
              <a:rPr lang="fi-FI" b="1" dirty="0">
                <a:solidFill>
                  <a:schemeClr val="accent1"/>
                </a:solidFill>
              </a:rPr>
              <a:t>Yleiskaava ja asemakaava </a:t>
            </a:r>
            <a:r>
              <a:rPr lang="fi-FI" dirty="0">
                <a:solidFill>
                  <a:schemeClr val="tx1"/>
                </a:solidFill>
              </a:rPr>
              <a:t>säilyisivät pääosin ennallaan</a:t>
            </a:r>
            <a:r>
              <a:rPr lang="fi-FI" dirty="0"/>
              <a:t>. Yleiskaavaa voitaisiin käyttää sekä strategisena kaavana että tietyin edellytyksin suoraan rakentamista ohjaavana kaavana.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64870A-E1FE-4859-BC49-4287F5EA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15E9D-1224-49DC-9E9D-C7A6BCABDDF7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16.11.2020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99F70E-8DD2-40DA-9D49-2C958747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53C16-2649-4D48-AFD3-9E32AB86C978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7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4192" y="491824"/>
            <a:ext cx="10406984" cy="949049"/>
          </a:xfrm>
        </p:spPr>
        <p:txBody>
          <a:bodyPr/>
          <a:lstStyle/>
          <a:p>
            <a:r>
              <a:rPr lang="fi-FI" sz="2800" dirty="0" smtClean="0"/>
              <a:t>Maisematyölupaa koskeva sääntely pysyisi ennallaan </a:t>
            </a:r>
            <a:r>
              <a:rPr lang="fi-FI" sz="2800" dirty="0"/>
              <a:t>(MRL-muutos 2017)</a:t>
            </a:r>
            <a:r>
              <a:rPr lang="fi-FI" sz="2800" dirty="0" smtClean="0"/>
              <a:t>, pykäläluonnos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1440873"/>
            <a:ext cx="10406984" cy="4581235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/>
              <a:t>Maisemaa muuttavaa maanrakennustyötä, puiden kaatamista tai muuta näihin verrattavaa toimenpidettä ei saa suorittaa ilman lupaa (toimenpiderajoitus):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800" dirty="0" smtClean="0"/>
              <a:t>asemakaava-alueella</a:t>
            </a:r>
            <a:r>
              <a:rPr lang="fi-FI" sz="1800" dirty="0"/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800" dirty="0" smtClean="0"/>
              <a:t>ranta-asemakaava-alueella</a:t>
            </a:r>
            <a:r>
              <a:rPr lang="fi-FI" sz="1800" dirty="0"/>
              <a:t>, jos ranta-asemakaavassa niin määrätään;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800" dirty="0" smtClean="0"/>
              <a:t>yleiskaava-alueella</a:t>
            </a:r>
            <a:r>
              <a:rPr lang="fi-FI" sz="1800" dirty="0"/>
              <a:t>, jos yleiskaavassa niin määrätään, lukuun ottamatta puiden kaatamista yleiskaavassa maa- ja metsätalousvaltaiseksi alueeksi osoitetulla alueella;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800" dirty="0" smtClean="0"/>
              <a:t>alueella</a:t>
            </a:r>
            <a:r>
              <a:rPr lang="fi-FI" sz="1800" dirty="0"/>
              <a:t>, jolla on voimassa xx pykälässä tarkoitettu rakennuskielto asemakaavan laatimiseksi tai jolle yleiskaavan laatimista tai muuttamista varten on niin määrätty.</a:t>
            </a:r>
          </a:p>
          <a:p>
            <a:pPr marL="0" indent="0">
              <a:buNone/>
            </a:pPr>
            <a:r>
              <a:rPr lang="fi-FI" sz="1800" dirty="0"/>
              <a:t>Lupaa ei tarvita </a:t>
            </a:r>
            <a:r>
              <a:rPr lang="fi-FI" sz="1800" dirty="0" err="1"/>
              <a:t>yleis</a:t>
            </a:r>
            <a:r>
              <a:rPr lang="fi-FI" sz="1800" dirty="0"/>
              <a:t>- tai asemakaavan toteuttamiseksi tarpeellisten taikka myönnetyn rakentamisluvan mukaisten töiden suorittamiseen eikä vaikutuksiltaan vähäisiin toimenpiteisiin. </a:t>
            </a:r>
          </a:p>
          <a:p>
            <a:pPr marL="0" indent="0">
              <a:buNone/>
            </a:pPr>
            <a:r>
              <a:rPr lang="fi-FI" sz="1800" dirty="0"/>
              <a:t>Lupa ei myöskään ole tarpeen, jos toimenpide perustuu liikennejärjestelmästä ja maanteistä annetun lain mukaiseen hyväksyttyyn tiesuunnitelmaan tai ratalain mukaiseen hyväksyttyyn ratasuunnitelmaan.</a:t>
            </a:r>
          </a:p>
          <a:p>
            <a:pPr marL="0" indent="0">
              <a:buNone/>
            </a:pPr>
            <a:r>
              <a:rPr lang="fi-FI" sz="1800" dirty="0"/>
              <a:t>Maisematyölupaa koskevia säännöksiä ei sovelleta sellaiseen maa-ainesten ottamiseen, johon tarvitaan maa-aineslaissa (555/1981) tarkoitettu lupa. </a:t>
            </a:r>
          </a:p>
          <a:p>
            <a:pPr marL="0" indent="0">
              <a:buNone/>
            </a:pP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16.11.2020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74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Kiitos!</a:t>
            </a:r>
            <a:endParaRPr lang="fi-FI" sz="4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Antti Irjala </a:t>
            </a:r>
          </a:p>
          <a:p>
            <a:r>
              <a:rPr lang="fi-FI" dirty="0" smtClean="0">
                <a:hlinkClick r:id="rId2"/>
              </a:rPr>
              <a:t>antti.irjala@ym.fi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MRL-uudistuksen sivut</a:t>
            </a:r>
          </a:p>
          <a:p>
            <a:r>
              <a:rPr lang="fi-FI" dirty="0">
                <a:hlinkClick r:id="rId3"/>
              </a:rPr>
              <a:t>https://mrluudistus.fi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49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10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YM_powerpoint_16_9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M_pohja_kuvasuhde_16_9_1057.pptx" id="{04B00D23-EC9B-48D3-9FC9-016FE27E8972}" vid="{9C7993E6-6D32-460A-B570-1421200B595A}"/>
    </a:ext>
  </a:extLst>
</a:theme>
</file>

<file path=ppt/theme/theme6.xml><?xml version="1.0" encoding="utf-8"?>
<a:theme xmlns:a="http://schemas.openxmlformats.org/drawingml/2006/main" name="Ympäristöministeriö_kanne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Ympäristöministeriö_kanne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Ympäristöministeriö_kanne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38379a60-7531-4de4-83b3-4f5e4640b8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5282</TotalTime>
  <Words>269</Words>
  <Application>Microsoft Office PowerPoint</Application>
  <PresentationFormat>Laajakuva</PresentationFormat>
  <Paragraphs>38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8</vt:i4>
      </vt:variant>
      <vt:variant>
        <vt:lpstr>Dian otsikot</vt:lpstr>
      </vt:variant>
      <vt:variant>
        <vt:i4>5</vt:i4>
      </vt:variant>
    </vt:vector>
  </HeadingPairs>
  <TitlesOfParts>
    <vt:vector size="15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YM_powerpoint_16_9</vt:lpstr>
      <vt:lpstr>Ympäristöministeriö_kannet</vt:lpstr>
      <vt:lpstr>1_Ympäristöministeriö_kannet</vt:lpstr>
      <vt:lpstr>2_Ympäristöministeriö_kannet</vt:lpstr>
      <vt:lpstr>Maisematyölupa maankäyttö- ja rakennuslain kokonaisuudistuksessa  </vt:lpstr>
      <vt:lpstr>MRL-uudistus ja alueidenkäyttö </vt:lpstr>
      <vt:lpstr>Alueidenkäytön suunnittelujärjestelmän kokonaisuus (pykäläluonnokset)</vt:lpstr>
      <vt:lpstr>Maisematyölupaa koskeva sääntely pysyisi ennallaan (MRL-muutos 2017), pykäläluonnos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Irjala Antti (YM)</cp:lastModifiedBy>
  <cp:revision>183</cp:revision>
  <cp:lastPrinted>2020-11-03T08:39:09Z</cp:lastPrinted>
  <dcterms:created xsi:type="dcterms:W3CDTF">2020-04-29T05:33:44Z</dcterms:created>
  <dcterms:modified xsi:type="dcterms:W3CDTF">2020-11-16T10:27:28Z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