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Lst>
  <p:notesMasterIdLst>
    <p:notesMasterId r:id="rId38"/>
  </p:notesMasterIdLst>
  <p:sldIdLst>
    <p:sldId id="262" r:id="rId5"/>
    <p:sldId id="270" r:id="rId6"/>
    <p:sldId id="285" r:id="rId7"/>
    <p:sldId id="286" r:id="rId8"/>
    <p:sldId id="284" r:id="rId9"/>
    <p:sldId id="287" r:id="rId10"/>
    <p:sldId id="277" r:id="rId11"/>
    <p:sldId id="289" r:id="rId12"/>
    <p:sldId id="288" r:id="rId13"/>
    <p:sldId id="290" r:id="rId14"/>
    <p:sldId id="291" r:id="rId15"/>
    <p:sldId id="280" r:id="rId16"/>
    <p:sldId id="296" r:id="rId17"/>
    <p:sldId id="293" r:id="rId18"/>
    <p:sldId id="297" r:id="rId19"/>
    <p:sldId id="279" r:id="rId20"/>
    <p:sldId id="300" r:id="rId21"/>
    <p:sldId id="299" r:id="rId22"/>
    <p:sldId id="298" r:id="rId23"/>
    <p:sldId id="281" r:id="rId24"/>
    <p:sldId id="301" r:id="rId25"/>
    <p:sldId id="304" r:id="rId26"/>
    <p:sldId id="305" r:id="rId27"/>
    <p:sldId id="278" r:id="rId28"/>
    <p:sldId id="306" r:id="rId29"/>
    <p:sldId id="308" r:id="rId30"/>
    <p:sldId id="307" r:id="rId31"/>
    <p:sldId id="283" r:id="rId32"/>
    <p:sldId id="311" r:id="rId33"/>
    <p:sldId id="310" r:id="rId34"/>
    <p:sldId id="309" r:id="rId35"/>
    <p:sldId id="312" r:id="rId36"/>
    <p:sldId id="275" r:id="rId3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ina Törmänen" initials="TT" lastIdx="6" clrIdx="0">
    <p:extLst>
      <p:ext uri="{19B8F6BF-5375-455C-9EA6-DF929625EA0E}">
        <p15:presenceInfo xmlns:p15="http://schemas.microsoft.com/office/powerpoint/2012/main" userId="S::tiina.tormanen@tapio.fi::885539f4-7aca-45df-8b8d-eec659fa8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F92A3-0D12-44FC-89C8-DA4D5A22A78B}" v="3" dt="2021-12-07T21:26:32.685"/>
    <p1510:client id="{FF2BC4D8-E2AB-42AA-A53A-BAA7C4E3CDA3}" v="121" dt="2021-12-07T21:28:49.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B4025-B76F-49F8-AA6B-E89E72A01E96}" type="datetimeFigureOut">
              <a:rPr lang="fi-FI" smtClean="0"/>
              <a:t>18.2.2022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DFF27-5751-46AE-BC88-E016A435E32D}" type="slidenum">
              <a:rPr lang="fi-FI" smtClean="0"/>
              <a:t>‹#›</a:t>
            </a:fld>
            <a:endParaRPr lang="fi-FI"/>
          </a:p>
        </p:txBody>
      </p:sp>
    </p:spTree>
    <p:extLst>
      <p:ext uri="{BB962C8B-B14F-4D97-AF65-F5344CB8AC3E}">
        <p14:creationId xmlns:p14="http://schemas.microsoft.com/office/powerpoint/2010/main" val="227575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ukuri.luke.fi/handle/10024/52255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ukuri.luke.fi/handle/10024/52255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jukuri.luke.fi/handle/10024/52255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Tapio Suometsäosaaja. </a:t>
            </a:r>
          </a:p>
        </p:txBody>
      </p:sp>
      <p:sp>
        <p:nvSpPr>
          <p:cNvPr id="4" name="Dian numeron paikkamerkki 3"/>
          <p:cNvSpPr>
            <a:spLocks noGrp="1"/>
          </p:cNvSpPr>
          <p:nvPr>
            <p:ph type="sldNum" sz="quarter" idx="5"/>
          </p:nvPr>
        </p:nvSpPr>
        <p:spPr/>
        <p:txBody>
          <a:bodyPr/>
          <a:lstStyle/>
          <a:p>
            <a:fld id="{D65DFF27-5751-46AE-BC88-E016A435E32D}" type="slidenum">
              <a:rPr lang="fi-FI" smtClean="0"/>
              <a:t>2</a:t>
            </a:fld>
            <a:endParaRPr lang="fi-FI"/>
          </a:p>
        </p:txBody>
      </p:sp>
    </p:spTree>
    <p:extLst>
      <p:ext uri="{BB962C8B-B14F-4D97-AF65-F5344CB8AC3E}">
        <p14:creationId xmlns:p14="http://schemas.microsoft.com/office/powerpoint/2010/main" val="80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11</a:t>
            </a:fld>
            <a:endParaRPr lang="fi-FI"/>
          </a:p>
        </p:txBody>
      </p:sp>
    </p:spTree>
    <p:extLst>
      <p:ext uri="{BB962C8B-B14F-4D97-AF65-F5344CB8AC3E}">
        <p14:creationId xmlns:p14="http://schemas.microsoft.com/office/powerpoint/2010/main" val="233398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Saarinen ym. 2013. Kosteusolosuhteiden vaikutus siementen itämiseen ja taimien varhaiskehitykseen turvemaan metsänuudistusalan muokkauspinnoilla.</a:t>
            </a:r>
            <a:r>
              <a:rPr lang="en-US" dirty="0"/>
              <a:t> Suo 64(2–3): 51–75 — Research articles.</a:t>
            </a:r>
          </a:p>
          <a:p>
            <a:r>
              <a:rPr lang="fi-FI" dirty="0"/>
              <a:t>Saarinen M. (2013). Männyn kylvö ja luontainen taimettuminen vanhoilla ojitusalueilla – turvemaiden uudistamisen erityispiirteitä. https://doi.org/10.14214/df.164</a:t>
            </a:r>
          </a:p>
          <a:p>
            <a:r>
              <a:rPr lang="fi-FI" dirty="0"/>
              <a:t>Luoranen ym. 2007. Metsämaan muokkausopas. https://jukuri.luke.fi/handle/10024/522555</a:t>
            </a:r>
          </a:p>
        </p:txBody>
      </p:sp>
      <p:sp>
        <p:nvSpPr>
          <p:cNvPr id="4" name="Dian numeron paikkamerkki 3"/>
          <p:cNvSpPr>
            <a:spLocks noGrp="1"/>
          </p:cNvSpPr>
          <p:nvPr>
            <p:ph type="sldNum" sz="quarter" idx="5"/>
          </p:nvPr>
        </p:nvSpPr>
        <p:spPr/>
        <p:txBody>
          <a:bodyPr/>
          <a:lstStyle/>
          <a:p>
            <a:fld id="{D65DFF27-5751-46AE-BC88-E016A435E32D}" type="slidenum">
              <a:rPr lang="fi-FI" smtClean="0"/>
              <a:t>12</a:t>
            </a:fld>
            <a:endParaRPr lang="fi-FI"/>
          </a:p>
        </p:txBody>
      </p:sp>
    </p:spTree>
    <p:extLst>
      <p:ext uri="{BB962C8B-B14F-4D97-AF65-F5344CB8AC3E}">
        <p14:creationId xmlns:p14="http://schemas.microsoft.com/office/powerpoint/2010/main" val="2320995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Saarinen ym. 2013. Kosteusolosuhteiden vaikutus siementen itämiseen ja taimien varhaiskehitykseen turvemaan metsänuudistusalan muokkauspinnoilla.</a:t>
            </a:r>
            <a:r>
              <a:rPr lang="en-US" dirty="0"/>
              <a:t> Suo 64(2–3): 51–75 — Research articles.</a:t>
            </a:r>
          </a:p>
          <a:p>
            <a:r>
              <a:rPr lang="fi-FI" dirty="0"/>
              <a:t>Saarinen M. (2013). Männyn kylvö ja luontainen taimettuminen vanhoilla ojitusalueilla – turvemaiden uudistamisen erityispiirteitä. https://doi.org/10.14214/df.164</a:t>
            </a:r>
          </a:p>
          <a:p>
            <a:r>
              <a:rPr lang="fi-FI" sz="1200" kern="1200" dirty="0">
                <a:solidFill>
                  <a:schemeClr val="tx1"/>
                </a:solidFill>
                <a:effectLst/>
                <a:latin typeface="+mn-lt"/>
                <a:ea typeface="+mn-ea"/>
                <a:cs typeface="+mn-cs"/>
              </a:rPr>
              <a:t>Luoranen ym. 2007. Metsämaan muokkausopas. </a:t>
            </a:r>
            <a:r>
              <a:rPr lang="fi-FI" sz="1200" u="sng" kern="1200" dirty="0">
                <a:solidFill>
                  <a:schemeClr val="tx1"/>
                </a:solidFill>
                <a:effectLst/>
                <a:latin typeface="+mn-lt"/>
                <a:ea typeface="+mn-ea"/>
                <a:cs typeface="+mn-cs"/>
                <a:hlinkClick r:id="rId3"/>
              </a:rPr>
              <a:t>https://jukuri.luke.fi/handle/10024/522555</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65DFF27-5751-46AE-BC88-E016A435E32D}" type="slidenum">
              <a:rPr lang="fi-FI" smtClean="0"/>
              <a:t>13</a:t>
            </a:fld>
            <a:endParaRPr lang="fi-FI"/>
          </a:p>
        </p:txBody>
      </p:sp>
    </p:spTree>
    <p:extLst>
      <p:ext uri="{BB962C8B-B14F-4D97-AF65-F5344CB8AC3E}">
        <p14:creationId xmlns:p14="http://schemas.microsoft.com/office/powerpoint/2010/main" val="110662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Saarinen ym. 2013. Kosteusolosuhteiden vaikutus siementen itämiseen ja taimien varhaiskehitykseen turvemaan metsänuudistusalan muokkauspinnoilla.</a:t>
            </a:r>
            <a:r>
              <a:rPr lang="en-US" dirty="0"/>
              <a:t> Suo 64(2–3): 51–75 — Research articles.</a:t>
            </a:r>
          </a:p>
          <a:p>
            <a:r>
              <a:rPr lang="fi-FI" dirty="0"/>
              <a:t>Saarinen M. (2013). Männyn kylvö ja luontainen taimettuminen vanhoilla ojitusalueilla – turvemaiden uudistamisen erityispiirteitä. https://doi.org/10.14214/df.164</a:t>
            </a:r>
          </a:p>
          <a:p>
            <a:r>
              <a:rPr lang="fi-FI" sz="1200" kern="1200" dirty="0">
                <a:solidFill>
                  <a:schemeClr val="tx1"/>
                </a:solidFill>
                <a:effectLst/>
                <a:latin typeface="+mn-lt"/>
                <a:ea typeface="+mn-ea"/>
                <a:cs typeface="+mn-cs"/>
              </a:rPr>
              <a:t>Luoranen ym. 2007. Metsämaan muokkausopas. </a:t>
            </a:r>
            <a:r>
              <a:rPr lang="fi-FI" sz="1200" u="sng" kern="1200" dirty="0">
                <a:solidFill>
                  <a:schemeClr val="tx1"/>
                </a:solidFill>
                <a:effectLst/>
                <a:latin typeface="+mn-lt"/>
                <a:ea typeface="+mn-ea"/>
                <a:cs typeface="+mn-cs"/>
                <a:hlinkClick r:id="rId3"/>
              </a:rPr>
              <a:t>https://jukuri.luke.fi/handle/10024/522555</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65DFF27-5751-46AE-BC88-E016A435E32D}" type="slidenum">
              <a:rPr lang="fi-FI" smtClean="0"/>
              <a:t>14</a:t>
            </a:fld>
            <a:endParaRPr lang="fi-FI"/>
          </a:p>
        </p:txBody>
      </p:sp>
    </p:spTree>
    <p:extLst>
      <p:ext uri="{BB962C8B-B14F-4D97-AF65-F5344CB8AC3E}">
        <p14:creationId xmlns:p14="http://schemas.microsoft.com/office/powerpoint/2010/main" val="1144308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Saarinen ym. 2013. Kosteusolosuhteiden vaikutus siementen itämiseen ja taimien varhaiskehitykseen turvemaan metsänuudistusalan muokkauspinnoilla.</a:t>
            </a:r>
            <a:r>
              <a:rPr lang="en-US" dirty="0"/>
              <a:t> Suo 64(2–3): 51–75 — Research articles.</a:t>
            </a:r>
          </a:p>
          <a:p>
            <a:r>
              <a:rPr lang="fi-FI" dirty="0"/>
              <a:t>Saarinen M. (2013). Männyn kylvö ja luontainen taimettuminen vanhoilla ojitusalueilla – turvemaiden uudistamisen erityispiirteitä. https://doi.org/10.14214/df.164</a:t>
            </a:r>
          </a:p>
          <a:p>
            <a:r>
              <a:rPr lang="fi-FI" sz="1200" kern="1200" dirty="0">
                <a:solidFill>
                  <a:schemeClr val="tx1"/>
                </a:solidFill>
                <a:effectLst/>
                <a:latin typeface="+mn-lt"/>
                <a:ea typeface="+mn-ea"/>
                <a:cs typeface="+mn-cs"/>
              </a:rPr>
              <a:t>Luoranen ym. 2007. Metsämaan muokkausopas. </a:t>
            </a:r>
            <a:r>
              <a:rPr lang="fi-FI" sz="1200" u="sng" kern="1200" dirty="0">
                <a:solidFill>
                  <a:schemeClr val="tx1"/>
                </a:solidFill>
                <a:effectLst/>
                <a:latin typeface="+mn-lt"/>
                <a:ea typeface="+mn-ea"/>
                <a:cs typeface="+mn-cs"/>
                <a:hlinkClick r:id="rId3"/>
              </a:rPr>
              <a:t>https://jukuri.luke.fi/handle/10024/522555</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65DFF27-5751-46AE-BC88-E016A435E32D}" type="slidenum">
              <a:rPr lang="fi-FI" smtClean="0"/>
              <a:t>15</a:t>
            </a:fld>
            <a:endParaRPr lang="fi-FI"/>
          </a:p>
        </p:txBody>
      </p:sp>
    </p:spTree>
    <p:extLst>
      <p:ext uri="{BB962C8B-B14F-4D97-AF65-F5344CB8AC3E}">
        <p14:creationId xmlns:p14="http://schemas.microsoft.com/office/powerpoint/2010/main" val="179497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https://tapio.fi/wp-content/uploads/2019/10/Tuhkalannoitus-kaytannon-metsanparannustoimissa_Joensuu.pdf</a:t>
            </a:r>
          </a:p>
          <a:p>
            <a:r>
              <a:rPr lang="fi-FI" dirty="0"/>
              <a:t>Heiskanen, M., Bergström, I., </a:t>
            </a:r>
            <a:r>
              <a:rPr lang="fi-FI" dirty="0" err="1"/>
              <a:t>Kosenius</a:t>
            </a:r>
            <a:r>
              <a:rPr lang="fi-FI" dirty="0"/>
              <a:t> A.-K., Laakso, T., Lindholm, T., Mattsson, T., Mäkipää, R., Nieminen, M., Ojanen, P., Rankinen, K., Tolvanen, A., Viitala, E.-J. &amp; Peltoniemi, M. 2020. Suometsien hoidon tuet ja niiden ilmasto-, vesistö- ja biodiversiteettivaikutukset : Kestävän metsätalouden määräaikaisen rahoituslain (</a:t>
            </a:r>
            <a:r>
              <a:rPr lang="fi-FI" dirty="0" err="1"/>
              <a:t>Kemeralain</a:t>
            </a:r>
            <a:r>
              <a:rPr lang="fi-FI" dirty="0"/>
              <a:t>) mukaisten tukien tarkastelu. Luonnonvara- ja biotalouden tutkimus 27/2020. Luonnonvarakeskus. Helsinki. 81 s.</a:t>
            </a:r>
          </a:p>
        </p:txBody>
      </p:sp>
      <p:sp>
        <p:nvSpPr>
          <p:cNvPr id="4" name="Dian numeron paikkamerkki 3"/>
          <p:cNvSpPr>
            <a:spLocks noGrp="1"/>
          </p:cNvSpPr>
          <p:nvPr>
            <p:ph type="sldNum" sz="quarter" idx="5"/>
          </p:nvPr>
        </p:nvSpPr>
        <p:spPr/>
        <p:txBody>
          <a:bodyPr/>
          <a:lstStyle/>
          <a:p>
            <a:fld id="{D65DFF27-5751-46AE-BC88-E016A435E32D}" type="slidenum">
              <a:rPr lang="fi-FI" smtClean="0"/>
              <a:t>16</a:t>
            </a:fld>
            <a:endParaRPr lang="fi-FI"/>
          </a:p>
        </p:txBody>
      </p:sp>
    </p:spTree>
    <p:extLst>
      <p:ext uri="{BB962C8B-B14F-4D97-AF65-F5344CB8AC3E}">
        <p14:creationId xmlns:p14="http://schemas.microsoft.com/office/powerpoint/2010/main" val="12474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https://tapio.fi/wp-content/uploads/2019/10/Tuhkalannoitus-kaytannon-metsanparannustoimissa_Joensuu.pdf</a:t>
            </a:r>
          </a:p>
          <a:p>
            <a:r>
              <a:rPr lang="fi-FI" dirty="0"/>
              <a:t>Heiskanen, M., Bergström, I., </a:t>
            </a:r>
            <a:r>
              <a:rPr lang="fi-FI" dirty="0" err="1"/>
              <a:t>Kosenius</a:t>
            </a:r>
            <a:r>
              <a:rPr lang="fi-FI" dirty="0"/>
              <a:t> A.-K., Laakso, T., Lindholm, T., Mattsson, T., Mäkipää, R., Nieminen, M., Ojanen, P., Rankinen, K., Tolvanen, A., Viitala, E.-J. &amp; Peltoniemi, M. 2020. Suometsien hoidon tuet ja niiden ilmasto-, vesistö- ja biodiversiteettivaikutukset : Kestävän metsätalouden määräaikaisen rahoituslain (</a:t>
            </a:r>
            <a:r>
              <a:rPr lang="fi-FI" dirty="0" err="1"/>
              <a:t>Kemeralain</a:t>
            </a:r>
            <a:r>
              <a:rPr lang="fi-FI" dirty="0"/>
              <a:t>) mukaisten tukien tarkastelu. Luonnonvara- ja biotalouden tutkimus 27/2020. Luonnonvarakeskus. Helsinki. 81 s.</a:t>
            </a:r>
          </a:p>
        </p:txBody>
      </p:sp>
      <p:sp>
        <p:nvSpPr>
          <p:cNvPr id="4" name="Dian numeron paikkamerkki 3"/>
          <p:cNvSpPr>
            <a:spLocks noGrp="1"/>
          </p:cNvSpPr>
          <p:nvPr>
            <p:ph type="sldNum" sz="quarter" idx="5"/>
          </p:nvPr>
        </p:nvSpPr>
        <p:spPr/>
        <p:txBody>
          <a:bodyPr/>
          <a:lstStyle/>
          <a:p>
            <a:fld id="{D65DFF27-5751-46AE-BC88-E016A435E32D}" type="slidenum">
              <a:rPr lang="fi-FI" smtClean="0"/>
              <a:t>17</a:t>
            </a:fld>
            <a:endParaRPr lang="fi-FI"/>
          </a:p>
        </p:txBody>
      </p:sp>
    </p:spTree>
    <p:extLst>
      <p:ext uri="{BB962C8B-B14F-4D97-AF65-F5344CB8AC3E}">
        <p14:creationId xmlns:p14="http://schemas.microsoft.com/office/powerpoint/2010/main" val="287874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https://tapio.fi/wp-content/uploads/2019/10/Tuhkalannoitus-kaytannon-metsanparannustoimissa_Joensuu.pdf</a:t>
            </a:r>
          </a:p>
          <a:p>
            <a:r>
              <a:rPr lang="fi-FI" dirty="0"/>
              <a:t>Heiskanen, M., Bergström, I., </a:t>
            </a:r>
            <a:r>
              <a:rPr lang="fi-FI" dirty="0" err="1"/>
              <a:t>Kosenius</a:t>
            </a:r>
            <a:r>
              <a:rPr lang="fi-FI" dirty="0"/>
              <a:t> A.-K., Laakso, T., Lindholm, T., Mattsson, T., Mäkipää, R., Nieminen, M., Ojanen, P., Rankinen, K., Tolvanen, A., Viitala, E.-J. &amp; Peltoniemi, M. 2020. Suometsien hoidon tuet ja niiden ilmasto-, vesistö- ja biodiversiteettivaikutukset : Kestävän metsätalouden määräaikaisen rahoituslain (</a:t>
            </a:r>
            <a:r>
              <a:rPr lang="fi-FI" dirty="0" err="1"/>
              <a:t>Kemeralain</a:t>
            </a:r>
            <a:r>
              <a:rPr lang="fi-FI" dirty="0"/>
              <a:t>) mukaisten tukien tarkastelu. Luonnonvara- ja biotalouden tutkimus 27/2020. Luonnonvarakeskus. Helsinki. 81 s.</a:t>
            </a:r>
          </a:p>
        </p:txBody>
      </p:sp>
      <p:sp>
        <p:nvSpPr>
          <p:cNvPr id="4" name="Dian numeron paikkamerkki 3"/>
          <p:cNvSpPr>
            <a:spLocks noGrp="1"/>
          </p:cNvSpPr>
          <p:nvPr>
            <p:ph type="sldNum" sz="quarter" idx="5"/>
          </p:nvPr>
        </p:nvSpPr>
        <p:spPr/>
        <p:txBody>
          <a:bodyPr/>
          <a:lstStyle/>
          <a:p>
            <a:fld id="{D65DFF27-5751-46AE-BC88-E016A435E32D}" type="slidenum">
              <a:rPr lang="fi-FI" smtClean="0"/>
              <a:t>18</a:t>
            </a:fld>
            <a:endParaRPr lang="fi-FI"/>
          </a:p>
        </p:txBody>
      </p:sp>
    </p:spTree>
    <p:extLst>
      <p:ext uri="{BB962C8B-B14F-4D97-AF65-F5344CB8AC3E}">
        <p14:creationId xmlns:p14="http://schemas.microsoft.com/office/powerpoint/2010/main" val="181844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https://tapio.fi/artikkelit/tuhkalannoituksella-lisaa-metsankasvua-ja-hiilensidontaa/</a:t>
            </a:r>
          </a:p>
        </p:txBody>
      </p:sp>
      <p:sp>
        <p:nvSpPr>
          <p:cNvPr id="4" name="Dian numeron paikkamerkki 3"/>
          <p:cNvSpPr>
            <a:spLocks noGrp="1"/>
          </p:cNvSpPr>
          <p:nvPr>
            <p:ph type="sldNum" sz="quarter" idx="5"/>
          </p:nvPr>
        </p:nvSpPr>
        <p:spPr/>
        <p:txBody>
          <a:bodyPr/>
          <a:lstStyle/>
          <a:p>
            <a:fld id="{D65DFF27-5751-46AE-BC88-E016A435E32D}" type="slidenum">
              <a:rPr lang="fi-FI" smtClean="0"/>
              <a:t>19</a:t>
            </a:fld>
            <a:endParaRPr lang="fi-FI"/>
          </a:p>
        </p:txBody>
      </p:sp>
    </p:spTree>
    <p:extLst>
      <p:ext uri="{BB962C8B-B14F-4D97-AF65-F5344CB8AC3E}">
        <p14:creationId xmlns:p14="http://schemas.microsoft.com/office/powerpoint/2010/main" val="3019053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https://www.metsakeskus.fi/fi/avoin-metsa-ja-luontotieto/metsatietoaineistot/korjuukelpoisuus</a:t>
            </a:r>
          </a:p>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20</a:t>
            </a:fld>
            <a:endParaRPr lang="fi-FI"/>
          </a:p>
        </p:txBody>
      </p:sp>
    </p:spTree>
    <p:extLst>
      <p:ext uri="{BB962C8B-B14F-4D97-AF65-F5344CB8AC3E}">
        <p14:creationId xmlns:p14="http://schemas.microsoft.com/office/powerpoint/2010/main" val="306627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Tapio Suometsäosaaja. </a:t>
            </a:r>
          </a:p>
        </p:txBody>
      </p:sp>
      <p:sp>
        <p:nvSpPr>
          <p:cNvPr id="4" name="Dian numeron paikkamerkki 3"/>
          <p:cNvSpPr>
            <a:spLocks noGrp="1"/>
          </p:cNvSpPr>
          <p:nvPr>
            <p:ph type="sldNum" sz="quarter" idx="5"/>
          </p:nvPr>
        </p:nvSpPr>
        <p:spPr/>
        <p:txBody>
          <a:bodyPr/>
          <a:lstStyle/>
          <a:p>
            <a:fld id="{D65DFF27-5751-46AE-BC88-E016A435E32D}" type="slidenum">
              <a:rPr lang="fi-FI" smtClean="0"/>
              <a:t>3</a:t>
            </a:fld>
            <a:endParaRPr lang="fi-FI"/>
          </a:p>
        </p:txBody>
      </p:sp>
    </p:spTree>
    <p:extLst>
      <p:ext uri="{BB962C8B-B14F-4D97-AF65-F5344CB8AC3E}">
        <p14:creationId xmlns:p14="http://schemas.microsoft.com/office/powerpoint/2010/main" val="3611995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21</a:t>
            </a:fld>
            <a:endParaRPr lang="fi-FI"/>
          </a:p>
        </p:txBody>
      </p:sp>
    </p:spTree>
    <p:extLst>
      <p:ext uri="{BB962C8B-B14F-4D97-AF65-F5344CB8AC3E}">
        <p14:creationId xmlns:p14="http://schemas.microsoft.com/office/powerpoint/2010/main" val="1190065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a:p>
            <a:r>
              <a:rPr lang="fi-FI" dirty="0"/>
              <a:t>Suometsäosaaja</a:t>
            </a:r>
          </a:p>
          <a:p>
            <a:endParaRPr lang="fi-FI" dirty="0"/>
          </a:p>
        </p:txBody>
      </p:sp>
      <p:sp>
        <p:nvSpPr>
          <p:cNvPr id="4" name="Dian numeron paikkamerkki 3"/>
          <p:cNvSpPr>
            <a:spLocks noGrp="1"/>
          </p:cNvSpPr>
          <p:nvPr>
            <p:ph type="sldNum" sz="quarter" idx="5"/>
          </p:nvPr>
        </p:nvSpPr>
        <p:spPr/>
        <p:txBody>
          <a:bodyPr/>
          <a:lstStyle/>
          <a:p>
            <a:fld id="{D65DFF27-5751-46AE-BC88-E016A435E32D}" type="slidenum">
              <a:rPr lang="fi-FI" smtClean="0"/>
              <a:t>22</a:t>
            </a:fld>
            <a:endParaRPr lang="fi-FI"/>
          </a:p>
        </p:txBody>
      </p:sp>
    </p:spTree>
    <p:extLst>
      <p:ext uri="{BB962C8B-B14F-4D97-AF65-F5344CB8AC3E}">
        <p14:creationId xmlns:p14="http://schemas.microsoft.com/office/powerpoint/2010/main" val="416890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23</a:t>
            </a:fld>
            <a:endParaRPr lang="fi-FI"/>
          </a:p>
        </p:txBody>
      </p:sp>
    </p:spTree>
    <p:extLst>
      <p:ext uri="{BB962C8B-B14F-4D97-AF65-F5344CB8AC3E}">
        <p14:creationId xmlns:p14="http://schemas.microsoft.com/office/powerpoint/2010/main" val="18737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24</a:t>
            </a:fld>
            <a:endParaRPr lang="fi-FI"/>
          </a:p>
        </p:txBody>
      </p:sp>
    </p:spTree>
    <p:extLst>
      <p:ext uri="{BB962C8B-B14F-4D97-AF65-F5344CB8AC3E}">
        <p14:creationId xmlns:p14="http://schemas.microsoft.com/office/powerpoint/2010/main" val="710200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25</a:t>
            </a:fld>
            <a:endParaRPr lang="fi-FI"/>
          </a:p>
        </p:txBody>
      </p:sp>
    </p:spTree>
    <p:extLst>
      <p:ext uri="{BB962C8B-B14F-4D97-AF65-F5344CB8AC3E}">
        <p14:creationId xmlns:p14="http://schemas.microsoft.com/office/powerpoint/2010/main" val="3025391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26</a:t>
            </a:fld>
            <a:endParaRPr lang="fi-FI"/>
          </a:p>
        </p:txBody>
      </p:sp>
    </p:spTree>
    <p:extLst>
      <p:ext uri="{BB962C8B-B14F-4D97-AF65-F5344CB8AC3E}">
        <p14:creationId xmlns:p14="http://schemas.microsoft.com/office/powerpoint/2010/main" val="2600878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https://metsanhoidonsuositukset.fi/fi</a:t>
            </a:r>
          </a:p>
        </p:txBody>
      </p:sp>
      <p:sp>
        <p:nvSpPr>
          <p:cNvPr id="4" name="Dian numeron paikkamerkki 3"/>
          <p:cNvSpPr>
            <a:spLocks noGrp="1"/>
          </p:cNvSpPr>
          <p:nvPr>
            <p:ph type="sldNum" sz="quarter" idx="5"/>
          </p:nvPr>
        </p:nvSpPr>
        <p:spPr/>
        <p:txBody>
          <a:bodyPr/>
          <a:lstStyle/>
          <a:p>
            <a:fld id="{D65DFF27-5751-46AE-BC88-E016A435E32D}" type="slidenum">
              <a:rPr lang="fi-FI" smtClean="0"/>
              <a:t>27</a:t>
            </a:fld>
            <a:endParaRPr lang="fi-FI"/>
          </a:p>
        </p:txBody>
      </p:sp>
    </p:spTree>
    <p:extLst>
      <p:ext uri="{BB962C8B-B14F-4D97-AF65-F5344CB8AC3E}">
        <p14:creationId xmlns:p14="http://schemas.microsoft.com/office/powerpoint/2010/main" val="1676831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https://www.hamk.fi/wp-content/uploads/2018/07/Vesiensuojelun%C3%A4k%C3%B6kulmat-maanmuokkauksessa-ja-ojituksessa.pdf</a:t>
            </a:r>
          </a:p>
        </p:txBody>
      </p:sp>
      <p:sp>
        <p:nvSpPr>
          <p:cNvPr id="4" name="Dian numeron paikkamerkki 3"/>
          <p:cNvSpPr>
            <a:spLocks noGrp="1"/>
          </p:cNvSpPr>
          <p:nvPr>
            <p:ph type="sldNum" sz="quarter" idx="5"/>
          </p:nvPr>
        </p:nvSpPr>
        <p:spPr/>
        <p:txBody>
          <a:bodyPr/>
          <a:lstStyle/>
          <a:p>
            <a:fld id="{D65DFF27-5751-46AE-BC88-E016A435E32D}" type="slidenum">
              <a:rPr lang="fi-FI" smtClean="0"/>
              <a:t>28</a:t>
            </a:fld>
            <a:endParaRPr lang="fi-FI"/>
          </a:p>
        </p:txBody>
      </p:sp>
    </p:spTree>
    <p:extLst>
      <p:ext uri="{BB962C8B-B14F-4D97-AF65-F5344CB8AC3E}">
        <p14:creationId xmlns:p14="http://schemas.microsoft.com/office/powerpoint/2010/main" val="3792753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https://www.hamk.fi/wp-content/uploads/2018/07/Vesiensuojelun%C3%A4k%C3%B6kulmat-maanmuokkauksessa-ja-ojituksessa.pdf</a:t>
            </a:r>
          </a:p>
        </p:txBody>
      </p:sp>
      <p:sp>
        <p:nvSpPr>
          <p:cNvPr id="4" name="Dian numeron paikkamerkki 3"/>
          <p:cNvSpPr>
            <a:spLocks noGrp="1"/>
          </p:cNvSpPr>
          <p:nvPr>
            <p:ph type="sldNum" sz="quarter" idx="5"/>
          </p:nvPr>
        </p:nvSpPr>
        <p:spPr/>
        <p:txBody>
          <a:bodyPr/>
          <a:lstStyle/>
          <a:p>
            <a:fld id="{D65DFF27-5751-46AE-BC88-E016A435E32D}" type="slidenum">
              <a:rPr lang="fi-FI" smtClean="0"/>
              <a:t>29</a:t>
            </a:fld>
            <a:endParaRPr lang="fi-FI"/>
          </a:p>
        </p:txBody>
      </p:sp>
    </p:spTree>
    <p:extLst>
      <p:ext uri="{BB962C8B-B14F-4D97-AF65-F5344CB8AC3E}">
        <p14:creationId xmlns:p14="http://schemas.microsoft.com/office/powerpoint/2010/main" val="87274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https://www.hamk.fi/wp-content/uploads/2018/07/Vesiensuojelun%C3%A4k%C3%B6kulmat-maanmuokkauksessa-ja-ojituksessa.pdf</a:t>
            </a:r>
          </a:p>
        </p:txBody>
      </p:sp>
      <p:sp>
        <p:nvSpPr>
          <p:cNvPr id="4" name="Dian numeron paikkamerkki 3"/>
          <p:cNvSpPr>
            <a:spLocks noGrp="1"/>
          </p:cNvSpPr>
          <p:nvPr>
            <p:ph type="sldNum" sz="quarter" idx="5"/>
          </p:nvPr>
        </p:nvSpPr>
        <p:spPr/>
        <p:txBody>
          <a:bodyPr/>
          <a:lstStyle/>
          <a:p>
            <a:fld id="{D65DFF27-5751-46AE-BC88-E016A435E32D}" type="slidenum">
              <a:rPr lang="fi-FI" smtClean="0"/>
              <a:t>30</a:t>
            </a:fld>
            <a:endParaRPr lang="fi-FI"/>
          </a:p>
        </p:txBody>
      </p:sp>
    </p:spTree>
    <p:extLst>
      <p:ext uri="{BB962C8B-B14F-4D97-AF65-F5344CB8AC3E}">
        <p14:creationId xmlns:p14="http://schemas.microsoft.com/office/powerpoint/2010/main" val="187450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https://www.slideshare.net/Metsakeskus/turvemaiden-metsn-uudistaminen-menetelmt-ja-haasteet-vaihtoehtoja-metsnksittelyyn-ja-kasvatukseen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4</a:t>
            </a:fld>
            <a:endParaRPr lang="fi-FI"/>
          </a:p>
        </p:txBody>
      </p:sp>
    </p:spTree>
    <p:extLst>
      <p:ext uri="{BB962C8B-B14F-4D97-AF65-F5344CB8AC3E}">
        <p14:creationId xmlns:p14="http://schemas.microsoft.com/office/powerpoint/2010/main" val="903579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https://www.hamk.fi/wp-content/uploads/2018/07/Vesiensuojelun%C3%A4k%C3%B6kulmat-maanmuokkauksessa-ja-ojituksessa.pdf</a:t>
            </a:r>
          </a:p>
        </p:txBody>
      </p:sp>
      <p:sp>
        <p:nvSpPr>
          <p:cNvPr id="4" name="Dian numeron paikkamerkki 3"/>
          <p:cNvSpPr>
            <a:spLocks noGrp="1"/>
          </p:cNvSpPr>
          <p:nvPr>
            <p:ph type="sldNum" sz="quarter" idx="5"/>
          </p:nvPr>
        </p:nvSpPr>
        <p:spPr/>
        <p:txBody>
          <a:bodyPr/>
          <a:lstStyle/>
          <a:p>
            <a:fld id="{D65DFF27-5751-46AE-BC88-E016A435E32D}" type="slidenum">
              <a:rPr lang="fi-FI" smtClean="0"/>
              <a:t>31</a:t>
            </a:fld>
            <a:endParaRPr lang="fi-FI"/>
          </a:p>
        </p:txBody>
      </p:sp>
    </p:spTree>
    <p:extLst>
      <p:ext uri="{BB962C8B-B14F-4D97-AF65-F5344CB8AC3E}">
        <p14:creationId xmlns:p14="http://schemas.microsoft.com/office/powerpoint/2010/main" val="4067946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https://www.hamk.fi/wp-content/uploads/2018/07/Vesiensuojelun%C3%A4k%C3%B6kulmat-maanmuokkauksessa-ja-ojituksessa.pdf</a:t>
            </a:r>
          </a:p>
        </p:txBody>
      </p:sp>
      <p:sp>
        <p:nvSpPr>
          <p:cNvPr id="4" name="Dian numeron paikkamerkki 3"/>
          <p:cNvSpPr>
            <a:spLocks noGrp="1"/>
          </p:cNvSpPr>
          <p:nvPr>
            <p:ph type="sldNum" sz="quarter" idx="5"/>
          </p:nvPr>
        </p:nvSpPr>
        <p:spPr/>
        <p:txBody>
          <a:bodyPr/>
          <a:lstStyle/>
          <a:p>
            <a:fld id="{D65DFF27-5751-46AE-BC88-E016A435E32D}" type="slidenum">
              <a:rPr lang="fi-FI" smtClean="0"/>
              <a:t>32</a:t>
            </a:fld>
            <a:endParaRPr lang="fi-FI"/>
          </a:p>
        </p:txBody>
      </p:sp>
    </p:spTree>
    <p:extLst>
      <p:ext uri="{BB962C8B-B14F-4D97-AF65-F5344CB8AC3E}">
        <p14:creationId xmlns:p14="http://schemas.microsoft.com/office/powerpoint/2010/main" val="61310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https://www.slideshare.net/Metsakeskus/turvemaiden-metsn-uudistaminen-menetelmt-ja-haasteet-vaihtoehtoja-metsnksittelyyn-ja-kasvatukseen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5</a:t>
            </a:fld>
            <a:endParaRPr lang="fi-FI"/>
          </a:p>
        </p:txBody>
      </p:sp>
    </p:spTree>
    <p:extLst>
      <p:ext uri="{BB962C8B-B14F-4D97-AF65-F5344CB8AC3E}">
        <p14:creationId xmlns:p14="http://schemas.microsoft.com/office/powerpoint/2010/main" val="151748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https://www.slideshare.net/Metsakeskus/turvemaiden-metsn-uudistaminen-menetelmt-ja-haasteet-vaihtoehtoja-metsnksittelyyn-ja-kasvatukseen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6</a:t>
            </a:fld>
            <a:endParaRPr lang="fi-FI"/>
          </a:p>
        </p:txBody>
      </p:sp>
    </p:spTree>
    <p:extLst>
      <p:ext uri="{BB962C8B-B14F-4D97-AF65-F5344CB8AC3E}">
        <p14:creationId xmlns:p14="http://schemas.microsoft.com/office/powerpoint/2010/main" val="382858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7</a:t>
            </a:fld>
            <a:endParaRPr lang="fi-FI"/>
          </a:p>
        </p:txBody>
      </p:sp>
    </p:spTree>
    <p:extLst>
      <p:ext uri="{BB962C8B-B14F-4D97-AF65-F5344CB8AC3E}">
        <p14:creationId xmlns:p14="http://schemas.microsoft.com/office/powerpoint/2010/main" val="181905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8</a:t>
            </a:fld>
            <a:endParaRPr lang="fi-FI"/>
          </a:p>
        </p:txBody>
      </p:sp>
    </p:spTree>
    <p:extLst>
      <p:ext uri="{BB962C8B-B14F-4D97-AF65-F5344CB8AC3E}">
        <p14:creationId xmlns:p14="http://schemas.microsoft.com/office/powerpoint/2010/main" val="238451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9</a:t>
            </a:fld>
            <a:endParaRPr lang="fi-FI"/>
          </a:p>
        </p:txBody>
      </p:sp>
    </p:spTree>
    <p:extLst>
      <p:ext uri="{BB962C8B-B14F-4D97-AF65-F5344CB8AC3E}">
        <p14:creationId xmlns:p14="http://schemas.microsoft.com/office/powerpoint/2010/main" val="326001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Tapio Suometsäosaaja. </a:t>
            </a:r>
          </a:p>
          <a:p>
            <a:r>
              <a:rPr lang="fi-FI" dirty="0"/>
              <a:t>https://gtkdata.gtk.fi/Turvevarojen_tilinpito/luonnontilaisuusluokat.html</a:t>
            </a:r>
          </a:p>
        </p:txBody>
      </p:sp>
      <p:sp>
        <p:nvSpPr>
          <p:cNvPr id="4" name="Dian numeron paikkamerkki 3"/>
          <p:cNvSpPr>
            <a:spLocks noGrp="1"/>
          </p:cNvSpPr>
          <p:nvPr>
            <p:ph type="sldNum" sz="quarter" idx="5"/>
          </p:nvPr>
        </p:nvSpPr>
        <p:spPr/>
        <p:txBody>
          <a:bodyPr/>
          <a:lstStyle/>
          <a:p>
            <a:fld id="{D65DFF27-5751-46AE-BC88-E016A435E32D}" type="slidenum">
              <a:rPr lang="fi-FI" smtClean="0"/>
              <a:t>10</a:t>
            </a:fld>
            <a:endParaRPr lang="fi-FI"/>
          </a:p>
        </p:txBody>
      </p:sp>
    </p:spTree>
    <p:extLst>
      <p:ext uri="{BB962C8B-B14F-4D97-AF65-F5344CB8AC3E}">
        <p14:creationId xmlns:p14="http://schemas.microsoft.com/office/powerpoint/2010/main" val="65693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Otsikko 21">
            <a:extLst>
              <a:ext uri="{FF2B5EF4-FFF2-40B4-BE49-F238E27FC236}">
                <a16:creationId xmlns:a16="http://schemas.microsoft.com/office/drawing/2014/main" id="{42627C78-F857-4C35-B9DE-F8E8F893A8C6}"/>
              </a:ext>
            </a:extLst>
          </p:cNvPr>
          <p:cNvSpPr>
            <a:spLocks noGrp="1"/>
          </p:cNvSpPr>
          <p:nvPr>
            <p:ph type="title"/>
          </p:nvPr>
        </p:nvSpPr>
        <p:spPr>
          <a:xfrm>
            <a:off x="576000" y="3909750"/>
            <a:ext cx="8301300" cy="1224000"/>
          </a:xfrm>
        </p:spPr>
        <p:txBody>
          <a:bodyPr/>
          <a:lstStyle>
            <a:lvl1pPr>
              <a:defRPr>
                <a:solidFill>
                  <a:schemeClr val="bg1"/>
                </a:solidFill>
              </a:defRPr>
            </a:lvl1pPr>
          </a:lstStyle>
          <a:p>
            <a:r>
              <a:rPr lang="fi-FI"/>
              <a:t>Muokkaa ots. perustyyl. napsautt.</a:t>
            </a:r>
          </a:p>
        </p:txBody>
      </p:sp>
      <p:sp>
        <p:nvSpPr>
          <p:cNvPr id="8" name="Alaotsikko">
            <a:extLst>
              <a:ext uri="{FF2B5EF4-FFF2-40B4-BE49-F238E27FC236}">
                <a16:creationId xmlns:a16="http://schemas.microsoft.com/office/drawing/2014/main" id="{E91DDF1F-FE89-4603-A3BF-EF6D77121761}"/>
              </a:ext>
            </a:extLst>
          </p:cNvPr>
          <p:cNvSpPr>
            <a:spLocks noGrp="1"/>
          </p:cNvSpPr>
          <p:nvPr>
            <p:ph type="subTitle" idx="1"/>
          </p:nvPr>
        </p:nvSpPr>
        <p:spPr>
          <a:xfrm>
            <a:off x="603269" y="5229000"/>
            <a:ext cx="8223226" cy="1241006"/>
          </a:xfrm>
        </p:spPr>
        <p:txBody>
          <a:bodyPr/>
          <a:lstStyle>
            <a:lvl1pPr marL="0" indent="0" algn="l">
              <a:lnSpc>
                <a:spcPct val="90000"/>
              </a:lnSpc>
              <a:spcBef>
                <a:spcPts val="0"/>
              </a:spcBef>
              <a:buNone/>
              <a:defRPr sz="2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6" name="Dian numeron paikkamerkki 5">
            <a:extLst>
              <a:ext uri="{FF2B5EF4-FFF2-40B4-BE49-F238E27FC236}">
                <a16:creationId xmlns:a16="http://schemas.microsoft.com/office/drawing/2014/main" id="{ABE89B99-CB50-4721-8EC5-09E308DE349D}"/>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424E1588-9E6E-4A84-810E-6A616E8CD13B}"/>
              </a:ext>
            </a:extLst>
          </p:cNvPr>
          <p:cNvSpPr>
            <a:spLocks noGrp="1"/>
          </p:cNvSpPr>
          <p:nvPr>
            <p:ph type="dt" sz="half" idx="10"/>
          </p:nvPr>
        </p:nvSpPr>
        <p:spPr/>
        <p:txBody>
          <a:bodyPr/>
          <a:lstStyle>
            <a:lvl1pPr>
              <a:defRPr>
                <a:noFill/>
              </a:defRPr>
            </a:lvl1pPr>
          </a:lstStyle>
          <a:p>
            <a:fld id="{91FC86D5-0234-4146-B51B-98ED78F9FC6D}" type="datetime1">
              <a:rPr lang="fi-FI" smtClean="0"/>
              <a:t>18.2.2022</a:t>
            </a:fld>
            <a:endParaRPr lang="fi-FI"/>
          </a:p>
        </p:txBody>
      </p:sp>
      <p:sp>
        <p:nvSpPr>
          <p:cNvPr id="5" name="Alatunnisteen paikkamerkki 4">
            <a:extLst>
              <a:ext uri="{FF2B5EF4-FFF2-40B4-BE49-F238E27FC236}">
                <a16:creationId xmlns:a16="http://schemas.microsoft.com/office/drawing/2014/main" id="{F2470115-13AF-4E2A-AD86-898C49862C5F}"/>
              </a:ext>
            </a:extLst>
          </p:cNvPr>
          <p:cNvSpPr>
            <a:spLocks noGrp="1"/>
          </p:cNvSpPr>
          <p:nvPr>
            <p:ph type="ftr" sz="quarter" idx="11"/>
          </p:nvPr>
        </p:nvSpPr>
        <p:spPr/>
        <p:txBody>
          <a:bodyPr/>
          <a:lstStyle>
            <a:lvl1pPr>
              <a:defRPr>
                <a:noFill/>
              </a:defRPr>
            </a:lvl1pPr>
          </a:lstStyle>
          <a:p>
            <a:endParaRPr lang="fi-FI"/>
          </a:p>
        </p:txBody>
      </p:sp>
      <p:grpSp>
        <p:nvGrpSpPr>
          <p:cNvPr id="13" name="Logo">
            <a:extLst>
              <a:ext uri="{FF2B5EF4-FFF2-40B4-BE49-F238E27FC236}">
                <a16:creationId xmlns:a16="http://schemas.microsoft.com/office/drawing/2014/main" id="{3C30A216-C7F8-42EB-967F-C42A5B6546E0}"/>
              </a:ext>
              <a:ext uri="{C183D7F6-B498-43B3-948B-1728B52AA6E4}">
                <adec:decorative xmlns:adec="http://schemas.microsoft.com/office/drawing/2017/decorative" val="1"/>
              </a:ext>
            </a:extLst>
          </p:cNvPr>
          <p:cNvGrpSpPr>
            <a:grpSpLocks noChangeAspect="1"/>
          </p:cNvGrpSpPr>
          <p:nvPr/>
        </p:nvGrpSpPr>
        <p:grpSpPr bwMode="black">
          <a:xfrm>
            <a:off x="9259944" y="5532891"/>
            <a:ext cx="2196000" cy="592921"/>
            <a:chOff x="10274400" y="6210000"/>
            <a:chExt cx="1492250" cy="402908"/>
          </a:xfrm>
          <a:solidFill>
            <a:srgbClr val="FFFFFF"/>
          </a:solidFill>
        </p:grpSpPr>
        <p:sp>
          <p:nvSpPr>
            <p:cNvPr id="14" name="Vapaamuotoinen: Muoto 13">
              <a:extLst>
                <a:ext uri="{FF2B5EF4-FFF2-40B4-BE49-F238E27FC236}">
                  <a16:creationId xmlns:a16="http://schemas.microsoft.com/office/drawing/2014/main" id="{EC11CF2F-5EEB-49C7-B657-CFB988898499}"/>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974D59E4-C489-4D86-9ADE-0A22503B24E7}"/>
                </a:ext>
              </a:extLst>
            </p:cNvPr>
            <p:cNvGrpSpPr/>
            <p:nvPr/>
          </p:nvGrpSpPr>
          <p:grpSpPr bwMode="black">
            <a:xfrm>
              <a:off x="10278854" y="6317762"/>
              <a:ext cx="1072638" cy="291633"/>
              <a:chOff x="10278854" y="6317762"/>
              <a:chExt cx="1072638" cy="291633"/>
            </a:xfrm>
            <a:grpFill/>
          </p:grpSpPr>
          <p:sp>
            <p:nvSpPr>
              <p:cNvPr id="16" name="Vapaamuotoinen: Muoto 15">
                <a:extLst>
                  <a:ext uri="{FF2B5EF4-FFF2-40B4-BE49-F238E27FC236}">
                    <a16:creationId xmlns:a16="http://schemas.microsoft.com/office/drawing/2014/main" id="{30BCBFC5-BEC8-4C97-9AE0-5C60F02304EC}"/>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CFCE4EB-3D0D-439E-8E17-0679078793AD}"/>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7E684B79-731C-4085-BE6A-B6E739C7F912}"/>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7443CA3-1F18-4A94-86F4-FEE32CBEC292}"/>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34B4746-318A-4BD9-BEF3-36C90F5D931D}"/>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2984591305"/>
      </p:ext>
    </p:extLst>
  </p:cSld>
  <p:clrMapOvr>
    <a:masterClrMapping/>
  </p:clrMapOvr>
  <p:extLst>
    <p:ext uri="{DCECCB84-F9BA-43D5-87BE-67443E8EF086}">
      <p15:sldGuideLst xmlns:p15="http://schemas.microsoft.com/office/powerpoint/2012/main">
        <p15:guide id="1" orient="horz" pos="2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san ylätunnis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kstin paikkamerkki 2">
            <a:extLst>
              <a:ext uri="{FF2B5EF4-FFF2-40B4-BE49-F238E27FC236}">
                <a16:creationId xmlns:a16="http://schemas.microsoft.com/office/drawing/2014/main" id="{094127B6-E750-4A8F-8440-D43E9CBCD2DE}"/>
              </a:ext>
            </a:extLst>
          </p:cNvPr>
          <p:cNvSpPr>
            <a:spLocks noGrp="1"/>
          </p:cNvSpPr>
          <p:nvPr>
            <p:ph type="body" idx="1"/>
          </p:nvPr>
        </p:nvSpPr>
        <p:spPr>
          <a:xfrm>
            <a:off x="589744" y="1679746"/>
            <a:ext cx="3886255" cy="3189254"/>
          </a:xfrm>
        </p:spPr>
        <p:txBody>
          <a:bodyPr/>
          <a:lstStyle>
            <a:lvl1pPr marL="0" indent="0">
              <a:buNone/>
              <a:defRPr sz="26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Otsikko 1">
            <a:extLst>
              <a:ext uri="{FF2B5EF4-FFF2-40B4-BE49-F238E27FC236}">
                <a16:creationId xmlns:a16="http://schemas.microsoft.com/office/drawing/2014/main" id="{EBE1AEEB-19B8-42D8-9E01-6E6ADE4DA243}"/>
              </a:ext>
            </a:extLst>
          </p:cNvPr>
          <p:cNvSpPr>
            <a:spLocks noGrp="1"/>
          </p:cNvSpPr>
          <p:nvPr>
            <p:ph type="title"/>
          </p:nvPr>
        </p:nvSpPr>
        <p:spPr>
          <a:xfrm>
            <a:off x="576000" y="517525"/>
            <a:ext cx="3899999" cy="1224000"/>
          </a:xfrm>
        </p:spPr>
        <p:txBody>
          <a:bodyPr/>
          <a:lstStyle>
            <a:lvl1pPr>
              <a:defRPr sz="3000">
                <a:solidFill>
                  <a:schemeClr val="bg1"/>
                </a:solidFill>
              </a:defRPr>
            </a:lvl1pPr>
          </a:lstStyle>
          <a:p>
            <a:r>
              <a:rPr lang="fi-FI"/>
              <a:t>Muokkaa ots. perustyyl. napsautt.</a:t>
            </a:r>
          </a:p>
        </p:txBody>
      </p:sp>
      <p:sp>
        <p:nvSpPr>
          <p:cNvPr id="6" name="Dian numeron paikkamerkki 5">
            <a:extLst>
              <a:ext uri="{FF2B5EF4-FFF2-40B4-BE49-F238E27FC236}">
                <a16:creationId xmlns:a16="http://schemas.microsoft.com/office/drawing/2014/main" id="{5DA63EC5-D6E9-421C-AE09-097548F240AA}"/>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53E57E64-5A65-4399-8290-C5D9428B7803}"/>
              </a:ext>
            </a:extLst>
          </p:cNvPr>
          <p:cNvSpPr>
            <a:spLocks noGrp="1"/>
          </p:cNvSpPr>
          <p:nvPr>
            <p:ph type="dt" sz="half" idx="10"/>
          </p:nvPr>
        </p:nvSpPr>
        <p:spPr/>
        <p:txBody>
          <a:bodyPr/>
          <a:lstStyle>
            <a:lvl1pPr>
              <a:defRPr>
                <a:noFill/>
              </a:defRPr>
            </a:lvl1pPr>
          </a:lstStyle>
          <a:p>
            <a:fld id="{DB3BEBC0-590A-4C95-9BA9-6991E6A3680C}" type="datetime1">
              <a:rPr lang="fi-FI" smtClean="0"/>
              <a:t>18.2.2022</a:t>
            </a:fld>
            <a:endParaRPr lang="fi-FI"/>
          </a:p>
        </p:txBody>
      </p:sp>
      <p:sp>
        <p:nvSpPr>
          <p:cNvPr id="5" name="Alatunnisteen paikkamerkki 4">
            <a:extLst>
              <a:ext uri="{FF2B5EF4-FFF2-40B4-BE49-F238E27FC236}">
                <a16:creationId xmlns:a16="http://schemas.microsoft.com/office/drawing/2014/main" id="{0EE8986A-8C30-47DA-B65F-2B0FDF01E09F}"/>
              </a:ext>
            </a:extLst>
          </p:cNvPr>
          <p:cNvSpPr>
            <a:spLocks noGrp="1"/>
          </p:cNvSpPr>
          <p:nvPr>
            <p:ph type="ftr" sz="quarter" idx="11"/>
          </p:nvPr>
        </p:nvSpPr>
        <p:spPr/>
        <p:txBody>
          <a:bodyPr/>
          <a:lstStyle>
            <a:lvl1pPr>
              <a:defRPr>
                <a:noFill/>
              </a:defRPr>
            </a:lvl1pPr>
          </a:lstStyle>
          <a:p>
            <a:endParaRPr lang="fi-FI"/>
          </a:p>
        </p:txBody>
      </p:sp>
      <p:grpSp>
        <p:nvGrpSpPr>
          <p:cNvPr id="12" name="Logo">
            <a:extLst>
              <a:ext uri="{FF2B5EF4-FFF2-40B4-BE49-F238E27FC236}">
                <a16:creationId xmlns:a16="http://schemas.microsoft.com/office/drawing/2014/main" id="{C0A25FE7-D55A-47B3-86F8-1A2D9FB043F3}"/>
              </a:ext>
              <a:ext uri="{C183D7F6-B498-43B3-948B-1728B52AA6E4}">
                <adec:decorative xmlns:adec="http://schemas.microsoft.com/office/drawing/2017/decorative" val="1"/>
              </a:ext>
            </a:extLst>
          </p:cNvPr>
          <p:cNvGrpSpPr>
            <a:grpSpLocks noChangeAspect="1"/>
          </p:cNvGrpSpPr>
          <p:nvPr/>
        </p:nvGrpSpPr>
        <p:grpSpPr bwMode="black">
          <a:xfrm>
            <a:off x="726961" y="5668710"/>
            <a:ext cx="1494000" cy="403380"/>
            <a:chOff x="10274400" y="6210000"/>
            <a:chExt cx="1492250" cy="402908"/>
          </a:xfrm>
          <a:solidFill>
            <a:srgbClr val="FFFFFF"/>
          </a:solidFill>
        </p:grpSpPr>
        <p:sp>
          <p:nvSpPr>
            <p:cNvPr id="13" name="Vapaamuotoinen: Muoto 12">
              <a:extLst>
                <a:ext uri="{FF2B5EF4-FFF2-40B4-BE49-F238E27FC236}">
                  <a16:creationId xmlns:a16="http://schemas.microsoft.com/office/drawing/2014/main" id="{71141F11-8826-4A00-9971-BA34D90976E4}"/>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4" name="Kuva 10">
              <a:extLst>
                <a:ext uri="{FF2B5EF4-FFF2-40B4-BE49-F238E27FC236}">
                  <a16:creationId xmlns:a16="http://schemas.microsoft.com/office/drawing/2014/main" id="{651BDE23-7876-40B9-B1BB-EC6D60F60096}"/>
                </a:ext>
              </a:extLst>
            </p:cNvPr>
            <p:cNvGrpSpPr/>
            <p:nvPr/>
          </p:nvGrpSpPr>
          <p:grpSpPr bwMode="black">
            <a:xfrm>
              <a:off x="10278854" y="6317762"/>
              <a:ext cx="1072638" cy="291633"/>
              <a:chOff x="10278854" y="6317762"/>
              <a:chExt cx="1072638" cy="291633"/>
            </a:xfrm>
            <a:grpFill/>
          </p:grpSpPr>
          <p:sp>
            <p:nvSpPr>
              <p:cNvPr id="15" name="Vapaamuotoinen: Muoto 14">
                <a:extLst>
                  <a:ext uri="{FF2B5EF4-FFF2-40B4-BE49-F238E27FC236}">
                    <a16:creationId xmlns:a16="http://schemas.microsoft.com/office/drawing/2014/main" id="{661D8A0C-38FA-4871-A231-AC252264CE8B}"/>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8BFDF7F8-CE89-408B-AC52-6D95B4CE64B7}"/>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87E1F246-482F-4CA9-B52C-236AF55CD1F6}"/>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8CF3B7E-405C-4AF3-B04B-D67CCD8D9C9B}"/>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A06AC93-9716-40D2-833D-8E6D70548E41}"/>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247480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san ylätunnis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kstin paikkamerkki 2">
            <a:extLst>
              <a:ext uri="{FF2B5EF4-FFF2-40B4-BE49-F238E27FC236}">
                <a16:creationId xmlns:a16="http://schemas.microsoft.com/office/drawing/2014/main" id="{094127B6-E750-4A8F-8440-D43E9CBCD2DE}"/>
              </a:ext>
            </a:extLst>
          </p:cNvPr>
          <p:cNvSpPr>
            <a:spLocks noGrp="1"/>
          </p:cNvSpPr>
          <p:nvPr>
            <p:ph type="body" idx="1"/>
          </p:nvPr>
        </p:nvSpPr>
        <p:spPr>
          <a:xfrm>
            <a:off x="589744" y="1679746"/>
            <a:ext cx="3886255" cy="3189254"/>
          </a:xfrm>
        </p:spPr>
        <p:txBody>
          <a:bodyPr/>
          <a:lstStyle>
            <a:lvl1pPr marL="0" indent="0">
              <a:buNone/>
              <a:defRPr sz="26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Otsikko 1">
            <a:extLst>
              <a:ext uri="{FF2B5EF4-FFF2-40B4-BE49-F238E27FC236}">
                <a16:creationId xmlns:a16="http://schemas.microsoft.com/office/drawing/2014/main" id="{EBE1AEEB-19B8-42D8-9E01-6E6ADE4DA243}"/>
              </a:ext>
            </a:extLst>
          </p:cNvPr>
          <p:cNvSpPr>
            <a:spLocks noGrp="1"/>
          </p:cNvSpPr>
          <p:nvPr>
            <p:ph type="title"/>
          </p:nvPr>
        </p:nvSpPr>
        <p:spPr>
          <a:xfrm>
            <a:off x="576000" y="517525"/>
            <a:ext cx="3899999" cy="1224000"/>
          </a:xfrm>
        </p:spPr>
        <p:txBody>
          <a:bodyPr/>
          <a:lstStyle>
            <a:lvl1pPr>
              <a:defRPr sz="3000">
                <a:solidFill>
                  <a:schemeClr val="bg1"/>
                </a:solidFill>
              </a:defRPr>
            </a:lvl1pPr>
          </a:lstStyle>
          <a:p>
            <a:r>
              <a:rPr lang="fi-FI"/>
              <a:t>Muokkaa ots. perustyyl. napsautt.</a:t>
            </a:r>
          </a:p>
        </p:txBody>
      </p:sp>
      <p:sp>
        <p:nvSpPr>
          <p:cNvPr id="6" name="Dian numeron paikkamerkki 5">
            <a:extLst>
              <a:ext uri="{FF2B5EF4-FFF2-40B4-BE49-F238E27FC236}">
                <a16:creationId xmlns:a16="http://schemas.microsoft.com/office/drawing/2014/main" id="{5DA63EC5-D6E9-421C-AE09-097548F240AA}"/>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53E57E64-5A65-4399-8290-C5D9428B7803}"/>
              </a:ext>
            </a:extLst>
          </p:cNvPr>
          <p:cNvSpPr>
            <a:spLocks noGrp="1"/>
          </p:cNvSpPr>
          <p:nvPr>
            <p:ph type="dt" sz="half" idx="10"/>
          </p:nvPr>
        </p:nvSpPr>
        <p:spPr/>
        <p:txBody>
          <a:bodyPr/>
          <a:lstStyle>
            <a:lvl1pPr>
              <a:defRPr>
                <a:noFill/>
              </a:defRPr>
            </a:lvl1pPr>
          </a:lstStyle>
          <a:p>
            <a:fld id="{067D454E-E1D0-4645-950D-3BF018B7A12A}" type="datetime1">
              <a:rPr lang="fi-FI" smtClean="0"/>
              <a:t>18.2.2022</a:t>
            </a:fld>
            <a:endParaRPr lang="fi-FI"/>
          </a:p>
        </p:txBody>
      </p:sp>
      <p:sp>
        <p:nvSpPr>
          <p:cNvPr id="5" name="Alatunnisteen paikkamerkki 4">
            <a:extLst>
              <a:ext uri="{FF2B5EF4-FFF2-40B4-BE49-F238E27FC236}">
                <a16:creationId xmlns:a16="http://schemas.microsoft.com/office/drawing/2014/main" id="{0EE8986A-8C30-47DA-B65F-2B0FDF01E09F}"/>
              </a:ext>
            </a:extLst>
          </p:cNvPr>
          <p:cNvSpPr>
            <a:spLocks noGrp="1"/>
          </p:cNvSpPr>
          <p:nvPr>
            <p:ph type="ftr" sz="quarter" idx="11"/>
          </p:nvPr>
        </p:nvSpPr>
        <p:spPr/>
        <p:txBody>
          <a:bodyPr/>
          <a:lstStyle>
            <a:lvl1pPr>
              <a:defRPr>
                <a:noFill/>
              </a:defRPr>
            </a:lvl1pPr>
          </a:lstStyle>
          <a:p>
            <a:endParaRPr lang="fi-FI"/>
          </a:p>
        </p:txBody>
      </p:sp>
      <p:grpSp>
        <p:nvGrpSpPr>
          <p:cNvPr id="12" name="Logo">
            <a:extLst>
              <a:ext uri="{FF2B5EF4-FFF2-40B4-BE49-F238E27FC236}">
                <a16:creationId xmlns:a16="http://schemas.microsoft.com/office/drawing/2014/main" id="{C0A25FE7-D55A-47B3-86F8-1A2D9FB043F3}"/>
              </a:ext>
              <a:ext uri="{C183D7F6-B498-43B3-948B-1728B52AA6E4}">
                <adec:decorative xmlns:adec="http://schemas.microsoft.com/office/drawing/2017/decorative" val="1"/>
              </a:ext>
            </a:extLst>
          </p:cNvPr>
          <p:cNvGrpSpPr>
            <a:grpSpLocks noChangeAspect="1"/>
          </p:cNvGrpSpPr>
          <p:nvPr/>
        </p:nvGrpSpPr>
        <p:grpSpPr bwMode="black">
          <a:xfrm>
            <a:off x="726961" y="5668710"/>
            <a:ext cx="1494000" cy="403380"/>
            <a:chOff x="10274400" y="6210000"/>
            <a:chExt cx="1492250" cy="402908"/>
          </a:xfrm>
          <a:solidFill>
            <a:srgbClr val="FFFFFF"/>
          </a:solidFill>
        </p:grpSpPr>
        <p:sp>
          <p:nvSpPr>
            <p:cNvPr id="13" name="Vapaamuotoinen: Muoto 12">
              <a:extLst>
                <a:ext uri="{FF2B5EF4-FFF2-40B4-BE49-F238E27FC236}">
                  <a16:creationId xmlns:a16="http://schemas.microsoft.com/office/drawing/2014/main" id="{71141F11-8826-4A00-9971-BA34D90976E4}"/>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4" name="Kuva 10">
              <a:extLst>
                <a:ext uri="{FF2B5EF4-FFF2-40B4-BE49-F238E27FC236}">
                  <a16:creationId xmlns:a16="http://schemas.microsoft.com/office/drawing/2014/main" id="{651BDE23-7876-40B9-B1BB-EC6D60F60096}"/>
                </a:ext>
              </a:extLst>
            </p:cNvPr>
            <p:cNvGrpSpPr/>
            <p:nvPr/>
          </p:nvGrpSpPr>
          <p:grpSpPr bwMode="black">
            <a:xfrm>
              <a:off x="10278854" y="6317762"/>
              <a:ext cx="1072638" cy="291633"/>
              <a:chOff x="10278854" y="6317762"/>
              <a:chExt cx="1072638" cy="291633"/>
            </a:xfrm>
            <a:grpFill/>
          </p:grpSpPr>
          <p:sp>
            <p:nvSpPr>
              <p:cNvPr id="15" name="Vapaamuotoinen: Muoto 14">
                <a:extLst>
                  <a:ext uri="{FF2B5EF4-FFF2-40B4-BE49-F238E27FC236}">
                    <a16:creationId xmlns:a16="http://schemas.microsoft.com/office/drawing/2014/main" id="{661D8A0C-38FA-4871-A231-AC252264CE8B}"/>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8BFDF7F8-CE89-408B-AC52-6D95B4CE64B7}"/>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87E1F246-482F-4CA9-B52C-236AF55CD1F6}"/>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8CF3B7E-405C-4AF3-B04B-D67CCD8D9C9B}"/>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A06AC93-9716-40D2-833D-8E6D70548E41}"/>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42566366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ksi sisältökohdetta 2">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6331B118-1927-4C57-8776-8320C7ED1D7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07A367-957A-41C8-87A9-5FD1D8338751}"/>
              </a:ext>
            </a:extLst>
          </p:cNvPr>
          <p:cNvSpPr>
            <a:spLocks noGrp="1"/>
          </p:cNvSpPr>
          <p:nvPr>
            <p:ph sz="half" idx="1"/>
          </p:nvPr>
        </p:nvSpPr>
        <p:spPr>
          <a:xfrm>
            <a:off x="576000" y="1825625"/>
            <a:ext cx="52920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18DD739-5136-44E0-9852-73E57F458183}"/>
              </a:ext>
            </a:extLst>
          </p:cNvPr>
          <p:cNvSpPr>
            <a:spLocks noGrp="1"/>
          </p:cNvSpPr>
          <p:nvPr>
            <p:ph sz="half" idx="2"/>
          </p:nvPr>
        </p:nvSpPr>
        <p:spPr>
          <a:xfrm>
            <a:off x="6172200" y="1825625"/>
            <a:ext cx="52920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a:extLst>
              <a:ext uri="{FF2B5EF4-FFF2-40B4-BE49-F238E27FC236}">
                <a16:creationId xmlns:a16="http://schemas.microsoft.com/office/drawing/2014/main" id="{6522B327-6A0C-4890-A476-572CF4AC1B4D}"/>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5" name="Päivämäärän paikkamerkki 4">
            <a:extLst>
              <a:ext uri="{FF2B5EF4-FFF2-40B4-BE49-F238E27FC236}">
                <a16:creationId xmlns:a16="http://schemas.microsoft.com/office/drawing/2014/main" id="{0205699C-0800-47BB-85B7-921498F92C21}"/>
              </a:ext>
            </a:extLst>
          </p:cNvPr>
          <p:cNvSpPr>
            <a:spLocks noGrp="1"/>
          </p:cNvSpPr>
          <p:nvPr>
            <p:ph type="dt" sz="half" idx="10"/>
          </p:nvPr>
        </p:nvSpPr>
        <p:spPr/>
        <p:txBody>
          <a:bodyPr/>
          <a:lstStyle/>
          <a:p>
            <a:fld id="{838031B4-B0EC-4218-938E-B88CAD434FB9}" type="datetime1">
              <a:rPr lang="fi-FI" smtClean="0"/>
              <a:t>18.2.2022</a:t>
            </a:fld>
            <a:endParaRPr lang="fi-FI"/>
          </a:p>
        </p:txBody>
      </p:sp>
      <p:sp>
        <p:nvSpPr>
          <p:cNvPr id="6" name="Alatunnisteen paikkamerkki 5">
            <a:extLst>
              <a:ext uri="{FF2B5EF4-FFF2-40B4-BE49-F238E27FC236}">
                <a16:creationId xmlns:a16="http://schemas.microsoft.com/office/drawing/2014/main" id="{11D6EAED-FDB3-4088-9706-894B65FAD0B9}"/>
              </a:ext>
            </a:extLst>
          </p:cNvPr>
          <p:cNvSpPr>
            <a:spLocks noGrp="1"/>
          </p:cNvSpPr>
          <p:nvPr>
            <p:ph type="ftr" sz="quarter" idx="11"/>
          </p:nvPr>
        </p:nvSpPr>
        <p:spPr/>
        <p:txBody>
          <a:bodyPr/>
          <a:lstStyle/>
          <a:p>
            <a:endParaRPr lang="fi-FI"/>
          </a:p>
        </p:txBody>
      </p:sp>
      <p:grpSp>
        <p:nvGrpSpPr>
          <p:cNvPr id="11" name="Ryhmä 10">
            <a:extLst>
              <a:ext uri="{FF2B5EF4-FFF2-40B4-BE49-F238E27FC236}">
                <a16:creationId xmlns:a16="http://schemas.microsoft.com/office/drawing/2014/main" id="{F3633EB6-2FC6-4525-8D4D-CD5AF613A5D3}"/>
              </a:ext>
              <a:ext uri="{C183D7F6-B498-43B3-948B-1728B52AA6E4}">
                <adec:decorative xmlns:adec="http://schemas.microsoft.com/office/drawing/2017/decorative" val="1"/>
              </a:ext>
            </a:extLst>
          </p:cNvPr>
          <p:cNvGrpSpPr/>
          <p:nvPr/>
        </p:nvGrpSpPr>
        <p:grpSpPr>
          <a:xfrm>
            <a:off x="0" y="0"/>
            <a:ext cx="288000" cy="6889450"/>
            <a:chOff x="0" y="0"/>
            <a:chExt cx="288000" cy="6889450"/>
          </a:xfrm>
          <a:solidFill>
            <a:srgbClr val="61BF1A"/>
          </a:solidFill>
        </p:grpSpPr>
        <p:sp>
          <p:nvSpPr>
            <p:cNvPr id="9" name="Suorakulmio 8">
              <a:extLst>
                <a:ext uri="{FF2B5EF4-FFF2-40B4-BE49-F238E27FC236}">
                  <a16:creationId xmlns:a16="http://schemas.microsoft.com/office/drawing/2014/main" id="{A05D240B-170D-4E74-A85C-1DD8A7C9364A}"/>
                </a:ext>
              </a:extLst>
            </p:cNvPr>
            <p:cNvSpPr/>
            <p:nvPr/>
          </p:nvSpPr>
          <p:spPr>
            <a:xfrm>
              <a:off x="0" y="0"/>
              <a:ext cx="288000" cy="9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79F9E934-5056-4381-930A-F4968423B5A7}"/>
                </a:ext>
              </a:extLst>
            </p:cNvPr>
            <p:cNvSpPr/>
            <p:nvPr/>
          </p:nvSpPr>
          <p:spPr>
            <a:xfrm>
              <a:off x="0" y="1417450"/>
              <a:ext cx="288000" cy="54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3" name="Logo">
            <a:extLst>
              <a:ext uri="{FF2B5EF4-FFF2-40B4-BE49-F238E27FC236}">
                <a16:creationId xmlns:a16="http://schemas.microsoft.com/office/drawing/2014/main" id="{CB2F6413-4689-4BF8-BCE8-7733D484151C}"/>
              </a:ext>
              <a:ext uri="{C183D7F6-B498-43B3-948B-1728B52AA6E4}">
                <adec:decorative xmlns:adec="http://schemas.microsoft.com/office/drawing/2017/decorative" val="1"/>
              </a:ext>
            </a:extLst>
          </p:cNvPr>
          <p:cNvGrpSpPr/>
          <p:nvPr/>
        </p:nvGrpSpPr>
        <p:grpSpPr bwMode="black">
          <a:xfrm>
            <a:off x="10274400" y="6210000"/>
            <a:ext cx="1492250" cy="402908"/>
            <a:chOff x="10274400" y="6210000"/>
            <a:chExt cx="1492250" cy="402908"/>
          </a:xfrm>
        </p:grpSpPr>
        <p:sp>
          <p:nvSpPr>
            <p:cNvPr id="14" name="Vapaamuotoinen: Muoto 13">
              <a:extLst>
                <a:ext uri="{FF2B5EF4-FFF2-40B4-BE49-F238E27FC236}">
                  <a16:creationId xmlns:a16="http://schemas.microsoft.com/office/drawing/2014/main" id="{12242DBE-D0A1-4F31-8774-60016C7827EA}"/>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solidFill>
              <a:srgbClr val="61BF1A"/>
            </a:solid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C5097CF7-DA18-4AD9-9653-47277D639FC3}"/>
                </a:ext>
              </a:extLst>
            </p:cNvPr>
            <p:cNvGrpSpPr/>
            <p:nvPr/>
          </p:nvGrpSpPr>
          <p:grpSpPr bwMode="black">
            <a:xfrm>
              <a:off x="10278854" y="6317762"/>
              <a:ext cx="1072638" cy="291633"/>
              <a:chOff x="10278854" y="6317762"/>
              <a:chExt cx="1072638" cy="291633"/>
            </a:xfrm>
            <a:solidFill>
              <a:srgbClr val="000C07"/>
            </a:solidFill>
          </p:grpSpPr>
          <p:sp>
            <p:nvSpPr>
              <p:cNvPr id="16" name="Vapaamuotoinen: Muoto 15">
                <a:extLst>
                  <a:ext uri="{FF2B5EF4-FFF2-40B4-BE49-F238E27FC236}">
                    <a16:creationId xmlns:a16="http://schemas.microsoft.com/office/drawing/2014/main" id="{B0B0B0AB-2B0D-43BA-B1C8-CD6952184A3C}"/>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solidFill>
                <a:srgbClr val="000C07"/>
              </a:solid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2DA1B1B1-DC40-4DEC-B248-C600BD85682C}"/>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solidFill>
                <a:srgbClr val="000C07"/>
              </a:solid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0229FFA2-9604-4ADF-826E-247C8D4B9B73}"/>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solidFill>
                <a:srgbClr val="000C07"/>
              </a:solid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C220816-A1FC-4258-B30A-92A728C0BFE8}"/>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solidFill>
                <a:srgbClr val="000C07"/>
              </a:solid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16DE5310-06F7-47A9-9038-74CA050FB7C0}"/>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solidFill>
                <a:srgbClr val="000C07"/>
              </a:solid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4051901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ertailu 2">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7CCB1140-D0E1-4408-BC59-137C5002645C}"/>
              </a:ext>
            </a:extLst>
          </p:cNvPr>
          <p:cNvSpPr>
            <a:spLocks noGrp="1"/>
          </p:cNvSpPr>
          <p:nvPr>
            <p:ph type="title"/>
          </p:nvPr>
        </p:nvSpPr>
        <p:spPr/>
        <p:txBody>
          <a:bodyPr/>
          <a:lstStyle/>
          <a:p>
            <a:r>
              <a:rPr lang="fi-FI"/>
              <a:t>Muokkaa ots. perustyyl. napsautt.</a:t>
            </a:r>
          </a:p>
        </p:txBody>
      </p:sp>
      <p:sp>
        <p:nvSpPr>
          <p:cNvPr id="3" name="Tekstin paikkamerkki 2">
            <a:extLst>
              <a:ext uri="{FF2B5EF4-FFF2-40B4-BE49-F238E27FC236}">
                <a16:creationId xmlns:a16="http://schemas.microsoft.com/office/drawing/2014/main" id="{7616C121-0986-481D-8DBD-731B1D55EA53}"/>
              </a:ext>
            </a:extLst>
          </p:cNvPr>
          <p:cNvSpPr>
            <a:spLocks noGrp="1"/>
          </p:cNvSpPr>
          <p:nvPr>
            <p:ph type="body" idx="1"/>
          </p:nvPr>
        </p:nvSpPr>
        <p:spPr>
          <a:xfrm>
            <a:off x="576000" y="1608593"/>
            <a:ext cx="529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CD61A09-986C-4ADF-9CF9-F44D4984270B}"/>
              </a:ext>
            </a:extLst>
          </p:cNvPr>
          <p:cNvSpPr>
            <a:spLocks noGrp="1"/>
          </p:cNvSpPr>
          <p:nvPr>
            <p:ph sz="half" idx="2"/>
          </p:nvPr>
        </p:nvSpPr>
        <p:spPr>
          <a:xfrm>
            <a:off x="576000" y="2432505"/>
            <a:ext cx="5292000" cy="3564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FFCDB12-D40E-415E-91F0-46BC1FC2A171}"/>
              </a:ext>
            </a:extLst>
          </p:cNvPr>
          <p:cNvSpPr>
            <a:spLocks noGrp="1"/>
          </p:cNvSpPr>
          <p:nvPr>
            <p:ph type="body" sz="quarter" idx="3"/>
          </p:nvPr>
        </p:nvSpPr>
        <p:spPr>
          <a:xfrm>
            <a:off x="6172200" y="1608593"/>
            <a:ext cx="529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5365FE3-BF8B-4669-A37D-32D392BE80F2}"/>
              </a:ext>
            </a:extLst>
          </p:cNvPr>
          <p:cNvSpPr>
            <a:spLocks noGrp="1"/>
          </p:cNvSpPr>
          <p:nvPr>
            <p:ph sz="quarter" idx="4"/>
          </p:nvPr>
        </p:nvSpPr>
        <p:spPr>
          <a:xfrm>
            <a:off x="6172200" y="2432505"/>
            <a:ext cx="5292000" cy="3564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76F53D03-2A13-4508-B535-52F330347BB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7" name="Päivämäärän paikkamerkki 6">
            <a:extLst>
              <a:ext uri="{FF2B5EF4-FFF2-40B4-BE49-F238E27FC236}">
                <a16:creationId xmlns:a16="http://schemas.microsoft.com/office/drawing/2014/main" id="{DA349F27-9832-4F64-A02F-EA399046574C}"/>
              </a:ext>
            </a:extLst>
          </p:cNvPr>
          <p:cNvSpPr>
            <a:spLocks noGrp="1"/>
          </p:cNvSpPr>
          <p:nvPr>
            <p:ph type="dt" sz="half" idx="10"/>
          </p:nvPr>
        </p:nvSpPr>
        <p:spPr/>
        <p:txBody>
          <a:bodyPr/>
          <a:lstStyle/>
          <a:p>
            <a:fld id="{151CB200-BCFB-43A9-A38E-BB7CBCC27ED3}" type="datetime1">
              <a:rPr lang="fi-FI" smtClean="0"/>
              <a:t>18.2.2022</a:t>
            </a:fld>
            <a:endParaRPr lang="fi-FI"/>
          </a:p>
        </p:txBody>
      </p:sp>
      <p:sp>
        <p:nvSpPr>
          <p:cNvPr id="8" name="Alatunnisteen paikkamerkki 7">
            <a:extLst>
              <a:ext uri="{FF2B5EF4-FFF2-40B4-BE49-F238E27FC236}">
                <a16:creationId xmlns:a16="http://schemas.microsoft.com/office/drawing/2014/main" id="{C738BAEF-3769-40E6-B74A-2944A83616FD}"/>
              </a:ext>
            </a:extLst>
          </p:cNvPr>
          <p:cNvSpPr>
            <a:spLocks noGrp="1"/>
          </p:cNvSpPr>
          <p:nvPr>
            <p:ph type="ftr" sz="quarter" idx="11"/>
          </p:nvPr>
        </p:nvSpPr>
        <p:spPr/>
        <p:txBody>
          <a:bodyPr/>
          <a:lstStyle/>
          <a:p>
            <a:endParaRPr lang="fi-FI"/>
          </a:p>
        </p:txBody>
      </p:sp>
      <p:grpSp>
        <p:nvGrpSpPr>
          <p:cNvPr id="12" name="Ryhmä 11">
            <a:extLst>
              <a:ext uri="{FF2B5EF4-FFF2-40B4-BE49-F238E27FC236}">
                <a16:creationId xmlns:a16="http://schemas.microsoft.com/office/drawing/2014/main" id="{155572DF-80E5-4F45-8402-B98F01D57E45}"/>
              </a:ext>
              <a:ext uri="{C183D7F6-B498-43B3-948B-1728B52AA6E4}">
                <adec:decorative xmlns:adec="http://schemas.microsoft.com/office/drawing/2017/decorative" val="1"/>
              </a:ext>
            </a:extLst>
          </p:cNvPr>
          <p:cNvGrpSpPr/>
          <p:nvPr/>
        </p:nvGrpSpPr>
        <p:grpSpPr>
          <a:xfrm>
            <a:off x="0" y="0"/>
            <a:ext cx="288000" cy="6889450"/>
            <a:chOff x="0" y="0"/>
            <a:chExt cx="288000" cy="6889450"/>
          </a:xfrm>
          <a:solidFill>
            <a:srgbClr val="61BF1A"/>
          </a:solidFill>
        </p:grpSpPr>
        <p:sp>
          <p:nvSpPr>
            <p:cNvPr id="13" name="Suorakulmio 12">
              <a:extLst>
                <a:ext uri="{FF2B5EF4-FFF2-40B4-BE49-F238E27FC236}">
                  <a16:creationId xmlns:a16="http://schemas.microsoft.com/office/drawing/2014/main" id="{5F083C65-D9FC-47E3-8D9F-756ECE0924F3}"/>
                </a:ext>
              </a:extLst>
            </p:cNvPr>
            <p:cNvSpPr/>
            <p:nvPr/>
          </p:nvSpPr>
          <p:spPr>
            <a:xfrm>
              <a:off x="0" y="0"/>
              <a:ext cx="288000" cy="99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9B64FCC0-4DB6-4F4D-B655-44574BE0718D}"/>
                </a:ext>
              </a:extLst>
            </p:cNvPr>
            <p:cNvSpPr/>
            <p:nvPr/>
          </p:nvSpPr>
          <p:spPr>
            <a:xfrm>
              <a:off x="0" y="1417450"/>
              <a:ext cx="288000" cy="54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5" name="Logo">
            <a:extLst>
              <a:ext uri="{FF2B5EF4-FFF2-40B4-BE49-F238E27FC236}">
                <a16:creationId xmlns:a16="http://schemas.microsoft.com/office/drawing/2014/main" id="{36EF8E9C-055D-4854-AF97-A68A89507CAE}"/>
              </a:ext>
              <a:ext uri="{C183D7F6-B498-43B3-948B-1728B52AA6E4}">
                <adec:decorative xmlns:adec="http://schemas.microsoft.com/office/drawing/2017/decorative" val="1"/>
              </a:ext>
            </a:extLst>
          </p:cNvPr>
          <p:cNvGrpSpPr/>
          <p:nvPr/>
        </p:nvGrpSpPr>
        <p:grpSpPr bwMode="black">
          <a:xfrm>
            <a:off x="10274400" y="6210000"/>
            <a:ext cx="1492250" cy="402908"/>
            <a:chOff x="10274400" y="6210000"/>
            <a:chExt cx="1492250" cy="402908"/>
          </a:xfrm>
        </p:grpSpPr>
        <p:sp>
          <p:nvSpPr>
            <p:cNvPr id="16" name="Vapaamuotoinen: Muoto 15">
              <a:extLst>
                <a:ext uri="{FF2B5EF4-FFF2-40B4-BE49-F238E27FC236}">
                  <a16:creationId xmlns:a16="http://schemas.microsoft.com/office/drawing/2014/main" id="{F66AD257-D8C9-41B4-AA42-C4FBB24EB9E1}"/>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solidFill>
              <a:srgbClr val="61BF1A"/>
            </a:solidFill>
            <a:ln w="11089" cap="flat">
              <a:noFill/>
              <a:prstDash val="solid"/>
              <a:miter/>
            </a:ln>
          </p:spPr>
          <p:txBody>
            <a:bodyPr rtlCol="0" anchor="ctr"/>
            <a:lstStyle/>
            <a:p>
              <a:endParaRPr lang="fi-FI"/>
            </a:p>
          </p:txBody>
        </p:sp>
        <p:grpSp>
          <p:nvGrpSpPr>
            <p:cNvPr id="17" name="Kuva 10">
              <a:extLst>
                <a:ext uri="{FF2B5EF4-FFF2-40B4-BE49-F238E27FC236}">
                  <a16:creationId xmlns:a16="http://schemas.microsoft.com/office/drawing/2014/main" id="{AB2927A9-ABFD-4584-BE68-26C128F01660}"/>
                </a:ext>
              </a:extLst>
            </p:cNvPr>
            <p:cNvGrpSpPr/>
            <p:nvPr/>
          </p:nvGrpSpPr>
          <p:grpSpPr bwMode="black">
            <a:xfrm>
              <a:off x="10278854" y="6317762"/>
              <a:ext cx="1072638" cy="291633"/>
              <a:chOff x="10278854" y="6317762"/>
              <a:chExt cx="1072638" cy="291633"/>
            </a:xfrm>
            <a:solidFill>
              <a:srgbClr val="000C07"/>
            </a:solidFill>
          </p:grpSpPr>
          <p:sp>
            <p:nvSpPr>
              <p:cNvPr id="18" name="Vapaamuotoinen: Muoto 17">
                <a:extLst>
                  <a:ext uri="{FF2B5EF4-FFF2-40B4-BE49-F238E27FC236}">
                    <a16:creationId xmlns:a16="http://schemas.microsoft.com/office/drawing/2014/main" id="{3D8E4E65-2A93-4294-81CC-330194B51553}"/>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solidFill>
                <a:srgbClr val="000C07"/>
              </a:solid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BA07CBDE-A06A-4AC0-8AEB-3E99FF63196A}"/>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solidFill>
                <a:srgbClr val="000C07"/>
              </a:solid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CC605EB5-A921-4F6C-8BDE-D43ACA60F54E}"/>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solidFill>
                <a:srgbClr val="000C07"/>
              </a:solidFill>
              <a:ln w="11089"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E485FFFA-43EB-4C1F-A8DF-50C0D2A197F0}"/>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solidFill>
                <a:srgbClr val="000C07"/>
              </a:solidFill>
              <a:ln w="11089"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F73E69B-DB2E-4790-9B3B-4299118D10CE}"/>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solidFill>
                <a:srgbClr val="000C07"/>
              </a:solid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366552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475CCBC6-AA84-48D7-8012-589401D9EFCC}"/>
              </a:ext>
            </a:extLst>
          </p:cNvPr>
          <p:cNvSpPr>
            <a:spLocks noGrp="1"/>
          </p:cNvSpPr>
          <p:nvPr>
            <p:ph type="pic" sz="quarter" idx="13"/>
          </p:nvPr>
        </p:nvSpPr>
        <p:spPr>
          <a:xfrm>
            <a:off x="704620" y="136525"/>
            <a:ext cx="3600062" cy="6721475"/>
          </a:xfrm>
        </p:spPr>
        <p:txBody>
          <a:bodyPr anchor="ctr"/>
          <a:lstStyle>
            <a:lvl1pPr marL="0" indent="0" algn="ctr">
              <a:buNone/>
              <a:defRPr/>
            </a:lvl1pPr>
          </a:lstStyle>
          <a:p>
            <a:r>
              <a:rPr lang="fi-FI"/>
              <a:t>Lisää kuva napsauttamalla kuvaketta</a:t>
            </a:r>
          </a:p>
        </p:txBody>
      </p:sp>
      <p:sp>
        <p:nvSpPr>
          <p:cNvPr id="7" name="Otsikko 6">
            <a:extLst>
              <a:ext uri="{FF2B5EF4-FFF2-40B4-BE49-F238E27FC236}">
                <a16:creationId xmlns:a16="http://schemas.microsoft.com/office/drawing/2014/main" id="{1F759DA6-3D22-441E-AB31-8C2BDAACF2BC}"/>
              </a:ext>
            </a:extLst>
          </p:cNvPr>
          <p:cNvSpPr>
            <a:spLocks noGrp="1"/>
          </p:cNvSpPr>
          <p:nvPr>
            <p:ph type="title"/>
          </p:nvPr>
        </p:nvSpPr>
        <p:spPr>
          <a:xfrm>
            <a:off x="4476000" y="365125"/>
            <a:ext cx="7004800" cy="1224000"/>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a:xfrm>
            <a:off x="4476000" y="1825625"/>
            <a:ext cx="70048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EB92EFF4-4B4D-4358-BFB3-0496B579E18F}" type="datetime1">
              <a:rPr lang="fi-FI" smtClean="0"/>
              <a:t>18.2.2022</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Tree>
    <p:extLst>
      <p:ext uri="{BB962C8B-B14F-4D97-AF65-F5344CB8AC3E}">
        <p14:creationId xmlns:p14="http://schemas.microsoft.com/office/powerpoint/2010/main" val="3517711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sältö ja kuva 2">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7D2076F3-AE9F-4639-9FCB-CB4FBA2167F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a:xfrm>
            <a:off x="576000" y="1825625"/>
            <a:ext cx="55200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a:extLst>
              <a:ext uri="{FF2B5EF4-FFF2-40B4-BE49-F238E27FC236}">
                <a16:creationId xmlns:a16="http://schemas.microsoft.com/office/drawing/2014/main" id="{475CCBC6-AA84-48D7-8012-589401D9EFCC}"/>
              </a:ext>
            </a:extLst>
          </p:cNvPr>
          <p:cNvSpPr>
            <a:spLocks noGrp="1"/>
          </p:cNvSpPr>
          <p:nvPr>
            <p:ph type="pic" sz="quarter" idx="13"/>
          </p:nvPr>
        </p:nvSpPr>
        <p:spPr>
          <a:xfrm>
            <a:off x="6367068" y="1589125"/>
            <a:ext cx="5113731" cy="4392000"/>
          </a:xfrm>
        </p:spPr>
        <p:txBody>
          <a:bodyPr anchor="ctr"/>
          <a:lstStyle>
            <a:lvl1pPr marL="0" indent="0" algn="ctr">
              <a:buNone/>
              <a:defRPr/>
            </a:lvl1pPr>
          </a:lstStyle>
          <a:p>
            <a:r>
              <a:rPr lang="fi-FI"/>
              <a:t>Lisää kuva napsauttamalla kuvaketta</a:t>
            </a:r>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1DE432C0-0516-41C8-AF29-D7F6D736A1BC}" type="datetime1">
              <a:rPr lang="fi-FI" smtClean="0"/>
              <a:t>18.2.2022</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51653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isältö ja kuva 3">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475CCBC6-AA84-48D7-8012-589401D9EFCC}"/>
              </a:ext>
            </a:extLst>
          </p:cNvPr>
          <p:cNvSpPr>
            <a:spLocks noGrp="1"/>
          </p:cNvSpPr>
          <p:nvPr>
            <p:ph type="pic" sz="quarter" idx="13"/>
          </p:nvPr>
        </p:nvSpPr>
        <p:spPr>
          <a:xfrm>
            <a:off x="288000" y="-1"/>
            <a:ext cx="4016682" cy="6876000"/>
          </a:xfrm>
        </p:spPr>
        <p:txBody>
          <a:bodyPr anchor="ctr"/>
          <a:lstStyle>
            <a:lvl1pPr marL="0" indent="0" algn="ctr">
              <a:buNone/>
              <a:defRPr/>
            </a:lvl1pPr>
          </a:lstStyle>
          <a:p>
            <a:r>
              <a:rPr lang="fi-FI"/>
              <a:t>Lisää kuva napsauttamalla kuvaketta</a:t>
            </a:r>
          </a:p>
        </p:txBody>
      </p:sp>
      <p:sp>
        <p:nvSpPr>
          <p:cNvPr id="7" name="Otsikko 6">
            <a:extLst>
              <a:ext uri="{FF2B5EF4-FFF2-40B4-BE49-F238E27FC236}">
                <a16:creationId xmlns:a16="http://schemas.microsoft.com/office/drawing/2014/main" id="{1F759DA6-3D22-441E-AB31-8C2BDAACF2BC}"/>
              </a:ext>
            </a:extLst>
          </p:cNvPr>
          <p:cNvSpPr>
            <a:spLocks noGrp="1"/>
          </p:cNvSpPr>
          <p:nvPr>
            <p:ph type="title"/>
          </p:nvPr>
        </p:nvSpPr>
        <p:spPr>
          <a:xfrm>
            <a:off x="4476000" y="365125"/>
            <a:ext cx="7004800" cy="1224000"/>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a:xfrm>
            <a:off x="4476000" y="1825625"/>
            <a:ext cx="70048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C85367CB-27BC-4FAB-B93B-9E34C55FCCC7}" type="datetime1">
              <a:rPr lang="fi-FI" smtClean="0"/>
              <a:t>18.2.2022</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11" name="Suorakulmio 10">
            <a:extLst>
              <a:ext uri="{FF2B5EF4-FFF2-40B4-BE49-F238E27FC236}">
                <a16:creationId xmlns:a16="http://schemas.microsoft.com/office/drawing/2014/main" id="{AD812596-4552-4064-A78F-3BD89ED7E701}"/>
              </a:ext>
            </a:extLst>
          </p:cNvPr>
          <p:cNvSpPr/>
          <p:nvPr/>
        </p:nvSpPr>
        <p:spPr>
          <a:xfrm>
            <a:off x="0" y="0"/>
            <a:ext cx="288000" cy="6858000"/>
          </a:xfrm>
          <a:prstGeom prst="rect">
            <a:avLst/>
          </a:prstGeom>
          <a:solidFill>
            <a:srgbClr val="61B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3" name="Logo">
            <a:extLst>
              <a:ext uri="{FF2B5EF4-FFF2-40B4-BE49-F238E27FC236}">
                <a16:creationId xmlns:a16="http://schemas.microsoft.com/office/drawing/2014/main" id="{9A540FD0-DF0B-4D11-8536-6DEB835B33EF}"/>
              </a:ext>
              <a:ext uri="{C183D7F6-B498-43B3-948B-1728B52AA6E4}">
                <adec:decorative xmlns:adec="http://schemas.microsoft.com/office/drawing/2017/decorative" val="1"/>
              </a:ext>
            </a:extLst>
          </p:cNvPr>
          <p:cNvGrpSpPr/>
          <p:nvPr/>
        </p:nvGrpSpPr>
        <p:grpSpPr bwMode="black">
          <a:xfrm>
            <a:off x="10274400" y="6210000"/>
            <a:ext cx="1492250" cy="402908"/>
            <a:chOff x="10274400" y="6210000"/>
            <a:chExt cx="1492250" cy="402908"/>
          </a:xfrm>
        </p:grpSpPr>
        <p:sp>
          <p:nvSpPr>
            <p:cNvPr id="14" name="Vapaamuotoinen: Muoto 13">
              <a:extLst>
                <a:ext uri="{FF2B5EF4-FFF2-40B4-BE49-F238E27FC236}">
                  <a16:creationId xmlns:a16="http://schemas.microsoft.com/office/drawing/2014/main" id="{2A7EEFD4-146F-4A14-812A-23668395B662}"/>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solidFill>
              <a:srgbClr val="61BF1A"/>
            </a:solid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FD152CF2-E95D-4907-976C-31787A16FF6E}"/>
                </a:ext>
              </a:extLst>
            </p:cNvPr>
            <p:cNvGrpSpPr/>
            <p:nvPr/>
          </p:nvGrpSpPr>
          <p:grpSpPr bwMode="black">
            <a:xfrm>
              <a:off x="10278854" y="6317762"/>
              <a:ext cx="1072638" cy="291633"/>
              <a:chOff x="10278854" y="6317762"/>
              <a:chExt cx="1072638" cy="291633"/>
            </a:xfrm>
            <a:solidFill>
              <a:srgbClr val="000C07"/>
            </a:solidFill>
          </p:grpSpPr>
          <p:sp>
            <p:nvSpPr>
              <p:cNvPr id="16" name="Vapaamuotoinen: Muoto 15">
                <a:extLst>
                  <a:ext uri="{FF2B5EF4-FFF2-40B4-BE49-F238E27FC236}">
                    <a16:creationId xmlns:a16="http://schemas.microsoft.com/office/drawing/2014/main" id="{6E3B529C-D02B-44B3-8A75-C4E5A5D832EF}"/>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solidFill>
                <a:srgbClr val="000C07"/>
              </a:solid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34FC657A-8A2F-4FE5-B6B9-363D0730D0E0}"/>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solidFill>
                <a:srgbClr val="000C07"/>
              </a:solid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EDACD3BC-F6BA-4C30-9422-667178639E4F}"/>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solidFill>
                <a:srgbClr val="000C07"/>
              </a:solid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BBE398F0-5227-4FE0-8151-33672A667C8E}"/>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solidFill>
                <a:srgbClr val="000C07"/>
              </a:solid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B41282C4-FDA1-45CF-876D-0751B22D6E1B}"/>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solidFill>
                <a:srgbClr val="000C07"/>
              </a:solid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263315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7EA3399-567D-43D3-A683-2BDA3BAC5D43}"/>
              </a:ext>
            </a:extLst>
          </p:cNvPr>
          <p:cNvSpPr>
            <a:spLocks noGrp="1"/>
          </p:cNvSpPr>
          <p:nvPr>
            <p:ph type="dt" sz="half" idx="10"/>
          </p:nvPr>
        </p:nvSpPr>
        <p:spPr/>
        <p:txBody>
          <a:bodyPr/>
          <a:lstStyle/>
          <a:p>
            <a:fld id="{785F740B-B38F-4C6B-94C2-F40C529CCE0B}" type="datetime1">
              <a:rPr lang="fi-FI" smtClean="0"/>
              <a:t>18.2.2022</a:t>
            </a:fld>
            <a:endParaRPr lang="fi-FI"/>
          </a:p>
        </p:txBody>
      </p:sp>
      <p:sp>
        <p:nvSpPr>
          <p:cNvPr id="3" name="Alatunnisteen paikkamerkki 2">
            <a:extLst>
              <a:ext uri="{FF2B5EF4-FFF2-40B4-BE49-F238E27FC236}">
                <a16:creationId xmlns:a16="http://schemas.microsoft.com/office/drawing/2014/main" id="{E2582EF5-310B-4628-B1CF-128A673DDCB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537DFBE-5E7C-4379-B258-8A4A9178FCD8}"/>
              </a:ext>
            </a:extLst>
          </p:cNvPr>
          <p:cNvSpPr>
            <a:spLocks noGrp="1"/>
          </p:cNvSpPr>
          <p:nvPr>
            <p:ph type="sldNum" sz="quarter" idx="12"/>
          </p:nvPr>
        </p:nvSpPr>
        <p:spPr/>
        <p:txBody>
          <a:bodyPr/>
          <a:lstStyle/>
          <a:p>
            <a:fld id="{2020BB7A-7565-440A-AF71-226D618FE89D}" type="slidenum">
              <a:rPr lang="fi-FI" smtClean="0"/>
              <a:t>‹#›</a:t>
            </a:fld>
            <a:endParaRPr lang="fi-FI"/>
          </a:p>
        </p:txBody>
      </p:sp>
    </p:spTree>
    <p:extLst>
      <p:ext uri="{BB962C8B-B14F-4D97-AF65-F5344CB8AC3E}">
        <p14:creationId xmlns:p14="http://schemas.microsoft.com/office/powerpoint/2010/main" val="373767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7EA3399-567D-43D3-A683-2BDA3BAC5D43}"/>
              </a:ext>
            </a:extLst>
          </p:cNvPr>
          <p:cNvSpPr>
            <a:spLocks noGrp="1"/>
          </p:cNvSpPr>
          <p:nvPr>
            <p:ph type="dt" sz="half" idx="10"/>
          </p:nvPr>
        </p:nvSpPr>
        <p:spPr/>
        <p:txBody>
          <a:bodyPr/>
          <a:lstStyle/>
          <a:p>
            <a:fld id="{2C47F7D1-DDD7-4C9C-B279-EFB770E880F0}" type="datetime1">
              <a:rPr lang="fi-FI" smtClean="0"/>
              <a:t>18.2.2022</a:t>
            </a:fld>
            <a:endParaRPr lang="fi-FI"/>
          </a:p>
        </p:txBody>
      </p:sp>
      <p:sp>
        <p:nvSpPr>
          <p:cNvPr id="3" name="Alatunnisteen paikkamerkki 2">
            <a:extLst>
              <a:ext uri="{FF2B5EF4-FFF2-40B4-BE49-F238E27FC236}">
                <a16:creationId xmlns:a16="http://schemas.microsoft.com/office/drawing/2014/main" id="{E2582EF5-310B-4628-B1CF-128A673DDCB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2537DFBE-5E7C-4379-B258-8A4A9178FCD8}"/>
              </a:ext>
            </a:extLst>
          </p:cNvPr>
          <p:cNvSpPr>
            <a:spLocks noGrp="1"/>
          </p:cNvSpPr>
          <p:nvPr>
            <p:ph type="sldNum" sz="quarter" idx="12"/>
          </p:nvPr>
        </p:nvSpPr>
        <p:spPr/>
        <p:txBody>
          <a:bodyPr/>
          <a:lstStyle/>
          <a:p>
            <a:fld id="{2020BB7A-7565-440A-AF71-226D618FE89D}" type="slidenum">
              <a:rPr lang="fi-FI" smtClean="0"/>
              <a:t>‹#›</a:t>
            </a:fld>
            <a:endParaRPr lang="fi-FI"/>
          </a:p>
        </p:txBody>
      </p:sp>
    </p:spTree>
    <p:extLst>
      <p:ext uri="{BB962C8B-B14F-4D97-AF65-F5344CB8AC3E}">
        <p14:creationId xmlns:p14="http://schemas.microsoft.com/office/powerpoint/2010/main" val="224607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F759DA6-3D22-441E-AB31-8C2BDAACF2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5CB40EC-CE53-43E2-9FD3-CF8DA8DA1D0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3CD5CBFD-AEEA-42BF-B532-D1F40733AA2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1C4406C4-937B-461B-80D9-087E789E7DAA}"/>
              </a:ext>
            </a:extLst>
          </p:cNvPr>
          <p:cNvSpPr>
            <a:spLocks noGrp="1"/>
          </p:cNvSpPr>
          <p:nvPr>
            <p:ph type="dt" sz="half" idx="10"/>
          </p:nvPr>
        </p:nvSpPr>
        <p:spPr/>
        <p:txBody>
          <a:bodyPr/>
          <a:lstStyle/>
          <a:p>
            <a:fld id="{D4E2B817-9E45-484F-BEDC-BD528592F0BA}" type="datetime1">
              <a:rPr lang="fi-FI" smtClean="0"/>
              <a:t>18.2.2022</a:t>
            </a:fld>
            <a:endParaRPr lang="fi-FI"/>
          </a:p>
        </p:txBody>
      </p:sp>
      <p:sp>
        <p:nvSpPr>
          <p:cNvPr id="5" name="Alatunnisteen paikkamerkki 4">
            <a:extLst>
              <a:ext uri="{FF2B5EF4-FFF2-40B4-BE49-F238E27FC236}">
                <a16:creationId xmlns:a16="http://schemas.microsoft.com/office/drawing/2014/main" id="{DAC201B3-F9CA-496D-AE46-0937141B3EEA}"/>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96350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9518B633-A222-4D94-A92C-2B79DC7A31D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07A367-957A-41C8-87A9-5FD1D8338751}"/>
              </a:ext>
            </a:extLst>
          </p:cNvPr>
          <p:cNvSpPr>
            <a:spLocks noGrp="1"/>
          </p:cNvSpPr>
          <p:nvPr>
            <p:ph sz="half" idx="1"/>
          </p:nvPr>
        </p:nvSpPr>
        <p:spPr>
          <a:xfrm>
            <a:off x="576000" y="1825625"/>
            <a:ext cx="52920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18DD739-5136-44E0-9852-73E57F458183}"/>
              </a:ext>
            </a:extLst>
          </p:cNvPr>
          <p:cNvSpPr>
            <a:spLocks noGrp="1"/>
          </p:cNvSpPr>
          <p:nvPr>
            <p:ph sz="half" idx="2"/>
          </p:nvPr>
        </p:nvSpPr>
        <p:spPr>
          <a:xfrm>
            <a:off x="6172200" y="1825625"/>
            <a:ext cx="5292000" cy="4176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a:extLst>
              <a:ext uri="{FF2B5EF4-FFF2-40B4-BE49-F238E27FC236}">
                <a16:creationId xmlns:a16="http://schemas.microsoft.com/office/drawing/2014/main" id="{6522B327-6A0C-4890-A476-572CF4AC1B4D}"/>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5" name="Päivämäärän paikkamerkki 4">
            <a:extLst>
              <a:ext uri="{FF2B5EF4-FFF2-40B4-BE49-F238E27FC236}">
                <a16:creationId xmlns:a16="http://schemas.microsoft.com/office/drawing/2014/main" id="{0205699C-0800-47BB-85B7-921498F92C21}"/>
              </a:ext>
            </a:extLst>
          </p:cNvPr>
          <p:cNvSpPr>
            <a:spLocks noGrp="1"/>
          </p:cNvSpPr>
          <p:nvPr>
            <p:ph type="dt" sz="half" idx="10"/>
          </p:nvPr>
        </p:nvSpPr>
        <p:spPr/>
        <p:txBody>
          <a:bodyPr/>
          <a:lstStyle/>
          <a:p>
            <a:fld id="{46FB1CBA-0647-4AC7-AA67-A6404E217AF5}" type="datetime1">
              <a:rPr lang="fi-FI" smtClean="0"/>
              <a:t>18.2.2022</a:t>
            </a:fld>
            <a:endParaRPr lang="fi-FI"/>
          </a:p>
        </p:txBody>
      </p:sp>
      <p:sp>
        <p:nvSpPr>
          <p:cNvPr id="6" name="Alatunnisteen paikkamerkki 5">
            <a:extLst>
              <a:ext uri="{FF2B5EF4-FFF2-40B4-BE49-F238E27FC236}">
                <a16:creationId xmlns:a16="http://schemas.microsoft.com/office/drawing/2014/main" id="{11D6EAED-FDB3-4088-9706-894B65FAD0B9}"/>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7751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7CCB1140-D0E1-4408-BC59-137C5002645C}"/>
              </a:ext>
            </a:extLst>
          </p:cNvPr>
          <p:cNvSpPr>
            <a:spLocks noGrp="1"/>
          </p:cNvSpPr>
          <p:nvPr>
            <p:ph type="title"/>
          </p:nvPr>
        </p:nvSpPr>
        <p:spPr/>
        <p:txBody>
          <a:bodyPr/>
          <a:lstStyle/>
          <a:p>
            <a:r>
              <a:rPr lang="fi-FI"/>
              <a:t>Muokkaa ots. perustyyl. napsautt.</a:t>
            </a:r>
          </a:p>
        </p:txBody>
      </p:sp>
      <p:sp>
        <p:nvSpPr>
          <p:cNvPr id="3" name="Tekstin paikkamerkki 2">
            <a:extLst>
              <a:ext uri="{FF2B5EF4-FFF2-40B4-BE49-F238E27FC236}">
                <a16:creationId xmlns:a16="http://schemas.microsoft.com/office/drawing/2014/main" id="{7616C121-0986-481D-8DBD-731B1D55EA53}"/>
              </a:ext>
            </a:extLst>
          </p:cNvPr>
          <p:cNvSpPr>
            <a:spLocks noGrp="1"/>
          </p:cNvSpPr>
          <p:nvPr>
            <p:ph type="body" idx="1"/>
          </p:nvPr>
        </p:nvSpPr>
        <p:spPr>
          <a:xfrm>
            <a:off x="576000" y="1608593"/>
            <a:ext cx="529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CD61A09-986C-4ADF-9CF9-F44D4984270B}"/>
              </a:ext>
            </a:extLst>
          </p:cNvPr>
          <p:cNvSpPr>
            <a:spLocks noGrp="1"/>
          </p:cNvSpPr>
          <p:nvPr>
            <p:ph sz="half" idx="2"/>
          </p:nvPr>
        </p:nvSpPr>
        <p:spPr>
          <a:xfrm>
            <a:off x="576000" y="2432505"/>
            <a:ext cx="5292000" cy="3564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FFCDB12-D40E-415E-91F0-46BC1FC2A171}"/>
              </a:ext>
            </a:extLst>
          </p:cNvPr>
          <p:cNvSpPr>
            <a:spLocks noGrp="1"/>
          </p:cNvSpPr>
          <p:nvPr>
            <p:ph type="body" sz="quarter" idx="3"/>
          </p:nvPr>
        </p:nvSpPr>
        <p:spPr>
          <a:xfrm>
            <a:off x="6172200" y="1608593"/>
            <a:ext cx="5292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5365FE3-BF8B-4669-A37D-32D392BE80F2}"/>
              </a:ext>
            </a:extLst>
          </p:cNvPr>
          <p:cNvSpPr>
            <a:spLocks noGrp="1"/>
          </p:cNvSpPr>
          <p:nvPr>
            <p:ph sz="quarter" idx="4"/>
          </p:nvPr>
        </p:nvSpPr>
        <p:spPr>
          <a:xfrm>
            <a:off x="6172200" y="2432505"/>
            <a:ext cx="5292000" cy="3564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76F53D03-2A13-4508-B535-52F330347BBB}"/>
              </a:ext>
            </a:extLst>
          </p:cNvPr>
          <p:cNvSpPr>
            <a:spLocks noGrp="1"/>
          </p:cNvSpPr>
          <p:nvPr>
            <p:ph type="sldNum" sz="quarter" idx="12"/>
          </p:nvPr>
        </p:nvSpPr>
        <p:spPr/>
        <p:txBody>
          <a:bodyPr/>
          <a:lstStyle/>
          <a:p>
            <a:fld id="{2020BB7A-7565-440A-AF71-226D618FE89D}" type="slidenum">
              <a:rPr lang="fi-FI" smtClean="0"/>
              <a:t>‹#›</a:t>
            </a:fld>
            <a:endParaRPr lang="fi-FI"/>
          </a:p>
        </p:txBody>
      </p:sp>
      <p:sp>
        <p:nvSpPr>
          <p:cNvPr id="7" name="Päivämäärän paikkamerkki 6">
            <a:extLst>
              <a:ext uri="{FF2B5EF4-FFF2-40B4-BE49-F238E27FC236}">
                <a16:creationId xmlns:a16="http://schemas.microsoft.com/office/drawing/2014/main" id="{DA349F27-9832-4F64-A02F-EA399046574C}"/>
              </a:ext>
            </a:extLst>
          </p:cNvPr>
          <p:cNvSpPr>
            <a:spLocks noGrp="1"/>
          </p:cNvSpPr>
          <p:nvPr>
            <p:ph type="dt" sz="half" idx="10"/>
          </p:nvPr>
        </p:nvSpPr>
        <p:spPr/>
        <p:txBody>
          <a:bodyPr/>
          <a:lstStyle/>
          <a:p>
            <a:fld id="{867C4B61-E791-4684-98E7-D8CCC74D5A59}" type="datetime1">
              <a:rPr lang="fi-FI" smtClean="0"/>
              <a:t>18.2.2022</a:t>
            </a:fld>
            <a:endParaRPr lang="fi-FI"/>
          </a:p>
        </p:txBody>
      </p:sp>
      <p:sp>
        <p:nvSpPr>
          <p:cNvPr id="8" name="Alatunnisteen paikkamerkki 7">
            <a:extLst>
              <a:ext uri="{FF2B5EF4-FFF2-40B4-BE49-F238E27FC236}">
                <a16:creationId xmlns:a16="http://schemas.microsoft.com/office/drawing/2014/main" id="{C738BAEF-3769-40E6-B74A-2944A83616FD}"/>
              </a:ext>
            </a:extLst>
          </p:cNvPr>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69571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Otsikko 21">
            <a:extLst>
              <a:ext uri="{FF2B5EF4-FFF2-40B4-BE49-F238E27FC236}">
                <a16:creationId xmlns:a16="http://schemas.microsoft.com/office/drawing/2014/main" id="{42627C78-F857-4C35-B9DE-F8E8F893A8C6}"/>
              </a:ext>
            </a:extLst>
          </p:cNvPr>
          <p:cNvSpPr>
            <a:spLocks noGrp="1"/>
          </p:cNvSpPr>
          <p:nvPr>
            <p:ph type="title"/>
          </p:nvPr>
        </p:nvSpPr>
        <p:spPr>
          <a:xfrm>
            <a:off x="576000" y="3909750"/>
            <a:ext cx="8301300" cy="1224000"/>
          </a:xfrm>
        </p:spPr>
        <p:txBody>
          <a:bodyPr/>
          <a:lstStyle>
            <a:lvl1pPr>
              <a:defRPr>
                <a:solidFill>
                  <a:schemeClr val="bg1"/>
                </a:solidFill>
              </a:defRPr>
            </a:lvl1pPr>
          </a:lstStyle>
          <a:p>
            <a:r>
              <a:rPr lang="fi-FI"/>
              <a:t>Muokkaa ots. perustyyl. napsautt.</a:t>
            </a:r>
          </a:p>
        </p:txBody>
      </p:sp>
      <p:sp>
        <p:nvSpPr>
          <p:cNvPr id="8" name="Alaotsikko">
            <a:extLst>
              <a:ext uri="{FF2B5EF4-FFF2-40B4-BE49-F238E27FC236}">
                <a16:creationId xmlns:a16="http://schemas.microsoft.com/office/drawing/2014/main" id="{E91DDF1F-FE89-4603-A3BF-EF6D77121761}"/>
              </a:ext>
            </a:extLst>
          </p:cNvPr>
          <p:cNvSpPr>
            <a:spLocks noGrp="1"/>
          </p:cNvSpPr>
          <p:nvPr>
            <p:ph type="subTitle" idx="1"/>
          </p:nvPr>
        </p:nvSpPr>
        <p:spPr>
          <a:xfrm>
            <a:off x="603269" y="5229000"/>
            <a:ext cx="8223226" cy="1241006"/>
          </a:xfrm>
        </p:spPr>
        <p:txBody>
          <a:bodyPr/>
          <a:lstStyle>
            <a:lvl1pPr marL="0" indent="0" algn="l">
              <a:lnSpc>
                <a:spcPct val="90000"/>
              </a:lnSpc>
              <a:spcBef>
                <a:spcPts val="0"/>
              </a:spcBef>
              <a:buNone/>
              <a:defRPr sz="2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6" name="Dian numeron paikkamerkki 5">
            <a:extLst>
              <a:ext uri="{FF2B5EF4-FFF2-40B4-BE49-F238E27FC236}">
                <a16:creationId xmlns:a16="http://schemas.microsoft.com/office/drawing/2014/main" id="{ABE89B99-CB50-4721-8EC5-09E308DE349D}"/>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424E1588-9E6E-4A84-810E-6A616E8CD13B}"/>
              </a:ext>
            </a:extLst>
          </p:cNvPr>
          <p:cNvSpPr>
            <a:spLocks noGrp="1"/>
          </p:cNvSpPr>
          <p:nvPr>
            <p:ph type="dt" sz="half" idx="10"/>
          </p:nvPr>
        </p:nvSpPr>
        <p:spPr/>
        <p:txBody>
          <a:bodyPr/>
          <a:lstStyle>
            <a:lvl1pPr>
              <a:defRPr>
                <a:noFill/>
              </a:defRPr>
            </a:lvl1pPr>
          </a:lstStyle>
          <a:p>
            <a:fld id="{9D33FB45-2838-4A2F-A829-869F20C58799}" type="datetime1">
              <a:rPr lang="fi-FI" smtClean="0"/>
              <a:t>18.2.2022</a:t>
            </a:fld>
            <a:endParaRPr lang="fi-FI"/>
          </a:p>
        </p:txBody>
      </p:sp>
      <p:sp>
        <p:nvSpPr>
          <p:cNvPr id="5" name="Alatunnisteen paikkamerkki 4">
            <a:extLst>
              <a:ext uri="{FF2B5EF4-FFF2-40B4-BE49-F238E27FC236}">
                <a16:creationId xmlns:a16="http://schemas.microsoft.com/office/drawing/2014/main" id="{F2470115-13AF-4E2A-AD86-898C49862C5F}"/>
              </a:ext>
            </a:extLst>
          </p:cNvPr>
          <p:cNvSpPr>
            <a:spLocks noGrp="1"/>
          </p:cNvSpPr>
          <p:nvPr>
            <p:ph type="ftr" sz="quarter" idx="11"/>
          </p:nvPr>
        </p:nvSpPr>
        <p:spPr/>
        <p:txBody>
          <a:bodyPr/>
          <a:lstStyle>
            <a:lvl1pPr>
              <a:defRPr>
                <a:noFill/>
              </a:defRPr>
            </a:lvl1pPr>
          </a:lstStyle>
          <a:p>
            <a:endParaRPr lang="fi-FI"/>
          </a:p>
        </p:txBody>
      </p:sp>
      <p:grpSp>
        <p:nvGrpSpPr>
          <p:cNvPr id="13" name="Logo">
            <a:extLst>
              <a:ext uri="{FF2B5EF4-FFF2-40B4-BE49-F238E27FC236}">
                <a16:creationId xmlns:a16="http://schemas.microsoft.com/office/drawing/2014/main" id="{3C30A216-C7F8-42EB-967F-C42A5B6546E0}"/>
              </a:ext>
              <a:ext uri="{C183D7F6-B498-43B3-948B-1728B52AA6E4}">
                <adec:decorative xmlns:adec="http://schemas.microsoft.com/office/drawing/2017/decorative" val="1"/>
              </a:ext>
            </a:extLst>
          </p:cNvPr>
          <p:cNvGrpSpPr>
            <a:grpSpLocks noChangeAspect="1"/>
          </p:cNvGrpSpPr>
          <p:nvPr/>
        </p:nvGrpSpPr>
        <p:grpSpPr bwMode="black">
          <a:xfrm>
            <a:off x="9259944" y="5532891"/>
            <a:ext cx="2196000" cy="592921"/>
            <a:chOff x="10274400" y="6210000"/>
            <a:chExt cx="1492250" cy="402908"/>
          </a:xfrm>
          <a:solidFill>
            <a:srgbClr val="FFFFFF"/>
          </a:solidFill>
        </p:grpSpPr>
        <p:sp>
          <p:nvSpPr>
            <p:cNvPr id="14" name="Vapaamuotoinen: Muoto 13">
              <a:extLst>
                <a:ext uri="{FF2B5EF4-FFF2-40B4-BE49-F238E27FC236}">
                  <a16:creationId xmlns:a16="http://schemas.microsoft.com/office/drawing/2014/main" id="{EC11CF2F-5EEB-49C7-B657-CFB988898499}"/>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974D59E4-C489-4D86-9ADE-0A22503B24E7}"/>
                </a:ext>
              </a:extLst>
            </p:cNvPr>
            <p:cNvGrpSpPr/>
            <p:nvPr/>
          </p:nvGrpSpPr>
          <p:grpSpPr bwMode="black">
            <a:xfrm>
              <a:off x="10278854" y="6317762"/>
              <a:ext cx="1072638" cy="291633"/>
              <a:chOff x="10278854" y="6317762"/>
              <a:chExt cx="1072638" cy="291633"/>
            </a:xfrm>
            <a:grpFill/>
          </p:grpSpPr>
          <p:sp>
            <p:nvSpPr>
              <p:cNvPr id="16" name="Vapaamuotoinen: Muoto 15">
                <a:extLst>
                  <a:ext uri="{FF2B5EF4-FFF2-40B4-BE49-F238E27FC236}">
                    <a16:creationId xmlns:a16="http://schemas.microsoft.com/office/drawing/2014/main" id="{30BCBFC5-BEC8-4C97-9AE0-5C60F02304EC}"/>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CFCE4EB-3D0D-439E-8E17-0679078793AD}"/>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7E684B79-731C-4085-BE6A-B6E739C7F912}"/>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7443CA3-1F18-4A94-86F4-FEE32CBEC292}"/>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34B4746-318A-4BD9-BEF3-36C90F5D931D}"/>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310334482"/>
      </p:ext>
    </p:extLst>
  </p:cSld>
  <p:clrMapOvr>
    <a:masterClrMapping/>
  </p:clrMapOvr>
  <p:extLst>
    <p:ext uri="{DCECCB84-F9BA-43D5-87BE-67443E8EF086}">
      <p15:sldGuideLst xmlns:p15="http://schemas.microsoft.com/office/powerpoint/2012/main">
        <p15:guide id="1" orient="horz" pos="2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Otsikko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Otsikko 21">
            <a:extLst>
              <a:ext uri="{FF2B5EF4-FFF2-40B4-BE49-F238E27FC236}">
                <a16:creationId xmlns:a16="http://schemas.microsoft.com/office/drawing/2014/main" id="{42627C78-F857-4C35-B9DE-F8E8F893A8C6}"/>
              </a:ext>
            </a:extLst>
          </p:cNvPr>
          <p:cNvSpPr>
            <a:spLocks noGrp="1"/>
          </p:cNvSpPr>
          <p:nvPr>
            <p:ph type="title"/>
          </p:nvPr>
        </p:nvSpPr>
        <p:spPr>
          <a:xfrm>
            <a:off x="576000" y="3909750"/>
            <a:ext cx="8301300" cy="1224000"/>
          </a:xfrm>
        </p:spPr>
        <p:txBody>
          <a:bodyPr/>
          <a:lstStyle>
            <a:lvl1pPr>
              <a:defRPr>
                <a:solidFill>
                  <a:schemeClr val="bg1"/>
                </a:solidFill>
              </a:defRPr>
            </a:lvl1pPr>
          </a:lstStyle>
          <a:p>
            <a:r>
              <a:rPr lang="fi-FI"/>
              <a:t>Muokkaa ots. perustyyl. napsautt.</a:t>
            </a:r>
          </a:p>
        </p:txBody>
      </p:sp>
      <p:sp>
        <p:nvSpPr>
          <p:cNvPr id="8" name="Alaotsikko">
            <a:extLst>
              <a:ext uri="{FF2B5EF4-FFF2-40B4-BE49-F238E27FC236}">
                <a16:creationId xmlns:a16="http://schemas.microsoft.com/office/drawing/2014/main" id="{E91DDF1F-FE89-4603-A3BF-EF6D77121761}"/>
              </a:ext>
            </a:extLst>
          </p:cNvPr>
          <p:cNvSpPr>
            <a:spLocks noGrp="1"/>
          </p:cNvSpPr>
          <p:nvPr>
            <p:ph type="subTitle" idx="1"/>
          </p:nvPr>
        </p:nvSpPr>
        <p:spPr>
          <a:xfrm>
            <a:off x="603269" y="5229000"/>
            <a:ext cx="8223226" cy="1241006"/>
          </a:xfrm>
        </p:spPr>
        <p:txBody>
          <a:bodyPr/>
          <a:lstStyle>
            <a:lvl1pPr marL="0" indent="0" algn="l">
              <a:lnSpc>
                <a:spcPct val="90000"/>
              </a:lnSpc>
              <a:spcBef>
                <a:spcPts val="0"/>
              </a:spcBef>
              <a:buNone/>
              <a:defRPr sz="2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6" name="Dian numeron paikkamerkki 5">
            <a:extLst>
              <a:ext uri="{FF2B5EF4-FFF2-40B4-BE49-F238E27FC236}">
                <a16:creationId xmlns:a16="http://schemas.microsoft.com/office/drawing/2014/main" id="{ABE89B99-CB50-4721-8EC5-09E308DE349D}"/>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424E1588-9E6E-4A84-810E-6A616E8CD13B}"/>
              </a:ext>
            </a:extLst>
          </p:cNvPr>
          <p:cNvSpPr>
            <a:spLocks noGrp="1"/>
          </p:cNvSpPr>
          <p:nvPr>
            <p:ph type="dt" sz="half" idx="10"/>
          </p:nvPr>
        </p:nvSpPr>
        <p:spPr/>
        <p:txBody>
          <a:bodyPr/>
          <a:lstStyle>
            <a:lvl1pPr>
              <a:defRPr>
                <a:noFill/>
              </a:defRPr>
            </a:lvl1pPr>
          </a:lstStyle>
          <a:p>
            <a:fld id="{067D454E-E1D0-4645-950D-3BF018B7A12A}" type="datetime1">
              <a:rPr lang="fi-FI" smtClean="0"/>
              <a:t>18.2.2022</a:t>
            </a:fld>
            <a:endParaRPr lang="fi-FI"/>
          </a:p>
        </p:txBody>
      </p:sp>
      <p:sp>
        <p:nvSpPr>
          <p:cNvPr id="5" name="Alatunnisteen paikkamerkki 4">
            <a:extLst>
              <a:ext uri="{FF2B5EF4-FFF2-40B4-BE49-F238E27FC236}">
                <a16:creationId xmlns:a16="http://schemas.microsoft.com/office/drawing/2014/main" id="{F2470115-13AF-4E2A-AD86-898C49862C5F}"/>
              </a:ext>
            </a:extLst>
          </p:cNvPr>
          <p:cNvSpPr>
            <a:spLocks noGrp="1"/>
          </p:cNvSpPr>
          <p:nvPr>
            <p:ph type="ftr" sz="quarter" idx="11"/>
          </p:nvPr>
        </p:nvSpPr>
        <p:spPr/>
        <p:txBody>
          <a:bodyPr/>
          <a:lstStyle>
            <a:lvl1pPr>
              <a:defRPr>
                <a:noFill/>
              </a:defRPr>
            </a:lvl1pPr>
          </a:lstStyle>
          <a:p>
            <a:endParaRPr lang="fi-FI"/>
          </a:p>
        </p:txBody>
      </p:sp>
      <p:grpSp>
        <p:nvGrpSpPr>
          <p:cNvPr id="13" name="Logo">
            <a:extLst>
              <a:ext uri="{FF2B5EF4-FFF2-40B4-BE49-F238E27FC236}">
                <a16:creationId xmlns:a16="http://schemas.microsoft.com/office/drawing/2014/main" id="{3C30A216-C7F8-42EB-967F-C42A5B6546E0}"/>
              </a:ext>
              <a:ext uri="{C183D7F6-B498-43B3-948B-1728B52AA6E4}">
                <adec:decorative xmlns:adec="http://schemas.microsoft.com/office/drawing/2017/decorative" val="1"/>
              </a:ext>
            </a:extLst>
          </p:cNvPr>
          <p:cNvGrpSpPr>
            <a:grpSpLocks noChangeAspect="1"/>
          </p:cNvGrpSpPr>
          <p:nvPr/>
        </p:nvGrpSpPr>
        <p:grpSpPr bwMode="black">
          <a:xfrm>
            <a:off x="9259944" y="5532891"/>
            <a:ext cx="2196000" cy="592921"/>
            <a:chOff x="10274400" y="6210000"/>
            <a:chExt cx="1492250" cy="402908"/>
          </a:xfrm>
          <a:solidFill>
            <a:srgbClr val="FFFFFF"/>
          </a:solidFill>
        </p:grpSpPr>
        <p:sp>
          <p:nvSpPr>
            <p:cNvPr id="14" name="Vapaamuotoinen: Muoto 13">
              <a:extLst>
                <a:ext uri="{FF2B5EF4-FFF2-40B4-BE49-F238E27FC236}">
                  <a16:creationId xmlns:a16="http://schemas.microsoft.com/office/drawing/2014/main" id="{EC11CF2F-5EEB-49C7-B657-CFB988898499}"/>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974D59E4-C489-4D86-9ADE-0A22503B24E7}"/>
                </a:ext>
              </a:extLst>
            </p:cNvPr>
            <p:cNvGrpSpPr/>
            <p:nvPr/>
          </p:nvGrpSpPr>
          <p:grpSpPr bwMode="black">
            <a:xfrm>
              <a:off x="10278854" y="6317762"/>
              <a:ext cx="1072638" cy="291633"/>
              <a:chOff x="10278854" y="6317762"/>
              <a:chExt cx="1072638" cy="291633"/>
            </a:xfrm>
            <a:grpFill/>
          </p:grpSpPr>
          <p:sp>
            <p:nvSpPr>
              <p:cNvPr id="16" name="Vapaamuotoinen: Muoto 15">
                <a:extLst>
                  <a:ext uri="{FF2B5EF4-FFF2-40B4-BE49-F238E27FC236}">
                    <a16:creationId xmlns:a16="http://schemas.microsoft.com/office/drawing/2014/main" id="{30BCBFC5-BEC8-4C97-9AE0-5C60F02304EC}"/>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CFCE4EB-3D0D-439E-8E17-0679078793AD}"/>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7E684B79-731C-4085-BE6A-B6E739C7F912}"/>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7443CA3-1F18-4A94-86F4-FEE32CBEC292}"/>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34B4746-318A-4BD9-BEF3-36C90F5D931D}"/>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1794274670"/>
      </p:ext>
    </p:extLst>
  </p:cSld>
  <p:clrMapOvr>
    <a:masterClrMapping/>
  </p:clrMapOvr>
  <p:hf hdr="0" ftr="0" dt="0"/>
  <p:extLst>
    <p:ext uri="{DCECCB84-F9BA-43D5-87BE-67443E8EF086}">
      <p15:sldGuideLst xmlns:p15="http://schemas.microsoft.com/office/powerpoint/2012/main">
        <p15:guide id="1" orient="horz" pos="2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Otsikko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Otsikko 21">
            <a:extLst>
              <a:ext uri="{FF2B5EF4-FFF2-40B4-BE49-F238E27FC236}">
                <a16:creationId xmlns:a16="http://schemas.microsoft.com/office/drawing/2014/main" id="{42627C78-F857-4C35-B9DE-F8E8F893A8C6}"/>
              </a:ext>
            </a:extLst>
          </p:cNvPr>
          <p:cNvSpPr>
            <a:spLocks noGrp="1"/>
          </p:cNvSpPr>
          <p:nvPr>
            <p:ph type="title"/>
          </p:nvPr>
        </p:nvSpPr>
        <p:spPr>
          <a:xfrm>
            <a:off x="576000" y="3909750"/>
            <a:ext cx="8301300" cy="1224000"/>
          </a:xfrm>
        </p:spPr>
        <p:txBody>
          <a:bodyPr/>
          <a:lstStyle>
            <a:lvl1pPr>
              <a:defRPr>
                <a:solidFill>
                  <a:schemeClr val="bg1"/>
                </a:solidFill>
              </a:defRPr>
            </a:lvl1pPr>
          </a:lstStyle>
          <a:p>
            <a:r>
              <a:rPr lang="fi-FI"/>
              <a:t>Muokkaa ots. perustyyl. napsautt.</a:t>
            </a:r>
          </a:p>
        </p:txBody>
      </p:sp>
      <p:sp>
        <p:nvSpPr>
          <p:cNvPr id="8" name="Alaotsikko">
            <a:extLst>
              <a:ext uri="{FF2B5EF4-FFF2-40B4-BE49-F238E27FC236}">
                <a16:creationId xmlns:a16="http://schemas.microsoft.com/office/drawing/2014/main" id="{E91DDF1F-FE89-4603-A3BF-EF6D77121761}"/>
              </a:ext>
            </a:extLst>
          </p:cNvPr>
          <p:cNvSpPr>
            <a:spLocks noGrp="1"/>
          </p:cNvSpPr>
          <p:nvPr>
            <p:ph type="subTitle" idx="1"/>
          </p:nvPr>
        </p:nvSpPr>
        <p:spPr>
          <a:xfrm>
            <a:off x="603269" y="5229000"/>
            <a:ext cx="8223226" cy="1241006"/>
          </a:xfrm>
        </p:spPr>
        <p:txBody>
          <a:bodyPr/>
          <a:lstStyle>
            <a:lvl1pPr marL="0" indent="0" algn="l">
              <a:lnSpc>
                <a:spcPct val="90000"/>
              </a:lnSpc>
              <a:spcBef>
                <a:spcPts val="0"/>
              </a:spcBef>
              <a:buNone/>
              <a:defRPr sz="2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6" name="Dian numeron paikkamerkki 5">
            <a:extLst>
              <a:ext uri="{FF2B5EF4-FFF2-40B4-BE49-F238E27FC236}">
                <a16:creationId xmlns:a16="http://schemas.microsoft.com/office/drawing/2014/main" id="{ABE89B99-CB50-4721-8EC5-09E308DE349D}"/>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424E1588-9E6E-4A84-810E-6A616E8CD13B}"/>
              </a:ext>
            </a:extLst>
          </p:cNvPr>
          <p:cNvSpPr>
            <a:spLocks noGrp="1"/>
          </p:cNvSpPr>
          <p:nvPr>
            <p:ph type="dt" sz="half" idx="10"/>
          </p:nvPr>
        </p:nvSpPr>
        <p:spPr/>
        <p:txBody>
          <a:bodyPr/>
          <a:lstStyle>
            <a:lvl1pPr>
              <a:defRPr>
                <a:noFill/>
              </a:defRPr>
            </a:lvl1pPr>
          </a:lstStyle>
          <a:p>
            <a:fld id="{067D454E-E1D0-4645-950D-3BF018B7A12A}" type="datetime1">
              <a:rPr lang="fi-FI" smtClean="0"/>
              <a:t>18.2.2022</a:t>
            </a:fld>
            <a:endParaRPr lang="fi-FI"/>
          </a:p>
        </p:txBody>
      </p:sp>
      <p:sp>
        <p:nvSpPr>
          <p:cNvPr id="5" name="Alatunnisteen paikkamerkki 4">
            <a:extLst>
              <a:ext uri="{FF2B5EF4-FFF2-40B4-BE49-F238E27FC236}">
                <a16:creationId xmlns:a16="http://schemas.microsoft.com/office/drawing/2014/main" id="{F2470115-13AF-4E2A-AD86-898C49862C5F}"/>
              </a:ext>
            </a:extLst>
          </p:cNvPr>
          <p:cNvSpPr>
            <a:spLocks noGrp="1"/>
          </p:cNvSpPr>
          <p:nvPr>
            <p:ph type="ftr" sz="quarter" idx="11"/>
          </p:nvPr>
        </p:nvSpPr>
        <p:spPr/>
        <p:txBody>
          <a:bodyPr/>
          <a:lstStyle>
            <a:lvl1pPr>
              <a:defRPr>
                <a:noFill/>
              </a:defRPr>
            </a:lvl1pPr>
          </a:lstStyle>
          <a:p>
            <a:endParaRPr lang="fi-FI"/>
          </a:p>
        </p:txBody>
      </p:sp>
      <p:grpSp>
        <p:nvGrpSpPr>
          <p:cNvPr id="13" name="Logo">
            <a:extLst>
              <a:ext uri="{FF2B5EF4-FFF2-40B4-BE49-F238E27FC236}">
                <a16:creationId xmlns:a16="http://schemas.microsoft.com/office/drawing/2014/main" id="{3C30A216-C7F8-42EB-967F-C42A5B6546E0}"/>
              </a:ext>
              <a:ext uri="{C183D7F6-B498-43B3-948B-1728B52AA6E4}">
                <adec:decorative xmlns:adec="http://schemas.microsoft.com/office/drawing/2017/decorative" val="1"/>
              </a:ext>
            </a:extLst>
          </p:cNvPr>
          <p:cNvGrpSpPr>
            <a:grpSpLocks noChangeAspect="1"/>
          </p:cNvGrpSpPr>
          <p:nvPr/>
        </p:nvGrpSpPr>
        <p:grpSpPr bwMode="black">
          <a:xfrm>
            <a:off x="9259944" y="5532891"/>
            <a:ext cx="2196000" cy="592921"/>
            <a:chOff x="10274400" y="6210000"/>
            <a:chExt cx="1492250" cy="402908"/>
          </a:xfrm>
          <a:solidFill>
            <a:srgbClr val="FFFFFF"/>
          </a:solidFill>
        </p:grpSpPr>
        <p:sp>
          <p:nvSpPr>
            <p:cNvPr id="14" name="Vapaamuotoinen: Muoto 13">
              <a:extLst>
                <a:ext uri="{FF2B5EF4-FFF2-40B4-BE49-F238E27FC236}">
                  <a16:creationId xmlns:a16="http://schemas.microsoft.com/office/drawing/2014/main" id="{EC11CF2F-5EEB-49C7-B657-CFB988898499}"/>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5" name="Kuva 10">
              <a:extLst>
                <a:ext uri="{FF2B5EF4-FFF2-40B4-BE49-F238E27FC236}">
                  <a16:creationId xmlns:a16="http://schemas.microsoft.com/office/drawing/2014/main" id="{974D59E4-C489-4D86-9ADE-0A22503B24E7}"/>
                </a:ext>
              </a:extLst>
            </p:cNvPr>
            <p:cNvGrpSpPr/>
            <p:nvPr/>
          </p:nvGrpSpPr>
          <p:grpSpPr bwMode="black">
            <a:xfrm>
              <a:off x="10278854" y="6317762"/>
              <a:ext cx="1072638" cy="291633"/>
              <a:chOff x="10278854" y="6317762"/>
              <a:chExt cx="1072638" cy="291633"/>
            </a:xfrm>
            <a:grpFill/>
          </p:grpSpPr>
          <p:sp>
            <p:nvSpPr>
              <p:cNvPr id="16" name="Vapaamuotoinen: Muoto 15">
                <a:extLst>
                  <a:ext uri="{FF2B5EF4-FFF2-40B4-BE49-F238E27FC236}">
                    <a16:creationId xmlns:a16="http://schemas.microsoft.com/office/drawing/2014/main" id="{30BCBFC5-BEC8-4C97-9AE0-5C60F02304EC}"/>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1CFCE4EB-3D0D-439E-8E17-0679078793AD}"/>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7E684B79-731C-4085-BE6A-B6E739C7F912}"/>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7443CA3-1F18-4A94-86F4-FEE32CBEC292}"/>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434B4746-318A-4BD9-BEF3-36C90F5D931D}"/>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2568292328"/>
      </p:ext>
    </p:extLst>
  </p:cSld>
  <p:clrMapOvr>
    <a:masterClrMapping/>
  </p:clrMapOvr>
  <p:hf hdr="0" ftr="0" dt="0"/>
  <p:extLst>
    <p:ext uri="{DCECCB84-F9BA-43D5-87BE-67443E8EF086}">
      <p15:sldGuideLst xmlns:p15="http://schemas.microsoft.com/office/powerpoint/2012/main">
        <p15:guide id="1" orient="horz" pos="2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38E6AC-1A7F-41A6-9E29-5893B5D67F8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C45E42-5407-4C55-BE0C-C7D5E9427945}"/>
              </a:ext>
            </a:extLst>
          </p:cNvPr>
          <p:cNvSpPr>
            <a:spLocks noGrp="1"/>
          </p:cNvSpPr>
          <p:nvPr>
            <p:ph type="dt" sz="half" idx="10"/>
          </p:nvPr>
        </p:nvSpPr>
        <p:spPr/>
        <p:txBody>
          <a:bodyPr/>
          <a:lstStyle/>
          <a:p>
            <a:fld id="{5C544ACA-D546-47E5-AEB0-7F4029C11B56}" type="datetime1">
              <a:rPr lang="fi-FI" smtClean="0"/>
              <a:t>18.2.2022</a:t>
            </a:fld>
            <a:endParaRPr lang="fi-FI"/>
          </a:p>
        </p:txBody>
      </p:sp>
      <p:sp>
        <p:nvSpPr>
          <p:cNvPr id="4" name="Alatunnisteen paikkamerkki 3">
            <a:extLst>
              <a:ext uri="{FF2B5EF4-FFF2-40B4-BE49-F238E27FC236}">
                <a16:creationId xmlns:a16="http://schemas.microsoft.com/office/drawing/2014/main" id="{8B86B85F-D18E-4416-BC71-BCEFAD48EF7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6ACC11A-E694-410D-8DE6-943FBCA4B619}"/>
              </a:ext>
            </a:extLst>
          </p:cNvPr>
          <p:cNvSpPr>
            <a:spLocks noGrp="1"/>
          </p:cNvSpPr>
          <p:nvPr>
            <p:ph type="sldNum" sz="quarter" idx="12"/>
          </p:nvPr>
        </p:nvSpPr>
        <p:spPr/>
        <p:txBody>
          <a:bodyPr/>
          <a:lstStyle/>
          <a:p>
            <a:fld id="{2020BB7A-7565-440A-AF71-226D618FE89D}" type="slidenum">
              <a:rPr lang="fi-FI" smtClean="0"/>
              <a:t>‹#›</a:t>
            </a:fld>
            <a:endParaRPr lang="fi-FI"/>
          </a:p>
        </p:txBody>
      </p:sp>
    </p:spTree>
    <p:extLst>
      <p:ext uri="{BB962C8B-B14F-4D97-AF65-F5344CB8AC3E}">
        <p14:creationId xmlns:p14="http://schemas.microsoft.com/office/powerpoint/2010/main" val="370156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kstin paikkamerkki 2">
            <a:extLst>
              <a:ext uri="{FF2B5EF4-FFF2-40B4-BE49-F238E27FC236}">
                <a16:creationId xmlns:a16="http://schemas.microsoft.com/office/drawing/2014/main" id="{094127B6-E750-4A8F-8440-D43E9CBCD2DE}"/>
              </a:ext>
            </a:extLst>
          </p:cNvPr>
          <p:cNvSpPr>
            <a:spLocks noGrp="1"/>
          </p:cNvSpPr>
          <p:nvPr>
            <p:ph type="body" idx="1"/>
          </p:nvPr>
        </p:nvSpPr>
        <p:spPr>
          <a:xfrm>
            <a:off x="589744" y="1679746"/>
            <a:ext cx="3886255" cy="3189254"/>
          </a:xfrm>
        </p:spPr>
        <p:txBody>
          <a:bodyPr/>
          <a:lstStyle>
            <a:lvl1pPr marL="0" indent="0">
              <a:buNone/>
              <a:defRPr sz="26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2" name="Otsikko 1">
            <a:extLst>
              <a:ext uri="{FF2B5EF4-FFF2-40B4-BE49-F238E27FC236}">
                <a16:creationId xmlns:a16="http://schemas.microsoft.com/office/drawing/2014/main" id="{EBE1AEEB-19B8-42D8-9E01-6E6ADE4DA243}"/>
              </a:ext>
            </a:extLst>
          </p:cNvPr>
          <p:cNvSpPr>
            <a:spLocks noGrp="1"/>
          </p:cNvSpPr>
          <p:nvPr>
            <p:ph type="title"/>
          </p:nvPr>
        </p:nvSpPr>
        <p:spPr>
          <a:xfrm>
            <a:off x="576000" y="517525"/>
            <a:ext cx="3899999" cy="1224000"/>
          </a:xfrm>
        </p:spPr>
        <p:txBody>
          <a:bodyPr/>
          <a:lstStyle>
            <a:lvl1pPr>
              <a:defRPr sz="3000">
                <a:solidFill>
                  <a:schemeClr val="bg1"/>
                </a:solidFill>
              </a:defRPr>
            </a:lvl1pPr>
          </a:lstStyle>
          <a:p>
            <a:r>
              <a:rPr lang="fi-FI"/>
              <a:t>Muokkaa ots. perustyyl. napsautt.</a:t>
            </a:r>
          </a:p>
        </p:txBody>
      </p:sp>
      <p:sp>
        <p:nvSpPr>
          <p:cNvPr id="6" name="Dian numeron paikkamerkki 5">
            <a:extLst>
              <a:ext uri="{FF2B5EF4-FFF2-40B4-BE49-F238E27FC236}">
                <a16:creationId xmlns:a16="http://schemas.microsoft.com/office/drawing/2014/main" id="{5DA63EC5-D6E9-421C-AE09-097548F240AA}"/>
              </a:ext>
            </a:extLst>
          </p:cNvPr>
          <p:cNvSpPr>
            <a:spLocks noGrp="1"/>
          </p:cNvSpPr>
          <p:nvPr>
            <p:ph type="sldNum" sz="quarter" idx="12"/>
          </p:nvPr>
        </p:nvSpPr>
        <p:spPr/>
        <p:txBody>
          <a:bodyPr/>
          <a:lstStyle>
            <a:lvl1pPr>
              <a:defRPr>
                <a:no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53E57E64-5A65-4399-8290-C5D9428B7803}"/>
              </a:ext>
            </a:extLst>
          </p:cNvPr>
          <p:cNvSpPr>
            <a:spLocks noGrp="1"/>
          </p:cNvSpPr>
          <p:nvPr>
            <p:ph type="dt" sz="half" idx="10"/>
          </p:nvPr>
        </p:nvSpPr>
        <p:spPr/>
        <p:txBody>
          <a:bodyPr/>
          <a:lstStyle>
            <a:lvl1pPr>
              <a:defRPr>
                <a:noFill/>
              </a:defRPr>
            </a:lvl1pPr>
          </a:lstStyle>
          <a:p>
            <a:fld id="{6B5E004A-0697-44FE-9056-33D123335225}" type="datetime1">
              <a:rPr lang="fi-FI" smtClean="0"/>
              <a:t>18.2.2022</a:t>
            </a:fld>
            <a:endParaRPr lang="fi-FI"/>
          </a:p>
        </p:txBody>
      </p:sp>
      <p:sp>
        <p:nvSpPr>
          <p:cNvPr id="5" name="Alatunnisteen paikkamerkki 4">
            <a:extLst>
              <a:ext uri="{FF2B5EF4-FFF2-40B4-BE49-F238E27FC236}">
                <a16:creationId xmlns:a16="http://schemas.microsoft.com/office/drawing/2014/main" id="{0EE8986A-8C30-47DA-B65F-2B0FDF01E09F}"/>
              </a:ext>
            </a:extLst>
          </p:cNvPr>
          <p:cNvSpPr>
            <a:spLocks noGrp="1"/>
          </p:cNvSpPr>
          <p:nvPr>
            <p:ph type="ftr" sz="quarter" idx="11"/>
          </p:nvPr>
        </p:nvSpPr>
        <p:spPr/>
        <p:txBody>
          <a:bodyPr/>
          <a:lstStyle>
            <a:lvl1pPr>
              <a:defRPr>
                <a:noFill/>
              </a:defRPr>
            </a:lvl1pPr>
          </a:lstStyle>
          <a:p>
            <a:endParaRPr lang="fi-FI"/>
          </a:p>
        </p:txBody>
      </p:sp>
      <p:grpSp>
        <p:nvGrpSpPr>
          <p:cNvPr id="12" name="Logo">
            <a:extLst>
              <a:ext uri="{FF2B5EF4-FFF2-40B4-BE49-F238E27FC236}">
                <a16:creationId xmlns:a16="http://schemas.microsoft.com/office/drawing/2014/main" id="{C0A25FE7-D55A-47B3-86F8-1A2D9FB043F3}"/>
              </a:ext>
              <a:ext uri="{C183D7F6-B498-43B3-948B-1728B52AA6E4}">
                <adec:decorative xmlns:adec="http://schemas.microsoft.com/office/drawing/2017/decorative" val="1"/>
              </a:ext>
            </a:extLst>
          </p:cNvPr>
          <p:cNvGrpSpPr>
            <a:grpSpLocks noChangeAspect="1"/>
          </p:cNvGrpSpPr>
          <p:nvPr/>
        </p:nvGrpSpPr>
        <p:grpSpPr bwMode="black">
          <a:xfrm>
            <a:off x="726961" y="5668710"/>
            <a:ext cx="1494000" cy="403380"/>
            <a:chOff x="10274400" y="6210000"/>
            <a:chExt cx="1492250" cy="402908"/>
          </a:xfrm>
          <a:solidFill>
            <a:srgbClr val="FFFFFF"/>
          </a:solidFill>
        </p:grpSpPr>
        <p:sp>
          <p:nvSpPr>
            <p:cNvPr id="13" name="Vapaamuotoinen: Muoto 12">
              <a:extLst>
                <a:ext uri="{FF2B5EF4-FFF2-40B4-BE49-F238E27FC236}">
                  <a16:creationId xmlns:a16="http://schemas.microsoft.com/office/drawing/2014/main" id="{71141F11-8826-4A00-9971-BA34D90976E4}"/>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grpFill/>
            <a:ln w="11089" cap="flat">
              <a:noFill/>
              <a:prstDash val="solid"/>
              <a:miter/>
            </a:ln>
          </p:spPr>
          <p:txBody>
            <a:bodyPr rtlCol="0" anchor="ctr"/>
            <a:lstStyle/>
            <a:p>
              <a:endParaRPr lang="fi-FI"/>
            </a:p>
          </p:txBody>
        </p:sp>
        <p:grpSp>
          <p:nvGrpSpPr>
            <p:cNvPr id="14" name="Kuva 10">
              <a:extLst>
                <a:ext uri="{FF2B5EF4-FFF2-40B4-BE49-F238E27FC236}">
                  <a16:creationId xmlns:a16="http://schemas.microsoft.com/office/drawing/2014/main" id="{651BDE23-7876-40B9-B1BB-EC6D60F60096}"/>
                </a:ext>
              </a:extLst>
            </p:cNvPr>
            <p:cNvGrpSpPr/>
            <p:nvPr/>
          </p:nvGrpSpPr>
          <p:grpSpPr bwMode="black">
            <a:xfrm>
              <a:off x="10278854" y="6317762"/>
              <a:ext cx="1072638" cy="291633"/>
              <a:chOff x="10278854" y="6317762"/>
              <a:chExt cx="1072638" cy="291633"/>
            </a:xfrm>
            <a:grpFill/>
          </p:grpSpPr>
          <p:sp>
            <p:nvSpPr>
              <p:cNvPr id="15" name="Vapaamuotoinen: Muoto 14">
                <a:extLst>
                  <a:ext uri="{FF2B5EF4-FFF2-40B4-BE49-F238E27FC236}">
                    <a16:creationId xmlns:a16="http://schemas.microsoft.com/office/drawing/2014/main" id="{661D8A0C-38FA-4871-A231-AC252264CE8B}"/>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grpFill/>
              <a:ln w="11089"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8BFDF7F8-CE89-408B-AC52-6D95B4CE64B7}"/>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grpFill/>
              <a:ln w="11089"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87E1F246-482F-4CA9-B52C-236AF55CD1F6}"/>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grpFill/>
              <a:ln w="11089"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8CF3B7E-405C-4AF3-B04B-D67CCD8D9C9B}"/>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grpFill/>
              <a:ln w="11089"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A06AC93-9716-40D2-833D-8E6D70548E41}"/>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grpFill/>
              <a:ln w="11089"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87306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61043E4-4134-4B7A-88A2-6BFE87C04392}"/>
              </a:ext>
            </a:extLst>
          </p:cNvPr>
          <p:cNvSpPr>
            <a:spLocks noGrp="1"/>
          </p:cNvSpPr>
          <p:nvPr>
            <p:ph type="title"/>
          </p:nvPr>
        </p:nvSpPr>
        <p:spPr>
          <a:xfrm>
            <a:off x="576000" y="365125"/>
            <a:ext cx="10904800" cy="1224000"/>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D08376F-088B-4EB1-A6A1-202A5FBB01E3}"/>
              </a:ext>
            </a:extLst>
          </p:cNvPr>
          <p:cNvSpPr>
            <a:spLocks noGrp="1"/>
          </p:cNvSpPr>
          <p:nvPr>
            <p:ph type="body" idx="1"/>
          </p:nvPr>
        </p:nvSpPr>
        <p:spPr>
          <a:xfrm>
            <a:off x="576000" y="1825625"/>
            <a:ext cx="10904800" cy="4176000"/>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grpSp>
        <p:nvGrpSpPr>
          <p:cNvPr id="8" name="Logo">
            <a:extLst>
              <a:ext uri="{FF2B5EF4-FFF2-40B4-BE49-F238E27FC236}">
                <a16:creationId xmlns:a16="http://schemas.microsoft.com/office/drawing/2014/main" id="{659768E6-EC5D-4527-A59C-4BB78BD76619}"/>
              </a:ext>
              <a:ext uri="{C183D7F6-B498-43B3-948B-1728B52AA6E4}">
                <adec:decorative xmlns:adec="http://schemas.microsoft.com/office/drawing/2017/decorative" val="1"/>
              </a:ext>
            </a:extLst>
          </p:cNvPr>
          <p:cNvGrpSpPr/>
          <p:nvPr/>
        </p:nvGrpSpPr>
        <p:grpSpPr bwMode="black">
          <a:xfrm>
            <a:off x="10274400" y="6210000"/>
            <a:ext cx="1492250" cy="402908"/>
            <a:chOff x="10274400" y="6210000"/>
            <a:chExt cx="1492250" cy="402908"/>
          </a:xfrm>
        </p:grpSpPr>
        <p:sp>
          <p:nvSpPr>
            <p:cNvPr id="9" name="Vapaamuotoinen: Muoto 8">
              <a:extLst>
                <a:ext uri="{FF2B5EF4-FFF2-40B4-BE49-F238E27FC236}">
                  <a16:creationId xmlns:a16="http://schemas.microsoft.com/office/drawing/2014/main" id="{B42C5975-01D1-4DE6-9854-DFE39F8BAF75}"/>
                </a:ext>
              </a:extLst>
            </p:cNvPr>
            <p:cNvSpPr/>
            <p:nvPr/>
          </p:nvSpPr>
          <p:spPr bwMode="black">
            <a:xfrm>
              <a:off x="11466195" y="6216751"/>
              <a:ext cx="301902" cy="392018"/>
            </a:xfrm>
            <a:custGeom>
              <a:avLst/>
              <a:gdLst>
                <a:gd name="connsiteX0" fmla="*/ 150227 w 301902"/>
                <a:gd name="connsiteY0" fmla="*/ 0 h 392018"/>
                <a:gd name="connsiteX1" fmla="*/ 126062 w 301902"/>
                <a:gd name="connsiteY1" fmla="*/ 55318 h 392018"/>
                <a:gd name="connsiteX2" fmla="*/ 126062 w 301902"/>
                <a:gd name="connsiteY2" fmla="*/ 170419 h 392018"/>
                <a:gd name="connsiteX3" fmla="*/ 96439 w 301902"/>
                <a:gd name="connsiteY3" fmla="*/ 105409 h 392018"/>
                <a:gd name="connsiteX4" fmla="*/ 69935 w 301902"/>
                <a:gd name="connsiteY4" fmla="*/ 165955 h 392018"/>
                <a:gd name="connsiteX5" fmla="*/ 101896 w 301902"/>
                <a:gd name="connsiteY5" fmla="*/ 235756 h 392018"/>
                <a:gd name="connsiteX6" fmla="*/ 52786 w 301902"/>
                <a:gd name="connsiteY6" fmla="*/ 205265 h 392018"/>
                <a:gd name="connsiteX7" fmla="*/ 33409 w 301902"/>
                <a:gd name="connsiteY7" fmla="*/ 249476 h 392018"/>
                <a:gd name="connsiteX8" fmla="*/ 80849 w 301902"/>
                <a:gd name="connsiteY8" fmla="*/ 278878 h 392018"/>
                <a:gd name="connsiteX9" fmla="*/ 20491 w 301902"/>
                <a:gd name="connsiteY9" fmla="*/ 278878 h 392018"/>
                <a:gd name="connsiteX10" fmla="*/ 0 w 301902"/>
                <a:gd name="connsiteY10" fmla="*/ 325811 h 392018"/>
                <a:gd name="connsiteX11" fmla="*/ 126062 w 301902"/>
                <a:gd name="connsiteY11" fmla="*/ 325811 h 392018"/>
                <a:gd name="connsiteX12" fmla="*/ 126062 w 301902"/>
                <a:gd name="connsiteY12" fmla="*/ 392019 h 392018"/>
                <a:gd name="connsiteX13" fmla="*/ 175729 w 301902"/>
                <a:gd name="connsiteY13" fmla="*/ 392019 h 392018"/>
                <a:gd name="connsiteX14" fmla="*/ 175729 w 301902"/>
                <a:gd name="connsiteY14" fmla="*/ 325811 h 392018"/>
                <a:gd name="connsiteX15" fmla="*/ 301902 w 301902"/>
                <a:gd name="connsiteY15" fmla="*/ 325811 h 392018"/>
                <a:gd name="connsiteX16" fmla="*/ 281300 w 301902"/>
                <a:gd name="connsiteY16" fmla="*/ 278878 h 392018"/>
                <a:gd name="connsiteX17" fmla="*/ 221054 w 301902"/>
                <a:gd name="connsiteY17" fmla="*/ 278878 h 392018"/>
                <a:gd name="connsiteX18" fmla="*/ 268494 w 301902"/>
                <a:gd name="connsiteY18" fmla="*/ 249476 h 392018"/>
                <a:gd name="connsiteX19" fmla="*/ 249117 w 301902"/>
                <a:gd name="connsiteY19" fmla="*/ 205265 h 392018"/>
                <a:gd name="connsiteX20" fmla="*/ 199895 w 301902"/>
                <a:gd name="connsiteY20" fmla="*/ 235756 h 392018"/>
                <a:gd name="connsiteX21" fmla="*/ 231967 w 301902"/>
                <a:gd name="connsiteY21" fmla="*/ 165955 h 392018"/>
                <a:gd name="connsiteX22" fmla="*/ 205463 w 301902"/>
                <a:gd name="connsiteY22" fmla="*/ 105409 h 392018"/>
                <a:gd name="connsiteX23" fmla="*/ 175729 w 301902"/>
                <a:gd name="connsiteY23" fmla="*/ 170419 h 392018"/>
                <a:gd name="connsiteX24" fmla="*/ 175729 w 301902"/>
                <a:gd name="connsiteY24" fmla="*/ 55318 h 392018"/>
                <a:gd name="connsiteX25" fmla="*/ 151675 w 301902"/>
                <a:gd name="connsiteY25" fmla="*/ 0 h 3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02" h="392018">
                  <a:moveTo>
                    <a:pt x="150227" y="0"/>
                  </a:moveTo>
                  <a:lnTo>
                    <a:pt x="126062" y="55318"/>
                  </a:lnTo>
                  <a:lnTo>
                    <a:pt x="126062" y="170419"/>
                  </a:lnTo>
                  <a:lnTo>
                    <a:pt x="96439" y="105409"/>
                  </a:lnTo>
                  <a:lnTo>
                    <a:pt x="69935" y="165955"/>
                  </a:lnTo>
                  <a:lnTo>
                    <a:pt x="101896" y="235756"/>
                  </a:lnTo>
                  <a:lnTo>
                    <a:pt x="52786" y="205265"/>
                  </a:lnTo>
                  <a:lnTo>
                    <a:pt x="33409" y="249476"/>
                  </a:lnTo>
                  <a:lnTo>
                    <a:pt x="80849" y="278878"/>
                  </a:lnTo>
                  <a:lnTo>
                    <a:pt x="20491" y="278878"/>
                  </a:lnTo>
                  <a:lnTo>
                    <a:pt x="0" y="325811"/>
                  </a:lnTo>
                  <a:lnTo>
                    <a:pt x="126062" y="325811"/>
                  </a:lnTo>
                  <a:lnTo>
                    <a:pt x="126062" y="392019"/>
                  </a:lnTo>
                  <a:lnTo>
                    <a:pt x="175729" y="392019"/>
                  </a:lnTo>
                  <a:lnTo>
                    <a:pt x="175729" y="325811"/>
                  </a:lnTo>
                  <a:lnTo>
                    <a:pt x="301902" y="325811"/>
                  </a:lnTo>
                  <a:lnTo>
                    <a:pt x="281300" y="278878"/>
                  </a:lnTo>
                  <a:lnTo>
                    <a:pt x="221054" y="278878"/>
                  </a:lnTo>
                  <a:lnTo>
                    <a:pt x="268494" y="249476"/>
                  </a:lnTo>
                  <a:lnTo>
                    <a:pt x="249117" y="205265"/>
                  </a:lnTo>
                  <a:lnTo>
                    <a:pt x="199895" y="235756"/>
                  </a:lnTo>
                  <a:lnTo>
                    <a:pt x="231967" y="165955"/>
                  </a:lnTo>
                  <a:lnTo>
                    <a:pt x="205463" y="105409"/>
                  </a:lnTo>
                  <a:lnTo>
                    <a:pt x="175729" y="170419"/>
                  </a:lnTo>
                  <a:lnTo>
                    <a:pt x="175729" y="55318"/>
                  </a:lnTo>
                  <a:lnTo>
                    <a:pt x="151675" y="0"/>
                  </a:lnTo>
                  <a:close/>
                </a:path>
              </a:pathLst>
            </a:custGeom>
            <a:solidFill>
              <a:srgbClr val="61BF1A"/>
            </a:solidFill>
            <a:ln w="11089" cap="flat">
              <a:noFill/>
              <a:prstDash val="solid"/>
              <a:miter/>
            </a:ln>
          </p:spPr>
          <p:txBody>
            <a:bodyPr rtlCol="0" anchor="ctr"/>
            <a:lstStyle/>
            <a:p>
              <a:endParaRPr lang="fi-FI"/>
            </a:p>
          </p:txBody>
        </p:sp>
        <p:grpSp>
          <p:nvGrpSpPr>
            <p:cNvPr id="10" name="Kuva 10">
              <a:extLst>
                <a:ext uri="{FF2B5EF4-FFF2-40B4-BE49-F238E27FC236}">
                  <a16:creationId xmlns:a16="http://schemas.microsoft.com/office/drawing/2014/main" id="{659768E6-EC5D-4527-A59C-4BB78BD76619}"/>
                </a:ext>
              </a:extLst>
            </p:cNvPr>
            <p:cNvGrpSpPr/>
            <p:nvPr/>
          </p:nvGrpSpPr>
          <p:grpSpPr bwMode="black">
            <a:xfrm>
              <a:off x="10278854" y="6317762"/>
              <a:ext cx="1072638" cy="291633"/>
              <a:chOff x="10278854" y="6317762"/>
              <a:chExt cx="1072638" cy="291633"/>
            </a:xfrm>
            <a:solidFill>
              <a:srgbClr val="000C07"/>
            </a:solidFill>
          </p:grpSpPr>
          <p:sp>
            <p:nvSpPr>
              <p:cNvPr id="11" name="Vapaamuotoinen: Muoto 10">
                <a:extLst>
                  <a:ext uri="{FF2B5EF4-FFF2-40B4-BE49-F238E27FC236}">
                    <a16:creationId xmlns:a16="http://schemas.microsoft.com/office/drawing/2014/main" id="{AF7FB4AE-09BF-45A9-9B84-F8564A8F2DC6}"/>
                  </a:ext>
                </a:extLst>
              </p:cNvPr>
              <p:cNvSpPr/>
              <p:nvPr/>
            </p:nvSpPr>
            <p:spPr bwMode="black">
              <a:xfrm>
                <a:off x="11056272" y="6317762"/>
                <a:ext cx="295220" cy="291633"/>
              </a:xfrm>
              <a:custGeom>
                <a:avLst/>
                <a:gdLst>
                  <a:gd name="connsiteX0" fmla="*/ 295221 w 295220"/>
                  <a:gd name="connsiteY0" fmla="*/ 145634 h 291633"/>
                  <a:gd name="connsiteX1" fmla="*/ 293884 w 295220"/>
                  <a:gd name="connsiteY1" fmla="*/ 123093 h 291633"/>
                  <a:gd name="connsiteX2" fmla="*/ 292214 w 295220"/>
                  <a:gd name="connsiteY2" fmla="*/ 112312 h 291633"/>
                  <a:gd name="connsiteX3" fmla="*/ 289764 w 295220"/>
                  <a:gd name="connsiteY3" fmla="*/ 101859 h 291633"/>
                  <a:gd name="connsiteX4" fmla="*/ 282748 w 295220"/>
                  <a:gd name="connsiteY4" fmla="*/ 82149 h 291633"/>
                  <a:gd name="connsiteX5" fmla="*/ 276178 w 295220"/>
                  <a:gd name="connsiteY5" fmla="*/ 69190 h 291633"/>
                  <a:gd name="connsiteX6" fmla="*/ 270610 w 295220"/>
                  <a:gd name="connsiteY6" fmla="*/ 60479 h 291633"/>
                  <a:gd name="connsiteX7" fmla="*/ 264373 w 295220"/>
                  <a:gd name="connsiteY7" fmla="*/ 52094 h 291633"/>
                  <a:gd name="connsiteX8" fmla="*/ 255353 w 295220"/>
                  <a:gd name="connsiteY8" fmla="*/ 42076 h 291633"/>
                  <a:gd name="connsiteX9" fmla="*/ 254239 w 295220"/>
                  <a:gd name="connsiteY9" fmla="*/ 40987 h 291633"/>
                  <a:gd name="connsiteX10" fmla="*/ 253237 w 295220"/>
                  <a:gd name="connsiteY10" fmla="*/ 40116 h 291633"/>
                  <a:gd name="connsiteX11" fmla="*/ 252680 w 295220"/>
                  <a:gd name="connsiteY11" fmla="*/ 39571 h 291633"/>
                  <a:gd name="connsiteX12" fmla="*/ 252235 w 295220"/>
                  <a:gd name="connsiteY12" fmla="*/ 39027 h 291633"/>
                  <a:gd name="connsiteX13" fmla="*/ 250230 w 295220"/>
                  <a:gd name="connsiteY13" fmla="*/ 37284 h 291633"/>
                  <a:gd name="connsiteX14" fmla="*/ 247112 w 295220"/>
                  <a:gd name="connsiteY14" fmla="*/ 34562 h 291633"/>
                  <a:gd name="connsiteX15" fmla="*/ 243994 w 295220"/>
                  <a:gd name="connsiteY15" fmla="*/ 31949 h 291633"/>
                  <a:gd name="connsiteX16" fmla="*/ 239874 w 295220"/>
                  <a:gd name="connsiteY16" fmla="*/ 28682 h 291633"/>
                  <a:gd name="connsiteX17" fmla="*/ 235642 w 295220"/>
                  <a:gd name="connsiteY17" fmla="*/ 25633 h 291633"/>
                  <a:gd name="connsiteX18" fmla="*/ 231299 w 295220"/>
                  <a:gd name="connsiteY18" fmla="*/ 22802 h 291633"/>
                  <a:gd name="connsiteX19" fmla="*/ 226844 w 295220"/>
                  <a:gd name="connsiteY19" fmla="*/ 20079 h 291633"/>
                  <a:gd name="connsiteX20" fmla="*/ 219494 w 295220"/>
                  <a:gd name="connsiteY20" fmla="*/ 16050 h 291633"/>
                  <a:gd name="connsiteX21" fmla="*/ 210697 w 295220"/>
                  <a:gd name="connsiteY21" fmla="*/ 11912 h 291633"/>
                  <a:gd name="connsiteX22" fmla="*/ 200786 w 295220"/>
                  <a:gd name="connsiteY22" fmla="*/ 8210 h 291633"/>
                  <a:gd name="connsiteX23" fmla="*/ 180072 w 295220"/>
                  <a:gd name="connsiteY23" fmla="*/ 2874 h 291633"/>
                  <a:gd name="connsiteX24" fmla="*/ 158023 w 295220"/>
                  <a:gd name="connsiteY24" fmla="*/ 261 h 291633"/>
                  <a:gd name="connsiteX25" fmla="*/ 146552 w 295220"/>
                  <a:gd name="connsiteY25" fmla="*/ 43 h 291633"/>
                  <a:gd name="connsiteX26" fmla="*/ 134971 w 295220"/>
                  <a:gd name="connsiteY26" fmla="*/ 478 h 291633"/>
                  <a:gd name="connsiteX27" fmla="*/ 112921 w 295220"/>
                  <a:gd name="connsiteY27" fmla="*/ 3310 h 291633"/>
                  <a:gd name="connsiteX28" fmla="*/ 92208 w 295220"/>
                  <a:gd name="connsiteY28" fmla="*/ 8972 h 291633"/>
                  <a:gd name="connsiteX29" fmla="*/ 82408 w 295220"/>
                  <a:gd name="connsiteY29" fmla="*/ 12783 h 291633"/>
                  <a:gd name="connsiteX30" fmla="*/ 73053 w 295220"/>
                  <a:gd name="connsiteY30" fmla="*/ 17357 h 291633"/>
                  <a:gd name="connsiteX31" fmla="*/ 64033 w 295220"/>
                  <a:gd name="connsiteY31" fmla="*/ 22584 h 291633"/>
                  <a:gd name="connsiteX32" fmla="*/ 55458 w 295220"/>
                  <a:gd name="connsiteY32" fmla="*/ 28573 h 291633"/>
                  <a:gd name="connsiteX33" fmla="*/ 39645 w 295220"/>
                  <a:gd name="connsiteY33" fmla="*/ 42403 h 291633"/>
                  <a:gd name="connsiteX34" fmla="*/ 32629 w 295220"/>
                  <a:gd name="connsiteY34" fmla="*/ 50025 h 291633"/>
                  <a:gd name="connsiteX35" fmla="*/ 26170 w 295220"/>
                  <a:gd name="connsiteY35" fmla="*/ 58192 h 291633"/>
                  <a:gd name="connsiteX36" fmla="*/ 23275 w 295220"/>
                  <a:gd name="connsiteY36" fmla="*/ 62439 h 291633"/>
                  <a:gd name="connsiteX37" fmla="*/ 20491 w 295220"/>
                  <a:gd name="connsiteY37" fmla="*/ 66795 h 291633"/>
                  <a:gd name="connsiteX38" fmla="*/ 15479 w 295220"/>
                  <a:gd name="connsiteY38" fmla="*/ 75724 h 291633"/>
                  <a:gd name="connsiteX39" fmla="*/ 7573 w 295220"/>
                  <a:gd name="connsiteY39" fmla="*/ 94889 h 291633"/>
                  <a:gd name="connsiteX40" fmla="*/ 6014 w 295220"/>
                  <a:gd name="connsiteY40" fmla="*/ 99899 h 291633"/>
                  <a:gd name="connsiteX41" fmla="*/ 4677 w 295220"/>
                  <a:gd name="connsiteY41" fmla="*/ 105017 h 291633"/>
                  <a:gd name="connsiteX42" fmla="*/ 2450 w 295220"/>
                  <a:gd name="connsiteY42" fmla="*/ 115470 h 291633"/>
                  <a:gd name="connsiteX43" fmla="*/ 891 w 295220"/>
                  <a:gd name="connsiteY43" fmla="*/ 126469 h 291633"/>
                  <a:gd name="connsiteX44" fmla="*/ 111 w 295220"/>
                  <a:gd name="connsiteY44" fmla="*/ 137576 h 291633"/>
                  <a:gd name="connsiteX45" fmla="*/ 0 w 295220"/>
                  <a:gd name="connsiteY45" fmla="*/ 143238 h 291633"/>
                  <a:gd name="connsiteX46" fmla="*/ 0 w 295220"/>
                  <a:gd name="connsiteY46" fmla="*/ 149010 h 291633"/>
                  <a:gd name="connsiteX47" fmla="*/ 223 w 295220"/>
                  <a:gd name="connsiteY47" fmla="*/ 154672 h 291633"/>
                  <a:gd name="connsiteX48" fmla="*/ 557 w 295220"/>
                  <a:gd name="connsiteY48" fmla="*/ 160335 h 291633"/>
                  <a:gd name="connsiteX49" fmla="*/ 3675 w 295220"/>
                  <a:gd name="connsiteY49" fmla="*/ 182005 h 291633"/>
                  <a:gd name="connsiteX50" fmla="*/ 6348 w 295220"/>
                  <a:gd name="connsiteY50" fmla="*/ 192350 h 291633"/>
                  <a:gd name="connsiteX51" fmla="*/ 9689 w 295220"/>
                  <a:gd name="connsiteY51" fmla="*/ 202259 h 291633"/>
                  <a:gd name="connsiteX52" fmla="*/ 18486 w 295220"/>
                  <a:gd name="connsiteY52" fmla="*/ 220989 h 291633"/>
                  <a:gd name="connsiteX53" fmla="*/ 23943 w 295220"/>
                  <a:gd name="connsiteY53" fmla="*/ 229809 h 291633"/>
                  <a:gd name="connsiteX54" fmla="*/ 30068 w 295220"/>
                  <a:gd name="connsiteY54" fmla="*/ 238194 h 291633"/>
                  <a:gd name="connsiteX55" fmla="*/ 36861 w 295220"/>
                  <a:gd name="connsiteY55" fmla="*/ 246143 h 291633"/>
                  <a:gd name="connsiteX56" fmla="*/ 44322 w 295220"/>
                  <a:gd name="connsiteY56" fmla="*/ 253657 h 291633"/>
                  <a:gd name="connsiteX57" fmla="*/ 52229 w 295220"/>
                  <a:gd name="connsiteY57" fmla="*/ 260517 h 291633"/>
                  <a:gd name="connsiteX58" fmla="*/ 60581 w 295220"/>
                  <a:gd name="connsiteY58" fmla="*/ 266724 h 291633"/>
                  <a:gd name="connsiteX59" fmla="*/ 69379 w 295220"/>
                  <a:gd name="connsiteY59" fmla="*/ 272278 h 291633"/>
                  <a:gd name="connsiteX60" fmla="*/ 78510 w 295220"/>
                  <a:gd name="connsiteY60" fmla="*/ 277069 h 291633"/>
                  <a:gd name="connsiteX61" fmla="*/ 97999 w 295220"/>
                  <a:gd name="connsiteY61" fmla="*/ 284692 h 291633"/>
                  <a:gd name="connsiteX62" fmla="*/ 108355 w 295220"/>
                  <a:gd name="connsiteY62" fmla="*/ 287414 h 291633"/>
                  <a:gd name="connsiteX63" fmla="*/ 119046 w 295220"/>
                  <a:gd name="connsiteY63" fmla="*/ 289483 h 291633"/>
                  <a:gd name="connsiteX64" fmla="*/ 141541 w 295220"/>
                  <a:gd name="connsiteY64" fmla="*/ 291552 h 291633"/>
                  <a:gd name="connsiteX65" fmla="*/ 153011 w 295220"/>
                  <a:gd name="connsiteY65" fmla="*/ 291552 h 291633"/>
                  <a:gd name="connsiteX66" fmla="*/ 164482 w 295220"/>
                  <a:gd name="connsiteY66" fmla="*/ 290899 h 291633"/>
                  <a:gd name="connsiteX67" fmla="*/ 186197 w 295220"/>
                  <a:gd name="connsiteY67" fmla="*/ 287523 h 291633"/>
                  <a:gd name="connsiteX68" fmla="*/ 196554 w 295220"/>
                  <a:gd name="connsiteY68" fmla="*/ 284801 h 291633"/>
                  <a:gd name="connsiteX69" fmla="*/ 206576 w 295220"/>
                  <a:gd name="connsiteY69" fmla="*/ 281316 h 291633"/>
                  <a:gd name="connsiteX70" fmla="*/ 225397 w 295220"/>
                  <a:gd name="connsiteY70" fmla="*/ 272278 h 291633"/>
                  <a:gd name="connsiteX71" fmla="*/ 234194 w 295220"/>
                  <a:gd name="connsiteY71" fmla="*/ 266724 h 291633"/>
                  <a:gd name="connsiteX72" fmla="*/ 242658 w 295220"/>
                  <a:gd name="connsiteY72" fmla="*/ 260300 h 291633"/>
                  <a:gd name="connsiteX73" fmla="*/ 249673 w 295220"/>
                  <a:gd name="connsiteY73" fmla="*/ 254310 h 291633"/>
                  <a:gd name="connsiteX74" fmla="*/ 252346 w 295220"/>
                  <a:gd name="connsiteY74" fmla="*/ 251806 h 291633"/>
                  <a:gd name="connsiteX75" fmla="*/ 254239 w 295220"/>
                  <a:gd name="connsiteY75" fmla="*/ 249955 h 291633"/>
                  <a:gd name="connsiteX76" fmla="*/ 256132 w 295220"/>
                  <a:gd name="connsiteY76" fmla="*/ 248103 h 291633"/>
                  <a:gd name="connsiteX77" fmla="*/ 259585 w 295220"/>
                  <a:gd name="connsiteY77" fmla="*/ 244510 h 291633"/>
                  <a:gd name="connsiteX78" fmla="*/ 268939 w 295220"/>
                  <a:gd name="connsiteY78" fmla="*/ 233076 h 291633"/>
                  <a:gd name="connsiteX79" fmla="*/ 274730 w 295220"/>
                  <a:gd name="connsiteY79" fmla="*/ 224473 h 291633"/>
                  <a:gd name="connsiteX80" fmla="*/ 279741 w 295220"/>
                  <a:gd name="connsiteY80" fmla="*/ 215435 h 291633"/>
                  <a:gd name="connsiteX81" fmla="*/ 284084 w 295220"/>
                  <a:gd name="connsiteY81" fmla="*/ 206070 h 291633"/>
                  <a:gd name="connsiteX82" fmla="*/ 287648 w 295220"/>
                  <a:gd name="connsiteY82" fmla="*/ 196270 h 291633"/>
                  <a:gd name="connsiteX83" fmla="*/ 291546 w 295220"/>
                  <a:gd name="connsiteY83" fmla="*/ 181896 h 291633"/>
                  <a:gd name="connsiteX84" fmla="*/ 293884 w 295220"/>
                  <a:gd name="connsiteY84" fmla="*/ 168284 h 291633"/>
                  <a:gd name="connsiteX85" fmla="*/ 294886 w 295220"/>
                  <a:gd name="connsiteY85" fmla="*/ 157177 h 291633"/>
                  <a:gd name="connsiteX86" fmla="*/ 295221 w 295220"/>
                  <a:gd name="connsiteY86" fmla="*/ 145634 h 291633"/>
                  <a:gd name="connsiteX87" fmla="*/ 262591 w 295220"/>
                  <a:gd name="connsiteY87" fmla="*/ 160661 h 291633"/>
                  <a:gd name="connsiteX88" fmla="*/ 260921 w 295220"/>
                  <a:gd name="connsiteY88" fmla="*/ 172422 h 291633"/>
                  <a:gd name="connsiteX89" fmla="*/ 257469 w 295220"/>
                  <a:gd name="connsiteY89" fmla="*/ 185816 h 291633"/>
                  <a:gd name="connsiteX90" fmla="*/ 255130 w 295220"/>
                  <a:gd name="connsiteY90" fmla="*/ 192241 h 291633"/>
                  <a:gd name="connsiteX91" fmla="*/ 250119 w 295220"/>
                  <a:gd name="connsiteY91" fmla="*/ 203130 h 291633"/>
                  <a:gd name="connsiteX92" fmla="*/ 244217 w 295220"/>
                  <a:gd name="connsiteY92" fmla="*/ 212822 h 291633"/>
                  <a:gd name="connsiteX93" fmla="*/ 240319 w 295220"/>
                  <a:gd name="connsiteY93" fmla="*/ 218158 h 291633"/>
                  <a:gd name="connsiteX94" fmla="*/ 237869 w 295220"/>
                  <a:gd name="connsiteY94" fmla="*/ 221207 h 291633"/>
                  <a:gd name="connsiteX95" fmla="*/ 234194 w 295220"/>
                  <a:gd name="connsiteY95" fmla="*/ 225236 h 291633"/>
                  <a:gd name="connsiteX96" fmla="*/ 232524 w 295220"/>
                  <a:gd name="connsiteY96" fmla="*/ 226978 h 291633"/>
                  <a:gd name="connsiteX97" fmla="*/ 231410 w 295220"/>
                  <a:gd name="connsiteY97" fmla="*/ 228176 h 291633"/>
                  <a:gd name="connsiteX98" fmla="*/ 230185 w 295220"/>
                  <a:gd name="connsiteY98" fmla="*/ 229374 h 291633"/>
                  <a:gd name="connsiteX99" fmla="*/ 228626 w 295220"/>
                  <a:gd name="connsiteY99" fmla="*/ 230789 h 291633"/>
                  <a:gd name="connsiteX100" fmla="*/ 225174 w 295220"/>
                  <a:gd name="connsiteY100" fmla="*/ 233838 h 291633"/>
                  <a:gd name="connsiteX101" fmla="*/ 219940 w 295220"/>
                  <a:gd name="connsiteY101" fmla="*/ 237976 h 291633"/>
                  <a:gd name="connsiteX102" fmla="*/ 214483 w 295220"/>
                  <a:gd name="connsiteY102" fmla="*/ 241788 h 291633"/>
                  <a:gd name="connsiteX103" fmla="*/ 203681 w 295220"/>
                  <a:gd name="connsiteY103" fmla="*/ 247886 h 291633"/>
                  <a:gd name="connsiteX104" fmla="*/ 191320 w 295220"/>
                  <a:gd name="connsiteY104" fmla="*/ 253004 h 291633"/>
                  <a:gd name="connsiteX105" fmla="*/ 178068 w 295220"/>
                  <a:gd name="connsiteY105" fmla="*/ 256706 h 291633"/>
                  <a:gd name="connsiteX106" fmla="*/ 163925 w 295220"/>
                  <a:gd name="connsiteY106" fmla="*/ 258993 h 291633"/>
                  <a:gd name="connsiteX107" fmla="*/ 148891 w 295220"/>
                  <a:gd name="connsiteY107" fmla="*/ 259864 h 291633"/>
                  <a:gd name="connsiteX108" fmla="*/ 133746 w 295220"/>
                  <a:gd name="connsiteY108" fmla="*/ 259319 h 291633"/>
                  <a:gd name="connsiteX109" fmla="*/ 119491 w 295220"/>
                  <a:gd name="connsiteY109" fmla="*/ 257250 h 291633"/>
                  <a:gd name="connsiteX110" fmla="*/ 106239 w 295220"/>
                  <a:gd name="connsiteY110" fmla="*/ 253766 h 291633"/>
                  <a:gd name="connsiteX111" fmla="*/ 93767 w 295220"/>
                  <a:gd name="connsiteY111" fmla="*/ 248866 h 291633"/>
                  <a:gd name="connsiteX112" fmla="*/ 82185 w 295220"/>
                  <a:gd name="connsiteY112" fmla="*/ 242441 h 291633"/>
                  <a:gd name="connsiteX113" fmla="*/ 71383 w 295220"/>
                  <a:gd name="connsiteY113" fmla="*/ 234601 h 291633"/>
                  <a:gd name="connsiteX114" fmla="*/ 61472 w 295220"/>
                  <a:gd name="connsiteY114" fmla="*/ 225345 h 291633"/>
                  <a:gd name="connsiteX115" fmla="*/ 57017 w 295220"/>
                  <a:gd name="connsiteY115" fmla="*/ 220444 h 291633"/>
                  <a:gd name="connsiteX116" fmla="*/ 52897 w 295220"/>
                  <a:gd name="connsiteY116" fmla="*/ 215217 h 291633"/>
                  <a:gd name="connsiteX117" fmla="*/ 45770 w 295220"/>
                  <a:gd name="connsiteY117" fmla="*/ 204219 h 291633"/>
                  <a:gd name="connsiteX118" fmla="*/ 40090 w 295220"/>
                  <a:gd name="connsiteY118" fmla="*/ 192459 h 291633"/>
                  <a:gd name="connsiteX119" fmla="*/ 35859 w 295220"/>
                  <a:gd name="connsiteY119" fmla="*/ 179827 h 291633"/>
                  <a:gd name="connsiteX120" fmla="*/ 33075 w 295220"/>
                  <a:gd name="connsiteY120" fmla="*/ 166215 h 291633"/>
                  <a:gd name="connsiteX121" fmla="*/ 31738 w 295220"/>
                  <a:gd name="connsiteY121" fmla="*/ 151732 h 291633"/>
                  <a:gd name="connsiteX122" fmla="*/ 31627 w 295220"/>
                  <a:gd name="connsiteY122" fmla="*/ 144218 h 291633"/>
                  <a:gd name="connsiteX123" fmla="*/ 31850 w 295220"/>
                  <a:gd name="connsiteY123" fmla="*/ 136705 h 291633"/>
                  <a:gd name="connsiteX124" fmla="*/ 33520 w 295220"/>
                  <a:gd name="connsiteY124" fmla="*/ 122331 h 291633"/>
                  <a:gd name="connsiteX125" fmla="*/ 36638 w 295220"/>
                  <a:gd name="connsiteY125" fmla="*/ 108937 h 291633"/>
                  <a:gd name="connsiteX126" fmla="*/ 41204 w 295220"/>
                  <a:gd name="connsiteY126" fmla="*/ 96414 h 291633"/>
                  <a:gd name="connsiteX127" fmla="*/ 47217 w 295220"/>
                  <a:gd name="connsiteY127" fmla="*/ 84653 h 291633"/>
                  <a:gd name="connsiteX128" fmla="*/ 54679 w 295220"/>
                  <a:gd name="connsiteY128" fmla="*/ 73764 h 291633"/>
                  <a:gd name="connsiteX129" fmla="*/ 63699 w 295220"/>
                  <a:gd name="connsiteY129" fmla="*/ 63637 h 291633"/>
                  <a:gd name="connsiteX130" fmla="*/ 73833 w 295220"/>
                  <a:gd name="connsiteY130" fmla="*/ 54599 h 291633"/>
                  <a:gd name="connsiteX131" fmla="*/ 84746 w 295220"/>
                  <a:gd name="connsiteY131" fmla="*/ 47085 h 291633"/>
                  <a:gd name="connsiteX132" fmla="*/ 96439 w 295220"/>
                  <a:gd name="connsiteY132" fmla="*/ 40987 h 291633"/>
                  <a:gd name="connsiteX133" fmla="*/ 108912 w 295220"/>
                  <a:gd name="connsiteY133" fmla="*/ 36304 h 291633"/>
                  <a:gd name="connsiteX134" fmla="*/ 122275 w 295220"/>
                  <a:gd name="connsiteY134" fmla="*/ 33038 h 291633"/>
                  <a:gd name="connsiteX135" fmla="*/ 136641 w 295220"/>
                  <a:gd name="connsiteY135" fmla="*/ 31295 h 291633"/>
                  <a:gd name="connsiteX136" fmla="*/ 144214 w 295220"/>
                  <a:gd name="connsiteY136" fmla="*/ 30969 h 291633"/>
                  <a:gd name="connsiteX137" fmla="*/ 151786 w 295220"/>
                  <a:gd name="connsiteY137" fmla="*/ 30969 h 291633"/>
                  <a:gd name="connsiteX138" fmla="*/ 166597 w 295220"/>
                  <a:gd name="connsiteY138" fmla="*/ 32166 h 291633"/>
                  <a:gd name="connsiteX139" fmla="*/ 180518 w 295220"/>
                  <a:gd name="connsiteY139" fmla="*/ 34780 h 291633"/>
                  <a:gd name="connsiteX140" fmla="*/ 193547 w 295220"/>
                  <a:gd name="connsiteY140" fmla="*/ 38809 h 291633"/>
                  <a:gd name="connsiteX141" fmla="*/ 205686 w 295220"/>
                  <a:gd name="connsiteY141" fmla="*/ 44363 h 291633"/>
                  <a:gd name="connsiteX142" fmla="*/ 217044 w 295220"/>
                  <a:gd name="connsiteY142" fmla="*/ 51332 h 291633"/>
                  <a:gd name="connsiteX143" fmla="*/ 227512 w 295220"/>
                  <a:gd name="connsiteY143" fmla="*/ 59717 h 291633"/>
                  <a:gd name="connsiteX144" fmla="*/ 232412 w 295220"/>
                  <a:gd name="connsiteY144" fmla="*/ 64399 h 291633"/>
                  <a:gd name="connsiteX145" fmla="*/ 236978 w 295220"/>
                  <a:gd name="connsiteY145" fmla="*/ 69299 h 291633"/>
                  <a:gd name="connsiteX146" fmla="*/ 244885 w 295220"/>
                  <a:gd name="connsiteY146" fmla="*/ 79862 h 291633"/>
                  <a:gd name="connsiteX147" fmla="*/ 251455 w 295220"/>
                  <a:gd name="connsiteY147" fmla="*/ 91187 h 291633"/>
                  <a:gd name="connsiteX148" fmla="*/ 256578 w 295220"/>
                  <a:gd name="connsiteY148" fmla="*/ 103383 h 291633"/>
                  <a:gd name="connsiteX149" fmla="*/ 260253 w 295220"/>
                  <a:gd name="connsiteY149" fmla="*/ 116450 h 291633"/>
                  <a:gd name="connsiteX150" fmla="*/ 262369 w 295220"/>
                  <a:gd name="connsiteY150" fmla="*/ 130498 h 291633"/>
                  <a:gd name="connsiteX151" fmla="*/ 263148 w 295220"/>
                  <a:gd name="connsiteY151" fmla="*/ 145416 h 291633"/>
                  <a:gd name="connsiteX152" fmla="*/ 262591 w 295220"/>
                  <a:gd name="connsiteY152" fmla="*/ 160661 h 29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95220" h="291633">
                    <a:moveTo>
                      <a:pt x="295221" y="145634"/>
                    </a:moveTo>
                    <a:cubicBezTo>
                      <a:pt x="295221" y="138120"/>
                      <a:pt x="294775" y="130607"/>
                      <a:pt x="293884" y="123093"/>
                    </a:cubicBezTo>
                    <a:cubicBezTo>
                      <a:pt x="293439" y="119500"/>
                      <a:pt x="292882" y="115906"/>
                      <a:pt x="292214" y="112312"/>
                    </a:cubicBezTo>
                    <a:cubicBezTo>
                      <a:pt x="291546" y="108828"/>
                      <a:pt x="290766" y="105343"/>
                      <a:pt x="289764" y="101859"/>
                    </a:cubicBezTo>
                    <a:cubicBezTo>
                      <a:pt x="287871" y="95107"/>
                      <a:pt x="285643" y="88465"/>
                      <a:pt x="282748" y="82149"/>
                    </a:cubicBezTo>
                    <a:cubicBezTo>
                      <a:pt x="280855" y="77684"/>
                      <a:pt x="278628" y="73328"/>
                      <a:pt x="276178" y="69190"/>
                    </a:cubicBezTo>
                    <a:cubicBezTo>
                      <a:pt x="274396" y="66250"/>
                      <a:pt x="272614" y="63310"/>
                      <a:pt x="270610" y="60479"/>
                    </a:cubicBezTo>
                    <a:cubicBezTo>
                      <a:pt x="268605" y="57648"/>
                      <a:pt x="266601" y="54816"/>
                      <a:pt x="264373" y="52094"/>
                    </a:cubicBezTo>
                    <a:cubicBezTo>
                      <a:pt x="261589" y="48609"/>
                      <a:pt x="258471" y="45234"/>
                      <a:pt x="255353" y="42076"/>
                    </a:cubicBezTo>
                    <a:cubicBezTo>
                      <a:pt x="255019" y="41749"/>
                      <a:pt x="254573" y="41314"/>
                      <a:pt x="254239" y="40987"/>
                    </a:cubicBezTo>
                    <a:cubicBezTo>
                      <a:pt x="253905" y="40660"/>
                      <a:pt x="253571" y="40334"/>
                      <a:pt x="253237" y="40116"/>
                    </a:cubicBezTo>
                    <a:cubicBezTo>
                      <a:pt x="253014" y="39898"/>
                      <a:pt x="252903" y="39789"/>
                      <a:pt x="252680" y="39571"/>
                    </a:cubicBezTo>
                    <a:cubicBezTo>
                      <a:pt x="252569" y="39462"/>
                      <a:pt x="252346" y="39245"/>
                      <a:pt x="252235" y="39027"/>
                    </a:cubicBezTo>
                    <a:cubicBezTo>
                      <a:pt x="251567" y="38482"/>
                      <a:pt x="250898" y="37829"/>
                      <a:pt x="250230" y="37284"/>
                    </a:cubicBezTo>
                    <a:cubicBezTo>
                      <a:pt x="249228" y="36413"/>
                      <a:pt x="248226" y="35433"/>
                      <a:pt x="247112" y="34562"/>
                    </a:cubicBezTo>
                    <a:cubicBezTo>
                      <a:pt x="246110" y="33691"/>
                      <a:pt x="245108" y="32820"/>
                      <a:pt x="243994" y="31949"/>
                    </a:cubicBezTo>
                    <a:cubicBezTo>
                      <a:pt x="242658" y="30860"/>
                      <a:pt x="241321" y="29771"/>
                      <a:pt x="239874" y="28682"/>
                    </a:cubicBezTo>
                    <a:cubicBezTo>
                      <a:pt x="238537" y="27593"/>
                      <a:pt x="237090" y="26613"/>
                      <a:pt x="235642" y="25633"/>
                    </a:cubicBezTo>
                    <a:cubicBezTo>
                      <a:pt x="234194" y="24653"/>
                      <a:pt x="232858" y="23673"/>
                      <a:pt x="231299" y="22802"/>
                    </a:cubicBezTo>
                    <a:cubicBezTo>
                      <a:pt x="229851" y="21822"/>
                      <a:pt x="228292" y="20950"/>
                      <a:pt x="226844" y="20079"/>
                    </a:cubicBezTo>
                    <a:cubicBezTo>
                      <a:pt x="224394" y="18664"/>
                      <a:pt x="221944" y="17357"/>
                      <a:pt x="219494" y="16050"/>
                    </a:cubicBezTo>
                    <a:cubicBezTo>
                      <a:pt x="216599" y="14526"/>
                      <a:pt x="213592" y="13219"/>
                      <a:pt x="210697" y="11912"/>
                    </a:cubicBezTo>
                    <a:cubicBezTo>
                      <a:pt x="207467" y="10497"/>
                      <a:pt x="204238" y="9299"/>
                      <a:pt x="200786" y="8210"/>
                    </a:cubicBezTo>
                    <a:cubicBezTo>
                      <a:pt x="194104" y="5923"/>
                      <a:pt x="187199" y="4181"/>
                      <a:pt x="180072" y="2874"/>
                    </a:cubicBezTo>
                    <a:cubicBezTo>
                      <a:pt x="172834" y="1458"/>
                      <a:pt x="165372" y="696"/>
                      <a:pt x="158023" y="261"/>
                    </a:cubicBezTo>
                    <a:cubicBezTo>
                      <a:pt x="154236" y="43"/>
                      <a:pt x="150339" y="-66"/>
                      <a:pt x="146552" y="43"/>
                    </a:cubicBezTo>
                    <a:cubicBezTo>
                      <a:pt x="142655" y="43"/>
                      <a:pt x="138868" y="152"/>
                      <a:pt x="134971" y="478"/>
                    </a:cubicBezTo>
                    <a:cubicBezTo>
                      <a:pt x="127509" y="914"/>
                      <a:pt x="120160" y="1894"/>
                      <a:pt x="112921" y="3310"/>
                    </a:cubicBezTo>
                    <a:cubicBezTo>
                      <a:pt x="105905" y="4725"/>
                      <a:pt x="99001" y="6576"/>
                      <a:pt x="92208" y="8972"/>
                    </a:cubicBezTo>
                    <a:cubicBezTo>
                      <a:pt x="88867" y="10061"/>
                      <a:pt x="85637" y="11368"/>
                      <a:pt x="82408" y="12783"/>
                    </a:cubicBezTo>
                    <a:cubicBezTo>
                      <a:pt x="79290" y="14199"/>
                      <a:pt x="76060" y="15723"/>
                      <a:pt x="73053" y="17357"/>
                    </a:cubicBezTo>
                    <a:cubicBezTo>
                      <a:pt x="69935" y="18990"/>
                      <a:pt x="66929" y="20733"/>
                      <a:pt x="64033" y="22584"/>
                    </a:cubicBezTo>
                    <a:cubicBezTo>
                      <a:pt x="61138" y="24435"/>
                      <a:pt x="58242" y="26395"/>
                      <a:pt x="55458" y="28573"/>
                    </a:cubicBezTo>
                    <a:cubicBezTo>
                      <a:pt x="49890" y="32820"/>
                      <a:pt x="44545" y="37393"/>
                      <a:pt x="39645" y="42403"/>
                    </a:cubicBezTo>
                    <a:cubicBezTo>
                      <a:pt x="37195" y="44907"/>
                      <a:pt x="34856" y="47412"/>
                      <a:pt x="32629" y="50025"/>
                    </a:cubicBezTo>
                    <a:cubicBezTo>
                      <a:pt x="30402" y="52639"/>
                      <a:pt x="28286" y="55361"/>
                      <a:pt x="26170" y="58192"/>
                    </a:cubicBezTo>
                    <a:cubicBezTo>
                      <a:pt x="25168" y="59608"/>
                      <a:pt x="24166" y="61023"/>
                      <a:pt x="23275" y="62439"/>
                    </a:cubicBezTo>
                    <a:cubicBezTo>
                      <a:pt x="22384" y="63855"/>
                      <a:pt x="21381" y="65379"/>
                      <a:pt x="20491" y="66795"/>
                    </a:cubicBezTo>
                    <a:cubicBezTo>
                      <a:pt x="18709" y="69735"/>
                      <a:pt x="17038" y="72675"/>
                      <a:pt x="15479" y="75724"/>
                    </a:cubicBezTo>
                    <a:cubicBezTo>
                      <a:pt x="12361" y="81931"/>
                      <a:pt x="9689" y="88356"/>
                      <a:pt x="7573" y="94889"/>
                    </a:cubicBezTo>
                    <a:cubicBezTo>
                      <a:pt x="7016" y="96523"/>
                      <a:pt x="6459" y="98265"/>
                      <a:pt x="6014" y="99899"/>
                    </a:cubicBezTo>
                    <a:cubicBezTo>
                      <a:pt x="5568" y="101641"/>
                      <a:pt x="5123" y="103274"/>
                      <a:pt x="4677" y="105017"/>
                    </a:cubicBezTo>
                    <a:cubicBezTo>
                      <a:pt x="3786" y="108501"/>
                      <a:pt x="3118" y="111986"/>
                      <a:pt x="2450" y="115470"/>
                    </a:cubicBezTo>
                    <a:cubicBezTo>
                      <a:pt x="1782" y="119173"/>
                      <a:pt x="1336" y="122766"/>
                      <a:pt x="891" y="126469"/>
                    </a:cubicBezTo>
                    <a:cubicBezTo>
                      <a:pt x="557" y="130171"/>
                      <a:pt x="223" y="133874"/>
                      <a:pt x="111" y="137576"/>
                    </a:cubicBezTo>
                    <a:cubicBezTo>
                      <a:pt x="0" y="139536"/>
                      <a:pt x="0" y="141387"/>
                      <a:pt x="0" y="143238"/>
                    </a:cubicBezTo>
                    <a:cubicBezTo>
                      <a:pt x="0" y="145198"/>
                      <a:pt x="0" y="147050"/>
                      <a:pt x="0" y="149010"/>
                    </a:cubicBezTo>
                    <a:cubicBezTo>
                      <a:pt x="0" y="150861"/>
                      <a:pt x="111" y="152821"/>
                      <a:pt x="223" y="154672"/>
                    </a:cubicBezTo>
                    <a:cubicBezTo>
                      <a:pt x="334" y="156632"/>
                      <a:pt x="445" y="158484"/>
                      <a:pt x="557" y="160335"/>
                    </a:cubicBezTo>
                    <a:cubicBezTo>
                      <a:pt x="1114" y="167631"/>
                      <a:pt x="2116" y="174818"/>
                      <a:pt x="3675" y="182005"/>
                    </a:cubicBezTo>
                    <a:cubicBezTo>
                      <a:pt x="4454" y="185489"/>
                      <a:pt x="5345" y="188974"/>
                      <a:pt x="6348" y="192350"/>
                    </a:cubicBezTo>
                    <a:cubicBezTo>
                      <a:pt x="7350" y="195725"/>
                      <a:pt x="8464" y="198992"/>
                      <a:pt x="9689" y="202259"/>
                    </a:cubicBezTo>
                    <a:cubicBezTo>
                      <a:pt x="12138" y="208684"/>
                      <a:pt x="15034" y="215000"/>
                      <a:pt x="18486" y="220989"/>
                    </a:cubicBezTo>
                    <a:cubicBezTo>
                      <a:pt x="20156" y="224038"/>
                      <a:pt x="22050" y="226978"/>
                      <a:pt x="23943" y="229809"/>
                    </a:cubicBezTo>
                    <a:cubicBezTo>
                      <a:pt x="25836" y="232640"/>
                      <a:pt x="27952" y="235472"/>
                      <a:pt x="30068" y="238194"/>
                    </a:cubicBezTo>
                    <a:cubicBezTo>
                      <a:pt x="32295" y="240916"/>
                      <a:pt x="34522" y="243639"/>
                      <a:pt x="36861" y="246143"/>
                    </a:cubicBezTo>
                    <a:cubicBezTo>
                      <a:pt x="39199" y="248757"/>
                      <a:pt x="41761" y="251261"/>
                      <a:pt x="44322" y="253657"/>
                    </a:cubicBezTo>
                    <a:cubicBezTo>
                      <a:pt x="46883" y="256053"/>
                      <a:pt x="49556" y="258339"/>
                      <a:pt x="52229" y="260517"/>
                    </a:cubicBezTo>
                    <a:cubicBezTo>
                      <a:pt x="54901" y="262695"/>
                      <a:pt x="57685" y="264764"/>
                      <a:pt x="60581" y="266724"/>
                    </a:cubicBezTo>
                    <a:cubicBezTo>
                      <a:pt x="63476" y="268684"/>
                      <a:pt x="66372" y="270536"/>
                      <a:pt x="69379" y="272278"/>
                    </a:cubicBezTo>
                    <a:cubicBezTo>
                      <a:pt x="72385" y="274020"/>
                      <a:pt x="75503" y="275654"/>
                      <a:pt x="78510" y="277069"/>
                    </a:cubicBezTo>
                    <a:cubicBezTo>
                      <a:pt x="84746" y="280118"/>
                      <a:pt x="91317" y="282623"/>
                      <a:pt x="97999" y="284692"/>
                    </a:cubicBezTo>
                    <a:cubicBezTo>
                      <a:pt x="101451" y="285672"/>
                      <a:pt x="104903" y="286652"/>
                      <a:pt x="108355" y="287414"/>
                    </a:cubicBezTo>
                    <a:cubicBezTo>
                      <a:pt x="111807" y="288176"/>
                      <a:pt x="115482" y="288939"/>
                      <a:pt x="119046" y="289483"/>
                    </a:cubicBezTo>
                    <a:cubicBezTo>
                      <a:pt x="126507" y="290681"/>
                      <a:pt x="133968" y="291334"/>
                      <a:pt x="141541" y="291552"/>
                    </a:cubicBezTo>
                    <a:cubicBezTo>
                      <a:pt x="145327" y="291661"/>
                      <a:pt x="149225" y="291661"/>
                      <a:pt x="153011" y="291552"/>
                    </a:cubicBezTo>
                    <a:cubicBezTo>
                      <a:pt x="156909" y="291443"/>
                      <a:pt x="160695" y="291225"/>
                      <a:pt x="164482" y="290899"/>
                    </a:cubicBezTo>
                    <a:cubicBezTo>
                      <a:pt x="171831" y="290245"/>
                      <a:pt x="179070" y="289156"/>
                      <a:pt x="186197" y="287523"/>
                    </a:cubicBezTo>
                    <a:cubicBezTo>
                      <a:pt x="189649" y="286761"/>
                      <a:pt x="193102" y="285781"/>
                      <a:pt x="196554" y="284801"/>
                    </a:cubicBezTo>
                    <a:cubicBezTo>
                      <a:pt x="199895" y="283712"/>
                      <a:pt x="203236" y="282623"/>
                      <a:pt x="206576" y="281316"/>
                    </a:cubicBezTo>
                    <a:cubicBezTo>
                      <a:pt x="213035" y="278812"/>
                      <a:pt x="219383" y="275762"/>
                      <a:pt x="225397" y="272278"/>
                    </a:cubicBezTo>
                    <a:cubicBezTo>
                      <a:pt x="228403" y="270536"/>
                      <a:pt x="231410" y="268684"/>
                      <a:pt x="234194" y="266724"/>
                    </a:cubicBezTo>
                    <a:cubicBezTo>
                      <a:pt x="237201" y="264546"/>
                      <a:pt x="239985" y="262477"/>
                      <a:pt x="242658" y="260300"/>
                    </a:cubicBezTo>
                    <a:cubicBezTo>
                      <a:pt x="245108" y="258339"/>
                      <a:pt x="247446" y="256379"/>
                      <a:pt x="249673" y="254310"/>
                    </a:cubicBezTo>
                    <a:cubicBezTo>
                      <a:pt x="250564" y="253439"/>
                      <a:pt x="251455" y="252677"/>
                      <a:pt x="252346" y="251806"/>
                    </a:cubicBezTo>
                    <a:cubicBezTo>
                      <a:pt x="253014" y="251261"/>
                      <a:pt x="253571" y="250608"/>
                      <a:pt x="254239" y="249955"/>
                    </a:cubicBezTo>
                    <a:cubicBezTo>
                      <a:pt x="254907" y="249301"/>
                      <a:pt x="255464" y="248757"/>
                      <a:pt x="256132" y="248103"/>
                    </a:cubicBezTo>
                    <a:cubicBezTo>
                      <a:pt x="257246" y="246906"/>
                      <a:pt x="258471" y="245708"/>
                      <a:pt x="259585" y="244510"/>
                    </a:cubicBezTo>
                    <a:cubicBezTo>
                      <a:pt x="262926" y="240916"/>
                      <a:pt x="266044" y="236996"/>
                      <a:pt x="268939" y="233076"/>
                    </a:cubicBezTo>
                    <a:cubicBezTo>
                      <a:pt x="270944" y="230245"/>
                      <a:pt x="272837" y="227414"/>
                      <a:pt x="274730" y="224473"/>
                    </a:cubicBezTo>
                    <a:cubicBezTo>
                      <a:pt x="276512" y="221533"/>
                      <a:pt x="278182" y="218484"/>
                      <a:pt x="279741" y="215435"/>
                    </a:cubicBezTo>
                    <a:cubicBezTo>
                      <a:pt x="281300" y="212386"/>
                      <a:pt x="282748" y="209228"/>
                      <a:pt x="284084" y="206070"/>
                    </a:cubicBezTo>
                    <a:cubicBezTo>
                      <a:pt x="285421" y="202803"/>
                      <a:pt x="286646" y="199646"/>
                      <a:pt x="287648" y="196270"/>
                    </a:cubicBezTo>
                    <a:cubicBezTo>
                      <a:pt x="289207" y="191478"/>
                      <a:pt x="290543" y="186687"/>
                      <a:pt x="291546" y="181896"/>
                    </a:cubicBezTo>
                    <a:cubicBezTo>
                      <a:pt x="292548" y="177431"/>
                      <a:pt x="293327" y="172858"/>
                      <a:pt x="293884" y="168284"/>
                    </a:cubicBezTo>
                    <a:cubicBezTo>
                      <a:pt x="294330" y="164582"/>
                      <a:pt x="294664" y="160879"/>
                      <a:pt x="294886" y="157177"/>
                    </a:cubicBezTo>
                    <a:cubicBezTo>
                      <a:pt x="295109" y="153257"/>
                      <a:pt x="295221" y="149445"/>
                      <a:pt x="295221" y="145634"/>
                    </a:cubicBezTo>
                    <a:moveTo>
                      <a:pt x="262591" y="160661"/>
                    </a:moveTo>
                    <a:cubicBezTo>
                      <a:pt x="262257" y="164582"/>
                      <a:pt x="261701" y="168611"/>
                      <a:pt x="260921" y="172422"/>
                    </a:cubicBezTo>
                    <a:cubicBezTo>
                      <a:pt x="260030" y="176887"/>
                      <a:pt x="258917" y="181351"/>
                      <a:pt x="257469" y="185816"/>
                    </a:cubicBezTo>
                    <a:cubicBezTo>
                      <a:pt x="256801" y="187994"/>
                      <a:pt x="256021" y="190063"/>
                      <a:pt x="255130" y="192241"/>
                    </a:cubicBezTo>
                    <a:cubicBezTo>
                      <a:pt x="253682" y="195943"/>
                      <a:pt x="252012" y="199537"/>
                      <a:pt x="250119" y="203130"/>
                    </a:cubicBezTo>
                    <a:cubicBezTo>
                      <a:pt x="248337" y="206506"/>
                      <a:pt x="246333" y="209664"/>
                      <a:pt x="244217" y="212822"/>
                    </a:cubicBezTo>
                    <a:cubicBezTo>
                      <a:pt x="242992" y="214673"/>
                      <a:pt x="241655" y="216415"/>
                      <a:pt x="240319" y="218158"/>
                    </a:cubicBezTo>
                    <a:cubicBezTo>
                      <a:pt x="239540" y="219138"/>
                      <a:pt x="238649" y="220227"/>
                      <a:pt x="237869" y="221207"/>
                    </a:cubicBezTo>
                    <a:cubicBezTo>
                      <a:pt x="236644" y="222622"/>
                      <a:pt x="235419" y="224038"/>
                      <a:pt x="234194" y="225236"/>
                    </a:cubicBezTo>
                    <a:cubicBezTo>
                      <a:pt x="233637" y="225780"/>
                      <a:pt x="233081" y="226433"/>
                      <a:pt x="232524" y="226978"/>
                    </a:cubicBezTo>
                    <a:cubicBezTo>
                      <a:pt x="232190" y="227414"/>
                      <a:pt x="231744" y="227740"/>
                      <a:pt x="231410" y="228176"/>
                    </a:cubicBezTo>
                    <a:cubicBezTo>
                      <a:pt x="230965" y="228611"/>
                      <a:pt x="230631" y="228938"/>
                      <a:pt x="230185" y="229374"/>
                    </a:cubicBezTo>
                    <a:cubicBezTo>
                      <a:pt x="229740" y="229809"/>
                      <a:pt x="229183" y="230245"/>
                      <a:pt x="228626" y="230789"/>
                    </a:cubicBezTo>
                    <a:cubicBezTo>
                      <a:pt x="227512" y="231878"/>
                      <a:pt x="226287" y="232858"/>
                      <a:pt x="225174" y="233838"/>
                    </a:cubicBezTo>
                    <a:cubicBezTo>
                      <a:pt x="223503" y="235254"/>
                      <a:pt x="221722" y="236669"/>
                      <a:pt x="219940" y="237976"/>
                    </a:cubicBezTo>
                    <a:cubicBezTo>
                      <a:pt x="218158" y="239283"/>
                      <a:pt x="216376" y="240590"/>
                      <a:pt x="214483" y="241788"/>
                    </a:cubicBezTo>
                    <a:cubicBezTo>
                      <a:pt x="211031" y="243965"/>
                      <a:pt x="207356" y="246034"/>
                      <a:pt x="203681" y="247886"/>
                    </a:cubicBezTo>
                    <a:cubicBezTo>
                      <a:pt x="199672" y="249846"/>
                      <a:pt x="195552" y="251588"/>
                      <a:pt x="191320" y="253004"/>
                    </a:cubicBezTo>
                    <a:cubicBezTo>
                      <a:pt x="186977" y="254528"/>
                      <a:pt x="182634" y="255726"/>
                      <a:pt x="178068" y="256706"/>
                    </a:cubicBezTo>
                    <a:cubicBezTo>
                      <a:pt x="173391" y="257686"/>
                      <a:pt x="168713" y="258448"/>
                      <a:pt x="163925" y="258993"/>
                    </a:cubicBezTo>
                    <a:cubicBezTo>
                      <a:pt x="158914" y="259537"/>
                      <a:pt x="153902" y="259864"/>
                      <a:pt x="148891" y="259864"/>
                    </a:cubicBezTo>
                    <a:cubicBezTo>
                      <a:pt x="143880" y="259864"/>
                      <a:pt x="138757" y="259755"/>
                      <a:pt x="133746" y="259319"/>
                    </a:cubicBezTo>
                    <a:cubicBezTo>
                      <a:pt x="128957" y="258884"/>
                      <a:pt x="124280" y="258231"/>
                      <a:pt x="119491" y="257250"/>
                    </a:cubicBezTo>
                    <a:cubicBezTo>
                      <a:pt x="115037" y="256379"/>
                      <a:pt x="110582" y="255182"/>
                      <a:pt x="106239" y="253766"/>
                    </a:cubicBezTo>
                    <a:cubicBezTo>
                      <a:pt x="102008" y="252350"/>
                      <a:pt x="97887" y="250717"/>
                      <a:pt x="93767" y="248866"/>
                    </a:cubicBezTo>
                    <a:cubicBezTo>
                      <a:pt x="89869" y="246906"/>
                      <a:pt x="85971" y="244837"/>
                      <a:pt x="82185" y="242441"/>
                    </a:cubicBezTo>
                    <a:cubicBezTo>
                      <a:pt x="78399" y="240045"/>
                      <a:pt x="74835" y="237432"/>
                      <a:pt x="71383" y="234601"/>
                    </a:cubicBezTo>
                    <a:cubicBezTo>
                      <a:pt x="67931" y="231660"/>
                      <a:pt x="64590" y="228611"/>
                      <a:pt x="61472" y="225345"/>
                    </a:cubicBezTo>
                    <a:cubicBezTo>
                      <a:pt x="59913" y="223711"/>
                      <a:pt x="58465" y="222078"/>
                      <a:pt x="57017" y="220444"/>
                    </a:cubicBezTo>
                    <a:cubicBezTo>
                      <a:pt x="55570" y="218811"/>
                      <a:pt x="54233" y="217069"/>
                      <a:pt x="52897" y="215217"/>
                    </a:cubicBezTo>
                    <a:cubicBezTo>
                      <a:pt x="50336" y="211733"/>
                      <a:pt x="47886" y="208030"/>
                      <a:pt x="45770" y="204219"/>
                    </a:cubicBezTo>
                    <a:cubicBezTo>
                      <a:pt x="43654" y="200408"/>
                      <a:pt x="41761" y="196488"/>
                      <a:pt x="40090" y="192459"/>
                    </a:cubicBezTo>
                    <a:cubicBezTo>
                      <a:pt x="38420" y="188321"/>
                      <a:pt x="37084" y="184074"/>
                      <a:pt x="35859" y="179827"/>
                    </a:cubicBezTo>
                    <a:cubicBezTo>
                      <a:pt x="34634" y="175362"/>
                      <a:pt x="33743" y="170789"/>
                      <a:pt x="33075" y="166215"/>
                    </a:cubicBezTo>
                    <a:cubicBezTo>
                      <a:pt x="32406" y="161424"/>
                      <a:pt x="31961" y="156523"/>
                      <a:pt x="31738" y="151732"/>
                    </a:cubicBezTo>
                    <a:cubicBezTo>
                      <a:pt x="31627" y="149228"/>
                      <a:pt x="31627" y="146723"/>
                      <a:pt x="31627" y="144218"/>
                    </a:cubicBezTo>
                    <a:cubicBezTo>
                      <a:pt x="31627" y="141714"/>
                      <a:pt x="31738" y="139209"/>
                      <a:pt x="31850" y="136705"/>
                    </a:cubicBezTo>
                    <a:cubicBezTo>
                      <a:pt x="32184" y="131913"/>
                      <a:pt x="32629" y="127122"/>
                      <a:pt x="33520" y="122331"/>
                    </a:cubicBezTo>
                    <a:cubicBezTo>
                      <a:pt x="34299" y="117866"/>
                      <a:pt x="35302" y="113401"/>
                      <a:pt x="36638" y="108937"/>
                    </a:cubicBezTo>
                    <a:cubicBezTo>
                      <a:pt x="37863" y="104690"/>
                      <a:pt x="39422" y="100443"/>
                      <a:pt x="41204" y="96414"/>
                    </a:cubicBezTo>
                    <a:cubicBezTo>
                      <a:pt x="42986" y="92385"/>
                      <a:pt x="44990" y="88465"/>
                      <a:pt x="47217" y="84653"/>
                    </a:cubicBezTo>
                    <a:cubicBezTo>
                      <a:pt x="49445" y="80842"/>
                      <a:pt x="52006" y="77249"/>
                      <a:pt x="54679" y="73764"/>
                    </a:cubicBezTo>
                    <a:cubicBezTo>
                      <a:pt x="57463" y="70170"/>
                      <a:pt x="60470" y="66795"/>
                      <a:pt x="63699" y="63637"/>
                    </a:cubicBezTo>
                    <a:cubicBezTo>
                      <a:pt x="66817" y="60479"/>
                      <a:pt x="70269" y="57430"/>
                      <a:pt x="73833" y="54599"/>
                    </a:cubicBezTo>
                    <a:cubicBezTo>
                      <a:pt x="77285" y="51876"/>
                      <a:pt x="80960" y="49372"/>
                      <a:pt x="84746" y="47085"/>
                    </a:cubicBezTo>
                    <a:cubicBezTo>
                      <a:pt x="88533" y="44798"/>
                      <a:pt x="92430" y="42729"/>
                      <a:pt x="96439" y="40987"/>
                    </a:cubicBezTo>
                    <a:cubicBezTo>
                      <a:pt x="100560" y="39136"/>
                      <a:pt x="104680" y="37611"/>
                      <a:pt x="108912" y="36304"/>
                    </a:cubicBezTo>
                    <a:cubicBezTo>
                      <a:pt x="113366" y="34998"/>
                      <a:pt x="117821" y="33909"/>
                      <a:pt x="122275" y="33038"/>
                    </a:cubicBezTo>
                    <a:cubicBezTo>
                      <a:pt x="127064" y="32166"/>
                      <a:pt x="131853" y="31622"/>
                      <a:pt x="136641" y="31295"/>
                    </a:cubicBezTo>
                    <a:cubicBezTo>
                      <a:pt x="139091" y="31186"/>
                      <a:pt x="141652" y="31078"/>
                      <a:pt x="144214" y="30969"/>
                    </a:cubicBezTo>
                    <a:cubicBezTo>
                      <a:pt x="146775" y="30969"/>
                      <a:pt x="149336" y="30969"/>
                      <a:pt x="151786" y="30969"/>
                    </a:cubicBezTo>
                    <a:cubicBezTo>
                      <a:pt x="156798" y="31078"/>
                      <a:pt x="161698" y="31513"/>
                      <a:pt x="166597" y="32166"/>
                    </a:cubicBezTo>
                    <a:cubicBezTo>
                      <a:pt x="171275" y="32820"/>
                      <a:pt x="175952" y="33691"/>
                      <a:pt x="180518" y="34780"/>
                    </a:cubicBezTo>
                    <a:cubicBezTo>
                      <a:pt x="184972" y="35869"/>
                      <a:pt x="189315" y="37284"/>
                      <a:pt x="193547" y="38809"/>
                    </a:cubicBezTo>
                    <a:cubicBezTo>
                      <a:pt x="197667" y="40442"/>
                      <a:pt x="201788" y="42294"/>
                      <a:pt x="205686" y="44363"/>
                    </a:cubicBezTo>
                    <a:cubicBezTo>
                      <a:pt x="209583" y="46432"/>
                      <a:pt x="213370" y="48718"/>
                      <a:pt x="217044" y="51332"/>
                    </a:cubicBezTo>
                    <a:cubicBezTo>
                      <a:pt x="220719" y="53945"/>
                      <a:pt x="224172" y="56777"/>
                      <a:pt x="227512" y="59717"/>
                    </a:cubicBezTo>
                    <a:cubicBezTo>
                      <a:pt x="229183" y="61241"/>
                      <a:pt x="230853" y="62766"/>
                      <a:pt x="232412" y="64399"/>
                    </a:cubicBezTo>
                    <a:cubicBezTo>
                      <a:pt x="233971" y="66033"/>
                      <a:pt x="235531" y="67666"/>
                      <a:pt x="236978" y="69299"/>
                    </a:cubicBezTo>
                    <a:cubicBezTo>
                      <a:pt x="239874" y="72675"/>
                      <a:pt x="242546" y="76160"/>
                      <a:pt x="244885" y="79862"/>
                    </a:cubicBezTo>
                    <a:cubicBezTo>
                      <a:pt x="247335" y="83456"/>
                      <a:pt x="249562" y="87267"/>
                      <a:pt x="251455" y="91187"/>
                    </a:cubicBezTo>
                    <a:cubicBezTo>
                      <a:pt x="253348" y="95107"/>
                      <a:pt x="255130" y="99245"/>
                      <a:pt x="256578" y="103383"/>
                    </a:cubicBezTo>
                    <a:cubicBezTo>
                      <a:pt x="258026" y="107630"/>
                      <a:pt x="259251" y="112095"/>
                      <a:pt x="260253" y="116450"/>
                    </a:cubicBezTo>
                    <a:cubicBezTo>
                      <a:pt x="261255" y="121024"/>
                      <a:pt x="261923" y="125706"/>
                      <a:pt x="262369" y="130498"/>
                    </a:cubicBezTo>
                    <a:cubicBezTo>
                      <a:pt x="262926" y="135507"/>
                      <a:pt x="263148" y="140407"/>
                      <a:pt x="263148" y="145416"/>
                    </a:cubicBezTo>
                    <a:cubicBezTo>
                      <a:pt x="263371" y="150643"/>
                      <a:pt x="263148" y="155652"/>
                      <a:pt x="262591" y="160661"/>
                    </a:cubicBezTo>
                  </a:path>
                </a:pathLst>
              </a:custGeom>
              <a:solidFill>
                <a:srgbClr val="000C07"/>
              </a:solidFill>
              <a:ln w="11089"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E3632A32-0856-4746-9E43-D0516A5911FF}"/>
                  </a:ext>
                </a:extLst>
              </p:cNvPr>
              <p:cNvSpPr/>
              <p:nvPr/>
            </p:nvSpPr>
            <p:spPr bwMode="black">
              <a:xfrm>
                <a:off x="10972862" y="6318240"/>
                <a:ext cx="32851" cy="290311"/>
              </a:xfrm>
              <a:custGeom>
                <a:avLst/>
                <a:gdLst>
                  <a:gd name="connsiteX0" fmla="*/ 334 w 32851"/>
                  <a:gd name="connsiteY0" fmla="*/ 290312 h 290311"/>
                  <a:gd name="connsiteX1" fmla="*/ 32518 w 32851"/>
                  <a:gd name="connsiteY1" fmla="*/ 290312 h 290311"/>
                  <a:gd name="connsiteX2" fmla="*/ 32852 w 32851"/>
                  <a:gd name="connsiteY2" fmla="*/ 145156 h 290311"/>
                  <a:gd name="connsiteX3" fmla="*/ 32518 w 32851"/>
                  <a:gd name="connsiteY3" fmla="*/ 0 h 290311"/>
                  <a:gd name="connsiteX4" fmla="*/ 334 w 32851"/>
                  <a:gd name="connsiteY4" fmla="*/ 0 h 290311"/>
                  <a:gd name="connsiteX5" fmla="*/ 0 w 32851"/>
                  <a:gd name="connsiteY5" fmla="*/ 145156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51" h="290311">
                    <a:moveTo>
                      <a:pt x="334" y="290312"/>
                    </a:moveTo>
                    <a:lnTo>
                      <a:pt x="32518" y="290312"/>
                    </a:lnTo>
                    <a:lnTo>
                      <a:pt x="32852" y="145156"/>
                    </a:lnTo>
                    <a:lnTo>
                      <a:pt x="32518" y="0"/>
                    </a:lnTo>
                    <a:lnTo>
                      <a:pt x="334" y="0"/>
                    </a:lnTo>
                    <a:lnTo>
                      <a:pt x="0" y="145156"/>
                    </a:lnTo>
                    <a:close/>
                  </a:path>
                </a:pathLst>
              </a:custGeom>
              <a:solidFill>
                <a:srgbClr val="000C07"/>
              </a:solidFill>
              <a:ln w="11089" cap="flat">
                <a:noFill/>
                <a:prstDash val="solid"/>
                <a:miter/>
              </a:ln>
            </p:spPr>
            <p:txBody>
              <a:bodyPr rtlCol="0" anchor="ctr"/>
              <a:lstStyle/>
              <a:p>
                <a:endParaRPr lang="fi-FI"/>
              </a:p>
            </p:txBody>
          </p:sp>
          <p:sp>
            <p:nvSpPr>
              <p:cNvPr id="13" name="Vapaamuotoinen: Muoto 12">
                <a:extLst>
                  <a:ext uri="{FF2B5EF4-FFF2-40B4-BE49-F238E27FC236}">
                    <a16:creationId xmlns:a16="http://schemas.microsoft.com/office/drawing/2014/main" id="{589F866A-B17C-4B3A-8EAC-5BAF19E708DA}"/>
                  </a:ext>
                </a:extLst>
              </p:cNvPr>
              <p:cNvSpPr/>
              <p:nvPr/>
            </p:nvSpPr>
            <p:spPr bwMode="black">
              <a:xfrm>
                <a:off x="10278854" y="6318240"/>
                <a:ext cx="202567" cy="290311"/>
              </a:xfrm>
              <a:custGeom>
                <a:avLst/>
                <a:gdLst>
                  <a:gd name="connsiteX0" fmla="*/ 0 w 202567"/>
                  <a:gd name="connsiteY0" fmla="*/ 0 h 290311"/>
                  <a:gd name="connsiteX1" fmla="*/ 0 w 202567"/>
                  <a:gd name="connsiteY1" fmla="*/ 32233 h 290311"/>
                  <a:gd name="connsiteX2" fmla="*/ 85081 w 202567"/>
                  <a:gd name="connsiteY2" fmla="*/ 32233 h 290311"/>
                  <a:gd name="connsiteX3" fmla="*/ 84746 w 202567"/>
                  <a:gd name="connsiteY3" fmla="*/ 161163 h 290311"/>
                  <a:gd name="connsiteX4" fmla="*/ 85081 w 202567"/>
                  <a:gd name="connsiteY4" fmla="*/ 290312 h 290311"/>
                  <a:gd name="connsiteX5" fmla="*/ 117710 w 202567"/>
                  <a:gd name="connsiteY5" fmla="*/ 290312 h 290311"/>
                  <a:gd name="connsiteX6" fmla="*/ 117932 w 202567"/>
                  <a:gd name="connsiteY6" fmla="*/ 161163 h 290311"/>
                  <a:gd name="connsiteX7" fmla="*/ 117710 w 202567"/>
                  <a:gd name="connsiteY7" fmla="*/ 32233 h 290311"/>
                  <a:gd name="connsiteX8" fmla="*/ 202567 w 202567"/>
                  <a:gd name="connsiteY8" fmla="*/ 32233 h 290311"/>
                  <a:gd name="connsiteX9" fmla="*/ 202567 w 202567"/>
                  <a:gd name="connsiteY9" fmla="*/ 0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567" h="290311">
                    <a:moveTo>
                      <a:pt x="0" y="0"/>
                    </a:moveTo>
                    <a:lnTo>
                      <a:pt x="0" y="32233"/>
                    </a:lnTo>
                    <a:lnTo>
                      <a:pt x="85081" y="32233"/>
                    </a:lnTo>
                    <a:lnTo>
                      <a:pt x="84746" y="161163"/>
                    </a:lnTo>
                    <a:lnTo>
                      <a:pt x="85081" y="290312"/>
                    </a:lnTo>
                    <a:lnTo>
                      <a:pt x="117710" y="290312"/>
                    </a:lnTo>
                    <a:lnTo>
                      <a:pt x="117932" y="161163"/>
                    </a:lnTo>
                    <a:lnTo>
                      <a:pt x="117710" y="32233"/>
                    </a:lnTo>
                    <a:lnTo>
                      <a:pt x="202567" y="32233"/>
                    </a:lnTo>
                    <a:lnTo>
                      <a:pt x="202567" y="0"/>
                    </a:lnTo>
                    <a:close/>
                  </a:path>
                </a:pathLst>
              </a:custGeom>
              <a:solidFill>
                <a:srgbClr val="000C07"/>
              </a:solidFill>
              <a:ln w="11089"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4F4DF9D6-10E5-4D38-B1F5-0D04EC7D9A28}"/>
                  </a:ext>
                </a:extLst>
              </p:cNvPr>
              <p:cNvSpPr/>
              <p:nvPr/>
            </p:nvSpPr>
            <p:spPr bwMode="black">
              <a:xfrm>
                <a:off x="10763359" y="6317810"/>
                <a:ext cx="159501" cy="291546"/>
              </a:xfrm>
              <a:custGeom>
                <a:avLst/>
                <a:gdLst>
                  <a:gd name="connsiteX0" fmla="*/ 126872 w 159501"/>
                  <a:gd name="connsiteY0" fmla="*/ 76547 h 291546"/>
                  <a:gd name="connsiteX1" fmla="*/ 126427 w 159501"/>
                  <a:gd name="connsiteY1" fmla="*/ 69251 h 291546"/>
                  <a:gd name="connsiteX2" fmla="*/ 125536 w 159501"/>
                  <a:gd name="connsiteY2" fmla="*/ 64460 h 291546"/>
                  <a:gd name="connsiteX3" fmla="*/ 124645 w 159501"/>
                  <a:gd name="connsiteY3" fmla="*/ 61302 h 291546"/>
                  <a:gd name="connsiteX4" fmla="*/ 123532 w 159501"/>
                  <a:gd name="connsiteY4" fmla="*/ 58362 h 291546"/>
                  <a:gd name="connsiteX5" fmla="*/ 120525 w 159501"/>
                  <a:gd name="connsiteY5" fmla="*/ 52917 h 291546"/>
                  <a:gd name="connsiteX6" fmla="*/ 116516 w 159501"/>
                  <a:gd name="connsiteY6" fmla="*/ 47908 h 291546"/>
                  <a:gd name="connsiteX7" fmla="*/ 113843 w 159501"/>
                  <a:gd name="connsiteY7" fmla="*/ 45404 h 291546"/>
                  <a:gd name="connsiteX8" fmla="*/ 112507 w 159501"/>
                  <a:gd name="connsiteY8" fmla="*/ 44315 h 291546"/>
                  <a:gd name="connsiteX9" fmla="*/ 111839 w 159501"/>
                  <a:gd name="connsiteY9" fmla="*/ 43770 h 291546"/>
                  <a:gd name="connsiteX10" fmla="*/ 111282 w 159501"/>
                  <a:gd name="connsiteY10" fmla="*/ 43226 h 291546"/>
                  <a:gd name="connsiteX11" fmla="*/ 109611 w 159501"/>
                  <a:gd name="connsiteY11" fmla="*/ 42028 h 291546"/>
                  <a:gd name="connsiteX12" fmla="*/ 106493 w 159501"/>
                  <a:gd name="connsiteY12" fmla="*/ 40068 h 291546"/>
                  <a:gd name="connsiteX13" fmla="*/ 105157 w 159501"/>
                  <a:gd name="connsiteY13" fmla="*/ 39305 h 291546"/>
                  <a:gd name="connsiteX14" fmla="*/ 100591 w 159501"/>
                  <a:gd name="connsiteY14" fmla="*/ 37128 h 291546"/>
                  <a:gd name="connsiteX15" fmla="*/ 95914 w 159501"/>
                  <a:gd name="connsiteY15" fmla="*/ 35494 h 291546"/>
                  <a:gd name="connsiteX16" fmla="*/ 92462 w 159501"/>
                  <a:gd name="connsiteY16" fmla="*/ 34623 h 291546"/>
                  <a:gd name="connsiteX17" fmla="*/ 88898 w 159501"/>
                  <a:gd name="connsiteY17" fmla="*/ 33861 h 291546"/>
                  <a:gd name="connsiteX18" fmla="*/ 83553 w 159501"/>
                  <a:gd name="connsiteY18" fmla="*/ 33098 h 291546"/>
                  <a:gd name="connsiteX19" fmla="*/ 79544 w 159501"/>
                  <a:gd name="connsiteY19" fmla="*/ 32881 h 291546"/>
                  <a:gd name="connsiteX20" fmla="*/ 75535 w 159501"/>
                  <a:gd name="connsiteY20" fmla="*/ 32772 h 291546"/>
                  <a:gd name="connsiteX21" fmla="*/ 32215 w 159501"/>
                  <a:gd name="connsiteY21" fmla="*/ 32772 h 291546"/>
                  <a:gd name="connsiteX22" fmla="*/ 32215 w 159501"/>
                  <a:gd name="connsiteY22" fmla="*/ 121738 h 291546"/>
                  <a:gd name="connsiteX23" fmla="*/ 75423 w 159501"/>
                  <a:gd name="connsiteY23" fmla="*/ 121738 h 291546"/>
                  <a:gd name="connsiteX24" fmla="*/ 86448 w 159501"/>
                  <a:gd name="connsiteY24" fmla="*/ 120976 h 291546"/>
                  <a:gd name="connsiteX25" fmla="*/ 96248 w 159501"/>
                  <a:gd name="connsiteY25" fmla="*/ 118689 h 291546"/>
                  <a:gd name="connsiteX26" fmla="*/ 104934 w 159501"/>
                  <a:gd name="connsiteY26" fmla="*/ 114987 h 291546"/>
                  <a:gd name="connsiteX27" fmla="*/ 112618 w 159501"/>
                  <a:gd name="connsiteY27" fmla="*/ 109869 h 291546"/>
                  <a:gd name="connsiteX28" fmla="*/ 115514 w 159501"/>
                  <a:gd name="connsiteY28" fmla="*/ 107146 h 291546"/>
                  <a:gd name="connsiteX29" fmla="*/ 118075 w 159501"/>
                  <a:gd name="connsiteY29" fmla="*/ 104206 h 291546"/>
                  <a:gd name="connsiteX30" fmla="*/ 120302 w 159501"/>
                  <a:gd name="connsiteY30" fmla="*/ 101157 h 291546"/>
                  <a:gd name="connsiteX31" fmla="*/ 122195 w 159501"/>
                  <a:gd name="connsiteY31" fmla="*/ 97782 h 291546"/>
                  <a:gd name="connsiteX32" fmla="*/ 124979 w 159501"/>
                  <a:gd name="connsiteY32" fmla="*/ 90377 h 291546"/>
                  <a:gd name="connsiteX33" fmla="*/ 125982 w 159501"/>
                  <a:gd name="connsiteY33" fmla="*/ 85694 h 291546"/>
                  <a:gd name="connsiteX34" fmla="*/ 126872 w 159501"/>
                  <a:gd name="connsiteY34" fmla="*/ 76547 h 291546"/>
                  <a:gd name="connsiteX35" fmla="*/ 98809 w 159501"/>
                  <a:gd name="connsiteY35" fmla="*/ 151249 h 291546"/>
                  <a:gd name="connsiteX36" fmla="*/ 42126 w 159501"/>
                  <a:gd name="connsiteY36" fmla="*/ 153862 h 291546"/>
                  <a:gd name="connsiteX37" fmla="*/ 32215 w 159501"/>
                  <a:gd name="connsiteY37" fmla="*/ 156040 h 291546"/>
                  <a:gd name="connsiteX38" fmla="*/ 32215 w 159501"/>
                  <a:gd name="connsiteY38" fmla="*/ 168018 h 291546"/>
                  <a:gd name="connsiteX39" fmla="*/ 32215 w 159501"/>
                  <a:gd name="connsiteY39" fmla="*/ 191866 h 291546"/>
                  <a:gd name="connsiteX40" fmla="*/ 32215 w 159501"/>
                  <a:gd name="connsiteY40" fmla="*/ 243591 h 291546"/>
                  <a:gd name="connsiteX41" fmla="*/ 32215 w 159501"/>
                  <a:gd name="connsiteY41" fmla="*/ 269508 h 291546"/>
                  <a:gd name="connsiteX42" fmla="*/ 32215 w 159501"/>
                  <a:gd name="connsiteY42" fmla="*/ 282466 h 291546"/>
                  <a:gd name="connsiteX43" fmla="*/ 32215 w 159501"/>
                  <a:gd name="connsiteY43" fmla="*/ 289000 h 291546"/>
                  <a:gd name="connsiteX44" fmla="*/ 27538 w 159501"/>
                  <a:gd name="connsiteY44" fmla="*/ 290851 h 291546"/>
                  <a:gd name="connsiteX45" fmla="*/ 7604 w 159501"/>
                  <a:gd name="connsiteY45" fmla="*/ 290851 h 291546"/>
                  <a:gd name="connsiteX46" fmla="*/ 31 w 159501"/>
                  <a:gd name="connsiteY46" fmla="*/ 288564 h 291546"/>
                  <a:gd name="connsiteX47" fmla="*/ 31 w 159501"/>
                  <a:gd name="connsiteY47" fmla="*/ 285079 h 291546"/>
                  <a:gd name="connsiteX48" fmla="*/ 31 w 159501"/>
                  <a:gd name="connsiteY48" fmla="*/ 274626 h 291546"/>
                  <a:gd name="connsiteX49" fmla="*/ 31 w 159501"/>
                  <a:gd name="connsiteY49" fmla="*/ 214516 h 291546"/>
                  <a:gd name="connsiteX50" fmla="*/ 143 w 159501"/>
                  <a:gd name="connsiteY50" fmla="*/ 7944 h 291546"/>
                  <a:gd name="connsiteX51" fmla="*/ 143 w 159501"/>
                  <a:gd name="connsiteY51" fmla="*/ 1846 h 291546"/>
                  <a:gd name="connsiteX52" fmla="*/ 5042 w 159501"/>
                  <a:gd name="connsiteY52" fmla="*/ 539 h 291546"/>
                  <a:gd name="connsiteX53" fmla="*/ 17404 w 159501"/>
                  <a:gd name="connsiteY53" fmla="*/ 539 h 291546"/>
                  <a:gd name="connsiteX54" fmla="*/ 42126 w 159501"/>
                  <a:gd name="connsiteY54" fmla="*/ 539 h 291546"/>
                  <a:gd name="connsiteX55" fmla="*/ 98141 w 159501"/>
                  <a:gd name="connsiteY55" fmla="*/ 2826 h 291546"/>
                  <a:gd name="connsiteX56" fmla="*/ 159501 w 159501"/>
                  <a:gd name="connsiteY56" fmla="*/ 76656 h 291546"/>
                  <a:gd name="connsiteX57" fmla="*/ 98809 w 159501"/>
                  <a:gd name="connsiteY57" fmla="*/ 151249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9501" h="291546">
                    <a:moveTo>
                      <a:pt x="126872" y="76547"/>
                    </a:moveTo>
                    <a:cubicBezTo>
                      <a:pt x="126872" y="74043"/>
                      <a:pt x="126761" y="71647"/>
                      <a:pt x="126427" y="69251"/>
                    </a:cubicBezTo>
                    <a:cubicBezTo>
                      <a:pt x="126204" y="67618"/>
                      <a:pt x="125870" y="65985"/>
                      <a:pt x="125536" y="64460"/>
                    </a:cubicBezTo>
                    <a:cubicBezTo>
                      <a:pt x="125313" y="63371"/>
                      <a:pt x="124979" y="62282"/>
                      <a:pt x="124645" y="61302"/>
                    </a:cubicBezTo>
                    <a:cubicBezTo>
                      <a:pt x="124311" y="60322"/>
                      <a:pt x="123866" y="59342"/>
                      <a:pt x="123532" y="58362"/>
                    </a:cubicBezTo>
                    <a:cubicBezTo>
                      <a:pt x="122752" y="56402"/>
                      <a:pt x="121638" y="54551"/>
                      <a:pt x="120525" y="52917"/>
                    </a:cubicBezTo>
                    <a:cubicBezTo>
                      <a:pt x="119300" y="51175"/>
                      <a:pt x="117963" y="49433"/>
                      <a:pt x="116516" y="47908"/>
                    </a:cubicBezTo>
                    <a:cubicBezTo>
                      <a:pt x="115625" y="47037"/>
                      <a:pt x="114734" y="46166"/>
                      <a:pt x="113843" y="45404"/>
                    </a:cubicBezTo>
                    <a:cubicBezTo>
                      <a:pt x="113398" y="44968"/>
                      <a:pt x="112952" y="44641"/>
                      <a:pt x="112507" y="44315"/>
                    </a:cubicBezTo>
                    <a:cubicBezTo>
                      <a:pt x="112284" y="44097"/>
                      <a:pt x="112061" y="43988"/>
                      <a:pt x="111839" y="43770"/>
                    </a:cubicBezTo>
                    <a:cubicBezTo>
                      <a:pt x="111616" y="43661"/>
                      <a:pt x="111504" y="43443"/>
                      <a:pt x="111282" y="43226"/>
                    </a:cubicBezTo>
                    <a:cubicBezTo>
                      <a:pt x="110725" y="42790"/>
                      <a:pt x="110168" y="42354"/>
                      <a:pt x="109611" y="42028"/>
                    </a:cubicBezTo>
                    <a:cubicBezTo>
                      <a:pt x="108609" y="41266"/>
                      <a:pt x="107607" y="40612"/>
                      <a:pt x="106493" y="40068"/>
                    </a:cubicBezTo>
                    <a:cubicBezTo>
                      <a:pt x="106048" y="39850"/>
                      <a:pt x="105602" y="39523"/>
                      <a:pt x="105157" y="39305"/>
                    </a:cubicBezTo>
                    <a:cubicBezTo>
                      <a:pt x="103709" y="38543"/>
                      <a:pt x="102150" y="37781"/>
                      <a:pt x="100591" y="37128"/>
                    </a:cubicBezTo>
                    <a:cubicBezTo>
                      <a:pt x="99032" y="36474"/>
                      <a:pt x="97584" y="36039"/>
                      <a:pt x="95914" y="35494"/>
                    </a:cubicBezTo>
                    <a:cubicBezTo>
                      <a:pt x="94800" y="35167"/>
                      <a:pt x="93575" y="34841"/>
                      <a:pt x="92462" y="34623"/>
                    </a:cubicBezTo>
                    <a:cubicBezTo>
                      <a:pt x="91237" y="34405"/>
                      <a:pt x="90123" y="34079"/>
                      <a:pt x="88898" y="33861"/>
                    </a:cubicBezTo>
                    <a:cubicBezTo>
                      <a:pt x="87116" y="33534"/>
                      <a:pt x="85334" y="33316"/>
                      <a:pt x="83553" y="33098"/>
                    </a:cubicBezTo>
                    <a:cubicBezTo>
                      <a:pt x="82216" y="32990"/>
                      <a:pt x="80880" y="32881"/>
                      <a:pt x="79544" y="32881"/>
                    </a:cubicBezTo>
                    <a:cubicBezTo>
                      <a:pt x="78207" y="32881"/>
                      <a:pt x="76871" y="32772"/>
                      <a:pt x="75535" y="32772"/>
                    </a:cubicBezTo>
                    <a:lnTo>
                      <a:pt x="32215" y="32772"/>
                    </a:lnTo>
                    <a:lnTo>
                      <a:pt x="32215" y="121738"/>
                    </a:lnTo>
                    <a:lnTo>
                      <a:pt x="75423" y="121738"/>
                    </a:lnTo>
                    <a:cubicBezTo>
                      <a:pt x="79098" y="121738"/>
                      <a:pt x="82773" y="121520"/>
                      <a:pt x="86448" y="120976"/>
                    </a:cubicBezTo>
                    <a:cubicBezTo>
                      <a:pt x="89789" y="120432"/>
                      <a:pt x="93018" y="119778"/>
                      <a:pt x="96248" y="118689"/>
                    </a:cubicBezTo>
                    <a:cubicBezTo>
                      <a:pt x="99255" y="117709"/>
                      <a:pt x="102150" y="116511"/>
                      <a:pt x="104934" y="114987"/>
                    </a:cubicBezTo>
                    <a:cubicBezTo>
                      <a:pt x="107607" y="113571"/>
                      <a:pt x="110168" y="111829"/>
                      <a:pt x="112618" y="109869"/>
                    </a:cubicBezTo>
                    <a:cubicBezTo>
                      <a:pt x="113620" y="108998"/>
                      <a:pt x="114623" y="108127"/>
                      <a:pt x="115514" y="107146"/>
                    </a:cubicBezTo>
                    <a:cubicBezTo>
                      <a:pt x="116404" y="106275"/>
                      <a:pt x="117295" y="105295"/>
                      <a:pt x="118075" y="104206"/>
                    </a:cubicBezTo>
                    <a:cubicBezTo>
                      <a:pt x="118854" y="103226"/>
                      <a:pt x="119634" y="102246"/>
                      <a:pt x="120302" y="101157"/>
                    </a:cubicBezTo>
                    <a:cubicBezTo>
                      <a:pt x="120970" y="100068"/>
                      <a:pt x="121638" y="98979"/>
                      <a:pt x="122195" y="97782"/>
                    </a:cubicBezTo>
                    <a:cubicBezTo>
                      <a:pt x="123309" y="95386"/>
                      <a:pt x="124311" y="92990"/>
                      <a:pt x="124979" y="90377"/>
                    </a:cubicBezTo>
                    <a:cubicBezTo>
                      <a:pt x="125425" y="88852"/>
                      <a:pt x="125759" y="87219"/>
                      <a:pt x="125982" y="85694"/>
                    </a:cubicBezTo>
                    <a:cubicBezTo>
                      <a:pt x="126650" y="82536"/>
                      <a:pt x="126872" y="79487"/>
                      <a:pt x="126872" y="76547"/>
                    </a:cubicBezTo>
                    <a:moveTo>
                      <a:pt x="98809" y="151249"/>
                    </a:moveTo>
                    <a:cubicBezTo>
                      <a:pt x="79766" y="155822"/>
                      <a:pt x="61058" y="153862"/>
                      <a:pt x="42126" y="153862"/>
                    </a:cubicBezTo>
                    <a:cubicBezTo>
                      <a:pt x="39899" y="153862"/>
                      <a:pt x="32215" y="151902"/>
                      <a:pt x="32215" y="156040"/>
                    </a:cubicBezTo>
                    <a:lnTo>
                      <a:pt x="32215" y="168018"/>
                    </a:lnTo>
                    <a:lnTo>
                      <a:pt x="32215" y="191866"/>
                    </a:lnTo>
                    <a:lnTo>
                      <a:pt x="32215" y="243591"/>
                    </a:lnTo>
                    <a:lnTo>
                      <a:pt x="32215" y="269508"/>
                    </a:lnTo>
                    <a:lnTo>
                      <a:pt x="32215" y="282466"/>
                    </a:lnTo>
                    <a:lnTo>
                      <a:pt x="32215" y="289000"/>
                    </a:lnTo>
                    <a:cubicBezTo>
                      <a:pt x="32215" y="292049"/>
                      <a:pt x="29431" y="290851"/>
                      <a:pt x="27538" y="290851"/>
                    </a:cubicBezTo>
                    <a:lnTo>
                      <a:pt x="7604" y="290851"/>
                    </a:lnTo>
                    <a:cubicBezTo>
                      <a:pt x="4708" y="290851"/>
                      <a:pt x="31" y="293464"/>
                      <a:pt x="31" y="288564"/>
                    </a:cubicBezTo>
                    <a:lnTo>
                      <a:pt x="31" y="285079"/>
                    </a:lnTo>
                    <a:cubicBezTo>
                      <a:pt x="31" y="281595"/>
                      <a:pt x="31" y="278110"/>
                      <a:pt x="31" y="274626"/>
                    </a:cubicBezTo>
                    <a:cubicBezTo>
                      <a:pt x="31" y="254589"/>
                      <a:pt x="31" y="234553"/>
                      <a:pt x="31" y="214516"/>
                    </a:cubicBezTo>
                    <a:cubicBezTo>
                      <a:pt x="-80" y="145695"/>
                      <a:pt x="143" y="76874"/>
                      <a:pt x="143" y="7944"/>
                    </a:cubicBezTo>
                    <a:lnTo>
                      <a:pt x="143" y="1846"/>
                    </a:lnTo>
                    <a:cubicBezTo>
                      <a:pt x="143" y="-1312"/>
                      <a:pt x="3261" y="539"/>
                      <a:pt x="5042" y="539"/>
                    </a:cubicBezTo>
                    <a:lnTo>
                      <a:pt x="17404" y="539"/>
                    </a:lnTo>
                    <a:lnTo>
                      <a:pt x="42126" y="539"/>
                    </a:lnTo>
                    <a:cubicBezTo>
                      <a:pt x="60835" y="539"/>
                      <a:pt x="79321" y="-1312"/>
                      <a:pt x="98141" y="2826"/>
                    </a:cubicBezTo>
                    <a:cubicBezTo>
                      <a:pt x="136561" y="11320"/>
                      <a:pt x="159501" y="37672"/>
                      <a:pt x="159501" y="76656"/>
                    </a:cubicBezTo>
                    <a:cubicBezTo>
                      <a:pt x="159390" y="113789"/>
                      <a:pt x="135559" y="142428"/>
                      <a:pt x="98809" y="151249"/>
                    </a:cubicBezTo>
                  </a:path>
                </a:pathLst>
              </a:custGeom>
              <a:solidFill>
                <a:srgbClr val="000C07"/>
              </a:solidFill>
              <a:ln w="11089"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800D39D2-3452-4450-9ED7-5BB0C971DA8A}"/>
                  </a:ext>
                </a:extLst>
              </p:cNvPr>
              <p:cNvSpPr/>
              <p:nvPr/>
            </p:nvSpPr>
            <p:spPr bwMode="black">
              <a:xfrm>
                <a:off x="10472624" y="6318240"/>
                <a:ext cx="245775" cy="290311"/>
              </a:xfrm>
              <a:custGeom>
                <a:avLst/>
                <a:gdLst>
                  <a:gd name="connsiteX0" fmla="*/ 172054 w 245775"/>
                  <a:gd name="connsiteY0" fmla="*/ 204176 h 290311"/>
                  <a:gd name="connsiteX1" fmla="*/ 122610 w 245775"/>
                  <a:gd name="connsiteY1" fmla="*/ 77750 h 290311"/>
                  <a:gd name="connsiteX2" fmla="*/ 73165 w 245775"/>
                  <a:gd name="connsiteY2" fmla="*/ 204176 h 290311"/>
                  <a:gd name="connsiteX3" fmla="*/ 172054 w 245775"/>
                  <a:gd name="connsiteY3" fmla="*/ 204176 h 290311"/>
                  <a:gd name="connsiteX4" fmla="*/ 206131 w 245775"/>
                  <a:gd name="connsiteY4" fmla="*/ 290312 h 290311"/>
                  <a:gd name="connsiteX5" fmla="*/ 183190 w 245775"/>
                  <a:gd name="connsiteY5" fmla="*/ 231618 h 290311"/>
                  <a:gd name="connsiteX6" fmla="*/ 62474 w 245775"/>
                  <a:gd name="connsiteY6" fmla="*/ 231618 h 290311"/>
                  <a:gd name="connsiteX7" fmla="*/ 39534 w 245775"/>
                  <a:gd name="connsiteY7" fmla="*/ 290312 h 290311"/>
                  <a:gd name="connsiteX8" fmla="*/ 0 w 245775"/>
                  <a:gd name="connsiteY8" fmla="*/ 290312 h 290311"/>
                  <a:gd name="connsiteX9" fmla="*/ 122721 w 245775"/>
                  <a:gd name="connsiteY9" fmla="*/ 0 h 290311"/>
                  <a:gd name="connsiteX10" fmla="*/ 245776 w 245775"/>
                  <a:gd name="connsiteY10" fmla="*/ 290312 h 290311"/>
                  <a:gd name="connsiteX11" fmla="*/ 206131 w 245775"/>
                  <a:gd name="connsiteY11" fmla="*/ 290312 h 29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75" h="290311">
                    <a:moveTo>
                      <a:pt x="172054" y="204176"/>
                    </a:moveTo>
                    <a:lnTo>
                      <a:pt x="122610" y="77750"/>
                    </a:lnTo>
                    <a:lnTo>
                      <a:pt x="73165" y="204176"/>
                    </a:lnTo>
                    <a:lnTo>
                      <a:pt x="172054" y="204176"/>
                    </a:lnTo>
                    <a:close/>
                    <a:moveTo>
                      <a:pt x="206131" y="290312"/>
                    </a:moveTo>
                    <a:lnTo>
                      <a:pt x="183190" y="231618"/>
                    </a:lnTo>
                    <a:lnTo>
                      <a:pt x="62474" y="231618"/>
                    </a:lnTo>
                    <a:lnTo>
                      <a:pt x="39534" y="290312"/>
                    </a:lnTo>
                    <a:lnTo>
                      <a:pt x="0" y="290312"/>
                    </a:lnTo>
                    <a:lnTo>
                      <a:pt x="122721" y="0"/>
                    </a:lnTo>
                    <a:lnTo>
                      <a:pt x="245776" y="290312"/>
                    </a:lnTo>
                    <a:lnTo>
                      <a:pt x="206131" y="290312"/>
                    </a:lnTo>
                    <a:close/>
                  </a:path>
                </a:pathLst>
              </a:custGeom>
              <a:solidFill>
                <a:srgbClr val="000C07"/>
              </a:solidFill>
              <a:ln w="11089" cap="flat">
                <a:noFill/>
                <a:prstDash val="solid"/>
                <a:miter/>
              </a:ln>
            </p:spPr>
            <p:txBody>
              <a:bodyPr rtlCol="0" anchor="ctr"/>
              <a:lstStyle/>
              <a:p>
                <a:endParaRPr lang="fi-FI"/>
              </a:p>
            </p:txBody>
          </p:sp>
        </p:grpSp>
      </p:grpSp>
      <p:sp>
        <p:nvSpPr>
          <p:cNvPr id="17" name="Suorakulmio 16">
            <a:extLst>
              <a:ext uri="{FF2B5EF4-FFF2-40B4-BE49-F238E27FC236}">
                <a16:creationId xmlns:a16="http://schemas.microsoft.com/office/drawing/2014/main" id="{2E403387-E02A-46D8-A677-CAC70CF4DD13}"/>
              </a:ext>
              <a:ext uri="{C183D7F6-B498-43B3-948B-1728B52AA6E4}">
                <adec:decorative xmlns:adec="http://schemas.microsoft.com/office/drawing/2017/decorative" val="1"/>
              </a:ext>
            </a:extLst>
          </p:cNvPr>
          <p:cNvSpPr/>
          <p:nvPr/>
        </p:nvSpPr>
        <p:spPr>
          <a:xfrm>
            <a:off x="699703" y="0"/>
            <a:ext cx="10800000" cy="144000"/>
          </a:xfrm>
          <a:prstGeom prst="rect">
            <a:avLst/>
          </a:prstGeom>
          <a:solidFill>
            <a:srgbClr val="61BF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Dian numeron paikkamerkki 5">
            <a:extLst>
              <a:ext uri="{FF2B5EF4-FFF2-40B4-BE49-F238E27FC236}">
                <a16:creationId xmlns:a16="http://schemas.microsoft.com/office/drawing/2014/main" id="{8AB46309-16CC-4EFD-9480-B76D291A9F75}"/>
              </a:ext>
            </a:extLst>
          </p:cNvPr>
          <p:cNvSpPr>
            <a:spLocks noGrp="1"/>
          </p:cNvSpPr>
          <p:nvPr>
            <p:ph type="sldNum" sz="quarter" idx="4"/>
          </p:nvPr>
        </p:nvSpPr>
        <p:spPr>
          <a:xfrm>
            <a:off x="576000" y="6356350"/>
            <a:ext cx="79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0BB7A-7565-440A-AF71-226D618FE89D}" type="slidenum">
              <a:rPr lang="fi-FI" smtClean="0"/>
              <a:t>‹#›</a:t>
            </a:fld>
            <a:endParaRPr lang="fi-FI"/>
          </a:p>
        </p:txBody>
      </p:sp>
      <p:sp>
        <p:nvSpPr>
          <p:cNvPr id="4" name="Päivämäärän paikkamerkki 3">
            <a:extLst>
              <a:ext uri="{FF2B5EF4-FFF2-40B4-BE49-F238E27FC236}">
                <a16:creationId xmlns:a16="http://schemas.microsoft.com/office/drawing/2014/main" id="{D9FA890F-97F9-4459-AD33-EE383870875F}"/>
              </a:ext>
            </a:extLst>
          </p:cNvPr>
          <p:cNvSpPr>
            <a:spLocks noGrp="1"/>
          </p:cNvSpPr>
          <p:nvPr>
            <p:ph type="dt" sz="half" idx="2"/>
          </p:nvPr>
        </p:nvSpPr>
        <p:spPr>
          <a:xfrm>
            <a:off x="1410900" y="6356350"/>
            <a:ext cx="117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D454E-E1D0-4645-950D-3BF018B7A12A}" type="datetime1">
              <a:rPr lang="fi-FI" smtClean="0"/>
              <a:t>18.2.2022</a:t>
            </a:fld>
            <a:endParaRPr lang="fi-FI"/>
          </a:p>
        </p:txBody>
      </p:sp>
      <p:sp>
        <p:nvSpPr>
          <p:cNvPr id="5" name="Alatunnisteen paikkamerkki 4">
            <a:extLst>
              <a:ext uri="{FF2B5EF4-FFF2-40B4-BE49-F238E27FC236}">
                <a16:creationId xmlns:a16="http://schemas.microsoft.com/office/drawing/2014/main" id="{D75C9D9B-8967-477B-84BE-7F7B4DE316F8}"/>
              </a:ext>
            </a:extLst>
          </p:cNvPr>
          <p:cNvSpPr>
            <a:spLocks noGrp="1"/>
          </p:cNvSpPr>
          <p:nvPr>
            <p:ph type="ftr" sz="quarter" idx="3"/>
          </p:nvPr>
        </p:nvSpPr>
        <p:spPr>
          <a:xfrm>
            <a:off x="2612500" y="6356350"/>
            <a:ext cx="5554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379559014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Lst>
  <p:hf hdr="0" ftr="0" dt="0"/>
  <p:txStyles>
    <p:titleStyle>
      <a:lvl1pPr algn="l" defTabSz="914400" rtl="0" eaLnBrk="1" latinLnBrk="0" hangingPunct="1">
        <a:lnSpc>
          <a:spcPct val="100000"/>
        </a:lnSpc>
        <a:spcBef>
          <a:spcPct val="0"/>
        </a:spcBef>
        <a:buNone/>
        <a:defRPr sz="3600" kern="1200">
          <a:solidFill>
            <a:srgbClr val="09984A"/>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61BF1A"/>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61BF1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61BF1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rgbClr val="61BF1A"/>
        </a:buClr>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C3D126-3BD7-414E-ABD0-D4BF0A7581B5}"/>
              </a:ext>
            </a:extLst>
          </p:cNvPr>
          <p:cNvSpPr>
            <a:spLocks noGrp="1"/>
          </p:cNvSpPr>
          <p:nvPr>
            <p:ph type="title"/>
          </p:nvPr>
        </p:nvSpPr>
        <p:spPr/>
        <p:txBody>
          <a:bodyPr/>
          <a:lstStyle/>
          <a:p>
            <a:r>
              <a:rPr lang="fi-FI"/>
              <a:t>Metsämaaperä ja kestävä metsänhoito</a:t>
            </a:r>
          </a:p>
        </p:txBody>
      </p:sp>
      <p:sp>
        <p:nvSpPr>
          <p:cNvPr id="3" name="Alaotsikko 2">
            <a:extLst>
              <a:ext uri="{FF2B5EF4-FFF2-40B4-BE49-F238E27FC236}">
                <a16:creationId xmlns:a16="http://schemas.microsoft.com/office/drawing/2014/main" id="{CB02BE86-ED15-4EAE-ABB2-6252DF5D6934}"/>
              </a:ext>
            </a:extLst>
          </p:cNvPr>
          <p:cNvSpPr>
            <a:spLocks noGrp="1"/>
          </p:cNvSpPr>
          <p:nvPr>
            <p:ph type="subTitle" idx="1"/>
          </p:nvPr>
        </p:nvSpPr>
        <p:spPr/>
        <p:txBody>
          <a:bodyPr/>
          <a:lstStyle/>
          <a:p>
            <a:r>
              <a:rPr lang="fi-FI"/>
              <a:t>Osa 3. Turvemailla huomio kiinnittyy vesitalouteen </a:t>
            </a:r>
          </a:p>
        </p:txBody>
      </p:sp>
      <p:sp>
        <p:nvSpPr>
          <p:cNvPr id="4" name="Dian numeron paikkamerkki 3">
            <a:extLst>
              <a:ext uri="{FF2B5EF4-FFF2-40B4-BE49-F238E27FC236}">
                <a16:creationId xmlns:a16="http://schemas.microsoft.com/office/drawing/2014/main" id="{D7AC13D7-EEF8-4045-8F9D-D70AE81BB212}"/>
              </a:ext>
            </a:extLst>
          </p:cNvPr>
          <p:cNvSpPr>
            <a:spLocks noGrp="1"/>
          </p:cNvSpPr>
          <p:nvPr>
            <p:ph type="sldNum" sz="quarter" idx="12"/>
          </p:nvPr>
        </p:nvSpPr>
        <p:spPr/>
        <p:txBody>
          <a:bodyPr/>
          <a:lstStyle/>
          <a:p>
            <a:fld id="{2020BB7A-7565-440A-AF71-226D618FE89D}" type="slidenum">
              <a:rPr lang="fi-FI" smtClean="0"/>
              <a:t>1</a:t>
            </a:fld>
            <a:endParaRPr lang="fi-FI"/>
          </a:p>
        </p:txBody>
      </p:sp>
      <p:pic>
        <p:nvPicPr>
          <p:cNvPr id="10" name="Kuva 9">
            <a:extLst>
              <a:ext uri="{FF2B5EF4-FFF2-40B4-BE49-F238E27FC236}">
                <a16:creationId xmlns:a16="http://schemas.microsoft.com/office/drawing/2014/main" id="{9DB66F59-5367-484A-AC15-B4DD652124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14596" y="75016"/>
            <a:ext cx="3429846" cy="1997735"/>
          </a:xfrm>
          <a:prstGeom prst="rect">
            <a:avLst/>
          </a:prstGeom>
        </p:spPr>
      </p:pic>
      <p:sp>
        <p:nvSpPr>
          <p:cNvPr id="11" name="Suorakulmio 10">
            <a:extLst>
              <a:ext uri="{FF2B5EF4-FFF2-40B4-BE49-F238E27FC236}">
                <a16:creationId xmlns:a16="http://schemas.microsoft.com/office/drawing/2014/main" id="{57E123EF-2299-4ECF-9318-E810DB90FDD8}"/>
              </a:ext>
            </a:extLst>
          </p:cNvPr>
          <p:cNvSpPr/>
          <p:nvPr/>
        </p:nvSpPr>
        <p:spPr>
          <a:xfrm>
            <a:off x="8414596" y="2116873"/>
            <a:ext cx="3429846" cy="1569660"/>
          </a:xfrm>
          <a:prstGeom prst="rect">
            <a:avLst/>
          </a:prstGeom>
        </p:spPr>
        <p:txBody>
          <a:bodyPr wrap="square">
            <a:spAutoFit/>
          </a:bodyPr>
          <a:lstStyle/>
          <a:p>
            <a:pPr algn="ctr"/>
            <a:r>
              <a:rPr lang="fi-FI" sz="1600" b="1" dirty="0">
                <a:solidFill>
                  <a:schemeClr val="bg1"/>
                </a:solidFill>
              </a:rPr>
              <a:t>Hankkeen on rahoittanut Metsämiesten Säätiö. Lahjoitukset ja säätiöfuusiot ovat tärkeä osa Säätiön yleishyödyllisen toiminnan vaikuttavuutta. </a:t>
            </a:r>
          </a:p>
          <a:p>
            <a:pPr algn="ctr"/>
            <a:r>
              <a:rPr lang="fi-FI" sz="1600" b="1" dirty="0">
                <a:solidFill>
                  <a:schemeClr val="bg1"/>
                </a:solidFill>
              </a:rPr>
              <a:t>Lisätietoa www.mmsaatio.fi.</a:t>
            </a:r>
          </a:p>
        </p:txBody>
      </p:sp>
      <p:pic>
        <p:nvPicPr>
          <p:cNvPr id="12" name="Kuva 11">
            <a:extLst>
              <a:ext uri="{FF2B5EF4-FFF2-40B4-BE49-F238E27FC236}">
                <a16:creationId xmlns:a16="http://schemas.microsoft.com/office/drawing/2014/main" id="{6C748F4D-81F2-437A-A0C6-ED4D5D089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295" y="4088949"/>
            <a:ext cx="1670449" cy="1140051"/>
          </a:xfrm>
          <a:prstGeom prst="rect">
            <a:avLst/>
          </a:prstGeom>
        </p:spPr>
      </p:pic>
    </p:spTree>
    <p:extLst>
      <p:ext uri="{BB962C8B-B14F-4D97-AF65-F5344CB8AC3E}">
        <p14:creationId xmlns:p14="http://schemas.microsoft.com/office/powerpoint/2010/main" val="157970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p:txBody>
          <a:bodyPr/>
          <a:lstStyle/>
          <a:p>
            <a:r>
              <a:rPr lang="fi-FI"/>
              <a:t>Maastomääritykset</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idx="1"/>
          </p:nvPr>
        </p:nvSpPr>
        <p:spPr>
          <a:xfrm>
            <a:off x="643600" y="1248883"/>
            <a:ext cx="10904800" cy="1423197"/>
          </a:xfrm>
        </p:spPr>
        <p:txBody>
          <a:bodyPr/>
          <a:lstStyle/>
          <a:p>
            <a:pPr marL="0" indent="0">
              <a:buNone/>
            </a:pPr>
            <a:r>
              <a:rPr lang="fi-FI" sz="1600" b="1" dirty="0"/>
              <a:t>Turpeen maatuneisuusaste</a:t>
            </a:r>
          </a:p>
          <a:p>
            <a:pPr marL="0" indent="0">
              <a:buNone/>
            </a:pPr>
            <a:r>
              <a:rPr lang="fi-FI" sz="1600" dirty="0"/>
              <a:t>Turpeen maatuneisuusasteen selvittäminen auttaa arvioimaan maaperän lannoitustarvetta. Mitä maatuneempaa turve on, sitä enemmän siinä on typpeä. Maatuneisuuden lisäksi tulee todentaa turvekerroksen paksuus. Jos kohde on ohutturpeinen eli turvekerros on alle 30 cm, puut saavat fosforia ja kaliumia pohjamaasta. Ravinnepuutosten todennäköisyys kasvaa selvästi, kun turpeen paksuus ylittää 40 cm. </a:t>
            </a:r>
          </a:p>
        </p:txBody>
      </p:sp>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p:txBody>
          <a:bodyPr/>
          <a:lstStyle/>
          <a:p>
            <a:fld id="{2020BB7A-7565-440A-AF71-226D618FE89D}" type="slidenum">
              <a:rPr lang="fi-FI" smtClean="0"/>
              <a:t>10</a:t>
            </a:fld>
            <a:endParaRPr lang="fi-FI"/>
          </a:p>
        </p:txBody>
      </p:sp>
      <p:graphicFrame>
        <p:nvGraphicFramePr>
          <p:cNvPr id="6" name="Taulukko 5">
            <a:extLst>
              <a:ext uri="{FF2B5EF4-FFF2-40B4-BE49-F238E27FC236}">
                <a16:creationId xmlns:a16="http://schemas.microsoft.com/office/drawing/2014/main" id="{34B56526-A613-43A9-B09A-E9F947709046}"/>
              </a:ext>
            </a:extLst>
          </p:cNvPr>
          <p:cNvGraphicFramePr>
            <a:graphicFrameLocks noGrp="1"/>
          </p:cNvGraphicFramePr>
          <p:nvPr>
            <p:extLst>
              <p:ext uri="{D42A27DB-BD31-4B8C-83A1-F6EECF244321}">
                <p14:modId xmlns:p14="http://schemas.microsoft.com/office/powerpoint/2010/main" val="3741139566"/>
              </p:ext>
            </p:extLst>
          </p:nvPr>
        </p:nvGraphicFramePr>
        <p:xfrm>
          <a:off x="1666240" y="3074670"/>
          <a:ext cx="8290560" cy="3281680"/>
        </p:xfrm>
        <a:graphic>
          <a:graphicData uri="http://schemas.openxmlformats.org/drawingml/2006/table">
            <a:tbl>
              <a:tblPr/>
              <a:tblGrid>
                <a:gridCol w="1822101">
                  <a:extLst>
                    <a:ext uri="{9D8B030D-6E8A-4147-A177-3AD203B41FA5}">
                      <a16:colId xmlns:a16="http://schemas.microsoft.com/office/drawing/2014/main" val="1558294387"/>
                    </a:ext>
                  </a:extLst>
                </a:gridCol>
                <a:gridCol w="2216890">
                  <a:extLst>
                    <a:ext uri="{9D8B030D-6E8A-4147-A177-3AD203B41FA5}">
                      <a16:colId xmlns:a16="http://schemas.microsoft.com/office/drawing/2014/main" val="996882067"/>
                    </a:ext>
                  </a:extLst>
                </a:gridCol>
                <a:gridCol w="2004311">
                  <a:extLst>
                    <a:ext uri="{9D8B030D-6E8A-4147-A177-3AD203B41FA5}">
                      <a16:colId xmlns:a16="http://schemas.microsoft.com/office/drawing/2014/main" val="2635558885"/>
                    </a:ext>
                  </a:extLst>
                </a:gridCol>
                <a:gridCol w="2247258">
                  <a:extLst>
                    <a:ext uri="{9D8B030D-6E8A-4147-A177-3AD203B41FA5}">
                      <a16:colId xmlns:a16="http://schemas.microsoft.com/office/drawing/2014/main" val="4105645318"/>
                    </a:ext>
                  </a:extLst>
                </a:gridCol>
              </a:tblGrid>
              <a:tr h="440131">
                <a:tc>
                  <a:txBody>
                    <a:bodyPr/>
                    <a:lstStyle/>
                    <a:p>
                      <a:pPr algn="l" fontAlgn="b"/>
                      <a:r>
                        <a:rPr lang="fi-FI" sz="1100" b="1" i="1" u="none" strike="noStrike">
                          <a:solidFill>
                            <a:srgbClr val="000000"/>
                          </a:solidFill>
                          <a:effectLst/>
                          <a:latin typeface="Calibri" panose="020F0502020204030204" pitchFamily="34" charset="0"/>
                        </a:rPr>
                        <a:t>Maatuneisuusaste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i-FI" sz="1100" b="1" i="1" u="none" strike="noStrike">
                          <a:solidFill>
                            <a:srgbClr val="000000"/>
                          </a:solidFill>
                          <a:effectLst/>
                          <a:latin typeface="Calibri" panose="020F0502020204030204" pitchFamily="34" charset="0"/>
                        </a:rPr>
                        <a:t>Turpeen ominaisuus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i-FI" sz="1100" b="1" i="1" u="none" strike="noStrike" dirty="0">
                          <a:solidFill>
                            <a:srgbClr val="000000"/>
                          </a:solidFill>
                          <a:effectLst/>
                          <a:latin typeface="Calibri" panose="020F0502020204030204" pitchFamily="34" charset="0"/>
                        </a:rPr>
                        <a:t>Ulkonäkö</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fi-FI" sz="1100" b="1" i="1" u="none" strike="noStrike">
                          <a:solidFill>
                            <a:srgbClr val="000000"/>
                          </a:solidFill>
                          <a:effectLst/>
                          <a:latin typeface="Calibri" panose="020F0502020204030204" pitchFamily="34" charset="0"/>
                        </a:rPr>
                        <a:t>Ravinnetilanne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81845883"/>
                  </a:ext>
                </a:extLst>
              </a:tr>
              <a:tr h="710388">
                <a:tc>
                  <a:txBody>
                    <a:bodyPr/>
                    <a:lstStyle/>
                    <a:p>
                      <a:pPr algn="l" fontAlgn="t"/>
                      <a:r>
                        <a:rPr lang="fi-FI" sz="1100" b="0" i="0" u="none" strike="noStrike" dirty="0">
                          <a:solidFill>
                            <a:srgbClr val="000000"/>
                          </a:solidFill>
                          <a:effectLst/>
                          <a:latin typeface="Calibri" panose="020F0502020204030204" pitchFamily="34" charset="0"/>
                        </a:rPr>
                        <a:t>Maatumattomat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Vesi väritöntä ja kirkasta, näyte kimmoisa, ei puuromainen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Kasvinosat tunnistettavissa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Rahkaturpeessa kaikkia ravinteita niukasti</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007207"/>
                  </a:ext>
                </a:extLst>
              </a:tr>
              <a:tr h="1173682">
                <a:tc>
                  <a:txBody>
                    <a:bodyPr/>
                    <a:lstStyle/>
                    <a:p>
                      <a:pPr algn="l" fontAlgn="t"/>
                      <a:r>
                        <a:rPr lang="fi-FI" sz="1100" b="0" i="0" u="none" strike="noStrike">
                          <a:solidFill>
                            <a:srgbClr val="000000"/>
                          </a:solidFill>
                          <a:effectLst/>
                          <a:latin typeface="Calibri" panose="020F0502020204030204" pitchFamily="34" charset="0"/>
                        </a:rPr>
                        <a:t>Kohtalaisesti maatunut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Puristettaessa lähtee samee vettä. Puristejäännön puuromaista ja puristettaessa alle puolet turveaineesta pursuaa sormien läpi.</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Kasvinrakenne jonkin verran tunnistettavissa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Typpitilanne hyvä, paksuturpeisissa oloissa ravinne-epätasapaino yleinen</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8280"/>
                  </a:ext>
                </a:extLst>
              </a:tr>
              <a:tr h="957479">
                <a:tc>
                  <a:txBody>
                    <a:bodyPr/>
                    <a:lstStyle/>
                    <a:p>
                      <a:pPr algn="l" fontAlgn="t"/>
                      <a:r>
                        <a:rPr lang="fi-FI" sz="1100" b="0" i="0" u="none" strike="noStrike">
                          <a:solidFill>
                            <a:srgbClr val="000000"/>
                          </a:solidFill>
                          <a:effectLst/>
                          <a:latin typeface="Calibri" panose="020F0502020204030204" pitchFamily="34" charset="0"/>
                        </a:rPr>
                        <a:t>Pitkälle maatunut</a:t>
                      </a:r>
                    </a:p>
                  </a:txBody>
                  <a:tcPr marL="6350" marR="6350" marT="635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i-FI" sz="1100" b="0" i="0" u="none" strike="noStrike">
                          <a:solidFill>
                            <a:srgbClr val="000000"/>
                          </a:solidFill>
                          <a:effectLst/>
                          <a:latin typeface="Calibri" panose="020F0502020204030204" pitchFamily="34" charset="0"/>
                        </a:rPr>
                        <a:t>Puristettaessa kaikki turveaines pursuaa sormien läpi. Jos vettä erottuu, se on vellimäistä ja hyvin tummaa.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i-FI" sz="1100" b="0" i="0" u="none" strike="noStrike" dirty="0">
                          <a:solidFill>
                            <a:srgbClr val="000000"/>
                          </a:solidFill>
                          <a:effectLst/>
                          <a:latin typeface="Calibri" panose="020F0502020204030204" pitchFamily="34" charset="0"/>
                        </a:rPr>
                        <a:t>Kasvinrakenne ei enää tunnistettavissa</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i-FI" sz="1100" b="0" i="0" u="none" strike="noStrike" dirty="0" err="1">
                          <a:solidFill>
                            <a:srgbClr val="000000"/>
                          </a:solidFill>
                          <a:effectLst/>
                          <a:latin typeface="Calibri" panose="020F0502020204030204" pitchFamily="34" charset="0"/>
                        </a:rPr>
                        <a:t>Typitilanne</a:t>
                      </a:r>
                      <a:r>
                        <a:rPr lang="fi-FI" sz="1100" b="0" i="0" u="none" strike="noStrike" dirty="0">
                          <a:solidFill>
                            <a:srgbClr val="000000"/>
                          </a:solidFill>
                          <a:effectLst/>
                          <a:latin typeface="Calibri" panose="020F0502020204030204" pitchFamily="34" charset="0"/>
                        </a:rPr>
                        <a:t> hyvä, paksuturpeisissa oloissa ravinne-epätasapaino yleinen</a:t>
                      </a:r>
                    </a:p>
                  </a:txBody>
                  <a:tcPr marL="6350" marR="6350" marT="635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655951"/>
                  </a:ext>
                </a:extLst>
              </a:tr>
            </a:tbl>
          </a:graphicData>
        </a:graphic>
      </p:graphicFrame>
    </p:spTree>
    <p:extLst>
      <p:ext uri="{BB962C8B-B14F-4D97-AF65-F5344CB8AC3E}">
        <p14:creationId xmlns:p14="http://schemas.microsoft.com/office/powerpoint/2010/main" val="184845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76000" y="365125"/>
            <a:ext cx="10904800" cy="1224000"/>
          </a:xfrm>
        </p:spPr>
        <p:txBody>
          <a:bodyPr anchor="t">
            <a:normAutofit/>
          </a:bodyPr>
          <a:lstStyle/>
          <a:p>
            <a:r>
              <a:rPr lang="fi-FI"/>
              <a:t>Maastomääritykset</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b="1"/>
              <a:t>Turpeen maatuneisuusaste</a:t>
            </a:r>
          </a:p>
          <a:p>
            <a:pPr marL="0" indent="0">
              <a:lnSpc>
                <a:spcPct val="90000"/>
              </a:lnSpc>
              <a:buNone/>
            </a:pPr>
            <a:r>
              <a:rPr lang="fi-FI"/>
              <a:t>Turpeen maatuneisuusaste arvioidaan puristamalla juuristokerroksesta (raakahumuksen alapuolelta noin 5–10 cm:n syvyydeltä) otettua turvenäytettä. </a:t>
            </a:r>
          </a:p>
          <a:p>
            <a:pPr marL="0" indent="0">
              <a:lnSpc>
                <a:spcPct val="90000"/>
              </a:lnSpc>
              <a:buNone/>
            </a:pPr>
            <a:r>
              <a:rPr lang="fi-FI"/>
              <a:t>Arvio tehdään turvenäytteen ulkonäön, puristejäännöksen kimmoisuuden ja sormien välistä pursuavan veden perusteella.</a:t>
            </a:r>
          </a:p>
        </p:txBody>
      </p:sp>
      <p:pic>
        <p:nvPicPr>
          <p:cNvPr id="7" name="Kuva 6" descr="Kuva, joka sisältää kohteen ruoho, ulko, henkilö&#10;&#10;Kuvaus luotu automaattisesti">
            <a:extLst>
              <a:ext uri="{FF2B5EF4-FFF2-40B4-BE49-F238E27FC236}">
                <a16:creationId xmlns:a16="http://schemas.microsoft.com/office/drawing/2014/main" id="{37CF5FB3-CC21-4C91-BB02-FE7F3F462E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825625"/>
            <a:ext cx="5292000" cy="4176000"/>
          </a:xfrm>
          <a:prstGeom prst="rect">
            <a:avLst/>
          </a:prstGeom>
          <a:noFill/>
        </p:spPr>
      </p:pic>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11</a:t>
            </a:fld>
            <a:endParaRPr lang="fi-FI"/>
          </a:p>
        </p:txBody>
      </p:sp>
    </p:spTree>
    <p:extLst>
      <p:ext uri="{BB962C8B-B14F-4D97-AF65-F5344CB8AC3E}">
        <p14:creationId xmlns:p14="http://schemas.microsoft.com/office/powerpoint/2010/main" val="53194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EA1BB-BF37-4770-9C46-12D875A9B0DC}"/>
              </a:ext>
            </a:extLst>
          </p:cNvPr>
          <p:cNvSpPr>
            <a:spLocks noGrp="1"/>
          </p:cNvSpPr>
          <p:nvPr>
            <p:ph type="title"/>
          </p:nvPr>
        </p:nvSpPr>
        <p:spPr>
          <a:xfrm>
            <a:off x="576000" y="365125"/>
            <a:ext cx="10904800" cy="1224000"/>
          </a:xfrm>
        </p:spPr>
        <p:txBody>
          <a:bodyPr anchor="t">
            <a:normAutofit/>
          </a:bodyPr>
          <a:lstStyle/>
          <a:p>
            <a:r>
              <a:rPr lang="fi-FI" dirty="0"/>
              <a:t>Turvemaiden uudistaminen</a:t>
            </a:r>
          </a:p>
        </p:txBody>
      </p:sp>
      <p:pic>
        <p:nvPicPr>
          <p:cNvPr id="11" name="Kuva 10" descr="Kuva, joka sisältää kohteen ulko, ruoho, kasvi, puu&#10;&#10;Kuvaus luotu automaattisesti">
            <a:extLst>
              <a:ext uri="{FF2B5EF4-FFF2-40B4-BE49-F238E27FC236}">
                <a16:creationId xmlns:a16="http://schemas.microsoft.com/office/drawing/2014/main" id="{7DC90AF0-17DC-4AB1-92B5-D33E954C2A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6000" y="1825625"/>
            <a:ext cx="5292000" cy="4176000"/>
          </a:xfrm>
          <a:prstGeom prst="rect">
            <a:avLst/>
          </a:prstGeom>
          <a:noFill/>
        </p:spPr>
      </p:pic>
      <p:sp>
        <p:nvSpPr>
          <p:cNvPr id="3" name="Sisällön paikkamerkki 2">
            <a:extLst>
              <a:ext uri="{FF2B5EF4-FFF2-40B4-BE49-F238E27FC236}">
                <a16:creationId xmlns:a16="http://schemas.microsoft.com/office/drawing/2014/main" id="{1E180586-6EF0-4B2F-A203-B710CD2B6347}"/>
              </a:ext>
            </a:extLst>
          </p:cNvPr>
          <p:cNvSpPr>
            <a:spLocks noGrp="1"/>
          </p:cNvSpPr>
          <p:nvPr>
            <p:ph sz="half" idx="2"/>
          </p:nvPr>
        </p:nvSpPr>
        <p:spPr>
          <a:xfrm>
            <a:off x="6172200" y="1825625"/>
            <a:ext cx="5292000" cy="4176000"/>
          </a:xfrm>
        </p:spPr>
        <p:txBody>
          <a:bodyPr>
            <a:normAutofit/>
          </a:bodyPr>
          <a:lstStyle/>
          <a:p>
            <a:pPr marL="0" indent="0">
              <a:lnSpc>
                <a:spcPct val="90000"/>
              </a:lnSpc>
              <a:buNone/>
            </a:pPr>
            <a:r>
              <a:rPr lang="fi-FI" sz="2400"/>
              <a:t>Turvemailla uudistumisen onnistumiseen vaikuttaa vesitalouden säätely ja pintakasvillisuus. Jos turvekankaan pintaa ei muokata, niin taimettumista edistää vedenpinnan nousu. </a:t>
            </a:r>
          </a:p>
          <a:p>
            <a:pPr marL="0" indent="0">
              <a:lnSpc>
                <a:spcPct val="90000"/>
              </a:lnSpc>
              <a:buNone/>
            </a:pPr>
            <a:r>
              <a:rPr lang="fi-FI" sz="2400"/>
              <a:t>Turvemailla pätevät osin samat uudistamisen periaatteet kuin kivennäismaillakin. Viljavilla paikoilla suositaan istutusta, vähemmän viljavilla kylvöä ja karuimmilla paikoilla luontaista uudistamista. </a:t>
            </a:r>
          </a:p>
          <a:p>
            <a:pPr marL="0" indent="0">
              <a:lnSpc>
                <a:spcPct val="90000"/>
              </a:lnSpc>
              <a:buNone/>
            </a:pPr>
            <a:endParaRPr lang="fi-FI" sz="2400"/>
          </a:p>
        </p:txBody>
      </p:sp>
      <p:sp>
        <p:nvSpPr>
          <p:cNvPr id="4" name="Dian numeron paikkamerkki 3">
            <a:extLst>
              <a:ext uri="{FF2B5EF4-FFF2-40B4-BE49-F238E27FC236}">
                <a16:creationId xmlns:a16="http://schemas.microsoft.com/office/drawing/2014/main" id="{5DCE8A67-7097-4EE5-8AF7-51BCC66930C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12</a:t>
            </a:fld>
            <a:endParaRPr lang="fi-FI"/>
          </a:p>
        </p:txBody>
      </p:sp>
    </p:spTree>
    <p:extLst>
      <p:ext uri="{BB962C8B-B14F-4D97-AF65-F5344CB8AC3E}">
        <p14:creationId xmlns:p14="http://schemas.microsoft.com/office/powerpoint/2010/main" val="158614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descr="Kuva, joka sisältää kohteen teksti, maa&#10;&#10;Kuvaus luotu automaattisesti">
            <a:extLst>
              <a:ext uri="{FF2B5EF4-FFF2-40B4-BE49-F238E27FC236}">
                <a16:creationId xmlns:a16="http://schemas.microsoft.com/office/drawing/2014/main" id="{A1A3D9F7-5483-4A14-8FAC-B1FF26BA6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620" y="1097221"/>
            <a:ext cx="3600062" cy="4800082"/>
          </a:xfrm>
          <a:prstGeom prst="rect">
            <a:avLst/>
          </a:prstGeom>
          <a:noFill/>
        </p:spPr>
      </p:pic>
      <p:sp>
        <p:nvSpPr>
          <p:cNvPr id="2" name="Otsikko 1">
            <a:extLst>
              <a:ext uri="{FF2B5EF4-FFF2-40B4-BE49-F238E27FC236}">
                <a16:creationId xmlns:a16="http://schemas.microsoft.com/office/drawing/2014/main" id="{A15EA1BB-BF37-4770-9C46-12D875A9B0DC}"/>
              </a:ext>
            </a:extLst>
          </p:cNvPr>
          <p:cNvSpPr>
            <a:spLocks noGrp="1"/>
          </p:cNvSpPr>
          <p:nvPr>
            <p:ph type="title"/>
          </p:nvPr>
        </p:nvSpPr>
        <p:spPr>
          <a:xfrm>
            <a:off x="5187200" y="485221"/>
            <a:ext cx="7004800" cy="1224000"/>
          </a:xfrm>
        </p:spPr>
        <p:txBody>
          <a:bodyPr anchor="t">
            <a:normAutofit/>
          </a:bodyPr>
          <a:lstStyle/>
          <a:p>
            <a:r>
              <a:rPr lang="fi-FI" dirty="0"/>
              <a:t>Turvemaiden uudistaminen</a:t>
            </a:r>
          </a:p>
        </p:txBody>
      </p:sp>
      <p:sp>
        <p:nvSpPr>
          <p:cNvPr id="3" name="Sisällön paikkamerkki 2">
            <a:extLst>
              <a:ext uri="{FF2B5EF4-FFF2-40B4-BE49-F238E27FC236}">
                <a16:creationId xmlns:a16="http://schemas.microsoft.com/office/drawing/2014/main" id="{1E180586-6EF0-4B2F-A203-B710CD2B6347}"/>
              </a:ext>
            </a:extLst>
          </p:cNvPr>
          <p:cNvSpPr>
            <a:spLocks noGrp="1"/>
          </p:cNvSpPr>
          <p:nvPr>
            <p:ph idx="1"/>
          </p:nvPr>
        </p:nvSpPr>
        <p:spPr>
          <a:xfrm>
            <a:off x="5220586" y="1825625"/>
            <a:ext cx="6260214" cy="4176000"/>
          </a:xfrm>
        </p:spPr>
        <p:txBody>
          <a:bodyPr>
            <a:normAutofit/>
          </a:bodyPr>
          <a:lstStyle/>
          <a:p>
            <a:pPr marL="0" indent="0">
              <a:lnSpc>
                <a:spcPct val="90000"/>
              </a:lnSpc>
              <a:buNone/>
            </a:pPr>
            <a:r>
              <a:rPr lang="fi-FI" sz="2000" b="1" dirty="0"/>
              <a:t>Turpeen ominaisuudet</a:t>
            </a:r>
          </a:p>
          <a:p>
            <a:pPr marL="0" indent="0">
              <a:lnSpc>
                <a:spcPct val="90000"/>
              </a:lnSpc>
              <a:buNone/>
            </a:pPr>
            <a:r>
              <a:rPr lang="fi-FI" sz="2000" dirty="0"/>
              <a:t>Turvemailla uudistamisen kannalta tulee selvittää turvekerroksen paksuus, turvelaji, maatuneisuusaste ja vesitalous. </a:t>
            </a:r>
          </a:p>
          <a:p>
            <a:pPr marL="0" indent="0">
              <a:lnSpc>
                <a:spcPct val="90000"/>
              </a:lnSpc>
              <a:buNone/>
            </a:pPr>
            <a:r>
              <a:rPr lang="fi-FI" sz="2000" dirty="0"/>
              <a:t>Turpeen ominaisuudet tulee huomioida metsässä toimittaessa. Turpeen lämmönjohtavuus on heikkoa ja turvemaat routaantuvat ja toisaalta myös sulavat hitaasti. Rousteen esiintyminen on yleistä maatuneilla turvemailla. Erona kangasmaiden karikekerrokseen turvamaiden pintaan syntyy ns. raakahumuskerros. Tämä heikentää uudistumista ja siksi se pyritäänkin poistamaan. </a:t>
            </a:r>
          </a:p>
          <a:p>
            <a:pPr marL="0" indent="0">
              <a:lnSpc>
                <a:spcPct val="90000"/>
              </a:lnSpc>
              <a:buNone/>
            </a:pPr>
            <a:r>
              <a:rPr lang="fi-FI" sz="2000" dirty="0"/>
              <a:t>Jos turvekerros on ohut, niin silloin toimenpiteissä tulee huomioida myös alla olevan kivennäismaan ominaisuudet. </a:t>
            </a:r>
          </a:p>
          <a:p>
            <a:pPr marL="0" indent="0">
              <a:lnSpc>
                <a:spcPct val="90000"/>
              </a:lnSpc>
              <a:buNone/>
            </a:pPr>
            <a:endParaRPr lang="fi-FI" sz="2000" dirty="0"/>
          </a:p>
        </p:txBody>
      </p:sp>
      <p:sp>
        <p:nvSpPr>
          <p:cNvPr id="4" name="Dian numeron paikkamerkki 3">
            <a:extLst>
              <a:ext uri="{FF2B5EF4-FFF2-40B4-BE49-F238E27FC236}">
                <a16:creationId xmlns:a16="http://schemas.microsoft.com/office/drawing/2014/main" id="{5DCE8A67-7097-4EE5-8AF7-51BCC66930C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13</a:t>
            </a:fld>
            <a:endParaRPr lang="fi-FI"/>
          </a:p>
        </p:txBody>
      </p:sp>
    </p:spTree>
    <p:extLst>
      <p:ext uri="{BB962C8B-B14F-4D97-AF65-F5344CB8AC3E}">
        <p14:creationId xmlns:p14="http://schemas.microsoft.com/office/powerpoint/2010/main" val="225878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EA1BB-BF37-4770-9C46-12D875A9B0DC}"/>
              </a:ext>
            </a:extLst>
          </p:cNvPr>
          <p:cNvSpPr>
            <a:spLocks noGrp="1"/>
          </p:cNvSpPr>
          <p:nvPr>
            <p:ph type="title"/>
          </p:nvPr>
        </p:nvSpPr>
        <p:spPr/>
        <p:txBody>
          <a:bodyPr/>
          <a:lstStyle/>
          <a:p>
            <a:r>
              <a:rPr lang="fi-FI"/>
              <a:t>Turvemaiden uudistaminen</a:t>
            </a:r>
          </a:p>
        </p:txBody>
      </p:sp>
      <p:sp>
        <p:nvSpPr>
          <p:cNvPr id="3" name="Sisällön paikkamerkki 2">
            <a:extLst>
              <a:ext uri="{FF2B5EF4-FFF2-40B4-BE49-F238E27FC236}">
                <a16:creationId xmlns:a16="http://schemas.microsoft.com/office/drawing/2014/main" id="{1E180586-6EF0-4B2F-A203-B710CD2B6347}"/>
              </a:ext>
            </a:extLst>
          </p:cNvPr>
          <p:cNvSpPr>
            <a:spLocks noGrp="1"/>
          </p:cNvSpPr>
          <p:nvPr>
            <p:ph idx="1"/>
          </p:nvPr>
        </p:nvSpPr>
        <p:spPr>
          <a:xfrm>
            <a:off x="576000" y="1666882"/>
            <a:ext cx="7472847" cy="4393675"/>
          </a:xfrm>
        </p:spPr>
        <p:txBody>
          <a:bodyPr/>
          <a:lstStyle/>
          <a:p>
            <a:pPr marL="0" indent="0">
              <a:buNone/>
            </a:pPr>
            <a:r>
              <a:rPr lang="fi-FI" sz="1600" b="1" dirty="0"/>
              <a:t>Luontainen uudistuminen </a:t>
            </a:r>
          </a:p>
          <a:p>
            <a:pPr marL="0" indent="0">
              <a:buNone/>
            </a:pPr>
            <a:r>
              <a:rPr lang="fi-FI" sz="1600" dirty="0"/>
              <a:t>Rahkasammalpinta edistää luontaista uudistumista. Tämä tilanne on yleinen ojitusalueiden ojikko- ja muuttumavaiheessa. Jos ojituksesta on aikaa useita vuosikymmeniä, niin suo on ehtinyt turvekangasvaiheeseen, jossa luontaisen uudistumisen edellytykset ovat heikentyneet. Vähäravinteisilla turvemailla rahkasammalpinnat voivat alkaa korvautumaan kivennäismaille tyypillisellä sammallajeilla. Tällöin luontainen uudistuminen heikkenee. Tilannetta voidaan parantaa maanmuokkauksella.</a:t>
            </a:r>
          </a:p>
          <a:p>
            <a:pPr marL="0" indent="0">
              <a:buNone/>
            </a:pPr>
            <a:r>
              <a:rPr lang="fi-FI" sz="1600" b="1" dirty="0"/>
              <a:t>Turvemaiden viljely</a:t>
            </a:r>
          </a:p>
          <a:p>
            <a:pPr marL="0" indent="0">
              <a:buNone/>
            </a:pPr>
            <a:r>
              <a:rPr lang="fi-FI" sz="1600" dirty="0"/>
              <a:t>Turvemaiden yleisiä maanmuokkausmenetelmiä ovat laikutus, ojitus- ja naveromätästys sekä kääntömätästys . Viljelyn onnistumiseksi on tärkeä kiinnittää huomiota muokkausjäljen kosteuteen. Esimerkiksi turvemättäät ovat herkkiä kuivumiselle, mutta mätästys on yleensä todettu toimivaksi menetelmäksi. Kylvö on turvallisinta tehdä mättäisiin ja mahdollisimman pian mätästyksen jälkeen ennen mättäiden pintakerrosten kuivumista. Seuraavien painikkeiden alla opit vielä lisää turvemaiden maanmuokkausmenetelmistä. </a:t>
            </a:r>
          </a:p>
          <a:p>
            <a:pPr marL="0" indent="0">
              <a:buNone/>
            </a:pPr>
            <a:endParaRPr lang="fi-FI" dirty="0"/>
          </a:p>
        </p:txBody>
      </p:sp>
      <p:sp>
        <p:nvSpPr>
          <p:cNvPr id="4" name="Dian numeron paikkamerkki 3">
            <a:extLst>
              <a:ext uri="{FF2B5EF4-FFF2-40B4-BE49-F238E27FC236}">
                <a16:creationId xmlns:a16="http://schemas.microsoft.com/office/drawing/2014/main" id="{5DCE8A67-7097-4EE5-8AF7-51BCC66930C3}"/>
              </a:ext>
            </a:extLst>
          </p:cNvPr>
          <p:cNvSpPr>
            <a:spLocks noGrp="1"/>
          </p:cNvSpPr>
          <p:nvPr>
            <p:ph type="sldNum" sz="quarter" idx="12"/>
          </p:nvPr>
        </p:nvSpPr>
        <p:spPr/>
        <p:txBody>
          <a:bodyPr/>
          <a:lstStyle/>
          <a:p>
            <a:fld id="{2020BB7A-7565-440A-AF71-226D618FE89D}" type="slidenum">
              <a:rPr lang="fi-FI" smtClean="0"/>
              <a:t>14</a:t>
            </a:fld>
            <a:endParaRPr lang="fi-FI"/>
          </a:p>
        </p:txBody>
      </p:sp>
      <p:pic>
        <p:nvPicPr>
          <p:cNvPr id="4098" name="51672b35-6237-456d-8b26-47f76bbe667c" descr="Image">
            <a:extLst>
              <a:ext uri="{FF2B5EF4-FFF2-40B4-BE49-F238E27FC236}">
                <a16:creationId xmlns:a16="http://schemas.microsoft.com/office/drawing/2014/main" id="{8FCE17F8-1E9F-4940-A1E2-18817CC56C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04028" y="1589125"/>
            <a:ext cx="3176772" cy="426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EA1BB-BF37-4770-9C46-12D875A9B0DC}"/>
              </a:ext>
            </a:extLst>
          </p:cNvPr>
          <p:cNvSpPr>
            <a:spLocks noGrp="1"/>
          </p:cNvSpPr>
          <p:nvPr>
            <p:ph type="title"/>
          </p:nvPr>
        </p:nvSpPr>
        <p:spPr/>
        <p:txBody>
          <a:bodyPr/>
          <a:lstStyle/>
          <a:p>
            <a:r>
              <a:rPr lang="fi-FI"/>
              <a:t>Turvemaiden uudistaminen</a:t>
            </a:r>
          </a:p>
        </p:txBody>
      </p:sp>
      <p:sp>
        <p:nvSpPr>
          <p:cNvPr id="3" name="Sisällön paikkamerkki 2">
            <a:extLst>
              <a:ext uri="{FF2B5EF4-FFF2-40B4-BE49-F238E27FC236}">
                <a16:creationId xmlns:a16="http://schemas.microsoft.com/office/drawing/2014/main" id="{1E180586-6EF0-4B2F-A203-B710CD2B6347}"/>
              </a:ext>
            </a:extLst>
          </p:cNvPr>
          <p:cNvSpPr>
            <a:spLocks noGrp="1"/>
          </p:cNvSpPr>
          <p:nvPr>
            <p:ph idx="1"/>
          </p:nvPr>
        </p:nvSpPr>
        <p:spPr>
          <a:xfrm>
            <a:off x="575999" y="1666882"/>
            <a:ext cx="10904801" cy="4489369"/>
          </a:xfrm>
        </p:spPr>
        <p:txBody>
          <a:bodyPr/>
          <a:lstStyle/>
          <a:p>
            <a:pPr marL="0" indent="0">
              <a:buNone/>
            </a:pPr>
            <a:r>
              <a:rPr lang="fi-FI" sz="1400" b="1" dirty="0"/>
              <a:t>Laikutus</a:t>
            </a:r>
          </a:p>
          <a:p>
            <a:pPr marL="0" indent="0">
              <a:buNone/>
            </a:pPr>
            <a:r>
              <a:rPr lang="fi-FI" sz="1400" dirty="0"/>
              <a:t>Sateet muuttavat maaperän vedenpinnan tasoa, mutta vuosittaisia muutoksia turvekerroksen vedenpinnan syvyydessä on vaikea ennustaa. Erityisesti sateisina kesinä laikutusjälki voi jäädä liian kosteaksi ja haitata siten uudistumista. Sen vuoksi laikutus nähdään tarkoituksenmukaisena maanmuokkausmenetelmänä lähinnä luontaisen uudistamisen yhteydessä, jossa sirkkataimia on mahdollista syntyä useamman vuoden aikana. Laikuttaessa on tärkeää välttää liian syvien laikkujen syntymistä, sillä turpeen pintakerrokset ovat usein pitkälle maatuneita ja siksi huonosti vettä läpäiseviä. Elävä pintakasvillisuus ja osa raakahumuskerroksesta poistetaan mahdollisimman pinnanmyötäisesti välttäen turpeeseen yltävien ja pintavesiä keräävien kuoppien syntymistä. Tämä on yleensä riittävää puolukkaturvekankailla ja sitä karummilla kasvupaikoilla.</a:t>
            </a:r>
          </a:p>
          <a:p>
            <a:pPr marL="0" indent="0">
              <a:buNone/>
            </a:pPr>
            <a:r>
              <a:rPr lang="fi-FI" sz="1400" b="1" dirty="0"/>
              <a:t>Ojitus- ja naveromätästys</a:t>
            </a:r>
          </a:p>
          <a:p>
            <a:pPr marL="0" indent="0">
              <a:buNone/>
            </a:pPr>
            <a:r>
              <a:rPr lang="fi-FI" sz="1400" dirty="0"/>
              <a:t>Ojitusmätästyskohteilla peruskuivatus ei ole kunnossa ja vettä johdetaan pois ojien avulla. Mättäät tehdään ojasta kaivetusta maasta. Naveromätästystä voidaan käyttää viljavilla kohteilla, joilla peruskuivatus on kunnossa. Turve on eriasteisesti maatunutta puu- tai saraturvetta. Kohteella pintakasvillisuuskilpailu vaatii kohoumien muodostamisen, johon hyödynnetään naverosta kaivettua turvetta. </a:t>
            </a:r>
          </a:p>
          <a:p>
            <a:pPr marL="0" indent="0">
              <a:buNone/>
            </a:pPr>
            <a:r>
              <a:rPr lang="fi-FI" sz="1400" b="1" dirty="0"/>
              <a:t>Kääntömätästys</a:t>
            </a:r>
          </a:p>
          <a:p>
            <a:pPr marL="0" indent="0">
              <a:buNone/>
            </a:pPr>
            <a:r>
              <a:rPr lang="fi-FI" sz="1400" dirty="0"/>
              <a:t>Mätästyksessä turvemaa-aines pudotetaan kaivurin kauhasta raakahumus- tai kasvillisuuspintaan tai toisinaan jopa hakkuutähteiden päälle. Turvemaan vedenpinnasta ei ole kapillaarista yhteyttä mättään turpeeseen tai yhteys on erittäin heikko. Kääntömätästyksessä kauhallinen turvetta käännetään ylösalaisin omaan kuoppaansa. Tavoitteena on tällöin muodostaa laakeita ja matalia kohoumia, joissa ei ole laikuille ominaisten pintavesikertymien ja mahdollisesti liian korkealle nousevan turvemaan vedenpinnan aiheuttamia kosteusongelmia. Paremman kapillaarikontaktin vuoksi pintaturpeen kuivumisriski myös vähenee.</a:t>
            </a:r>
          </a:p>
          <a:p>
            <a:pPr marL="0" indent="0">
              <a:buNone/>
            </a:pPr>
            <a:endParaRPr lang="fi-FI" dirty="0"/>
          </a:p>
        </p:txBody>
      </p:sp>
      <p:sp>
        <p:nvSpPr>
          <p:cNvPr id="4" name="Dian numeron paikkamerkki 3">
            <a:extLst>
              <a:ext uri="{FF2B5EF4-FFF2-40B4-BE49-F238E27FC236}">
                <a16:creationId xmlns:a16="http://schemas.microsoft.com/office/drawing/2014/main" id="{5DCE8A67-7097-4EE5-8AF7-51BCC66930C3}"/>
              </a:ext>
            </a:extLst>
          </p:cNvPr>
          <p:cNvSpPr>
            <a:spLocks noGrp="1"/>
          </p:cNvSpPr>
          <p:nvPr>
            <p:ph type="sldNum" sz="quarter" idx="12"/>
          </p:nvPr>
        </p:nvSpPr>
        <p:spPr/>
        <p:txBody>
          <a:bodyPr/>
          <a:lstStyle/>
          <a:p>
            <a:fld id="{2020BB7A-7565-440A-AF71-226D618FE89D}" type="slidenum">
              <a:rPr lang="fi-FI" smtClean="0"/>
              <a:t>15</a:t>
            </a:fld>
            <a:endParaRPr lang="fi-FI"/>
          </a:p>
        </p:txBody>
      </p:sp>
    </p:spTree>
    <p:extLst>
      <p:ext uri="{BB962C8B-B14F-4D97-AF65-F5344CB8AC3E}">
        <p14:creationId xmlns:p14="http://schemas.microsoft.com/office/powerpoint/2010/main" val="313924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9A3A4-B205-4846-A51D-F4D3A165642E}"/>
              </a:ext>
            </a:extLst>
          </p:cNvPr>
          <p:cNvSpPr>
            <a:spLocks noGrp="1"/>
          </p:cNvSpPr>
          <p:nvPr>
            <p:ph type="title"/>
          </p:nvPr>
        </p:nvSpPr>
        <p:spPr/>
        <p:txBody>
          <a:bodyPr/>
          <a:lstStyle/>
          <a:p>
            <a:r>
              <a:rPr lang="fi-FI"/>
              <a:t>Tuhkalannoitus</a:t>
            </a:r>
          </a:p>
        </p:txBody>
      </p:sp>
      <p:sp>
        <p:nvSpPr>
          <p:cNvPr id="3" name="Sisällön paikkamerkki 2">
            <a:extLst>
              <a:ext uri="{FF2B5EF4-FFF2-40B4-BE49-F238E27FC236}">
                <a16:creationId xmlns:a16="http://schemas.microsoft.com/office/drawing/2014/main" id="{AA7AE788-07A0-4F0B-B55F-C8E67F022AB3}"/>
              </a:ext>
            </a:extLst>
          </p:cNvPr>
          <p:cNvSpPr>
            <a:spLocks noGrp="1"/>
          </p:cNvSpPr>
          <p:nvPr>
            <p:ph idx="1"/>
          </p:nvPr>
        </p:nvSpPr>
        <p:spPr>
          <a:xfrm>
            <a:off x="695799" y="1428656"/>
            <a:ext cx="9113521" cy="3813904"/>
          </a:xfrm>
        </p:spPr>
        <p:txBody>
          <a:bodyPr/>
          <a:lstStyle/>
          <a:p>
            <a:pPr marL="0" indent="0">
              <a:buNone/>
            </a:pPr>
            <a:r>
              <a:rPr lang="fi-FI" sz="2000" dirty="0"/>
              <a:t>Turvemailla tuhkalannoitukset vaikutukset ovat melko hyvin tiedossa. Puutuhkan lannoituskäyttö soveltuu erityisesti turvemaille, koska siellä on usein pulaa mineraaliravinteista. Puuston kasvuvaste tuhkalannoitteeseen on siis yleensä voimakkaampaa turvemaan kuin kivennäismaan metsissä, koska kivennäismailla puuston kasvua rajoittava ravinne on usein typpi.</a:t>
            </a:r>
          </a:p>
          <a:p>
            <a:pPr marL="0" indent="0">
              <a:buNone/>
            </a:pPr>
            <a:r>
              <a:rPr lang="fi-FI" sz="2000" dirty="0"/>
              <a:t>Turvemailla maaperän ravinnehäiriöitä korjataan terveyslannoituksella, jossa levitettävä lannoite sisältää fosforia, kaliumia ja tarvittaessa booria. Näin  saadaan lisättyä puuston kasvua pitkäaikaisesti, yleensä vuosikymmeniksi. Tällä hetkellä tuhka on ainoa terveyslannoitukseen tarjolla oleva lannoite turvamailla. Nykyisin Suomessa tuhkalannoitetaan vuosittain noin 10 000 ha metsää, kun lannoituksen kokonaispinta-ala on noin 45 000 ha. </a:t>
            </a:r>
            <a:endParaRPr lang="fi-FI" sz="2000" b="1" dirty="0"/>
          </a:p>
        </p:txBody>
      </p:sp>
      <p:sp>
        <p:nvSpPr>
          <p:cNvPr id="4" name="Dian numeron paikkamerkki 3">
            <a:extLst>
              <a:ext uri="{FF2B5EF4-FFF2-40B4-BE49-F238E27FC236}">
                <a16:creationId xmlns:a16="http://schemas.microsoft.com/office/drawing/2014/main" id="{39735490-901D-4EF9-8ED1-1659A184F1F6}"/>
              </a:ext>
            </a:extLst>
          </p:cNvPr>
          <p:cNvSpPr>
            <a:spLocks noGrp="1"/>
          </p:cNvSpPr>
          <p:nvPr>
            <p:ph type="sldNum" sz="quarter" idx="12"/>
          </p:nvPr>
        </p:nvSpPr>
        <p:spPr/>
        <p:txBody>
          <a:bodyPr/>
          <a:lstStyle/>
          <a:p>
            <a:fld id="{2020BB7A-7565-440A-AF71-226D618FE89D}" type="slidenum">
              <a:rPr lang="fi-FI" smtClean="0"/>
              <a:t>16</a:t>
            </a:fld>
            <a:endParaRPr lang="fi-FI"/>
          </a:p>
        </p:txBody>
      </p:sp>
    </p:spTree>
    <p:extLst>
      <p:ext uri="{BB962C8B-B14F-4D97-AF65-F5344CB8AC3E}">
        <p14:creationId xmlns:p14="http://schemas.microsoft.com/office/powerpoint/2010/main" val="4169432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9A3A4-B205-4846-A51D-F4D3A165642E}"/>
              </a:ext>
            </a:extLst>
          </p:cNvPr>
          <p:cNvSpPr>
            <a:spLocks noGrp="1"/>
          </p:cNvSpPr>
          <p:nvPr>
            <p:ph type="title"/>
          </p:nvPr>
        </p:nvSpPr>
        <p:spPr/>
        <p:txBody>
          <a:bodyPr/>
          <a:lstStyle/>
          <a:p>
            <a:r>
              <a:rPr lang="fi-FI" dirty="0"/>
              <a:t>Tuhkalannoitus</a:t>
            </a:r>
          </a:p>
        </p:txBody>
      </p:sp>
      <p:sp>
        <p:nvSpPr>
          <p:cNvPr id="3" name="Sisällön paikkamerkki 2">
            <a:extLst>
              <a:ext uri="{FF2B5EF4-FFF2-40B4-BE49-F238E27FC236}">
                <a16:creationId xmlns:a16="http://schemas.microsoft.com/office/drawing/2014/main" id="{AA7AE788-07A0-4F0B-B55F-C8E67F022AB3}"/>
              </a:ext>
            </a:extLst>
          </p:cNvPr>
          <p:cNvSpPr>
            <a:spLocks noGrp="1"/>
          </p:cNvSpPr>
          <p:nvPr>
            <p:ph idx="1"/>
          </p:nvPr>
        </p:nvSpPr>
        <p:spPr>
          <a:xfrm>
            <a:off x="751840" y="1873605"/>
            <a:ext cx="9458960" cy="2993035"/>
          </a:xfrm>
        </p:spPr>
        <p:txBody>
          <a:bodyPr/>
          <a:lstStyle/>
          <a:p>
            <a:pPr marL="0" indent="0">
              <a:buNone/>
            </a:pPr>
            <a:r>
              <a:rPr lang="fi-FI" sz="2000" b="1" dirty="0"/>
              <a:t>Kohdevalinta</a:t>
            </a:r>
          </a:p>
          <a:p>
            <a:pPr marL="0" indent="0">
              <a:buNone/>
            </a:pPr>
            <a:r>
              <a:rPr lang="fi-FI" sz="2000" dirty="0"/>
              <a:t>Tuhkalannoitus sopii parhaiten paksuturpeisille ja runsastyppisille turvemaille. Käytännössä turvemaiden terveyslannoituskohteet ovat paksuturpeisia ruohoisista ja saraisista soista syntyneitä typpirikkaita puolukka-, mustikka- tai ruohoturvekankaita. Vähimmäisravinteisuusvaatimuksena turvemaiden terveyslannoitukselle on puolukkaturvekangas tai sitä vastaava kasvupaikka. Lisäksi puuston on oltava kasvupaikalle sopivaa ja laadultaan hyvää. </a:t>
            </a:r>
          </a:p>
        </p:txBody>
      </p:sp>
      <p:sp>
        <p:nvSpPr>
          <p:cNvPr id="4" name="Dian numeron paikkamerkki 3">
            <a:extLst>
              <a:ext uri="{FF2B5EF4-FFF2-40B4-BE49-F238E27FC236}">
                <a16:creationId xmlns:a16="http://schemas.microsoft.com/office/drawing/2014/main" id="{39735490-901D-4EF9-8ED1-1659A184F1F6}"/>
              </a:ext>
            </a:extLst>
          </p:cNvPr>
          <p:cNvSpPr>
            <a:spLocks noGrp="1"/>
          </p:cNvSpPr>
          <p:nvPr>
            <p:ph type="sldNum" sz="quarter" idx="12"/>
          </p:nvPr>
        </p:nvSpPr>
        <p:spPr/>
        <p:txBody>
          <a:bodyPr/>
          <a:lstStyle/>
          <a:p>
            <a:fld id="{2020BB7A-7565-440A-AF71-226D618FE89D}" type="slidenum">
              <a:rPr lang="fi-FI" smtClean="0"/>
              <a:t>17</a:t>
            </a:fld>
            <a:endParaRPr lang="fi-FI"/>
          </a:p>
        </p:txBody>
      </p:sp>
    </p:spTree>
    <p:extLst>
      <p:ext uri="{BB962C8B-B14F-4D97-AF65-F5344CB8AC3E}">
        <p14:creationId xmlns:p14="http://schemas.microsoft.com/office/powerpoint/2010/main" val="346679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9A3A4-B205-4846-A51D-F4D3A165642E}"/>
              </a:ext>
            </a:extLst>
          </p:cNvPr>
          <p:cNvSpPr>
            <a:spLocks noGrp="1"/>
          </p:cNvSpPr>
          <p:nvPr>
            <p:ph type="title"/>
          </p:nvPr>
        </p:nvSpPr>
        <p:spPr>
          <a:xfrm>
            <a:off x="576000" y="365125"/>
            <a:ext cx="10904800" cy="1224000"/>
          </a:xfrm>
        </p:spPr>
        <p:txBody>
          <a:bodyPr anchor="t">
            <a:normAutofit/>
          </a:bodyPr>
          <a:lstStyle/>
          <a:p>
            <a:r>
              <a:rPr lang="fi-FI"/>
              <a:t>Tuhkalannoitus</a:t>
            </a:r>
          </a:p>
        </p:txBody>
      </p:sp>
      <p:sp>
        <p:nvSpPr>
          <p:cNvPr id="3" name="Sisällön paikkamerkki 2">
            <a:extLst>
              <a:ext uri="{FF2B5EF4-FFF2-40B4-BE49-F238E27FC236}">
                <a16:creationId xmlns:a16="http://schemas.microsoft.com/office/drawing/2014/main" id="{AA7AE788-07A0-4F0B-B55F-C8E67F022AB3}"/>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2200" b="1"/>
              <a:t>Kasvihuonekaasupäästöt</a:t>
            </a:r>
          </a:p>
          <a:p>
            <a:pPr marL="0" indent="0">
              <a:lnSpc>
                <a:spcPct val="90000"/>
              </a:lnSpc>
              <a:buNone/>
            </a:pPr>
            <a:r>
              <a:rPr lang="fi-FI" sz="2200"/>
              <a:t>Tuhkalannoituksella ei ole havaittu olevan merkittäviä vaikutuksia maaperän metaani- tai typpioksiduulipäästöihin. </a:t>
            </a:r>
          </a:p>
          <a:p>
            <a:pPr marL="0" indent="0">
              <a:lnSpc>
                <a:spcPct val="90000"/>
              </a:lnSpc>
              <a:buNone/>
            </a:pPr>
            <a:r>
              <a:rPr lang="fi-FI" sz="2200"/>
              <a:t>Tuhkalannoituksen ei ole todettu lisäävän myöskään maaperän hiilidioksidipäästöjä heti lannoituksen jälkeen. Hiilidioksidipäästöt voivat sitä vastoin kasvaa myöhemmin, jos kasvava puusto lisää veden haihdutusta ja laskee turpeen vedenpintaa. Lannoituksen ilmastovaikutuksista opit lisää tämän materiaalin myöhemmässä vaiheessa.</a:t>
            </a:r>
          </a:p>
        </p:txBody>
      </p:sp>
      <p:pic>
        <p:nvPicPr>
          <p:cNvPr id="7" name="Kuva 6">
            <a:extLst>
              <a:ext uri="{FF2B5EF4-FFF2-40B4-BE49-F238E27FC236}">
                <a16:creationId xmlns:a16="http://schemas.microsoft.com/office/drawing/2014/main" id="{34A4E69D-2625-4FE5-9C4C-A177EA6D7D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825625"/>
            <a:ext cx="5292000" cy="4176000"/>
          </a:xfrm>
          <a:prstGeom prst="rect">
            <a:avLst/>
          </a:prstGeom>
          <a:noFill/>
        </p:spPr>
      </p:pic>
      <p:sp>
        <p:nvSpPr>
          <p:cNvPr id="4" name="Dian numeron paikkamerkki 3">
            <a:extLst>
              <a:ext uri="{FF2B5EF4-FFF2-40B4-BE49-F238E27FC236}">
                <a16:creationId xmlns:a16="http://schemas.microsoft.com/office/drawing/2014/main" id="{39735490-901D-4EF9-8ED1-1659A184F1F6}"/>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18</a:t>
            </a:fld>
            <a:endParaRPr lang="fi-FI"/>
          </a:p>
        </p:txBody>
      </p:sp>
    </p:spTree>
    <p:extLst>
      <p:ext uri="{BB962C8B-B14F-4D97-AF65-F5344CB8AC3E}">
        <p14:creationId xmlns:p14="http://schemas.microsoft.com/office/powerpoint/2010/main" val="3605321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9A3A4-B205-4846-A51D-F4D3A165642E}"/>
              </a:ext>
            </a:extLst>
          </p:cNvPr>
          <p:cNvSpPr>
            <a:spLocks noGrp="1"/>
          </p:cNvSpPr>
          <p:nvPr>
            <p:ph type="title"/>
          </p:nvPr>
        </p:nvSpPr>
        <p:spPr/>
        <p:txBody>
          <a:bodyPr/>
          <a:lstStyle/>
          <a:p>
            <a:r>
              <a:rPr lang="fi-FI"/>
              <a:t>Tuhkalannoitus</a:t>
            </a:r>
          </a:p>
        </p:txBody>
      </p:sp>
      <p:sp>
        <p:nvSpPr>
          <p:cNvPr id="3" name="Sisällön paikkamerkki 2">
            <a:extLst>
              <a:ext uri="{FF2B5EF4-FFF2-40B4-BE49-F238E27FC236}">
                <a16:creationId xmlns:a16="http://schemas.microsoft.com/office/drawing/2014/main" id="{AA7AE788-07A0-4F0B-B55F-C8E67F022AB3}"/>
              </a:ext>
            </a:extLst>
          </p:cNvPr>
          <p:cNvSpPr>
            <a:spLocks noGrp="1"/>
          </p:cNvSpPr>
          <p:nvPr>
            <p:ph idx="1"/>
          </p:nvPr>
        </p:nvSpPr>
        <p:spPr>
          <a:xfrm>
            <a:off x="802639" y="1589125"/>
            <a:ext cx="11063377" cy="4356432"/>
          </a:xfrm>
        </p:spPr>
        <p:txBody>
          <a:bodyPr/>
          <a:lstStyle/>
          <a:p>
            <a:pPr marL="0" indent="0">
              <a:buNone/>
            </a:pPr>
            <a:r>
              <a:rPr lang="fi-FI" sz="2000" b="1" dirty="0"/>
              <a:t>Yhteenveto vaikutuksista</a:t>
            </a:r>
          </a:p>
          <a:p>
            <a:pPr marL="0" indent="0">
              <a:buNone/>
            </a:pPr>
            <a:r>
              <a:rPr lang="fi-FI" sz="2000" dirty="0"/>
              <a:t>Positiivisia vaikutuksia</a:t>
            </a:r>
          </a:p>
          <a:p>
            <a:pPr lvl="1"/>
            <a:r>
              <a:rPr lang="fi-FI" sz="1800" dirty="0"/>
              <a:t>lisää puuston kasvua</a:t>
            </a:r>
          </a:p>
          <a:p>
            <a:pPr lvl="1"/>
            <a:r>
              <a:rPr lang="fi-FI" sz="1800" dirty="0"/>
              <a:t>parantaa maaperän mineraaliravinnetilaa </a:t>
            </a:r>
          </a:p>
          <a:p>
            <a:pPr lvl="1"/>
            <a:r>
              <a:rPr lang="fi-FI" sz="1800" dirty="0"/>
              <a:t>vähentää maaperän happamuutta</a:t>
            </a:r>
          </a:p>
          <a:p>
            <a:pPr lvl="1"/>
            <a:r>
              <a:rPr lang="fi-FI" sz="1800" dirty="0"/>
              <a:t>voidaan käyttää korvaamaan kunnostusojitusta kasvupaikasta riippuen</a:t>
            </a:r>
          </a:p>
          <a:p>
            <a:pPr marL="0" indent="0">
              <a:buNone/>
            </a:pPr>
            <a:r>
              <a:rPr lang="fi-FI" sz="2000" dirty="0"/>
              <a:t>Negatiivisia vaikutuksia</a:t>
            </a:r>
          </a:p>
          <a:p>
            <a:pPr lvl="1"/>
            <a:r>
              <a:rPr lang="fi-FI" sz="1800" dirty="0"/>
              <a:t>on todettu edistävän turpeen hajoamista etenkin ravinnerikkailla soilla</a:t>
            </a:r>
          </a:p>
          <a:p>
            <a:pPr lvl="1"/>
            <a:r>
              <a:rPr lang="fi-FI" sz="1800" dirty="0"/>
              <a:t>kaikkia ristikkäisvaikutuksia mm. metsäluonnon ja maaperän monimuotoisuuteen ei tunneta</a:t>
            </a:r>
          </a:p>
        </p:txBody>
      </p:sp>
      <p:sp>
        <p:nvSpPr>
          <p:cNvPr id="4" name="Dian numeron paikkamerkki 3">
            <a:extLst>
              <a:ext uri="{FF2B5EF4-FFF2-40B4-BE49-F238E27FC236}">
                <a16:creationId xmlns:a16="http://schemas.microsoft.com/office/drawing/2014/main" id="{39735490-901D-4EF9-8ED1-1659A184F1F6}"/>
              </a:ext>
            </a:extLst>
          </p:cNvPr>
          <p:cNvSpPr>
            <a:spLocks noGrp="1"/>
          </p:cNvSpPr>
          <p:nvPr>
            <p:ph type="sldNum" sz="quarter" idx="12"/>
          </p:nvPr>
        </p:nvSpPr>
        <p:spPr/>
        <p:txBody>
          <a:bodyPr/>
          <a:lstStyle/>
          <a:p>
            <a:fld id="{2020BB7A-7565-440A-AF71-226D618FE89D}" type="slidenum">
              <a:rPr lang="fi-FI" smtClean="0"/>
              <a:t>19</a:t>
            </a:fld>
            <a:endParaRPr lang="fi-FI"/>
          </a:p>
        </p:txBody>
      </p:sp>
    </p:spTree>
    <p:extLst>
      <p:ext uri="{BB962C8B-B14F-4D97-AF65-F5344CB8AC3E}">
        <p14:creationId xmlns:p14="http://schemas.microsoft.com/office/powerpoint/2010/main" val="274617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A9215-FD18-4F39-9118-50BF9CC1B747}"/>
              </a:ext>
            </a:extLst>
          </p:cNvPr>
          <p:cNvSpPr>
            <a:spLocks noGrp="1"/>
          </p:cNvSpPr>
          <p:nvPr>
            <p:ph type="title"/>
          </p:nvPr>
        </p:nvSpPr>
        <p:spPr/>
        <p:txBody>
          <a:bodyPr/>
          <a:lstStyle/>
          <a:p>
            <a:r>
              <a:rPr lang="fi-FI"/>
              <a:t>Osa 3. Turvemailla huomio kiinnittyy vesitalouteen </a:t>
            </a:r>
          </a:p>
        </p:txBody>
      </p:sp>
      <p:sp>
        <p:nvSpPr>
          <p:cNvPr id="3" name="Sisällön paikkamerkki 2">
            <a:extLst>
              <a:ext uri="{FF2B5EF4-FFF2-40B4-BE49-F238E27FC236}">
                <a16:creationId xmlns:a16="http://schemas.microsoft.com/office/drawing/2014/main" id="{D874EF0B-A9E2-4BD1-8C0C-CC26B83B61F0}"/>
              </a:ext>
            </a:extLst>
          </p:cNvPr>
          <p:cNvSpPr>
            <a:spLocks noGrp="1"/>
          </p:cNvSpPr>
          <p:nvPr>
            <p:ph idx="1"/>
          </p:nvPr>
        </p:nvSpPr>
        <p:spPr>
          <a:xfrm>
            <a:off x="576000" y="2190750"/>
            <a:ext cx="10904800" cy="2411095"/>
          </a:xfrm>
        </p:spPr>
        <p:txBody>
          <a:bodyPr/>
          <a:lstStyle/>
          <a:p>
            <a:pPr marL="0" indent="0" algn="just">
              <a:buNone/>
            </a:pPr>
            <a:r>
              <a:rPr lang="fi-FI" sz="2000" dirty="0"/>
              <a:t>Tässä osiossa syvennät tietojasi miten turvemaiden ominaisuudet vaikuttavat metsänhoidollisiin valintoihin. Turvemailla metsätalouden toimintaa harjoitetaan pääosin ojitetuilla turvemailla, joihin myös tämä materiaali keskittyy.</a:t>
            </a:r>
          </a:p>
          <a:p>
            <a:pPr marL="0" indent="0" algn="just">
              <a:buNone/>
            </a:pPr>
            <a:r>
              <a:rPr lang="fi-FI" sz="2000" dirty="0"/>
              <a:t>Metsätalouden harjoittaminen turvemailla poikkeaa kivennäismaista. Turvemaametsien käytössä huomioitavia asioita ovat mm. kohteen vesitalous, toimenpiteiden vaikutukset pohjaveden pintaan, vesiensuojelun onnistuminen, ojien kunnostustarve, metsämaan ravinnetalous ja uudistumisen onnistuminen. </a:t>
            </a:r>
          </a:p>
          <a:p>
            <a:pPr marL="0" indent="0">
              <a:buNone/>
            </a:pPr>
            <a:endParaRPr lang="fi-FI" sz="1600" dirty="0"/>
          </a:p>
          <a:p>
            <a:pPr marL="0" indent="0">
              <a:buNone/>
            </a:pPr>
            <a:endParaRPr lang="fi-FI" b="1" dirty="0"/>
          </a:p>
        </p:txBody>
      </p:sp>
      <p:sp>
        <p:nvSpPr>
          <p:cNvPr id="4" name="Dian numeron paikkamerkki 3">
            <a:extLst>
              <a:ext uri="{FF2B5EF4-FFF2-40B4-BE49-F238E27FC236}">
                <a16:creationId xmlns:a16="http://schemas.microsoft.com/office/drawing/2014/main" id="{1648044B-2869-4360-AFAC-4CB45CBEB5B7}"/>
              </a:ext>
            </a:extLst>
          </p:cNvPr>
          <p:cNvSpPr>
            <a:spLocks noGrp="1"/>
          </p:cNvSpPr>
          <p:nvPr>
            <p:ph type="sldNum" sz="quarter" idx="12"/>
          </p:nvPr>
        </p:nvSpPr>
        <p:spPr/>
        <p:txBody>
          <a:bodyPr/>
          <a:lstStyle/>
          <a:p>
            <a:fld id="{2020BB7A-7565-440A-AF71-226D618FE89D}" type="slidenum">
              <a:rPr lang="fi-FI" smtClean="0"/>
              <a:t>2</a:t>
            </a:fld>
            <a:endParaRPr lang="fi-FI"/>
          </a:p>
        </p:txBody>
      </p:sp>
    </p:spTree>
    <p:extLst>
      <p:ext uri="{BB962C8B-B14F-4D97-AF65-F5344CB8AC3E}">
        <p14:creationId xmlns:p14="http://schemas.microsoft.com/office/powerpoint/2010/main" val="40165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35CE1-9074-47AB-B91D-BBA73921CA42}"/>
              </a:ext>
            </a:extLst>
          </p:cNvPr>
          <p:cNvSpPr>
            <a:spLocks noGrp="1"/>
          </p:cNvSpPr>
          <p:nvPr>
            <p:ph type="title"/>
          </p:nvPr>
        </p:nvSpPr>
        <p:spPr/>
        <p:txBody>
          <a:bodyPr/>
          <a:lstStyle/>
          <a:p>
            <a:r>
              <a:rPr lang="fi-FI"/>
              <a:t>Puunkorjuu ja kantavuus</a:t>
            </a:r>
          </a:p>
        </p:txBody>
      </p:sp>
      <p:sp>
        <p:nvSpPr>
          <p:cNvPr id="3" name="Sisällön paikkamerkki 2">
            <a:extLst>
              <a:ext uri="{FF2B5EF4-FFF2-40B4-BE49-F238E27FC236}">
                <a16:creationId xmlns:a16="http://schemas.microsoft.com/office/drawing/2014/main" id="{54F65F29-312C-479C-8427-37311BCC4553}"/>
              </a:ext>
            </a:extLst>
          </p:cNvPr>
          <p:cNvSpPr>
            <a:spLocks noGrp="1"/>
          </p:cNvSpPr>
          <p:nvPr>
            <p:ph idx="1"/>
          </p:nvPr>
        </p:nvSpPr>
        <p:spPr>
          <a:xfrm>
            <a:off x="673054" y="1375765"/>
            <a:ext cx="11518946" cy="4516841"/>
          </a:xfrm>
        </p:spPr>
        <p:txBody>
          <a:bodyPr/>
          <a:lstStyle/>
          <a:p>
            <a:pPr marL="0" indent="0">
              <a:buNone/>
            </a:pPr>
            <a:r>
              <a:rPr lang="fi-FI" sz="1200" b="1" dirty="0"/>
              <a:t>T</a:t>
            </a:r>
            <a:r>
              <a:rPr lang="fi-FI" sz="1200" dirty="0"/>
              <a:t>urvemaiden puunkorjuuta vaikeuttaa keskeisesti maaperän heikko kantavuus. Hankalat korjuuolot lisäävät olennaisesti maastovaurioiden riskiä. Erityisesti sulan maan aikainen puunkorjuu edellyttää hyvää suunnittelua ja toteutuksen ajoittamista. Hyvänä työkaluna korjuun suunnittelussa voidaan käyttää Suomen metsäkeskuksen sivustolla saatavilla olevia korjuukelpoisuuskarttoja. </a:t>
            </a:r>
            <a:endParaRPr lang="fi-FI" sz="1200" b="1" dirty="0"/>
          </a:p>
          <a:p>
            <a:pPr marL="0" indent="0">
              <a:buNone/>
            </a:pPr>
            <a:r>
              <a:rPr lang="fi-FI" sz="1200" b="1" dirty="0"/>
              <a:t>Ennakkosuunnittelu </a:t>
            </a:r>
          </a:p>
          <a:p>
            <a:pPr marL="0" indent="0">
              <a:buNone/>
            </a:pPr>
            <a:r>
              <a:rPr lang="fi-FI" sz="1200" dirty="0"/>
              <a:t>Turvemaiden ennakkosuunnittelussa tulee kiinnittää huomiota seuraaviin asioihin: </a:t>
            </a:r>
          </a:p>
          <a:p>
            <a:pPr marL="0" indent="0">
              <a:buNone/>
            </a:pPr>
            <a:r>
              <a:rPr lang="fi-FI" sz="1200" dirty="0"/>
              <a:t>Käsittelyalueen rajaus ja jakaminen korjuulohkoihin  </a:t>
            </a:r>
          </a:p>
          <a:p>
            <a:pPr lvl="1"/>
            <a:r>
              <a:rPr lang="fi-FI" sz="1200" dirty="0"/>
              <a:t>kantavuuden arviointi - runsaspuustoiset alueet kantavimpia  </a:t>
            </a:r>
          </a:p>
          <a:p>
            <a:pPr lvl="1"/>
            <a:r>
              <a:rPr lang="fi-FI" sz="1200" dirty="0"/>
              <a:t>sulan ja roudan aikaan hakattavien kohteiden rajaus erilleen </a:t>
            </a:r>
          </a:p>
          <a:p>
            <a:pPr lvl="1"/>
            <a:r>
              <a:rPr lang="fi-FI" sz="1200" dirty="0"/>
              <a:t>lohkon sopiva koko, alue pystyttävä hakkaamaan samalla koneketjulla </a:t>
            </a:r>
          </a:p>
          <a:p>
            <a:pPr marL="0" indent="0">
              <a:buNone/>
            </a:pPr>
            <a:r>
              <a:rPr lang="fi-FI" sz="1200" dirty="0"/>
              <a:t>Soveltuvan kaluston valinta </a:t>
            </a:r>
          </a:p>
          <a:p>
            <a:pPr lvl="1"/>
            <a:r>
              <a:rPr lang="fi-FI" sz="1200" dirty="0"/>
              <a:t>erikoiskalusto vai lisävarusteltu yleiskone  </a:t>
            </a:r>
          </a:p>
          <a:p>
            <a:pPr lvl="1"/>
            <a:r>
              <a:rPr lang="fi-FI" sz="1200" dirty="0"/>
              <a:t>koneen koko ja ulottuvuus </a:t>
            </a:r>
          </a:p>
          <a:p>
            <a:pPr marL="0" indent="0">
              <a:buNone/>
            </a:pPr>
            <a:r>
              <a:rPr lang="fi-FI" sz="1200" dirty="0"/>
              <a:t>Kokoojaurien kuormituksen hallinta  </a:t>
            </a:r>
          </a:p>
          <a:p>
            <a:pPr lvl="1"/>
            <a:r>
              <a:rPr lang="fi-FI" sz="1200" dirty="0"/>
              <a:t>sekakuormien ajaminen ja siten ajokertojen vähentäminen, tähän auttaa myös puutavaralajien määrän minimointi  </a:t>
            </a:r>
          </a:p>
          <a:p>
            <a:pPr lvl="1"/>
            <a:r>
              <a:rPr lang="fi-FI" sz="1200" dirty="0"/>
              <a:t>ajourasuunnittelu (käännökset kantaviin kohtiin, pehmeiden kohtien välttäminen) </a:t>
            </a:r>
          </a:p>
          <a:p>
            <a:pPr lvl="1"/>
            <a:r>
              <a:rPr lang="fi-FI" sz="1200" dirty="0"/>
              <a:t>varastopaikkojen hajauttaminen, määrä ja sijoittelu </a:t>
            </a:r>
          </a:p>
          <a:p>
            <a:pPr lvl="1"/>
            <a:r>
              <a:rPr lang="fi-FI" sz="1200" dirty="0"/>
              <a:t>kantavuutta paikallisesti parantavien ratkaisujen, kuten ajosiltojen käyttö </a:t>
            </a:r>
          </a:p>
          <a:p>
            <a:pPr lvl="1"/>
            <a:r>
              <a:rPr lang="fi-FI" sz="1200" dirty="0"/>
              <a:t>piennar- ja talvitiet. </a:t>
            </a:r>
          </a:p>
        </p:txBody>
      </p:sp>
      <p:sp>
        <p:nvSpPr>
          <p:cNvPr id="4" name="Dian numeron paikkamerkki 3">
            <a:extLst>
              <a:ext uri="{FF2B5EF4-FFF2-40B4-BE49-F238E27FC236}">
                <a16:creationId xmlns:a16="http://schemas.microsoft.com/office/drawing/2014/main" id="{964C280D-F4D8-420A-8CD1-2F21FA916C25}"/>
              </a:ext>
            </a:extLst>
          </p:cNvPr>
          <p:cNvSpPr>
            <a:spLocks noGrp="1"/>
          </p:cNvSpPr>
          <p:nvPr>
            <p:ph type="sldNum" sz="quarter" idx="12"/>
          </p:nvPr>
        </p:nvSpPr>
        <p:spPr/>
        <p:txBody>
          <a:bodyPr/>
          <a:lstStyle/>
          <a:p>
            <a:fld id="{2020BB7A-7565-440A-AF71-226D618FE89D}" type="slidenum">
              <a:rPr lang="fi-FI" smtClean="0"/>
              <a:t>20</a:t>
            </a:fld>
            <a:endParaRPr lang="fi-FI"/>
          </a:p>
        </p:txBody>
      </p:sp>
    </p:spTree>
    <p:extLst>
      <p:ext uri="{BB962C8B-B14F-4D97-AF65-F5344CB8AC3E}">
        <p14:creationId xmlns:p14="http://schemas.microsoft.com/office/powerpoint/2010/main" val="2991378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35CE1-9074-47AB-B91D-BBA73921CA42}"/>
              </a:ext>
            </a:extLst>
          </p:cNvPr>
          <p:cNvSpPr>
            <a:spLocks noGrp="1"/>
          </p:cNvSpPr>
          <p:nvPr>
            <p:ph type="title"/>
          </p:nvPr>
        </p:nvSpPr>
        <p:spPr/>
        <p:txBody>
          <a:bodyPr/>
          <a:lstStyle/>
          <a:p>
            <a:r>
              <a:rPr lang="fi-FI"/>
              <a:t>Puunkorjuu ja kantavuus</a:t>
            </a:r>
          </a:p>
        </p:txBody>
      </p:sp>
      <p:sp>
        <p:nvSpPr>
          <p:cNvPr id="3" name="Sisällön paikkamerkki 2">
            <a:extLst>
              <a:ext uri="{FF2B5EF4-FFF2-40B4-BE49-F238E27FC236}">
                <a16:creationId xmlns:a16="http://schemas.microsoft.com/office/drawing/2014/main" id="{54F65F29-312C-479C-8427-37311BCC4553}"/>
              </a:ext>
            </a:extLst>
          </p:cNvPr>
          <p:cNvSpPr>
            <a:spLocks noGrp="1"/>
          </p:cNvSpPr>
          <p:nvPr>
            <p:ph idx="1"/>
          </p:nvPr>
        </p:nvSpPr>
        <p:spPr>
          <a:xfrm>
            <a:off x="711200" y="1589125"/>
            <a:ext cx="8869680" cy="4516841"/>
          </a:xfrm>
        </p:spPr>
        <p:txBody>
          <a:bodyPr/>
          <a:lstStyle/>
          <a:p>
            <a:pPr marL="0" indent="0">
              <a:buNone/>
            </a:pPr>
            <a:r>
              <a:rPr lang="fi-FI" sz="1600" b="1" dirty="0"/>
              <a:t>Ajouraston toteutus  </a:t>
            </a:r>
          </a:p>
          <a:p>
            <a:pPr marL="0" indent="0">
              <a:buNone/>
            </a:pPr>
            <a:r>
              <a:rPr lang="fi-FI" sz="1600" dirty="0"/>
              <a:t>Puunkorjuussa tulee huomioida ajouraston toteutus seuraavasti:</a:t>
            </a:r>
            <a:endParaRPr lang="fi-FI" sz="1600" b="1" dirty="0"/>
          </a:p>
          <a:p>
            <a:pPr lvl="1"/>
            <a:r>
              <a:rPr lang="fi-FI" sz="1400" dirty="0"/>
              <a:t>Maaperän hyvä havutus ja lyhyet kannot </a:t>
            </a:r>
          </a:p>
          <a:p>
            <a:pPr lvl="1"/>
            <a:r>
              <a:rPr lang="fi-FI" sz="1400" dirty="0"/>
              <a:t>Ajouraston riittävä leveys, kantavuudeltaan haastavilla kohteilla keskimäärin 4,5–5,0 m  </a:t>
            </a:r>
          </a:p>
          <a:p>
            <a:pPr lvl="1"/>
            <a:r>
              <a:rPr lang="fi-FI" sz="1400" dirty="0"/>
              <a:t>Ajouraston suoruus, mutkaisuuden välttäminen</a:t>
            </a:r>
          </a:p>
          <a:p>
            <a:pPr lvl="1"/>
            <a:r>
              <a:rPr lang="fi-FI" sz="1400" dirty="0"/>
              <a:t>Upottavien kohteiden väistäminen</a:t>
            </a:r>
          </a:p>
          <a:p>
            <a:pPr lvl="1"/>
            <a:r>
              <a:rPr lang="fi-FI" sz="1400" dirty="0"/>
              <a:t>Ojien ylityskohtien vahvistaminen</a:t>
            </a:r>
          </a:p>
          <a:p>
            <a:pPr marL="0" indent="0">
              <a:buNone/>
            </a:pPr>
            <a:endParaRPr lang="fi-FI" sz="1600" b="1" dirty="0"/>
          </a:p>
          <a:p>
            <a:pPr marL="0" indent="0">
              <a:buNone/>
            </a:pPr>
            <a:r>
              <a:rPr lang="fi-FI" sz="1600" b="1" dirty="0"/>
              <a:t>Ajotekniikka  </a:t>
            </a:r>
          </a:p>
          <a:p>
            <a:pPr marL="0" indent="0">
              <a:buNone/>
            </a:pPr>
            <a:r>
              <a:rPr lang="fi-FI" sz="1600" dirty="0"/>
              <a:t>Puunkorjuussa tulee huomioida ajotekniikka seuraavasti:</a:t>
            </a:r>
            <a:endParaRPr lang="fi-FI" sz="1600" b="1" dirty="0"/>
          </a:p>
          <a:p>
            <a:pPr lvl="1"/>
            <a:r>
              <a:rPr lang="fi-FI" sz="1400" dirty="0"/>
              <a:t>Ajo raiteen vierestä, eli ajouran leveyden hyödyntäminen </a:t>
            </a:r>
          </a:p>
          <a:p>
            <a:pPr lvl="1"/>
            <a:r>
              <a:rPr lang="fi-FI" sz="1400" dirty="0"/>
              <a:t>Vajaakuormien käyttö ja koneen painojakauman hallinta </a:t>
            </a:r>
          </a:p>
          <a:p>
            <a:pPr lvl="1"/>
            <a:r>
              <a:rPr lang="fi-FI" sz="1400" dirty="0"/>
              <a:t>Urakohtaisten ajokertojen säätely</a:t>
            </a:r>
          </a:p>
        </p:txBody>
      </p:sp>
      <p:sp>
        <p:nvSpPr>
          <p:cNvPr id="4" name="Dian numeron paikkamerkki 3">
            <a:extLst>
              <a:ext uri="{FF2B5EF4-FFF2-40B4-BE49-F238E27FC236}">
                <a16:creationId xmlns:a16="http://schemas.microsoft.com/office/drawing/2014/main" id="{964C280D-F4D8-420A-8CD1-2F21FA916C25}"/>
              </a:ext>
            </a:extLst>
          </p:cNvPr>
          <p:cNvSpPr>
            <a:spLocks noGrp="1"/>
          </p:cNvSpPr>
          <p:nvPr>
            <p:ph type="sldNum" sz="quarter" idx="12"/>
          </p:nvPr>
        </p:nvSpPr>
        <p:spPr/>
        <p:txBody>
          <a:bodyPr/>
          <a:lstStyle/>
          <a:p>
            <a:fld id="{2020BB7A-7565-440A-AF71-226D618FE89D}" type="slidenum">
              <a:rPr lang="fi-FI" smtClean="0"/>
              <a:t>21</a:t>
            </a:fld>
            <a:endParaRPr lang="fi-FI"/>
          </a:p>
        </p:txBody>
      </p:sp>
    </p:spTree>
    <p:extLst>
      <p:ext uri="{BB962C8B-B14F-4D97-AF65-F5344CB8AC3E}">
        <p14:creationId xmlns:p14="http://schemas.microsoft.com/office/powerpoint/2010/main" val="79368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35CE1-9074-47AB-B91D-BBA73921CA42}"/>
              </a:ext>
            </a:extLst>
          </p:cNvPr>
          <p:cNvSpPr>
            <a:spLocks noGrp="1"/>
          </p:cNvSpPr>
          <p:nvPr>
            <p:ph type="title"/>
          </p:nvPr>
        </p:nvSpPr>
        <p:spPr/>
        <p:txBody>
          <a:bodyPr/>
          <a:lstStyle/>
          <a:p>
            <a:r>
              <a:rPr lang="fi-FI"/>
              <a:t>Puunkorjuu ja kantavuus</a:t>
            </a:r>
          </a:p>
        </p:txBody>
      </p:sp>
      <p:sp>
        <p:nvSpPr>
          <p:cNvPr id="4" name="Dian numeron paikkamerkki 3">
            <a:extLst>
              <a:ext uri="{FF2B5EF4-FFF2-40B4-BE49-F238E27FC236}">
                <a16:creationId xmlns:a16="http://schemas.microsoft.com/office/drawing/2014/main" id="{964C280D-F4D8-420A-8CD1-2F21FA916C25}"/>
              </a:ext>
            </a:extLst>
          </p:cNvPr>
          <p:cNvSpPr>
            <a:spLocks noGrp="1"/>
          </p:cNvSpPr>
          <p:nvPr>
            <p:ph type="sldNum" sz="quarter" idx="12"/>
          </p:nvPr>
        </p:nvSpPr>
        <p:spPr/>
        <p:txBody>
          <a:bodyPr/>
          <a:lstStyle/>
          <a:p>
            <a:fld id="{2020BB7A-7565-440A-AF71-226D618FE89D}" type="slidenum">
              <a:rPr lang="fi-FI" smtClean="0"/>
              <a:t>22</a:t>
            </a:fld>
            <a:endParaRPr lang="fi-FI"/>
          </a:p>
        </p:txBody>
      </p:sp>
      <p:sp>
        <p:nvSpPr>
          <p:cNvPr id="6" name="Suorakulmio 5">
            <a:extLst>
              <a:ext uri="{FF2B5EF4-FFF2-40B4-BE49-F238E27FC236}">
                <a16:creationId xmlns:a16="http://schemas.microsoft.com/office/drawing/2014/main" id="{9FAF12D0-5826-4A5B-9A16-26A331FE08EC}"/>
              </a:ext>
            </a:extLst>
          </p:cNvPr>
          <p:cNvSpPr/>
          <p:nvPr/>
        </p:nvSpPr>
        <p:spPr>
          <a:xfrm>
            <a:off x="711632" y="2305405"/>
            <a:ext cx="9631248" cy="3139321"/>
          </a:xfrm>
          <a:prstGeom prst="rect">
            <a:avLst/>
          </a:prstGeom>
        </p:spPr>
        <p:txBody>
          <a:bodyPr wrap="square" lIns="91440" tIns="45720" rIns="91440" bIns="45720" anchor="t">
            <a:spAutoFit/>
          </a:bodyPr>
          <a:lstStyle/>
          <a:p>
            <a:r>
              <a:rPr lang="fi-FI" b="1" dirty="0"/>
              <a:t>Korjuun ajoitus</a:t>
            </a:r>
          </a:p>
          <a:p>
            <a:r>
              <a:rPr lang="fi-FI" dirty="0"/>
              <a:t>Turvemaiden puunkorjuu ajoitetaan ensisijaisesti talvikaudelle, jolloin routa antaa kantavuutta ja lumikerros suojaa pintakerrosta metsäkuljetuksessa. Suomen ilmaston arvioidaan lämpenevän tulevaisuudessa merkittävästi, minkä seurauksena routajaksot lyhenevät, ja Etelä-Suomessa maa voi jäädä jopa roudattomaksi. </a:t>
            </a:r>
          </a:p>
          <a:p>
            <a:r>
              <a:rPr lang="fi-FI" dirty="0"/>
              <a:t>Sulan maan aikaan korjattavien alueiden rajaaminen edellyttää osaamista kohteen kantavuuden arvioinnissa sekä kaluston ja tekijöiden valinnassa. Sulan maan aikaan parhaat korjuuolosuhteet ovat yleensä kesä-elokuussa, jolloin haihdutus on voimakkaimmillaan ja pohjaveden pinta on alimmillaan. Sateisena kesänä pohjaveden pinta on korkealla mikä tekee turpeesta upottavampaa. </a:t>
            </a:r>
          </a:p>
          <a:p>
            <a:endParaRPr lang="fi-FI" sz="1200" dirty="0"/>
          </a:p>
          <a:p>
            <a:endParaRPr lang="fi-FI" sz="1200" dirty="0">
              <a:highlight>
                <a:srgbClr val="FFFF00"/>
              </a:highlight>
            </a:endParaRPr>
          </a:p>
          <a:p>
            <a:endParaRPr lang="fi-FI" sz="1200" dirty="0"/>
          </a:p>
        </p:txBody>
      </p:sp>
    </p:spTree>
    <p:extLst>
      <p:ext uri="{BB962C8B-B14F-4D97-AF65-F5344CB8AC3E}">
        <p14:creationId xmlns:p14="http://schemas.microsoft.com/office/powerpoint/2010/main" val="3151144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35CE1-9074-47AB-B91D-BBA73921CA42}"/>
              </a:ext>
            </a:extLst>
          </p:cNvPr>
          <p:cNvSpPr>
            <a:spLocks noGrp="1"/>
          </p:cNvSpPr>
          <p:nvPr>
            <p:ph type="title"/>
          </p:nvPr>
        </p:nvSpPr>
        <p:spPr/>
        <p:txBody>
          <a:bodyPr/>
          <a:lstStyle/>
          <a:p>
            <a:r>
              <a:rPr lang="fi-FI"/>
              <a:t>Puunkorjuu ja kantavuus</a:t>
            </a:r>
          </a:p>
        </p:txBody>
      </p:sp>
      <p:sp>
        <p:nvSpPr>
          <p:cNvPr id="4" name="Dian numeron paikkamerkki 3">
            <a:extLst>
              <a:ext uri="{FF2B5EF4-FFF2-40B4-BE49-F238E27FC236}">
                <a16:creationId xmlns:a16="http://schemas.microsoft.com/office/drawing/2014/main" id="{964C280D-F4D8-420A-8CD1-2F21FA916C25}"/>
              </a:ext>
            </a:extLst>
          </p:cNvPr>
          <p:cNvSpPr>
            <a:spLocks noGrp="1"/>
          </p:cNvSpPr>
          <p:nvPr>
            <p:ph type="sldNum" sz="quarter" idx="12"/>
          </p:nvPr>
        </p:nvSpPr>
        <p:spPr/>
        <p:txBody>
          <a:bodyPr/>
          <a:lstStyle/>
          <a:p>
            <a:fld id="{2020BB7A-7565-440A-AF71-226D618FE89D}" type="slidenum">
              <a:rPr lang="fi-FI" smtClean="0"/>
              <a:t>23</a:t>
            </a:fld>
            <a:endParaRPr lang="fi-FI"/>
          </a:p>
        </p:txBody>
      </p:sp>
      <p:sp>
        <p:nvSpPr>
          <p:cNvPr id="6" name="Suorakulmio 5">
            <a:extLst>
              <a:ext uri="{FF2B5EF4-FFF2-40B4-BE49-F238E27FC236}">
                <a16:creationId xmlns:a16="http://schemas.microsoft.com/office/drawing/2014/main" id="{9FAF12D0-5826-4A5B-9A16-26A331FE08EC}"/>
              </a:ext>
            </a:extLst>
          </p:cNvPr>
          <p:cNvSpPr/>
          <p:nvPr/>
        </p:nvSpPr>
        <p:spPr>
          <a:xfrm>
            <a:off x="576000" y="1359975"/>
            <a:ext cx="11388928" cy="2831544"/>
          </a:xfrm>
          <a:prstGeom prst="rect">
            <a:avLst/>
          </a:prstGeom>
        </p:spPr>
        <p:txBody>
          <a:bodyPr wrap="square" lIns="91440" tIns="45720" rIns="91440" bIns="45720" anchor="t">
            <a:spAutoFit/>
          </a:bodyPr>
          <a:lstStyle/>
          <a:p>
            <a:r>
              <a:rPr lang="fi-FI" sz="1400" b="1" dirty="0"/>
              <a:t>Turvemaiden kantavuusluokitus</a:t>
            </a:r>
          </a:p>
          <a:p>
            <a:r>
              <a:rPr lang="fi-FI" sz="1400" dirty="0"/>
              <a:t>Heikkoa maaperän kantavuutta ennakoi erityisesti:  </a:t>
            </a:r>
          </a:p>
          <a:p>
            <a:pPr marL="171450" indent="-171450">
              <a:buFont typeface="Arial" panose="020B0604020202020204" pitchFamily="34" charset="0"/>
              <a:buChar char="•"/>
            </a:pPr>
            <a:r>
              <a:rPr lang="fi-FI" sz="1400" dirty="0"/>
              <a:t>kasvukauden aikana veden vallassa olevat painanteet </a:t>
            </a:r>
          </a:p>
          <a:p>
            <a:pPr marL="171450" indent="-171450">
              <a:buFont typeface="Arial" panose="020B0604020202020204" pitchFamily="34" charset="0"/>
              <a:buChar char="•"/>
            </a:pPr>
            <a:r>
              <a:rPr lang="fi-FI" sz="1400" dirty="0"/>
              <a:t>avosoiden ojitusalueet</a:t>
            </a:r>
          </a:p>
          <a:p>
            <a:pPr marL="171450" indent="-171450">
              <a:buFont typeface="Arial" panose="020B0604020202020204" pitchFamily="34" charset="0"/>
              <a:buChar char="•"/>
            </a:pPr>
            <a:r>
              <a:rPr lang="fi-FI" sz="1400" dirty="0"/>
              <a:t>vähäpuustoiset kohdat</a:t>
            </a:r>
          </a:p>
          <a:p>
            <a:pPr marL="171450" indent="-171450">
              <a:buFont typeface="Arial" panose="020B0604020202020204" pitchFamily="34" charset="0"/>
              <a:buChar char="•"/>
            </a:pPr>
            <a:endParaRPr lang="fi-FI" sz="1400" dirty="0"/>
          </a:p>
          <a:p>
            <a:r>
              <a:rPr lang="fi-FI" sz="1400" dirty="0"/>
              <a:t>Turvemaille on laadittu kantavuusluokitus, jota voi käyttää apuvälineenä maapohjan kantavuuden arvioinnissa. Turvemaan kantavuutta arvioitaessa selvitetään alueen puuston määrä, pohjaveden pinnan syvyys ja turvekerroksen paksuus. Näiden tekijöiden ja keskimääräisen metsäkuljetusmatkan perusteella luokitellaan ajouraverkostolle kohdistuvaa kuormitusta. Kantavuusluokitusta voi hyödyntää muun muassa sulan maan aikana korjuukelpoisten lohkojen rajauksessa.</a:t>
            </a:r>
          </a:p>
          <a:p>
            <a:r>
              <a:rPr lang="fi-FI" sz="1400" dirty="0"/>
              <a:t>Turvemaiden kantavuuteen vaikuttaa myös roudan muodostuminen. </a:t>
            </a:r>
          </a:p>
          <a:p>
            <a:endParaRPr lang="fi-FI" sz="1200" dirty="0">
              <a:highlight>
                <a:srgbClr val="FFFF00"/>
              </a:highlight>
            </a:endParaRPr>
          </a:p>
          <a:p>
            <a:endParaRPr lang="fi-FI" sz="1200" dirty="0"/>
          </a:p>
        </p:txBody>
      </p:sp>
      <p:pic>
        <p:nvPicPr>
          <p:cNvPr id="7" name="Kuva 6">
            <a:extLst>
              <a:ext uri="{FF2B5EF4-FFF2-40B4-BE49-F238E27FC236}">
                <a16:creationId xmlns:a16="http://schemas.microsoft.com/office/drawing/2014/main" id="{8F23B394-8021-493C-ABBD-DE9524ED27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1573" y="3897497"/>
            <a:ext cx="5491067" cy="2823978"/>
          </a:xfrm>
          <a:prstGeom prst="rect">
            <a:avLst/>
          </a:prstGeom>
        </p:spPr>
      </p:pic>
    </p:spTree>
    <p:extLst>
      <p:ext uri="{BB962C8B-B14F-4D97-AF65-F5344CB8AC3E}">
        <p14:creationId xmlns:p14="http://schemas.microsoft.com/office/powerpoint/2010/main" val="1040667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343E2-434A-474B-8D35-4AB175AF22CE}"/>
              </a:ext>
            </a:extLst>
          </p:cNvPr>
          <p:cNvSpPr>
            <a:spLocks noGrp="1"/>
          </p:cNvSpPr>
          <p:nvPr>
            <p:ph type="title"/>
          </p:nvPr>
        </p:nvSpPr>
        <p:spPr/>
        <p:txBody>
          <a:bodyPr/>
          <a:lstStyle/>
          <a:p>
            <a:r>
              <a:rPr lang="fi-FI"/>
              <a:t>Turvemaiden hiilikysymykset</a:t>
            </a:r>
          </a:p>
        </p:txBody>
      </p:sp>
      <p:sp>
        <p:nvSpPr>
          <p:cNvPr id="3" name="Sisällön paikkamerkki 2">
            <a:extLst>
              <a:ext uri="{FF2B5EF4-FFF2-40B4-BE49-F238E27FC236}">
                <a16:creationId xmlns:a16="http://schemas.microsoft.com/office/drawing/2014/main" id="{DB120C54-4E31-4355-BCB6-06C291789B68}"/>
              </a:ext>
            </a:extLst>
          </p:cNvPr>
          <p:cNvSpPr>
            <a:spLocks noGrp="1"/>
          </p:cNvSpPr>
          <p:nvPr>
            <p:ph idx="1"/>
          </p:nvPr>
        </p:nvSpPr>
        <p:spPr>
          <a:xfrm>
            <a:off x="711200" y="1589125"/>
            <a:ext cx="8514000" cy="4176000"/>
          </a:xfrm>
        </p:spPr>
        <p:txBody>
          <a:bodyPr/>
          <a:lstStyle/>
          <a:p>
            <a:pPr marL="0" indent="0">
              <a:buNone/>
            </a:pPr>
            <a:r>
              <a:rPr lang="fi-FI" sz="2000" b="1" dirty="0"/>
              <a:t>Jatkuva kasvatus</a:t>
            </a:r>
          </a:p>
          <a:p>
            <a:pPr marL="0" indent="0">
              <a:buNone/>
            </a:pPr>
            <a:r>
              <a:rPr lang="fi-FI" sz="2000" dirty="0"/>
              <a:t>Jatkuvan kasvatuksen menetelmällä pyritään tasapainottamaan turpeen vedenpinnan korkeutta. Veden korkeus vaikuttaa turpeen hajotukseen ja sitä kautta maaperän kasvihuonekaasupäästöihin. </a:t>
            </a:r>
          </a:p>
          <a:p>
            <a:pPr marL="0" indent="0">
              <a:buNone/>
            </a:pPr>
            <a:r>
              <a:rPr lang="fi-FI" sz="2000" dirty="0"/>
              <a:t>Jatkuvassa kasvatuksessa pyritään tilanteeseen, jossa vedenpinta pysyy tasaisesti lähellä turpeen pintaa. Tutkimusnäyttö menetelmän toimivuudesta ei ole vahvaa. Puuston kehitys vaikuttaa sekä kariketuotantoon, että ympäristöolosuhteisiin ja nämä taas heijastuvat maaperän hiilitaseisiin. Lyhyellä aikavälillä avohakkuu saattaa hävittää maaperästä hiiltä, sillä kariketuotos vähenee ja muutokset ympäristöolosuhteissa saattavat kiihdyttää turpeen hajotustoimintaa. </a:t>
            </a:r>
          </a:p>
          <a:p>
            <a:pPr marL="0" indent="0">
              <a:buNone/>
            </a:pPr>
            <a:endParaRPr lang="fi-FI" dirty="0"/>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A3230059-E56C-4FBD-90EB-1322AF3400FA}"/>
              </a:ext>
            </a:extLst>
          </p:cNvPr>
          <p:cNvSpPr>
            <a:spLocks noGrp="1"/>
          </p:cNvSpPr>
          <p:nvPr>
            <p:ph type="sldNum" sz="quarter" idx="12"/>
          </p:nvPr>
        </p:nvSpPr>
        <p:spPr/>
        <p:txBody>
          <a:bodyPr/>
          <a:lstStyle/>
          <a:p>
            <a:fld id="{2020BB7A-7565-440A-AF71-226D618FE89D}" type="slidenum">
              <a:rPr lang="fi-FI" smtClean="0"/>
              <a:t>24</a:t>
            </a:fld>
            <a:endParaRPr lang="fi-FI"/>
          </a:p>
        </p:txBody>
      </p:sp>
    </p:spTree>
    <p:extLst>
      <p:ext uri="{BB962C8B-B14F-4D97-AF65-F5344CB8AC3E}">
        <p14:creationId xmlns:p14="http://schemas.microsoft.com/office/powerpoint/2010/main" val="305721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343E2-434A-474B-8D35-4AB175AF22CE}"/>
              </a:ext>
            </a:extLst>
          </p:cNvPr>
          <p:cNvSpPr>
            <a:spLocks noGrp="1"/>
          </p:cNvSpPr>
          <p:nvPr>
            <p:ph type="title"/>
          </p:nvPr>
        </p:nvSpPr>
        <p:spPr/>
        <p:txBody>
          <a:bodyPr/>
          <a:lstStyle/>
          <a:p>
            <a:r>
              <a:rPr lang="fi-FI"/>
              <a:t>Turvemaiden hiilikysymykset</a:t>
            </a:r>
          </a:p>
        </p:txBody>
      </p:sp>
      <p:sp>
        <p:nvSpPr>
          <p:cNvPr id="3" name="Sisällön paikkamerkki 2">
            <a:extLst>
              <a:ext uri="{FF2B5EF4-FFF2-40B4-BE49-F238E27FC236}">
                <a16:creationId xmlns:a16="http://schemas.microsoft.com/office/drawing/2014/main" id="{DB120C54-4E31-4355-BCB6-06C291789B68}"/>
              </a:ext>
            </a:extLst>
          </p:cNvPr>
          <p:cNvSpPr>
            <a:spLocks noGrp="1"/>
          </p:cNvSpPr>
          <p:nvPr>
            <p:ph idx="1"/>
          </p:nvPr>
        </p:nvSpPr>
        <p:spPr>
          <a:xfrm>
            <a:off x="711200" y="1589125"/>
            <a:ext cx="10271680" cy="4176000"/>
          </a:xfrm>
        </p:spPr>
        <p:txBody>
          <a:bodyPr/>
          <a:lstStyle/>
          <a:p>
            <a:pPr marL="0" indent="0">
              <a:buNone/>
            </a:pPr>
            <a:r>
              <a:rPr lang="fi-FI" sz="1800" b="1" dirty="0"/>
              <a:t>Ennallistaminen</a:t>
            </a:r>
          </a:p>
          <a:p>
            <a:pPr marL="0" indent="0">
              <a:buNone/>
            </a:pPr>
            <a:r>
              <a:rPr lang="fi-FI" sz="1800" dirty="0"/>
              <a:t>Suon ennallistaminen hillitsee ilmastonmuutosta estämällä turpeen hajoamista ja siten turvaamalla turpeen hiilivaraston säilymistä. Tällä on pitkällä aikavälillä suuri merkitys, koska metsäojitettujen soiden turpeen hiilivarasto on keskimäärin noin kymmenkertainen niiden puuston hiilivarastoon verrattuna. Erityisesti ravinteikkaita paksuturpeisia soita kannattaa ennallistaa turpeen hiilivaraston turvaamiseksi, koska niillä on suuri turpeen hiilivarasto, joka ojitetussa tilanteessa hupenee. </a:t>
            </a:r>
          </a:p>
          <a:p>
            <a:pPr marL="0" indent="0">
              <a:buNone/>
            </a:pPr>
            <a:r>
              <a:rPr lang="fi-FI" sz="1800" dirty="0"/>
              <a:t>Lyhyellä aikavälillä suon ennallistamisella on myös ilmastonmuutosta kiihdyttäviä vaikutuksia, koska ennallistaminen lisää suon metaanipäästöä sekä heikentää puuston kasvuoloja, mikä vähentää puuston hiilensidonnan mahdollisuuksia. Ennallistamisen kokonaisvaikutus, kun otetaan huomioon maaperän kasvihuonekaasupäästöt ja puuston hiilinielu, on useimmissa tapauksissa lyhyellä aikavälillä ilmastoa lämmittävä. </a:t>
            </a:r>
          </a:p>
          <a:p>
            <a:pPr marL="0" indent="0">
              <a:buNone/>
            </a:pPr>
            <a:r>
              <a:rPr lang="fi-FI" sz="1800" dirty="0"/>
              <a:t>Pitkällä aikavälillä vaikutus kehittyy ilmastoa viilentäväksi erityisesti sellaisilla rehevillä soilla, joilla on paksu turvekerros.</a:t>
            </a:r>
          </a:p>
          <a:p>
            <a:pPr marL="0" indent="0">
              <a:buNone/>
            </a:pPr>
            <a:endParaRPr lang="fi-FI" sz="1000" dirty="0"/>
          </a:p>
          <a:p>
            <a:pPr marL="0" indent="0">
              <a:buNone/>
            </a:pPr>
            <a:endParaRPr lang="fi-FI" dirty="0"/>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A3230059-E56C-4FBD-90EB-1322AF3400FA}"/>
              </a:ext>
            </a:extLst>
          </p:cNvPr>
          <p:cNvSpPr>
            <a:spLocks noGrp="1"/>
          </p:cNvSpPr>
          <p:nvPr>
            <p:ph type="sldNum" sz="quarter" idx="12"/>
          </p:nvPr>
        </p:nvSpPr>
        <p:spPr/>
        <p:txBody>
          <a:bodyPr/>
          <a:lstStyle/>
          <a:p>
            <a:fld id="{2020BB7A-7565-440A-AF71-226D618FE89D}" type="slidenum">
              <a:rPr lang="fi-FI" smtClean="0"/>
              <a:t>25</a:t>
            </a:fld>
            <a:endParaRPr lang="fi-FI"/>
          </a:p>
        </p:txBody>
      </p:sp>
    </p:spTree>
    <p:extLst>
      <p:ext uri="{BB962C8B-B14F-4D97-AF65-F5344CB8AC3E}">
        <p14:creationId xmlns:p14="http://schemas.microsoft.com/office/powerpoint/2010/main" val="2764640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343E2-434A-474B-8D35-4AB175AF22CE}"/>
              </a:ext>
            </a:extLst>
          </p:cNvPr>
          <p:cNvSpPr>
            <a:spLocks noGrp="1"/>
          </p:cNvSpPr>
          <p:nvPr>
            <p:ph type="title"/>
          </p:nvPr>
        </p:nvSpPr>
        <p:spPr/>
        <p:txBody>
          <a:bodyPr/>
          <a:lstStyle/>
          <a:p>
            <a:r>
              <a:rPr lang="fi-FI"/>
              <a:t>Turvemaiden hiilikysymykset</a:t>
            </a:r>
          </a:p>
        </p:txBody>
      </p:sp>
      <p:sp>
        <p:nvSpPr>
          <p:cNvPr id="3" name="Sisällön paikkamerkki 2">
            <a:extLst>
              <a:ext uri="{FF2B5EF4-FFF2-40B4-BE49-F238E27FC236}">
                <a16:creationId xmlns:a16="http://schemas.microsoft.com/office/drawing/2014/main" id="{DB120C54-4E31-4355-BCB6-06C291789B68}"/>
              </a:ext>
            </a:extLst>
          </p:cNvPr>
          <p:cNvSpPr>
            <a:spLocks noGrp="1"/>
          </p:cNvSpPr>
          <p:nvPr>
            <p:ph idx="1"/>
          </p:nvPr>
        </p:nvSpPr>
        <p:spPr>
          <a:xfrm>
            <a:off x="670640" y="1667664"/>
            <a:ext cx="10546000" cy="4176000"/>
          </a:xfrm>
        </p:spPr>
        <p:txBody>
          <a:bodyPr/>
          <a:lstStyle/>
          <a:p>
            <a:pPr marL="0" indent="0">
              <a:buNone/>
            </a:pPr>
            <a:r>
              <a:rPr lang="fi-FI" sz="1600" b="1" dirty="0"/>
              <a:t>Lannoitus</a:t>
            </a:r>
          </a:p>
          <a:p>
            <a:pPr marL="0" indent="0">
              <a:buNone/>
            </a:pPr>
            <a:r>
              <a:rPr lang="fi-FI" sz="1600" dirty="0"/>
              <a:t>Lannoituksen myötä puusto kasvaa paremmin, mikä lisää kohteen hiilidioksidinielua. Samaan aikaan lannoitus voi lisätä kariketuotantoa ja sitä kautta maaperän hiilivirtaa. </a:t>
            </a:r>
          </a:p>
          <a:p>
            <a:pPr marL="0" indent="0">
              <a:buNone/>
            </a:pPr>
            <a:r>
              <a:rPr lang="fi-FI" sz="1600" dirty="0"/>
              <a:t>Tuhkalannoituksen vaikutuksia maaperän kasvihuonekaasupäästöihin on tutkittu melko paljon mutta kasvupaikkakohtaisessa tiedossa on edelleen puutteita. Tuhkalannoituksen ei ole todettu lisäävän maaperän hiilidioksidipäästöjä heti lannoituksen jälkeen. Hiilidioksidipäästöt voivat sitä vastoin kasvaa myöhemmin, jos kasvava puusto lisää veden haihdutusta ja laskee turpeen vedenpintaa. Tällöin turvekerros hapettuu ja turpeen hajoaminen voimistuu. Usein lannoitettava kohde on jo ennestään runsaspuustoinen, kuten </a:t>
            </a:r>
            <a:r>
              <a:rPr lang="fi-FI" sz="1600" dirty="0" err="1"/>
              <a:t>Mtkg</a:t>
            </a:r>
            <a:r>
              <a:rPr lang="fi-FI" sz="1600" dirty="0"/>
              <a:t> II- ja </a:t>
            </a:r>
            <a:r>
              <a:rPr lang="fi-FI" sz="1600" dirty="0" err="1"/>
              <a:t>Ptkg</a:t>
            </a:r>
            <a:r>
              <a:rPr lang="fi-FI" sz="1600" dirty="0"/>
              <a:t> II-tyypin kasvupaikat. Näillä kohteilla vedenpinnan lasku ja siitä seuraavat hiilidioksidipäästöt voivat olla vähäisempiä. Ravinteiden saatavuuden parantuessa maaperän hajotustoimintakin paranee. Siksi turpeen hävikki voi kiihtyä, vaikka lannoituksesta ei seuraisi merkittävää vedenpinnan laskua.</a:t>
            </a:r>
          </a:p>
          <a:p>
            <a:pPr marL="0" indent="0">
              <a:buNone/>
            </a:pPr>
            <a:r>
              <a:rPr lang="fi-FI" sz="1600" dirty="0"/>
              <a:t>Lannoitusta seuraavien vuosien aikana ei ole havaittu merkittäviä vaikutuksia maaperän metaani- tai typpioksiduulipäästöihin. Vuosikymmenten aikaskaalassakaan lannoituksen ei ole todettu lisäävän typpioksiduulipäästöjä. Jos lannoituskohteella on ollut metaanipäästöjä ennen lannoitusta, niin niiden voidaan olettaa vähenevän tai mahdollisesti jopa loppuvan lisääntyneen puuston laskiessa vedenpintaa.</a:t>
            </a:r>
          </a:p>
          <a:p>
            <a:pPr marL="0" indent="0">
              <a:buNone/>
            </a:pPr>
            <a:endParaRPr lang="fi-FI" sz="1000" dirty="0"/>
          </a:p>
          <a:p>
            <a:pPr marL="0" indent="0">
              <a:buNone/>
            </a:pPr>
            <a:endParaRPr lang="fi-FI" dirty="0"/>
          </a:p>
          <a:p>
            <a:pPr marL="0" indent="0">
              <a:buNone/>
            </a:pPr>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A3230059-E56C-4FBD-90EB-1322AF3400FA}"/>
              </a:ext>
            </a:extLst>
          </p:cNvPr>
          <p:cNvSpPr>
            <a:spLocks noGrp="1"/>
          </p:cNvSpPr>
          <p:nvPr>
            <p:ph type="sldNum" sz="quarter" idx="12"/>
          </p:nvPr>
        </p:nvSpPr>
        <p:spPr/>
        <p:txBody>
          <a:bodyPr/>
          <a:lstStyle/>
          <a:p>
            <a:fld id="{2020BB7A-7565-440A-AF71-226D618FE89D}" type="slidenum">
              <a:rPr lang="fi-FI" smtClean="0"/>
              <a:t>26</a:t>
            </a:fld>
            <a:endParaRPr lang="fi-FI"/>
          </a:p>
        </p:txBody>
      </p:sp>
    </p:spTree>
    <p:extLst>
      <p:ext uri="{BB962C8B-B14F-4D97-AF65-F5344CB8AC3E}">
        <p14:creationId xmlns:p14="http://schemas.microsoft.com/office/powerpoint/2010/main" val="1562990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343E2-434A-474B-8D35-4AB175AF22CE}"/>
              </a:ext>
            </a:extLst>
          </p:cNvPr>
          <p:cNvSpPr>
            <a:spLocks noGrp="1"/>
          </p:cNvSpPr>
          <p:nvPr>
            <p:ph type="title"/>
          </p:nvPr>
        </p:nvSpPr>
        <p:spPr>
          <a:xfrm>
            <a:off x="576000" y="365125"/>
            <a:ext cx="10904800" cy="1224000"/>
          </a:xfrm>
        </p:spPr>
        <p:txBody>
          <a:bodyPr anchor="t">
            <a:normAutofit/>
          </a:bodyPr>
          <a:lstStyle/>
          <a:p>
            <a:r>
              <a:rPr lang="fi-FI"/>
              <a:t>Turvemaiden hiilikysymykset</a:t>
            </a:r>
          </a:p>
        </p:txBody>
      </p:sp>
      <p:sp>
        <p:nvSpPr>
          <p:cNvPr id="3" name="Sisällön paikkamerkki 2">
            <a:extLst>
              <a:ext uri="{FF2B5EF4-FFF2-40B4-BE49-F238E27FC236}">
                <a16:creationId xmlns:a16="http://schemas.microsoft.com/office/drawing/2014/main" id="{DB120C54-4E31-4355-BCB6-06C291789B68}"/>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1400" b="1" dirty="0"/>
              <a:t>Ojituksen kunnostus</a:t>
            </a:r>
          </a:p>
          <a:p>
            <a:pPr marL="0" indent="0">
              <a:lnSpc>
                <a:spcPct val="90000"/>
              </a:lnSpc>
              <a:buNone/>
            </a:pPr>
            <a:r>
              <a:rPr lang="fi-FI" sz="1400" dirty="0"/>
              <a:t>Turpeen hajoaminen ja siitä johtuvat ilmastoa lämmittävät hiilidioksidin ja typpioksiduulin päästöt ovat sitä suuremmat, mitä tehokkaammin suo on kuivattu. Tämän takia kuivatusta on syytä tehostaa ojituksen kunnostuksella vain silloin, kun se parantaa merkittävästi puuston kasvuoloja. Tällöin puuston lisääntynyt kasvu ja hiilinielu voi lyhyellä aikavälillä kompensoida turpeen hajotuksen lisääntymisen aiheuttamia päästöjä.</a:t>
            </a:r>
          </a:p>
          <a:p>
            <a:pPr marL="0" indent="0">
              <a:lnSpc>
                <a:spcPct val="90000"/>
              </a:lnSpc>
              <a:buNone/>
            </a:pPr>
            <a:r>
              <a:rPr lang="fi-FI" sz="1400" dirty="0"/>
              <a:t>Ojituksen toistuvat kunnostukset ylläpitävät etenkin rehevillä, ruoho- ja mustikkaturvekankaan kasvupaikoilla tapahtuvaa turpeen vähittäistä hajoamista ja siitä seuraavia kasvihuonekaasupäästöjä. Pitkällä aikavälillä turpeen hajoamisesta voi vapautua huomattavasti enemmän päästöjä, kuin puuston ja puutuotteiden hiilivarasto voi sitoa ilmakehästä. Puuston ja puutuotteiden keskimääräinen (kiertoajan yli laskettu) hiilivarasto vastaa vain noin 10–15 cm paksuisen turvekerroksen hiilivarastoa. Siten rehevien soiden pitämisellä kuivattuna on pitkällä aikavälillä ilmastoa lämmittävä vaikutus, kun kasvupaikalla on paksu turvekerros.</a:t>
            </a:r>
          </a:p>
          <a:p>
            <a:pPr marL="0" indent="0">
              <a:lnSpc>
                <a:spcPct val="90000"/>
              </a:lnSpc>
              <a:buNone/>
            </a:pPr>
            <a:endParaRPr lang="fi-FI" sz="1400" dirty="0"/>
          </a:p>
          <a:p>
            <a:pPr marL="0" indent="0">
              <a:lnSpc>
                <a:spcPct val="90000"/>
              </a:lnSpc>
              <a:buNone/>
            </a:pPr>
            <a:endParaRPr lang="fi-FI" sz="1400" dirty="0"/>
          </a:p>
          <a:p>
            <a:pPr marL="0" indent="0">
              <a:lnSpc>
                <a:spcPct val="90000"/>
              </a:lnSpc>
              <a:buNone/>
            </a:pPr>
            <a:endParaRPr lang="fi-FI" sz="1400" dirty="0"/>
          </a:p>
          <a:p>
            <a:pPr marL="0" indent="0">
              <a:lnSpc>
                <a:spcPct val="90000"/>
              </a:lnSpc>
              <a:buNone/>
            </a:pPr>
            <a:endParaRPr lang="fi-FI" sz="1400" dirty="0"/>
          </a:p>
        </p:txBody>
      </p:sp>
      <p:pic>
        <p:nvPicPr>
          <p:cNvPr id="7" name="Kuva 6" descr="Kuva, joka sisältää kohteen ulko, ruoho, kasvi&#10;&#10;Kuvaus luotu automaattisesti">
            <a:extLst>
              <a:ext uri="{FF2B5EF4-FFF2-40B4-BE49-F238E27FC236}">
                <a16:creationId xmlns:a16="http://schemas.microsoft.com/office/drawing/2014/main" id="{1E8E3AA0-AD3F-4860-9BAA-03C87BF565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825625"/>
            <a:ext cx="5292000" cy="4176000"/>
          </a:xfrm>
          <a:prstGeom prst="rect">
            <a:avLst/>
          </a:prstGeom>
          <a:noFill/>
        </p:spPr>
      </p:pic>
      <p:sp>
        <p:nvSpPr>
          <p:cNvPr id="4" name="Dian numeron paikkamerkki 3">
            <a:extLst>
              <a:ext uri="{FF2B5EF4-FFF2-40B4-BE49-F238E27FC236}">
                <a16:creationId xmlns:a16="http://schemas.microsoft.com/office/drawing/2014/main" id="{A3230059-E56C-4FBD-90EB-1322AF3400FA}"/>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27</a:t>
            </a:fld>
            <a:endParaRPr lang="fi-FI"/>
          </a:p>
        </p:txBody>
      </p:sp>
    </p:spTree>
    <p:extLst>
      <p:ext uri="{BB962C8B-B14F-4D97-AF65-F5344CB8AC3E}">
        <p14:creationId xmlns:p14="http://schemas.microsoft.com/office/powerpoint/2010/main" val="1121630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499E3-BE55-4E65-AEB4-D98EA0180292}"/>
              </a:ext>
            </a:extLst>
          </p:cNvPr>
          <p:cNvSpPr>
            <a:spLocks noGrp="1"/>
          </p:cNvSpPr>
          <p:nvPr>
            <p:ph type="title"/>
          </p:nvPr>
        </p:nvSpPr>
        <p:spPr>
          <a:xfrm>
            <a:off x="5435080" y="336743"/>
            <a:ext cx="6143777" cy="1224000"/>
          </a:xfrm>
        </p:spPr>
        <p:txBody>
          <a:bodyPr/>
          <a:lstStyle/>
          <a:p>
            <a:r>
              <a:rPr lang="fi-FI" dirty="0"/>
              <a:t>Maaperän huomioiminen vesiensuojelussa</a:t>
            </a:r>
          </a:p>
        </p:txBody>
      </p:sp>
      <p:sp>
        <p:nvSpPr>
          <p:cNvPr id="5" name="Dian numeron paikkamerkki 4">
            <a:extLst>
              <a:ext uri="{FF2B5EF4-FFF2-40B4-BE49-F238E27FC236}">
                <a16:creationId xmlns:a16="http://schemas.microsoft.com/office/drawing/2014/main" id="{B5C707B5-F86B-489F-B3D9-B24471B451E8}"/>
              </a:ext>
            </a:extLst>
          </p:cNvPr>
          <p:cNvSpPr>
            <a:spLocks noGrp="1"/>
          </p:cNvSpPr>
          <p:nvPr>
            <p:ph type="sldNum" sz="quarter" idx="12"/>
          </p:nvPr>
        </p:nvSpPr>
        <p:spPr/>
        <p:txBody>
          <a:bodyPr/>
          <a:lstStyle/>
          <a:p>
            <a:fld id="{2020BB7A-7565-440A-AF71-226D618FE89D}" type="slidenum">
              <a:rPr lang="fi-FI" smtClean="0"/>
              <a:t>28</a:t>
            </a:fld>
            <a:endParaRPr lang="fi-FI"/>
          </a:p>
        </p:txBody>
      </p:sp>
      <p:sp>
        <p:nvSpPr>
          <p:cNvPr id="6" name="Tekstiruutu 5">
            <a:extLst>
              <a:ext uri="{FF2B5EF4-FFF2-40B4-BE49-F238E27FC236}">
                <a16:creationId xmlns:a16="http://schemas.microsoft.com/office/drawing/2014/main" id="{E9E2545C-343C-4000-9EAE-5304F9016E1C}"/>
              </a:ext>
            </a:extLst>
          </p:cNvPr>
          <p:cNvSpPr txBox="1"/>
          <p:nvPr/>
        </p:nvSpPr>
        <p:spPr>
          <a:xfrm>
            <a:off x="0" y="29872"/>
            <a:ext cx="13421016" cy="276999"/>
          </a:xfrm>
          <a:prstGeom prst="rect">
            <a:avLst/>
          </a:prstGeom>
          <a:noFill/>
        </p:spPr>
        <p:txBody>
          <a:bodyPr wrap="square" rtlCol="0">
            <a:spAutoFit/>
          </a:bodyPr>
          <a:lstStyle/>
          <a:p>
            <a:pPr algn="l"/>
            <a:r>
              <a:rPr lang="fi-FI" sz="1200" dirty="0"/>
              <a:t> </a:t>
            </a:r>
          </a:p>
        </p:txBody>
      </p:sp>
      <p:pic>
        <p:nvPicPr>
          <p:cNvPr id="3074" name="c6383b59-6c10-4d80-942d-794fd96ada30" descr="Image">
            <a:extLst>
              <a:ext uri="{FF2B5EF4-FFF2-40B4-BE49-F238E27FC236}">
                <a16:creationId xmlns:a16="http://schemas.microsoft.com/office/drawing/2014/main" id="{182C595A-3274-4B10-B89B-FB70F4E6C7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46158" cy="690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isällön paikkamerkki 6">
            <a:extLst>
              <a:ext uri="{FF2B5EF4-FFF2-40B4-BE49-F238E27FC236}">
                <a16:creationId xmlns:a16="http://schemas.microsoft.com/office/drawing/2014/main" id="{129AA29E-4500-484E-BFDD-A1A2983D97B3}"/>
              </a:ext>
            </a:extLst>
          </p:cNvPr>
          <p:cNvSpPr>
            <a:spLocks noGrp="1"/>
          </p:cNvSpPr>
          <p:nvPr>
            <p:ph sz="half" idx="1"/>
          </p:nvPr>
        </p:nvSpPr>
        <p:spPr>
          <a:xfrm>
            <a:off x="5435080" y="2296522"/>
            <a:ext cx="6579712" cy="3795934"/>
          </a:xfrm>
        </p:spPr>
        <p:txBody>
          <a:bodyPr/>
          <a:lstStyle/>
          <a:p>
            <a:pPr marL="0" indent="0">
              <a:buNone/>
            </a:pPr>
            <a:r>
              <a:rPr lang="fi-FI" sz="2400" dirty="0"/>
              <a:t>Metsätaloustoimet ojitusalueilla aiheuttavat usein kiintoaines- ja ravinnekuormitusta. Siksi metsätalouden toimenpiteissä huolehditaan vesiensuojelusta. </a:t>
            </a:r>
          </a:p>
          <a:p>
            <a:pPr marL="0" indent="0">
              <a:buNone/>
            </a:pPr>
            <a:r>
              <a:rPr lang="fi-FI" sz="2400" dirty="0"/>
              <a:t>Ojien kunnostuksen lisäksi vesistökuormitusta muodostuu turvemaiden maanmuokkauksesta ja puunkorjuusta. Turvemailla on käytössä useita vesiensuojeluratkaisuja, jotka auttavat vähentämään metsätalouden aiheuttamia vesistöhaittoja. </a:t>
            </a:r>
          </a:p>
        </p:txBody>
      </p:sp>
    </p:spTree>
    <p:extLst>
      <p:ext uri="{BB962C8B-B14F-4D97-AF65-F5344CB8AC3E}">
        <p14:creationId xmlns:p14="http://schemas.microsoft.com/office/powerpoint/2010/main" val="267156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499E3-BE55-4E65-AEB4-D98EA0180292}"/>
              </a:ext>
            </a:extLst>
          </p:cNvPr>
          <p:cNvSpPr>
            <a:spLocks noGrp="1"/>
          </p:cNvSpPr>
          <p:nvPr>
            <p:ph type="title"/>
          </p:nvPr>
        </p:nvSpPr>
        <p:spPr>
          <a:xfrm>
            <a:off x="576000" y="365125"/>
            <a:ext cx="10904800" cy="1224000"/>
          </a:xfrm>
        </p:spPr>
        <p:txBody>
          <a:bodyPr anchor="t">
            <a:normAutofit/>
          </a:bodyPr>
          <a:lstStyle/>
          <a:p>
            <a:r>
              <a:rPr lang="fi-FI"/>
              <a:t>Maaperän huomioiminen vesiensuojelussa</a:t>
            </a:r>
          </a:p>
        </p:txBody>
      </p:sp>
      <p:sp>
        <p:nvSpPr>
          <p:cNvPr id="3" name="Sisällön paikkamerkki 2">
            <a:extLst>
              <a:ext uri="{FF2B5EF4-FFF2-40B4-BE49-F238E27FC236}">
                <a16:creationId xmlns:a16="http://schemas.microsoft.com/office/drawing/2014/main" id="{F155E71C-9405-47B3-913A-15A8B1224FA7}"/>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1400" b="1" dirty="0"/>
              <a:t>Huomio vesiensuojeluun</a:t>
            </a:r>
          </a:p>
          <a:p>
            <a:pPr marL="0" indent="0">
              <a:lnSpc>
                <a:spcPct val="90000"/>
              </a:lnSpc>
              <a:buNone/>
            </a:pPr>
            <a:r>
              <a:rPr lang="fi-FI" sz="1400" dirty="0"/>
              <a:t>Vesiensuojeluun on syytä kiinnittää huomiota aina toimittaessa turvemaalla. Erityistä huomiota tulisi kiinnittää silloin, kun</a:t>
            </a:r>
          </a:p>
          <a:p>
            <a:pPr>
              <a:lnSpc>
                <a:spcPct val="90000"/>
              </a:lnSpc>
            </a:pPr>
            <a:r>
              <a:rPr lang="fi-FI" sz="1400" dirty="0"/>
              <a:t>Turpeen alainen maapohja on hienojakoista, lajittunutta ja viljavaa</a:t>
            </a:r>
          </a:p>
          <a:p>
            <a:pPr>
              <a:lnSpc>
                <a:spcPct val="90000"/>
              </a:lnSpc>
            </a:pPr>
            <a:r>
              <a:rPr lang="fi-FI" sz="1400" dirty="0"/>
              <a:t>Turve on pitkälle maatunutta</a:t>
            </a:r>
          </a:p>
          <a:p>
            <a:pPr>
              <a:lnSpc>
                <a:spcPct val="90000"/>
              </a:lnSpc>
            </a:pPr>
            <a:r>
              <a:rPr lang="fi-FI" sz="1400" dirty="0"/>
              <a:t>Alueella tehdään ojitusmätästystä, naveromätästystä tai kantojen nostoa</a:t>
            </a:r>
          </a:p>
          <a:p>
            <a:pPr>
              <a:lnSpc>
                <a:spcPct val="90000"/>
              </a:lnSpc>
            </a:pPr>
            <a:r>
              <a:rPr lang="fi-FI" sz="1400" dirty="0"/>
              <a:t>Toimitaan sulan maan tai kelirikkoaikana</a:t>
            </a:r>
          </a:p>
          <a:p>
            <a:pPr>
              <a:lnSpc>
                <a:spcPct val="90000"/>
              </a:lnSpc>
            </a:pPr>
            <a:r>
              <a:rPr lang="fi-FI" sz="1400" dirty="0"/>
              <a:t>Työssä on riski syntyä maastovaurioita esimerkiksi puunkorjuun yhteydessä</a:t>
            </a:r>
          </a:p>
          <a:p>
            <a:pPr>
              <a:lnSpc>
                <a:spcPct val="90000"/>
              </a:lnSpc>
            </a:pPr>
            <a:r>
              <a:rPr lang="fi-FI" sz="1400" dirty="0"/>
              <a:t>Tehdään ojituksen kunnostusta</a:t>
            </a:r>
          </a:p>
          <a:p>
            <a:pPr>
              <a:lnSpc>
                <a:spcPct val="90000"/>
              </a:lnSpc>
            </a:pPr>
            <a:r>
              <a:rPr lang="fi-FI" sz="1400" dirty="0"/>
              <a:t>toimenpidealueelta johtaa vanhoja toimivia ojia suoraan vesistöihin tai pienvesiin</a:t>
            </a:r>
          </a:p>
          <a:p>
            <a:pPr>
              <a:lnSpc>
                <a:spcPct val="90000"/>
              </a:lnSpc>
            </a:pPr>
            <a:r>
              <a:rPr lang="fi-FI" sz="1400" dirty="0"/>
              <a:t>Kun toimitaan muuten eroosioherkillä alueilla</a:t>
            </a:r>
          </a:p>
          <a:p>
            <a:pPr marL="0" indent="0">
              <a:lnSpc>
                <a:spcPct val="90000"/>
              </a:lnSpc>
              <a:buNone/>
            </a:pPr>
            <a:endParaRPr lang="fi-FI" sz="1400" dirty="0"/>
          </a:p>
        </p:txBody>
      </p:sp>
      <p:pic>
        <p:nvPicPr>
          <p:cNvPr id="7" name="Kuva 6" descr="Kuva, joka sisältää kohteen puu, ulko, ruoho, maa&#10;&#10;Kuvaus luotu automaattisesti">
            <a:extLst>
              <a:ext uri="{FF2B5EF4-FFF2-40B4-BE49-F238E27FC236}">
                <a16:creationId xmlns:a16="http://schemas.microsoft.com/office/drawing/2014/main" id="{7552FC86-F2B6-4290-9DEA-AEA571BC16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825625"/>
            <a:ext cx="5292000" cy="4176000"/>
          </a:xfrm>
          <a:prstGeom prst="rect">
            <a:avLst/>
          </a:prstGeom>
          <a:noFill/>
        </p:spPr>
      </p:pic>
      <p:sp>
        <p:nvSpPr>
          <p:cNvPr id="5" name="Dian numeron paikkamerkki 4">
            <a:extLst>
              <a:ext uri="{FF2B5EF4-FFF2-40B4-BE49-F238E27FC236}">
                <a16:creationId xmlns:a16="http://schemas.microsoft.com/office/drawing/2014/main" id="{B5C707B5-F86B-489F-B3D9-B24471B451E8}"/>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29</a:t>
            </a:fld>
            <a:endParaRPr lang="fi-FI"/>
          </a:p>
        </p:txBody>
      </p:sp>
    </p:spTree>
    <p:extLst>
      <p:ext uri="{BB962C8B-B14F-4D97-AF65-F5344CB8AC3E}">
        <p14:creationId xmlns:p14="http://schemas.microsoft.com/office/powerpoint/2010/main" val="368450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EA9215-FD18-4F39-9118-50BF9CC1B747}"/>
              </a:ext>
            </a:extLst>
          </p:cNvPr>
          <p:cNvSpPr>
            <a:spLocks noGrp="1"/>
          </p:cNvSpPr>
          <p:nvPr>
            <p:ph type="title"/>
          </p:nvPr>
        </p:nvSpPr>
        <p:spPr>
          <a:xfrm>
            <a:off x="5679440" y="365125"/>
            <a:ext cx="5801360" cy="1224000"/>
          </a:xfrm>
        </p:spPr>
        <p:txBody>
          <a:bodyPr/>
          <a:lstStyle/>
          <a:p>
            <a:r>
              <a:rPr lang="fi-FI" dirty="0"/>
              <a:t>Pohdintakysymykset</a:t>
            </a:r>
          </a:p>
        </p:txBody>
      </p:sp>
      <p:sp>
        <p:nvSpPr>
          <p:cNvPr id="3" name="Sisällön paikkamerkki 2">
            <a:extLst>
              <a:ext uri="{FF2B5EF4-FFF2-40B4-BE49-F238E27FC236}">
                <a16:creationId xmlns:a16="http://schemas.microsoft.com/office/drawing/2014/main" id="{D874EF0B-A9E2-4BD1-8C0C-CC26B83B61F0}"/>
              </a:ext>
            </a:extLst>
          </p:cNvPr>
          <p:cNvSpPr>
            <a:spLocks noGrp="1"/>
          </p:cNvSpPr>
          <p:nvPr>
            <p:ph idx="1"/>
          </p:nvPr>
        </p:nvSpPr>
        <p:spPr>
          <a:xfrm>
            <a:off x="5715000" y="1341000"/>
            <a:ext cx="5730240" cy="5015350"/>
          </a:xfrm>
        </p:spPr>
        <p:txBody>
          <a:bodyPr/>
          <a:lstStyle/>
          <a:p>
            <a:pPr marL="0" indent="0">
              <a:buNone/>
            </a:pPr>
            <a:r>
              <a:rPr lang="fi-FI" sz="1800"/>
              <a:t>Teemaan liittyviä näkemyksiä on hyvä pohtia yhdessä. Katso alta vinkkejä yhteiseen keskusteluun.</a:t>
            </a:r>
          </a:p>
          <a:p>
            <a:r>
              <a:rPr lang="fi-FI" sz="1800"/>
              <a:t>Miten huomioit maaperätekijät turvemaiden maanmuokkauksessa ja miten valitset oikean maanmuokkauksen menetelmän?</a:t>
            </a:r>
          </a:p>
          <a:p>
            <a:r>
              <a:rPr lang="fi-FI" sz="1800"/>
              <a:t>Kuinka huomioit ja parannat turvemaiden kantavuutta puunkorjuun toimenpiteissä?</a:t>
            </a:r>
          </a:p>
          <a:p>
            <a:r>
              <a:rPr lang="fi-FI" sz="1800"/>
              <a:t>Kuinka erotat erilaiset turvemaiden kasvupaikkatyypit?</a:t>
            </a:r>
          </a:p>
          <a:p>
            <a:r>
              <a:rPr lang="fi-FI" sz="1800"/>
              <a:t>Kuinka arvioit turpeen maatuneisuutta?</a:t>
            </a:r>
          </a:p>
          <a:p>
            <a:r>
              <a:rPr lang="fi-FI" sz="1800"/>
              <a:t>Minkälaisia vaikutuksia turvemaiden tuhkalannoituksella on?</a:t>
            </a:r>
          </a:p>
          <a:p>
            <a:r>
              <a:rPr lang="fi-FI" sz="1800"/>
              <a:t>Mitä sinun tulee ottaa huomioon turvemaiden puunkorjuussa?</a:t>
            </a:r>
          </a:p>
          <a:p>
            <a:r>
              <a:rPr lang="fi-FI" sz="1800"/>
              <a:t>Milloin vesiensuojeluun tulee kiinnittää erityistä huomiota?</a:t>
            </a:r>
          </a:p>
          <a:p>
            <a:pPr marL="0" indent="0">
              <a:buNone/>
            </a:pPr>
            <a:endParaRPr lang="fi-FI" sz="1600"/>
          </a:p>
          <a:p>
            <a:pPr marL="0" indent="0">
              <a:buNone/>
            </a:pPr>
            <a:endParaRPr lang="fi-FI" b="1" dirty="0"/>
          </a:p>
        </p:txBody>
      </p:sp>
      <p:sp>
        <p:nvSpPr>
          <p:cNvPr id="4" name="Dian numeron paikkamerkki 3">
            <a:extLst>
              <a:ext uri="{FF2B5EF4-FFF2-40B4-BE49-F238E27FC236}">
                <a16:creationId xmlns:a16="http://schemas.microsoft.com/office/drawing/2014/main" id="{1648044B-2869-4360-AFAC-4CB45CBEB5B7}"/>
              </a:ext>
            </a:extLst>
          </p:cNvPr>
          <p:cNvSpPr>
            <a:spLocks noGrp="1"/>
          </p:cNvSpPr>
          <p:nvPr>
            <p:ph type="sldNum" sz="quarter" idx="12"/>
          </p:nvPr>
        </p:nvSpPr>
        <p:spPr>
          <a:xfrm>
            <a:off x="576000" y="6356350"/>
            <a:ext cx="797400" cy="365125"/>
          </a:xfrm>
        </p:spPr>
        <p:txBody>
          <a:bodyPr/>
          <a:lstStyle/>
          <a:p>
            <a:fld id="{2020BB7A-7565-440A-AF71-226D618FE89D}" type="slidenum">
              <a:rPr lang="fi-FI" smtClean="0"/>
              <a:t>3</a:t>
            </a:fld>
            <a:endParaRPr lang="fi-FI"/>
          </a:p>
        </p:txBody>
      </p:sp>
      <p:pic>
        <p:nvPicPr>
          <p:cNvPr id="6" name="Kuva 5" descr="Kuva, joka sisältää kohteen puu, ulko, taivas, ruoho&#10;&#10;Kuvaus luotu automaattisesti">
            <a:extLst>
              <a:ext uri="{FF2B5EF4-FFF2-40B4-BE49-F238E27FC236}">
                <a16:creationId xmlns:a16="http://schemas.microsoft.com/office/drawing/2014/main" id="{ACAE1120-BE35-49FA-8A99-EECC213B55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89696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499E3-BE55-4E65-AEB4-D98EA0180292}"/>
              </a:ext>
            </a:extLst>
          </p:cNvPr>
          <p:cNvSpPr>
            <a:spLocks noGrp="1"/>
          </p:cNvSpPr>
          <p:nvPr>
            <p:ph type="title"/>
          </p:nvPr>
        </p:nvSpPr>
        <p:spPr>
          <a:xfrm>
            <a:off x="576000" y="365125"/>
            <a:ext cx="10904800" cy="1224000"/>
          </a:xfrm>
        </p:spPr>
        <p:txBody>
          <a:bodyPr anchor="t">
            <a:normAutofit/>
          </a:bodyPr>
          <a:lstStyle/>
          <a:p>
            <a:r>
              <a:rPr lang="fi-FI"/>
              <a:t>Maaperän huomioiminen vesiensuojelussa</a:t>
            </a:r>
          </a:p>
        </p:txBody>
      </p:sp>
      <p:sp>
        <p:nvSpPr>
          <p:cNvPr id="3" name="Sisällön paikkamerkki 2">
            <a:extLst>
              <a:ext uri="{FF2B5EF4-FFF2-40B4-BE49-F238E27FC236}">
                <a16:creationId xmlns:a16="http://schemas.microsoft.com/office/drawing/2014/main" id="{F155E71C-9405-47B3-913A-15A8B1224FA7}"/>
              </a:ext>
            </a:extLst>
          </p:cNvPr>
          <p:cNvSpPr>
            <a:spLocks noGrp="1"/>
          </p:cNvSpPr>
          <p:nvPr>
            <p:ph sz="half" idx="1"/>
          </p:nvPr>
        </p:nvSpPr>
        <p:spPr>
          <a:xfrm>
            <a:off x="576000" y="1825625"/>
            <a:ext cx="5292000" cy="4176000"/>
          </a:xfrm>
        </p:spPr>
        <p:txBody>
          <a:bodyPr>
            <a:normAutofit/>
          </a:bodyPr>
          <a:lstStyle/>
          <a:p>
            <a:pPr marL="0" indent="0">
              <a:buNone/>
            </a:pPr>
            <a:r>
              <a:rPr lang="fi-FI" sz="2400" b="1" dirty="0"/>
              <a:t>Menetelmän valinta</a:t>
            </a:r>
          </a:p>
          <a:p>
            <a:pPr marL="0" indent="0">
              <a:buNone/>
            </a:pPr>
            <a:r>
              <a:rPr lang="fi-FI" sz="2400" dirty="0"/>
              <a:t>Huomioi vesiensuojelun menetelmän valinnassa erityisesti seuraavat kohteen ominaisuudet:</a:t>
            </a:r>
          </a:p>
          <a:p>
            <a:pPr lvl="1"/>
            <a:r>
              <a:rPr lang="fi-FI" dirty="0"/>
              <a:t>Maalaji </a:t>
            </a:r>
          </a:p>
          <a:p>
            <a:pPr lvl="1"/>
            <a:r>
              <a:rPr lang="fi-FI" dirty="0"/>
              <a:t>Maanpinnan muodot ja kaltevuus</a:t>
            </a:r>
          </a:p>
          <a:p>
            <a:pPr lvl="1"/>
            <a:r>
              <a:rPr lang="fi-FI" dirty="0"/>
              <a:t>Läpivirtaavan veden määrä ja virtausnopeus</a:t>
            </a:r>
          </a:p>
          <a:p>
            <a:pPr lvl="1"/>
            <a:r>
              <a:rPr lang="fi-FI" dirty="0"/>
              <a:t>Sijainti ja etäisyys vesistöön, pienveteen ja pohjaveteen nähden </a:t>
            </a:r>
          </a:p>
          <a:p>
            <a:pPr marL="0" indent="0">
              <a:buNone/>
            </a:pPr>
            <a:endParaRPr lang="fi-FI" sz="2400" dirty="0"/>
          </a:p>
        </p:txBody>
      </p:sp>
      <p:pic>
        <p:nvPicPr>
          <p:cNvPr id="7" name="Kuva 6" descr="Kuva, joka sisältää kohteen ruoho, ulko, kenttä, rehevä&#10;&#10;Kuvaus luotu automaattisesti">
            <a:extLst>
              <a:ext uri="{FF2B5EF4-FFF2-40B4-BE49-F238E27FC236}">
                <a16:creationId xmlns:a16="http://schemas.microsoft.com/office/drawing/2014/main" id="{6358F5D5-CEDF-4DD9-B966-8DEB973D22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2200" y="1825625"/>
            <a:ext cx="3132000" cy="4176000"/>
          </a:xfrm>
          <a:prstGeom prst="rect">
            <a:avLst/>
          </a:prstGeom>
          <a:noFill/>
        </p:spPr>
      </p:pic>
      <p:sp>
        <p:nvSpPr>
          <p:cNvPr id="5" name="Dian numeron paikkamerkki 4">
            <a:extLst>
              <a:ext uri="{FF2B5EF4-FFF2-40B4-BE49-F238E27FC236}">
                <a16:creationId xmlns:a16="http://schemas.microsoft.com/office/drawing/2014/main" id="{B5C707B5-F86B-489F-B3D9-B24471B451E8}"/>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30</a:t>
            </a:fld>
            <a:endParaRPr lang="fi-FI"/>
          </a:p>
        </p:txBody>
      </p:sp>
    </p:spTree>
    <p:extLst>
      <p:ext uri="{BB962C8B-B14F-4D97-AF65-F5344CB8AC3E}">
        <p14:creationId xmlns:p14="http://schemas.microsoft.com/office/powerpoint/2010/main" val="4227015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499E3-BE55-4E65-AEB4-D98EA0180292}"/>
              </a:ext>
            </a:extLst>
          </p:cNvPr>
          <p:cNvSpPr>
            <a:spLocks noGrp="1"/>
          </p:cNvSpPr>
          <p:nvPr>
            <p:ph type="title"/>
          </p:nvPr>
        </p:nvSpPr>
        <p:spPr>
          <a:xfrm>
            <a:off x="5514512" y="264806"/>
            <a:ext cx="6677487" cy="1224000"/>
          </a:xfrm>
        </p:spPr>
        <p:txBody>
          <a:bodyPr/>
          <a:lstStyle/>
          <a:p>
            <a:r>
              <a:rPr lang="fi-FI" dirty="0"/>
              <a:t>Maaperän huomioiminen vesiensuojelussa</a:t>
            </a:r>
          </a:p>
        </p:txBody>
      </p:sp>
      <p:sp>
        <p:nvSpPr>
          <p:cNvPr id="5" name="Dian numeron paikkamerkki 4">
            <a:extLst>
              <a:ext uri="{FF2B5EF4-FFF2-40B4-BE49-F238E27FC236}">
                <a16:creationId xmlns:a16="http://schemas.microsoft.com/office/drawing/2014/main" id="{B5C707B5-F86B-489F-B3D9-B24471B451E8}"/>
              </a:ext>
            </a:extLst>
          </p:cNvPr>
          <p:cNvSpPr>
            <a:spLocks noGrp="1"/>
          </p:cNvSpPr>
          <p:nvPr>
            <p:ph type="sldNum" sz="quarter" idx="12"/>
          </p:nvPr>
        </p:nvSpPr>
        <p:spPr/>
        <p:txBody>
          <a:bodyPr/>
          <a:lstStyle/>
          <a:p>
            <a:fld id="{2020BB7A-7565-440A-AF71-226D618FE89D}" type="slidenum">
              <a:rPr lang="fi-FI" smtClean="0"/>
              <a:t>31</a:t>
            </a:fld>
            <a:endParaRPr lang="fi-FI"/>
          </a:p>
        </p:txBody>
      </p:sp>
      <p:sp>
        <p:nvSpPr>
          <p:cNvPr id="8" name="Suorakulmio 7">
            <a:extLst>
              <a:ext uri="{FF2B5EF4-FFF2-40B4-BE49-F238E27FC236}">
                <a16:creationId xmlns:a16="http://schemas.microsoft.com/office/drawing/2014/main" id="{8378F2CC-5C8A-401A-A43B-63CCDFA45114}"/>
              </a:ext>
            </a:extLst>
          </p:cNvPr>
          <p:cNvSpPr/>
          <p:nvPr/>
        </p:nvSpPr>
        <p:spPr>
          <a:xfrm>
            <a:off x="5514513" y="2413337"/>
            <a:ext cx="7140754" cy="553998"/>
          </a:xfrm>
          <a:prstGeom prst="rect">
            <a:avLst/>
          </a:prstGeom>
        </p:spPr>
        <p:txBody>
          <a:bodyPr wrap="square">
            <a:spAutoFit/>
          </a:bodyPr>
          <a:lstStyle/>
          <a:p>
            <a:endParaRPr lang="fi-FI" sz="1200" b="1" dirty="0"/>
          </a:p>
          <a:p>
            <a:endParaRPr lang="fi-FI" b="1" dirty="0"/>
          </a:p>
        </p:txBody>
      </p:sp>
      <p:pic>
        <p:nvPicPr>
          <p:cNvPr id="3075" name="d87624dd-5fb7-4279-bd4b-948eb1a7976e" descr="Image">
            <a:extLst>
              <a:ext uri="{FF2B5EF4-FFF2-40B4-BE49-F238E27FC236}">
                <a16:creationId xmlns:a16="http://schemas.microsoft.com/office/drawing/2014/main" id="{4A6A8FCB-A998-42FB-83F0-0B7AE86DFD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1105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isällön paikkamerkki 6">
            <a:extLst>
              <a:ext uri="{FF2B5EF4-FFF2-40B4-BE49-F238E27FC236}">
                <a16:creationId xmlns:a16="http://schemas.microsoft.com/office/drawing/2014/main" id="{C71EE8E9-1D99-4ED7-B08B-943A2FF086BF}"/>
              </a:ext>
            </a:extLst>
          </p:cNvPr>
          <p:cNvSpPr>
            <a:spLocks noGrp="1"/>
          </p:cNvSpPr>
          <p:nvPr>
            <p:ph sz="half" idx="1"/>
          </p:nvPr>
        </p:nvSpPr>
        <p:spPr>
          <a:xfrm>
            <a:off x="5624936" y="1802666"/>
            <a:ext cx="6130184" cy="4176000"/>
          </a:xfrm>
        </p:spPr>
        <p:txBody>
          <a:bodyPr/>
          <a:lstStyle/>
          <a:p>
            <a:pPr marL="0" indent="0">
              <a:buNone/>
            </a:pPr>
            <a:r>
              <a:rPr lang="fi-FI" sz="1800" b="1" dirty="0"/>
              <a:t>Vesiensuojeluratkaisuja</a:t>
            </a:r>
          </a:p>
          <a:p>
            <a:pPr marL="0" indent="0">
              <a:buNone/>
            </a:pPr>
            <a:r>
              <a:rPr lang="fi-FI" sz="1800" dirty="0"/>
              <a:t>Turvemailla vesiensuojeluratkaisuja on olemassa useita. </a:t>
            </a:r>
          </a:p>
          <a:p>
            <a:pPr marL="0" indent="0">
              <a:buNone/>
            </a:pPr>
            <a:r>
              <a:rPr lang="fi-FI" sz="1800" dirty="0"/>
              <a:t>Riittävät suojavyöhykkeet vesiensuojelun kannalta ovat karkeasti n. 5-10 m leveitä. Käsittelemättömät suojavyöhykkeet pidättävät ravinteita ja ehkäisevät eroosiota. </a:t>
            </a:r>
          </a:p>
          <a:p>
            <a:pPr marL="0" indent="0">
              <a:buNone/>
            </a:pPr>
            <a:r>
              <a:rPr lang="fi-FI" sz="1800" dirty="0"/>
              <a:t>Lisäksi työssä tulee välttää turhaa maanpinnan rikkomista, jolla pyritään pienentämään eroosiota sekä kiintoaines- ja ravinnehuuhtoumia. </a:t>
            </a:r>
          </a:p>
          <a:p>
            <a:pPr marL="0" indent="0">
              <a:buNone/>
            </a:pPr>
            <a:r>
              <a:rPr lang="fi-FI" sz="1800" dirty="0"/>
              <a:t>Ojituksen kunnostuksessa vesiensuojelua voidaan edistää kaivusyvyyden säädöllä, kaivukatkoilla, laskeutusaltailla, pintavalutuskentillä, kosteikkojen rakentamisella sekä erilaisilla patorakennelmilla</a:t>
            </a:r>
            <a:r>
              <a:rPr lang="fi-FI" sz="1600" dirty="0"/>
              <a:t>. </a:t>
            </a:r>
          </a:p>
          <a:p>
            <a:pPr marL="0" indent="0">
              <a:buNone/>
            </a:pPr>
            <a:endParaRPr lang="fi-FI" dirty="0"/>
          </a:p>
        </p:txBody>
      </p:sp>
    </p:spTree>
    <p:extLst>
      <p:ext uri="{BB962C8B-B14F-4D97-AF65-F5344CB8AC3E}">
        <p14:creationId xmlns:p14="http://schemas.microsoft.com/office/powerpoint/2010/main" val="1609225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F499E3-BE55-4E65-AEB4-D98EA0180292}"/>
              </a:ext>
            </a:extLst>
          </p:cNvPr>
          <p:cNvSpPr>
            <a:spLocks noGrp="1"/>
          </p:cNvSpPr>
          <p:nvPr>
            <p:ph type="title"/>
          </p:nvPr>
        </p:nvSpPr>
        <p:spPr>
          <a:xfrm>
            <a:off x="711200" y="264806"/>
            <a:ext cx="11480799" cy="1224000"/>
          </a:xfrm>
        </p:spPr>
        <p:txBody>
          <a:bodyPr/>
          <a:lstStyle/>
          <a:p>
            <a:r>
              <a:rPr lang="fi-FI" dirty="0"/>
              <a:t>Maaperän huomioiminen vesiensuojelussa</a:t>
            </a:r>
          </a:p>
        </p:txBody>
      </p:sp>
      <p:sp>
        <p:nvSpPr>
          <p:cNvPr id="5" name="Dian numeron paikkamerkki 4">
            <a:extLst>
              <a:ext uri="{FF2B5EF4-FFF2-40B4-BE49-F238E27FC236}">
                <a16:creationId xmlns:a16="http://schemas.microsoft.com/office/drawing/2014/main" id="{B5C707B5-F86B-489F-B3D9-B24471B451E8}"/>
              </a:ext>
            </a:extLst>
          </p:cNvPr>
          <p:cNvSpPr>
            <a:spLocks noGrp="1"/>
          </p:cNvSpPr>
          <p:nvPr>
            <p:ph type="sldNum" sz="quarter" idx="12"/>
          </p:nvPr>
        </p:nvSpPr>
        <p:spPr/>
        <p:txBody>
          <a:bodyPr/>
          <a:lstStyle/>
          <a:p>
            <a:fld id="{2020BB7A-7565-440A-AF71-226D618FE89D}" type="slidenum">
              <a:rPr lang="fi-FI" smtClean="0"/>
              <a:t>32</a:t>
            </a:fld>
            <a:endParaRPr lang="fi-FI"/>
          </a:p>
        </p:txBody>
      </p:sp>
      <p:sp>
        <p:nvSpPr>
          <p:cNvPr id="8" name="Suorakulmio 7">
            <a:extLst>
              <a:ext uri="{FF2B5EF4-FFF2-40B4-BE49-F238E27FC236}">
                <a16:creationId xmlns:a16="http://schemas.microsoft.com/office/drawing/2014/main" id="{8378F2CC-5C8A-401A-A43B-63CCDFA45114}"/>
              </a:ext>
            </a:extLst>
          </p:cNvPr>
          <p:cNvSpPr/>
          <p:nvPr/>
        </p:nvSpPr>
        <p:spPr>
          <a:xfrm>
            <a:off x="5514513" y="2413337"/>
            <a:ext cx="7140754" cy="553998"/>
          </a:xfrm>
          <a:prstGeom prst="rect">
            <a:avLst/>
          </a:prstGeom>
        </p:spPr>
        <p:txBody>
          <a:bodyPr wrap="square">
            <a:spAutoFit/>
          </a:bodyPr>
          <a:lstStyle/>
          <a:p>
            <a:endParaRPr lang="fi-FI" sz="1200" b="1" dirty="0"/>
          </a:p>
          <a:p>
            <a:endParaRPr lang="fi-FI" b="1" dirty="0"/>
          </a:p>
        </p:txBody>
      </p:sp>
      <p:sp>
        <p:nvSpPr>
          <p:cNvPr id="7" name="Sisällön paikkamerkki 6">
            <a:extLst>
              <a:ext uri="{FF2B5EF4-FFF2-40B4-BE49-F238E27FC236}">
                <a16:creationId xmlns:a16="http://schemas.microsoft.com/office/drawing/2014/main" id="{C71EE8E9-1D99-4ED7-B08B-943A2FF086BF}"/>
              </a:ext>
            </a:extLst>
          </p:cNvPr>
          <p:cNvSpPr>
            <a:spLocks noGrp="1"/>
          </p:cNvSpPr>
          <p:nvPr>
            <p:ph sz="half" idx="1"/>
          </p:nvPr>
        </p:nvSpPr>
        <p:spPr>
          <a:xfrm>
            <a:off x="711200" y="1802666"/>
            <a:ext cx="11043920" cy="4176000"/>
          </a:xfrm>
        </p:spPr>
        <p:txBody>
          <a:bodyPr/>
          <a:lstStyle/>
          <a:p>
            <a:pPr marL="0" indent="0" fontAlgn="base">
              <a:buNone/>
            </a:pPr>
            <a:r>
              <a:rPr lang="fi-FI" sz="1800" b="1" dirty="0"/>
              <a:t>Jatkuva kasvatus</a:t>
            </a:r>
            <a:r>
              <a:rPr lang="en-US" sz="1800" dirty="0"/>
              <a:t>​</a:t>
            </a:r>
          </a:p>
          <a:p>
            <a:pPr marL="0" indent="0" fontAlgn="base">
              <a:buNone/>
            </a:pPr>
            <a:r>
              <a:rPr lang="fi-FI" sz="1800" dirty="0"/>
              <a:t>Turvemaiden jatkuvaan kasvatukseen liittyy sekä hyötyjä että riskejä. Alla niitä on tarkasteltu maaperän näkökulmasta. </a:t>
            </a:r>
            <a:r>
              <a:rPr lang="en-US" sz="1800" dirty="0"/>
              <a:t>​</a:t>
            </a:r>
            <a:r>
              <a:rPr lang="fi-FI" sz="1800" dirty="0"/>
              <a:t>​</a:t>
            </a:r>
          </a:p>
          <a:p>
            <a:pPr marL="0" indent="0" fontAlgn="base">
              <a:buNone/>
            </a:pPr>
            <a:r>
              <a:rPr lang="fi-FI" sz="1800" b="1" dirty="0"/>
              <a:t>Hyötyjä</a:t>
            </a:r>
            <a:r>
              <a:rPr lang="en-US" sz="1800" b="1" dirty="0"/>
              <a:t>​</a:t>
            </a:r>
          </a:p>
          <a:p>
            <a:pPr marL="0" indent="0" fontAlgn="base">
              <a:buNone/>
            </a:pPr>
            <a:r>
              <a:rPr lang="fi-FI" sz="1800" dirty="0"/>
              <a:t>Jatkuva kasvatus turvemailla voi tuoda etuja ympäristö- ja vesistöjensuojelun näkökulmista. </a:t>
            </a:r>
            <a:r>
              <a:rPr lang="en-US" sz="1800" dirty="0"/>
              <a:t>​</a:t>
            </a:r>
          </a:p>
          <a:p>
            <a:pPr marL="0" indent="0" fontAlgn="base">
              <a:buNone/>
            </a:pPr>
            <a:r>
              <a:rPr lang="fi-FI" sz="1800" dirty="0"/>
              <a:t>Ojituksen kunnostus voidaan monissa tapauksissa välttää, jos alueen haihduttavan puuston määrä pysyy riittävänä jatkuvan kasvattamisen ansiosta. Tämä pienentää puuntuotannon kustannuksia ja vähentää metsätalouden aiheuttamaa vesistökuormitusta. </a:t>
            </a:r>
            <a:r>
              <a:rPr lang="en-US" sz="1800" dirty="0"/>
              <a:t>​</a:t>
            </a:r>
            <a:r>
              <a:rPr lang="fi-FI" sz="1800" dirty="0"/>
              <a:t>​</a:t>
            </a:r>
          </a:p>
          <a:p>
            <a:pPr marL="0" indent="0" fontAlgn="base">
              <a:buNone/>
            </a:pPr>
            <a:r>
              <a:rPr lang="fi-FI" sz="1800" b="1" dirty="0"/>
              <a:t>Riskejä</a:t>
            </a:r>
            <a:r>
              <a:rPr lang="en-US" sz="1800" b="1" dirty="0"/>
              <a:t>​</a:t>
            </a:r>
          </a:p>
          <a:p>
            <a:pPr marL="0" indent="0" fontAlgn="base">
              <a:buNone/>
            </a:pPr>
            <a:r>
              <a:rPr lang="fi-FI" sz="1800" dirty="0"/>
              <a:t>Maaperän ominaisuuksien kannalta tulee huomioida, että varpu- ja puolukkaturvekankaat taimettuvat huonosti ilman maanpinnan rikkomista, jos karikekerrostuma, ns. raakahumus, on paksu. Taimettumista heikentävät tällöin myös vahva seinäsammalkerros ja suuri rämevarpujen peittävyys. </a:t>
            </a:r>
            <a:r>
              <a:rPr lang="en-US" sz="1800" dirty="0"/>
              <a:t>​</a:t>
            </a:r>
            <a:r>
              <a:rPr lang="fi-FI" sz="1800" dirty="0"/>
              <a:t>​</a:t>
            </a:r>
          </a:p>
          <a:p>
            <a:pPr marL="0" indent="0">
              <a:buNone/>
            </a:pPr>
            <a:endParaRPr lang="fi-FI" dirty="0"/>
          </a:p>
        </p:txBody>
      </p:sp>
    </p:spTree>
    <p:extLst>
      <p:ext uri="{BB962C8B-B14F-4D97-AF65-F5344CB8AC3E}">
        <p14:creationId xmlns:p14="http://schemas.microsoft.com/office/powerpoint/2010/main" val="86412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908387-095A-4A58-87DC-113188A17010}"/>
              </a:ext>
            </a:extLst>
          </p:cNvPr>
          <p:cNvSpPr>
            <a:spLocks noGrp="1"/>
          </p:cNvSpPr>
          <p:nvPr>
            <p:ph type="title"/>
          </p:nvPr>
        </p:nvSpPr>
        <p:spPr>
          <a:xfrm>
            <a:off x="5445456" y="436441"/>
            <a:ext cx="5133860" cy="1224000"/>
          </a:xfrm>
        </p:spPr>
        <p:txBody>
          <a:bodyPr/>
          <a:lstStyle/>
          <a:p>
            <a:r>
              <a:rPr lang="fi-FI" dirty="0"/>
              <a:t>Materiaali on käyty läpi!</a:t>
            </a:r>
          </a:p>
        </p:txBody>
      </p:sp>
      <p:sp>
        <p:nvSpPr>
          <p:cNvPr id="3" name="Sisällön paikkamerkki 2">
            <a:extLst>
              <a:ext uri="{FF2B5EF4-FFF2-40B4-BE49-F238E27FC236}">
                <a16:creationId xmlns:a16="http://schemas.microsoft.com/office/drawing/2014/main" id="{5FBD516D-2FEF-4012-A2AD-265565C450E6}"/>
              </a:ext>
            </a:extLst>
          </p:cNvPr>
          <p:cNvSpPr>
            <a:spLocks noGrp="1"/>
          </p:cNvSpPr>
          <p:nvPr>
            <p:ph sz="half" idx="1"/>
          </p:nvPr>
        </p:nvSpPr>
        <p:spPr>
          <a:xfrm>
            <a:off x="5445456" y="2362912"/>
            <a:ext cx="5945985" cy="4176000"/>
          </a:xfrm>
        </p:spPr>
        <p:txBody>
          <a:bodyPr/>
          <a:lstStyle/>
          <a:p>
            <a:pPr marL="0" indent="0">
              <a:buNone/>
            </a:pPr>
            <a:r>
              <a:rPr lang="fi-FI" sz="2000" dirty="0"/>
              <a:t>Hienoa, nyt olet opiskellut Metsämaa ja kestävä metsänhoito - opetusmateriaalin  osion 3, jossa opit turvemaiden piirteiden huomioimisesta metsänhoidossa. </a:t>
            </a:r>
          </a:p>
          <a:p>
            <a:pPr marL="0" indent="0">
              <a:buNone/>
            </a:pPr>
            <a:r>
              <a:rPr lang="fi-FI" sz="2000" dirty="0"/>
              <a:t>Muistathan, että kotisivuilta löydät myös lisämateriaalia metsämaasta. Käythän myös tutustumassa metsänhoidon suositusten sisältöihin.</a:t>
            </a:r>
          </a:p>
          <a:p>
            <a:pPr marL="0" indent="0">
              <a:buNone/>
            </a:pPr>
            <a:endParaRPr lang="fi-FI" sz="1600" dirty="0"/>
          </a:p>
        </p:txBody>
      </p:sp>
      <p:sp>
        <p:nvSpPr>
          <p:cNvPr id="5" name="Dian numeron paikkamerkki 4">
            <a:extLst>
              <a:ext uri="{FF2B5EF4-FFF2-40B4-BE49-F238E27FC236}">
                <a16:creationId xmlns:a16="http://schemas.microsoft.com/office/drawing/2014/main" id="{29FC4692-9A53-40AA-A013-915D7F7C2AE3}"/>
              </a:ext>
            </a:extLst>
          </p:cNvPr>
          <p:cNvSpPr>
            <a:spLocks noGrp="1"/>
          </p:cNvSpPr>
          <p:nvPr>
            <p:ph type="sldNum" sz="quarter" idx="12"/>
          </p:nvPr>
        </p:nvSpPr>
        <p:spPr/>
        <p:txBody>
          <a:bodyPr/>
          <a:lstStyle/>
          <a:p>
            <a:fld id="{2020BB7A-7565-440A-AF71-226D618FE89D}" type="slidenum">
              <a:rPr lang="fi-FI" smtClean="0"/>
              <a:t>33</a:t>
            </a:fld>
            <a:endParaRPr lang="fi-FI"/>
          </a:p>
        </p:txBody>
      </p:sp>
      <p:pic>
        <p:nvPicPr>
          <p:cNvPr id="6" name="Kuva 5" descr="Kuva, joka sisältää kohteen puu, ulko, taivas, ruoho&#10;&#10;Kuvaus luotu automaattisesti">
            <a:extLst>
              <a:ext uri="{FF2B5EF4-FFF2-40B4-BE49-F238E27FC236}">
                <a16:creationId xmlns:a16="http://schemas.microsoft.com/office/drawing/2014/main" id="{CC1C00D3-6663-4595-BA5F-64F94E9937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5133860" cy="6858000"/>
          </a:xfrm>
          <a:prstGeom prst="rect">
            <a:avLst/>
          </a:prstGeom>
        </p:spPr>
      </p:pic>
    </p:spTree>
    <p:extLst>
      <p:ext uri="{BB962C8B-B14F-4D97-AF65-F5344CB8AC3E}">
        <p14:creationId xmlns:p14="http://schemas.microsoft.com/office/powerpoint/2010/main" val="328156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466080" y="439699"/>
            <a:ext cx="5272072" cy="1224000"/>
          </a:xfrm>
        </p:spPr>
        <p:txBody>
          <a:bodyPr/>
          <a:lstStyle/>
          <a:p>
            <a:r>
              <a:rPr lang="fi-FI" dirty="0"/>
              <a:t>Metsätalous turvemailla</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idx="1"/>
          </p:nvPr>
        </p:nvSpPr>
        <p:spPr>
          <a:xfrm>
            <a:off x="5466080" y="2184400"/>
            <a:ext cx="6350000" cy="2726148"/>
          </a:xfrm>
        </p:spPr>
        <p:txBody>
          <a:bodyPr/>
          <a:lstStyle/>
          <a:p>
            <a:pPr marL="0" indent="0">
              <a:buNone/>
            </a:pPr>
            <a:r>
              <a:rPr lang="fi-FI" sz="2000" dirty="0"/>
              <a:t>Noin neljäsosa Suomen metsien vuotuisesta kokonaiskasvusta on turvemailla. Turvemailla metsätaloutta harjoitetaan metsäojitetuilla soilla, ojitetuilla soistuneilla kankailla sekä luonnontilaisilla soilla. </a:t>
            </a:r>
          </a:p>
        </p:txBody>
      </p:sp>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p:txBody>
          <a:bodyPr/>
          <a:lstStyle/>
          <a:p>
            <a:fld id="{2020BB7A-7565-440A-AF71-226D618FE89D}" type="slidenum">
              <a:rPr lang="fi-FI" smtClean="0"/>
              <a:t>4</a:t>
            </a:fld>
            <a:endParaRPr lang="fi-FI"/>
          </a:p>
        </p:txBody>
      </p:sp>
      <p:pic>
        <p:nvPicPr>
          <p:cNvPr id="9" name="Kuva 8" descr="Kuva, joka sisältää kohteen kasvi&#10;&#10;Kuvaus luotu automaattisesti">
            <a:extLst>
              <a:ext uri="{FF2B5EF4-FFF2-40B4-BE49-F238E27FC236}">
                <a16:creationId xmlns:a16="http://schemas.microsoft.com/office/drawing/2014/main" id="{BC28618E-B6DE-4678-9A76-492F2477F0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57250" y="857250"/>
            <a:ext cx="6858003" cy="5143503"/>
          </a:xfrm>
          <a:prstGeom prst="rect">
            <a:avLst/>
          </a:prstGeom>
        </p:spPr>
      </p:pic>
    </p:spTree>
    <p:extLst>
      <p:ext uri="{BB962C8B-B14F-4D97-AF65-F5344CB8AC3E}">
        <p14:creationId xmlns:p14="http://schemas.microsoft.com/office/powerpoint/2010/main" val="2118605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76000" y="365125"/>
            <a:ext cx="10904800" cy="1224000"/>
          </a:xfrm>
        </p:spPr>
        <p:txBody>
          <a:bodyPr anchor="t">
            <a:normAutofit/>
          </a:bodyPr>
          <a:lstStyle/>
          <a:p>
            <a:r>
              <a:rPr lang="fi-FI" dirty="0"/>
              <a:t>Metsätalous turvemailla</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2200" b="1"/>
              <a:t>Metsäojitetut suot</a:t>
            </a:r>
          </a:p>
          <a:p>
            <a:pPr marL="0" indent="0">
              <a:lnSpc>
                <a:spcPct val="90000"/>
              </a:lnSpc>
              <a:buNone/>
            </a:pPr>
            <a:r>
              <a:rPr lang="fi-FI" sz="2200"/>
              <a:t>Soiden ojitus ja sen aiheuttama kuivatus on lähes kolminkertaistanut suometsien kasvun. </a:t>
            </a:r>
          </a:p>
          <a:p>
            <a:pPr marL="0" indent="0">
              <a:lnSpc>
                <a:spcPct val="90000"/>
              </a:lnSpc>
              <a:buNone/>
            </a:pPr>
            <a:r>
              <a:rPr lang="fi-FI" sz="2200"/>
              <a:t>Metsäojitetuilla soilla kivennäismaata peittää turvekerros tai aluskasvillisuus koostuu pääosin suokasvillisuudesta. Ne luokitellaan kasvupaikkaluokittelussa eri turvekangastyyppeihin. Ojitetut suot siirtyvät ojituksen jälkeen ojikko- ja muuttumavaiheeseen ja viimein turvekankaiksi. </a:t>
            </a:r>
          </a:p>
        </p:txBody>
      </p:sp>
      <p:pic>
        <p:nvPicPr>
          <p:cNvPr id="2051" name="0602113f-958f-4600-b704-dd4b1ef35b11" descr="Image">
            <a:extLst>
              <a:ext uri="{FF2B5EF4-FFF2-40B4-BE49-F238E27FC236}">
                <a16:creationId xmlns:a16="http://schemas.microsoft.com/office/drawing/2014/main" id="{3F92EB7E-2657-406B-88E6-08C486BC08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72200" y="1825625"/>
            <a:ext cx="5292000" cy="417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5</a:t>
            </a:fld>
            <a:endParaRPr lang="fi-FI"/>
          </a:p>
        </p:txBody>
      </p:sp>
    </p:spTree>
    <p:extLst>
      <p:ext uri="{BB962C8B-B14F-4D97-AF65-F5344CB8AC3E}">
        <p14:creationId xmlns:p14="http://schemas.microsoft.com/office/powerpoint/2010/main" val="292832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76000" y="365125"/>
            <a:ext cx="10904800" cy="1224000"/>
          </a:xfrm>
        </p:spPr>
        <p:txBody>
          <a:bodyPr anchor="t">
            <a:normAutofit/>
          </a:bodyPr>
          <a:lstStyle/>
          <a:p>
            <a:r>
              <a:rPr lang="fi-FI" dirty="0"/>
              <a:t>Metsätalous turvemailla</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1600" b="1" dirty="0"/>
              <a:t>Ohutturpeiset suot ja kankaat</a:t>
            </a:r>
            <a:endParaRPr lang="fi-FI" sz="1600" b="1"/>
          </a:p>
          <a:p>
            <a:pPr marL="0" indent="0">
              <a:lnSpc>
                <a:spcPct val="90000"/>
              </a:lnSpc>
              <a:buNone/>
            </a:pPr>
            <a:r>
              <a:rPr lang="fi-FI" sz="1600" dirty="0"/>
              <a:t>Ojitusaluemetsissä on myös ohutturpeisia soita ja soistuneita kankaita. Tällaisten kohteiden turvekerros on ohut tai puuttuu kokonaan ojituksen ja sitä seuranneen turpeen hajoamisen vuoksi. Turvetta ei ole välttämättä ollut ennen ojitustakaan. Tällaiset kohteet luokitellaan kangasmaiden metsinä eri metsätyyppeihin.</a:t>
            </a:r>
            <a:endParaRPr lang="fi-FI" sz="1600"/>
          </a:p>
          <a:p>
            <a:pPr marL="0" indent="0">
              <a:lnSpc>
                <a:spcPct val="90000"/>
              </a:lnSpc>
              <a:buNone/>
            </a:pPr>
            <a:r>
              <a:rPr lang="fi-FI" sz="1600" b="1" dirty="0"/>
              <a:t>Luonnontilaiset suot</a:t>
            </a:r>
            <a:endParaRPr lang="fi-FI" sz="1600" b="1"/>
          </a:p>
          <a:p>
            <a:pPr marL="0" indent="0">
              <a:lnSpc>
                <a:spcPct val="90000"/>
              </a:lnSpc>
              <a:buNone/>
            </a:pPr>
            <a:r>
              <a:rPr lang="fi-FI" sz="1600" dirty="0"/>
              <a:t>Suon luonnontilaisuuden luokittelu perustuu suon vesitalouden luonnonmukaisuuteen, jota arvioidaan ojien esiintymisellä (kuivatustilanteella), vedenpinnan korkeudella ja kasvillisuudella. Asteikossa on kuusi luokkaa, mutta käytännössä se muodostaa liukuvan sarjan luonnontilaisista soista luonnontilansa menettäneisiin soihin. Voit lukea lisää luokittelusta Materiaalipankista löytyvistä aineistoista. </a:t>
            </a:r>
            <a:endParaRPr lang="fi-FI" sz="1600"/>
          </a:p>
        </p:txBody>
      </p:sp>
      <p:pic>
        <p:nvPicPr>
          <p:cNvPr id="6" name="Kuva 5" descr="Kuva, joka sisältää kohteen teksti, ulko, merkki, pensaat&#10;&#10;Kuvaus luotu automaattisesti">
            <a:extLst>
              <a:ext uri="{FF2B5EF4-FFF2-40B4-BE49-F238E27FC236}">
                <a16:creationId xmlns:a16="http://schemas.microsoft.com/office/drawing/2014/main" id="{5B435A13-6A46-430F-AA12-83034871F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2200" y="1825625"/>
            <a:ext cx="3132000" cy="4176000"/>
          </a:xfrm>
          <a:prstGeom prst="rect">
            <a:avLst/>
          </a:prstGeom>
          <a:noFill/>
        </p:spPr>
      </p:pic>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6</a:t>
            </a:fld>
            <a:endParaRPr lang="fi-FI"/>
          </a:p>
        </p:txBody>
      </p:sp>
    </p:spTree>
    <p:extLst>
      <p:ext uri="{BB962C8B-B14F-4D97-AF65-F5344CB8AC3E}">
        <p14:creationId xmlns:p14="http://schemas.microsoft.com/office/powerpoint/2010/main" val="35265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76000" y="365125"/>
            <a:ext cx="10904800" cy="1224000"/>
          </a:xfrm>
        </p:spPr>
        <p:txBody>
          <a:bodyPr anchor="t">
            <a:normAutofit/>
          </a:bodyPr>
          <a:lstStyle/>
          <a:p>
            <a:r>
              <a:rPr lang="fi-FI"/>
              <a:t>Maastomääritykset</a:t>
            </a:r>
          </a:p>
        </p:txBody>
      </p:sp>
      <p:sp>
        <p:nvSpPr>
          <p:cNvPr id="8" name="Sisällön paikkamerkki 7">
            <a:extLst>
              <a:ext uri="{FF2B5EF4-FFF2-40B4-BE49-F238E27FC236}">
                <a16:creationId xmlns:a16="http://schemas.microsoft.com/office/drawing/2014/main" id="{BD77A796-0F9F-46B8-8D49-D70F2905CD79}"/>
              </a:ext>
            </a:extLst>
          </p:cNvPr>
          <p:cNvSpPr>
            <a:spLocks noGrp="1"/>
          </p:cNvSpPr>
          <p:nvPr>
            <p:ph sz="half" idx="1"/>
          </p:nvPr>
        </p:nvSpPr>
        <p:spPr>
          <a:xfrm>
            <a:off x="576000" y="1825625"/>
            <a:ext cx="5292000" cy="4176000"/>
          </a:xfrm>
        </p:spPr>
        <p:txBody>
          <a:bodyPr>
            <a:normAutofit/>
          </a:bodyPr>
          <a:lstStyle/>
          <a:p>
            <a:pPr marL="0" indent="0">
              <a:buNone/>
            </a:pPr>
            <a:r>
              <a:rPr lang="fi-FI"/>
              <a:t>Kasvupaikan määrittäminen on tärkeä työvaihe suunniteltaessa turvemaametsien hoitoa. Turvekangastyyppien tunnistaminen, opaslajien tunnistaminen ja turpeen maatuneisuuden määrittäminen ovat tärkeitä maastossa tehtäviä vaiheita. </a:t>
            </a:r>
          </a:p>
          <a:p>
            <a:pPr marL="0" indent="0">
              <a:buNone/>
            </a:pPr>
            <a:r>
              <a:rPr lang="fi-FI"/>
              <a:t>Käy syventämässä tietojasi metsänhoidon suositusten sivuilla.</a:t>
            </a:r>
          </a:p>
          <a:p>
            <a:endParaRPr lang="fi-FI" dirty="0"/>
          </a:p>
        </p:txBody>
      </p:sp>
      <p:pic>
        <p:nvPicPr>
          <p:cNvPr id="1025" name="aceb9efe-73ae-4f18-b1d2-65dc96fc5a7f" descr="Image">
            <a:extLst>
              <a:ext uri="{FF2B5EF4-FFF2-40B4-BE49-F238E27FC236}">
                <a16:creationId xmlns:a16="http://schemas.microsoft.com/office/drawing/2014/main" id="{3C1378C6-9596-4B42-ADB3-3AEB6752CF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72200" y="1929125"/>
            <a:ext cx="5292000" cy="3969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7</a:t>
            </a:fld>
            <a:endParaRPr lang="fi-FI"/>
          </a:p>
        </p:txBody>
      </p:sp>
    </p:spTree>
    <p:extLst>
      <p:ext uri="{BB962C8B-B14F-4D97-AF65-F5344CB8AC3E}">
        <p14:creationId xmlns:p14="http://schemas.microsoft.com/office/powerpoint/2010/main" val="353638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p:txBody>
          <a:bodyPr/>
          <a:lstStyle/>
          <a:p>
            <a:r>
              <a:rPr lang="fi-FI"/>
              <a:t>Maastomääritykset</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idx="1"/>
          </p:nvPr>
        </p:nvSpPr>
        <p:spPr>
          <a:xfrm>
            <a:off x="711200" y="1473200"/>
            <a:ext cx="10241280" cy="4429760"/>
          </a:xfrm>
        </p:spPr>
        <p:txBody>
          <a:bodyPr/>
          <a:lstStyle/>
          <a:p>
            <a:pPr marL="0" indent="0">
              <a:buNone/>
            </a:pPr>
            <a:r>
              <a:rPr lang="fi-FI" sz="2000" b="1" dirty="0"/>
              <a:t>Turvekangastyypit</a:t>
            </a:r>
          </a:p>
          <a:p>
            <a:pPr marL="0" indent="0">
              <a:buNone/>
            </a:pPr>
            <a:r>
              <a:rPr lang="fi-FI" sz="2000" dirty="0"/>
              <a:t>Turvekangastyypin tunnistaminen perustuu kohteen aluskasvillisuuteen, ravinteisuustasoa kuvaaviin opaslajeihin ja puustoon. </a:t>
            </a:r>
          </a:p>
          <a:p>
            <a:pPr marL="0" indent="0">
              <a:buNone/>
            </a:pPr>
            <a:r>
              <a:rPr lang="fi-FI" sz="2000" dirty="0"/>
              <a:t>Turvekangastyypit viljavimmasta karuimpaan ovat ruohoturvekangas, mustikkaturvekangas, puolukkaturvekangas, varputurvekangas ja jäkäläturvekangas. </a:t>
            </a:r>
          </a:p>
          <a:p>
            <a:pPr marL="0" indent="0">
              <a:buNone/>
            </a:pPr>
            <a:r>
              <a:rPr lang="fi-FI" sz="2000" dirty="0"/>
              <a:t>Turvekangastyypit jaetaan kahteen alaryhmään sen mukaan, millainen suo on ollut puustoltaan ennen ojitusta. I-tyypin turvekankaat ovat kehittyneet aidoista puustoisista soista, joita ovat mätäspintaiset ja kuivat korvet ja rämeet. II-tyypin turvekankaat ovat kehittyneet avo- ja sekatyypin nevoista ja rämeistä, joita kuvastaa vähäpuustoisuus, avonaisuus, nevapintaisuus ja märkyys</a:t>
            </a:r>
          </a:p>
          <a:p>
            <a:pPr marL="0" indent="0">
              <a:buNone/>
            </a:pPr>
            <a:r>
              <a:rPr lang="fi-FI" sz="2000" dirty="0"/>
              <a:t>Kasvupaikan perusteella arvioidaan esimerkiksi puuston käsittelyn vaihtoehtoja ja ravinnetalouden hoidon tarvetta.</a:t>
            </a:r>
          </a:p>
        </p:txBody>
      </p:sp>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p:txBody>
          <a:bodyPr/>
          <a:lstStyle/>
          <a:p>
            <a:fld id="{2020BB7A-7565-440A-AF71-226D618FE89D}" type="slidenum">
              <a:rPr lang="fi-FI" smtClean="0"/>
              <a:t>8</a:t>
            </a:fld>
            <a:endParaRPr lang="fi-FI"/>
          </a:p>
        </p:txBody>
      </p:sp>
    </p:spTree>
    <p:extLst>
      <p:ext uri="{BB962C8B-B14F-4D97-AF65-F5344CB8AC3E}">
        <p14:creationId xmlns:p14="http://schemas.microsoft.com/office/powerpoint/2010/main" val="97935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1B524F-B392-49DE-8E6F-DFDFD2B6B652}"/>
              </a:ext>
            </a:extLst>
          </p:cNvPr>
          <p:cNvSpPr>
            <a:spLocks noGrp="1"/>
          </p:cNvSpPr>
          <p:nvPr>
            <p:ph type="title"/>
          </p:nvPr>
        </p:nvSpPr>
        <p:spPr>
          <a:xfrm>
            <a:off x="576000" y="365125"/>
            <a:ext cx="10904800" cy="1224000"/>
          </a:xfrm>
        </p:spPr>
        <p:txBody>
          <a:bodyPr anchor="t">
            <a:normAutofit/>
          </a:bodyPr>
          <a:lstStyle/>
          <a:p>
            <a:r>
              <a:rPr lang="fi-FI"/>
              <a:t>Maastomääritykset</a:t>
            </a:r>
          </a:p>
        </p:txBody>
      </p:sp>
      <p:sp>
        <p:nvSpPr>
          <p:cNvPr id="3" name="Sisällön paikkamerkki 2">
            <a:extLst>
              <a:ext uri="{FF2B5EF4-FFF2-40B4-BE49-F238E27FC236}">
                <a16:creationId xmlns:a16="http://schemas.microsoft.com/office/drawing/2014/main" id="{9901792D-EBAE-4480-9DAD-BB01BB1D94A0}"/>
              </a:ext>
            </a:extLst>
          </p:cNvPr>
          <p:cNvSpPr>
            <a:spLocks noGrp="1"/>
          </p:cNvSpPr>
          <p:nvPr>
            <p:ph sz="half" idx="1"/>
          </p:nvPr>
        </p:nvSpPr>
        <p:spPr>
          <a:xfrm>
            <a:off x="576000" y="1825625"/>
            <a:ext cx="5292000" cy="4176000"/>
          </a:xfrm>
        </p:spPr>
        <p:txBody>
          <a:bodyPr>
            <a:normAutofit/>
          </a:bodyPr>
          <a:lstStyle/>
          <a:p>
            <a:pPr marL="0" indent="0">
              <a:lnSpc>
                <a:spcPct val="90000"/>
              </a:lnSpc>
              <a:buNone/>
            </a:pPr>
            <a:r>
              <a:rPr lang="fi-FI" sz="2400" b="1" dirty="0"/>
              <a:t>Turvekankaiden opaslajit</a:t>
            </a:r>
          </a:p>
          <a:p>
            <a:pPr marL="0" indent="0">
              <a:lnSpc>
                <a:spcPct val="90000"/>
              </a:lnSpc>
              <a:buNone/>
            </a:pPr>
            <a:r>
              <a:rPr lang="fi-FI" sz="2400" dirty="0"/>
              <a:t>Ruohoturvekankaiden opaskasveja ovat lehtojen ja lehtomaisten kankaiden ruohot.</a:t>
            </a:r>
          </a:p>
          <a:p>
            <a:pPr marL="0" indent="0">
              <a:lnSpc>
                <a:spcPct val="90000"/>
              </a:lnSpc>
              <a:buNone/>
            </a:pPr>
            <a:r>
              <a:rPr lang="fi-FI" sz="2400" dirty="0"/>
              <a:t>Mustikkaturvekankaiden opaskasveja ovat tuoreen kankaan ruohot. </a:t>
            </a:r>
          </a:p>
          <a:p>
            <a:pPr marL="0" indent="0">
              <a:lnSpc>
                <a:spcPct val="90000"/>
              </a:lnSpc>
              <a:buNone/>
            </a:pPr>
            <a:r>
              <a:rPr lang="fi-FI" sz="2400" dirty="0"/>
              <a:t>Puolukkaturvekankaat eroavat mustikkaturvekankaista tuoreen kankaan ruohojen niukkuuden tai puuttumisen vuoksi ja varputurvekankaista pääasiassa puulajisuhteiden perusteella.</a:t>
            </a:r>
          </a:p>
        </p:txBody>
      </p:sp>
      <p:pic>
        <p:nvPicPr>
          <p:cNvPr id="8" name="Kuva 7" descr="Kuva, joka sisältää kohteen ruoho, ulko, kasvi, puu&#10;&#10;Kuvaus luotu automaattisesti">
            <a:extLst>
              <a:ext uri="{FF2B5EF4-FFF2-40B4-BE49-F238E27FC236}">
                <a16:creationId xmlns:a16="http://schemas.microsoft.com/office/drawing/2014/main" id="{311530AF-2D06-431D-9DA4-65A7BDB674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2200" y="1825625"/>
            <a:ext cx="5292000" cy="4176000"/>
          </a:xfrm>
          <a:prstGeom prst="rect">
            <a:avLst/>
          </a:prstGeom>
          <a:noFill/>
        </p:spPr>
      </p:pic>
      <p:sp>
        <p:nvSpPr>
          <p:cNvPr id="4" name="Dian numeron paikkamerkki 3">
            <a:extLst>
              <a:ext uri="{FF2B5EF4-FFF2-40B4-BE49-F238E27FC236}">
                <a16:creationId xmlns:a16="http://schemas.microsoft.com/office/drawing/2014/main" id="{CAB51AE2-CB43-460F-B740-8F19E12B2593}"/>
              </a:ext>
            </a:extLst>
          </p:cNvPr>
          <p:cNvSpPr>
            <a:spLocks noGrp="1"/>
          </p:cNvSpPr>
          <p:nvPr>
            <p:ph type="sldNum" sz="quarter" idx="12"/>
          </p:nvPr>
        </p:nvSpPr>
        <p:spPr>
          <a:xfrm>
            <a:off x="576000" y="6356350"/>
            <a:ext cx="797400" cy="365125"/>
          </a:xfrm>
        </p:spPr>
        <p:txBody>
          <a:bodyPr anchor="ctr">
            <a:normAutofit/>
          </a:bodyPr>
          <a:lstStyle/>
          <a:p>
            <a:pPr>
              <a:spcAft>
                <a:spcPts val="600"/>
              </a:spcAft>
            </a:pPr>
            <a:fld id="{2020BB7A-7565-440A-AF71-226D618FE89D}" type="slidenum">
              <a:rPr lang="fi-FI" smtClean="0"/>
              <a:pPr>
                <a:spcAft>
                  <a:spcPts val="600"/>
                </a:spcAft>
              </a:pPr>
              <a:t>9</a:t>
            </a:fld>
            <a:endParaRPr lang="fi-FI"/>
          </a:p>
        </p:txBody>
      </p:sp>
    </p:spTree>
    <p:extLst>
      <p:ext uri="{BB962C8B-B14F-4D97-AF65-F5344CB8AC3E}">
        <p14:creationId xmlns:p14="http://schemas.microsoft.com/office/powerpoint/2010/main" val="3917550633"/>
      </p:ext>
    </p:extLst>
  </p:cSld>
  <p:clrMapOvr>
    <a:masterClrMapping/>
  </p:clrMapOvr>
</p:sld>
</file>

<file path=ppt/theme/theme1.xml><?xml version="1.0" encoding="utf-8"?>
<a:theme xmlns:a="http://schemas.openxmlformats.org/drawingml/2006/main" name="Tapio">
  <a:themeElements>
    <a:clrScheme name="Tapio">
      <a:dk1>
        <a:sysClr val="windowText" lastClr="000000"/>
      </a:dk1>
      <a:lt1>
        <a:sysClr val="window" lastClr="FFFFFF"/>
      </a:lt1>
      <a:dk2>
        <a:srgbClr val="61BF1A"/>
      </a:dk2>
      <a:lt2>
        <a:srgbClr val="B3B1B2"/>
      </a:lt2>
      <a:accent1>
        <a:srgbClr val="09984A"/>
      </a:accent1>
      <a:accent2>
        <a:srgbClr val="C1D82F"/>
      </a:accent2>
      <a:accent3>
        <a:srgbClr val="007DB8"/>
      </a:accent3>
      <a:accent4>
        <a:srgbClr val="684D94"/>
      </a:accent4>
      <a:accent5>
        <a:srgbClr val="E58B1E"/>
      </a:accent5>
      <a:accent6>
        <a:srgbClr val="93278F"/>
      </a:accent6>
      <a:hlink>
        <a:srgbClr val="005BBE"/>
      </a:hlink>
      <a:folHlink>
        <a:srgbClr val="684D94"/>
      </a:folHlink>
    </a:clrScheme>
    <a:fontScheme name="Tapio">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600" dirty="0" err="1" smtClean="0"/>
        </a:defPPr>
      </a:lstStyle>
    </a:txDef>
  </a:objectDefaults>
  <a:extraClrSchemeLst/>
  <a:extLst>
    <a:ext uri="{05A4C25C-085E-4340-85A3-A5531E510DB2}">
      <thm15:themeFamily xmlns:thm15="http://schemas.microsoft.com/office/thememl/2012/main" name="Tapio Oy esitysmalli.potx" id="{A2EDADDC-451C-480D-8B1D-419FA566ABCF}" vid="{491D35BE-8568-46D4-AD9B-D6672C0258A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9FF1C0489EB85419483131561E53141" ma:contentTypeVersion="2" ma:contentTypeDescription="Luo uusi asiakirja." ma:contentTypeScope="" ma:versionID="1cdfa891bbc16385f907021a3c1bea9e">
  <xsd:schema xmlns:xsd="http://www.w3.org/2001/XMLSchema" xmlns:xs="http://www.w3.org/2001/XMLSchema" xmlns:p="http://schemas.microsoft.com/office/2006/metadata/properties" xmlns:ns2="6b4493c6-13a2-49f4-b6fe-fb7f9de8c895" targetNamespace="http://schemas.microsoft.com/office/2006/metadata/properties" ma:root="true" ma:fieldsID="1e1dce904f803e44102b636f4d135a1c" ns2:_="">
    <xsd:import namespace="6b4493c6-13a2-49f4-b6fe-fb7f9de8c89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493c6-13a2-49f4-b6fe-fb7f9de8c8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1E508F-E857-4E34-BDC8-B94CEE5F815C}">
  <ds:schemaRefs>
    <ds:schemaRef ds:uri="http://www.w3.org/XML/1998/namespac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6b4493c6-13a2-49f4-b6fe-fb7f9de8c895"/>
    <ds:schemaRef ds:uri="http://schemas.microsoft.com/office/2006/metadata/properties"/>
  </ds:schemaRefs>
</ds:datastoreItem>
</file>

<file path=customXml/itemProps2.xml><?xml version="1.0" encoding="utf-8"?>
<ds:datastoreItem xmlns:ds="http://schemas.openxmlformats.org/officeDocument/2006/customXml" ds:itemID="{14EA7191-A72E-483C-90DF-E7BBE8F0EE30}">
  <ds:schemaRefs>
    <ds:schemaRef ds:uri="http://schemas.microsoft.com/sharepoint/v3/contenttype/forms"/>
  </ds:schemaRefs>
</ds:datastoreItem>
</file>

<file path=customXml/itemProps3.xml><?xml version="1.0" encoding="utf-8"?>
<ds:datastoreItem xmlns:ds="http://schemas.openxmlformats.org/officeDocument/2006/customXml" ds:itemID="{A8E23BCC-6A9A-42F0-8DC3-4D1BECD12DE6}">
  <ds:schemaRefs>
    <ds:schemaRef ds:uri="6b4493c6-13a2-49f4-b6fe-fb7f9de8c8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TotalTime>
  <Words>3417</Words>
  <Application>Microsoft Office PowerPoint</Application>
  <PresentationFormat>Laajakuva</PresentationFormat>
  <Paragraphs>332</Paragraphs>
  <Slides>33</Slides>
  <Notes>31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33</vt:i4>
      </vt:variant>
    </vt:vector>
  </HeadingPairs>
  <TitlesOfParts>
    <vt:vector size="37" baseType="lpstr">
      <vt:lpstr>Arial</vt:lpstr>
      <vt:lpstr>Calibri</vt:lpstr>
      <vt:lpstr>Corbel</vt:lpstr>
      <vt:lpstr>Tapio</vt:lpstr>
      <vt:lpstr>Metsämaaperä ja kestävä metsänhoito</vt:lpstr>
      <vt:lpstr>Osa 3. Turvemailla huomio kiinnittyy vesitalouteen </vt:lpstr>
      <vt:lpstr>Pohdintakysymykset</vt:lpstr>
      <vt:lpstr>Metsätalous turvemailla</vt:lpstr>
      <vt:lpstr>Metsätalous turvemailla</vt:lpstr>
      <vt:lpstr>Metsätalous turvemailla</vt:lpstr>
      <vt:lpstr>Maastomääritykset</vt:lpstr>
      <vt:lpstr>Maastomääritykset</vt:lpstr>
      <vt:lpstr>Maastomääritykset</vt:lpstr>
      <vt:lpstr>Maastomääritykset</vt:lpstr>
      <vt:lpstr>Maastomääritykset</vt:lpstr>
      <vt:lpstr>Turvemaiden uudistaminen</vt:lpstr>
      <vt:lpstr>Turvemaiden uudistaminen</vt:lpstr>
      <vt:lpstr>Turvemaiden uudistaminen</vt:lpstr>
      <vt:lpstr>Turvemaiden uudistaminen</vt:lpstr>
      <vt:lpstr>Tuhkalannoitus</vt:lpstr>
      <vt:lpstr>Tuhkalannoitus</vt:lpstr>
      <vt:lpstr>Tuhkalannoitus</vt:lpstr>
      <vt:lpstr>Tuhkalannoitus</vt:lpstr>
      <vt:lpstr>Puunkorjuu ja kantavuus</vt:lpstr>
      <vt:lpstr>Puunkorjuu ja kantavuus</vt:lpstr>
      <vt:lpstr>Puunkorjuu ja kantavuus</vt:lpstr>
      <vt:lpstr>Puunkorjuu ja kantavuus</vt:lpstr>
      <vt:lpstr>Turvemaiden hiilikysymykset</vt:lpstr>
      <vt:lpstr>Turvemaiden hiilikysymykset</vt:lpstr>
      <vt:lpstr>Turvemaiden hiilikysymykset</vt:lpstr>
      <vt:lpstr>Turvemaiden hiilikysymykset</vt:lpstr>
      <vt:lpstr>Maaperän huomioiminen vesiensuojelussa</vt:lpstr>
      <vt:lpstr>Maaperän huomioiminen vesiensuojelussa</vt:lpstr>
      <vt:lpstr>Maaperän huomioiminen vesiensuojelussa</vt:lpstr>
      <vt:lpstr>Maaperän huomioiminen vesiensuojelussa</vt:lpstr>
      <vt:lpstr>Maaperän huomioiminen vesiensuojelussa</vt:lpstr>
      <vt:lpstr>Materiaali on käyty läpi!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Metsämaaperä ja kestävä metsänhoito</dc:title>
  <dc:creator>Tiina Törmänen</dc:creator>
  <cp:lastModifiedBy>Tiina Törmänen</cp:lastModifiedBy>
  <cp:revision>3</cp:revision>
  <dcterms:created xsi:type="dcterms:W3CDTF">2022-02-15T13:22:57Z</dcterms:created>
  <dcterms:modified xsi:type="dcterms:W3CDTF">2022-02-18T17:23:33Z</dcterms:modified>
</cp:coreProperties>
</file>