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340" r:id="rId3"/>
    <p:sldId id="366" r:id="rId4"/>
    <p:sldId id="359" r:id="rId5"/>
    <p:sldId id="360" r:id="rId6"/>
    <p:sldId id="361" r:id="rId7"/>
    <p:sldId id="362" r:id="rId8"/>
    <p:sldId id="363" r:id="rId9"/>
    <p:sldId id="374" r:id="rId10"/>
    <p:sldId id="367" r:id="rId11"/>
    <p:sldId id="368" r:id="rId12"/>
    <p:sldId id="369" r:id="rId13"/>
    <p:sldId id="373" r:id="rId14"/>
    <p:sldId id="370" r:id="rId15"/>
    <p:sldId id="365" r:id="rId16"/>
    <p:sldId id="364" r:id="rId17"/>
    <p:sldId id="375" r:id="rId18"/>
    <p:sldId id="356" r:id="rId19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F80"/>
    <a:srgbClr val="276494"/>
    <a:srgbClr val="2093B4"/>
    <a:srgbClr val="64A2BE"/>
    <a:srgbClr val="777777"/>
    <a:srgbClr val="67686A"/>
    <a:srgbClr val="A7C44A"/>
    <a:srgbClr val="87BD26"/>
    <a:srgbClr val="E7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2" autoAdjust="0"/>
    <p:restoredTop sz="93849" autoAdjust="0"/>
  </p:normalViewPr>
  <p:slideViewPr>
    <p:cSldViewPr snapToGrid="0" snapToObjects="1">
      <p:cViewPr varScale="1">
        <p:scale>
          <a:sx n="155" d="100"/>
          <a:sy n="155" d="100"/>
        </p:scale>
        <p:origin x="816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5" d="100"/>
          <a:sy n="145" d="100"/>
        </p:scale>
        <p:origin x="36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05702-3B59-4B0F-B4D5-5615CE2DA174}" type="datetime1">
              <a:rPr lang="fi-FI" smtClean="0">
                <a:latin typeface="Arial" charset="0"/>
              </a:rPr>
              <a:t>18.3.2025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02857-B58A-2041-A053-6D02EEB74A85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36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14EB3382-A15D-41BB-9ACB-0A8431EBA129}" type="datetime1">
              <a:rPr lang="fi-FI" smtClean="0"/>
              <a:t>18.3.2025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67AEE2BF-B198-A046-BCD0-F82AFF7FD4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80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3999" cy="240438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3598756"/>
            <a:ext cx="7882333" cy="4271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2490768"/>
            <a:ext cx="7883524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32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9840" y="4183009"/>
            <a:ext cx="7882333" cy="4271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5475" y="2404386"/>
            <a:ext cx="7886699" cy="0"/>
          </a:xfrm>
          <a:prstGeom prst="line">
            <a:avLst/>
          </a:prstGeom>
          <a:ln w="381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68425"/>
            <a:ext cx="3868340" cy="617934"/>
          </a:xfrm>
        </p:spPr>
        <p:txBody>
          <a:bodyPr anchor="t"/>
          <a:lstStyle>
            <a:lvl1pPr marL="0" indent="0">
              <a:buNone/>
              <a:defRPr sz="18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986359"/>
            <a:ext cx="3868340" cy="2655888"/>
          </a:xfrm>
        </p:spPr>
        <p:txBody>
          <a:bodyPr/>
          <a:lstStyle>
            <a:lvl2pPr marL="179388" indent="-174625">
              <a:tabLst/>
              <a:defRPr/>
            </a:lvl2pPr>
            <a:lvl3pPr marL="538163" indent="-179388">
              <a:tabLst/>
              <a:defRPr/>
            </a:lvl3pPr>
            <a:lvl4pPr marL="890588" indent="-179388">
              <a:tabLst/>
              <a:defRPr/>
            </a:lvl4pPr>
          </a:lstStyle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368425"/>
            <a:ext cx="3887391" cy="617934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986359"/>
            <a:ext cx="3887391" cy="2655888"/>
          </a:xfrm>
        </p:spPr>
        <p:txBody>
          <a:bodyPr/>
          <a:lstStyle>
            <a:lvl2pPr marL="179388" indent="-174625">
              <a:tabLst/>
              <a:defRPr/>
            </a:lvl2pPr>
            <a:lvl3pPr marL="538163" indent="-179388">
              <a:tabLst/>
              <a:defRPr/>
            </a:lvl3pPr>
            <a:lvl4pPr marL="890588" indent="-179388">
              <a:tabLst/>
              <a:defRPr/>
            </a:lvl4pPr>
          </a:lstStyle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LUOMASSA MAHDOLLISUUKSIA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LUOMASSA MAHDOLLISUUKSIA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8647" y="1145051"/>
            <a:ext cx="2160000" cy="107379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 dirty="0"/>
              <a:t>Drag </a:t>
            </a:r>
            <a:r>
              <a:rPr lang="fi-FI" noProof="0" dirty="0" err="1"/>
              <a:t>picture</a:t>
            </a:r>
            <a:r>
              <a:rPr lang="fi-FI" noProof="0" dirty="0"/>
              <a:t> to </a:t>
            </a:r>
            <a:r>
              <a:rPr lang="fi-FI" noProof="0" dirty="0" err="1"/>
              <a:t>placeholder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 err="1"/>
              <a:t>click</a:t>
            </a:r>
            <a:r>
              <a:rPr lang="fi-FI" noProof="0" dirty="0"/>
              <a:t> </a:t>
            </a:r>
            <a:r>
              <a:rPr lang="fi-FI" noProof="0" dirty="0" err="1"/>
              <a:t>icon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LUOMASSA MAHDOLLISUUKSIA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150091"/>
            <a:ext cx="7883525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28647" y="2211888"/>
            <a:ext cx="2160000" cy="491174"/>
          </a:xfrm>
          <a:prstGeom prst="rect">
            <a:avLst/>
          </a:prstGeom>
          <a:solidFill>
            <a:srgbClr val="E7E4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8650" y="2702072"/>
            <a:ext cx="2160000" cy="0"/>
          </a:xfrm>
          <a:prstGeom prst="line">
            <a:avLst/>
          </a:prstGeom>
          <a:ln w="1905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7725" y="2362372"/>
            <a:ext cx="2145404" cy="288813"/>
          </a:xfrm>
        </p:spPr>
        <p:txBody>
          <a:bodyPr lIns="72000">
            <a:normAutofit/>
          </a:bodyPr>
          <a:lstStyle>
            <a:lvl1pPr marL="0" indent="0">
              <a:buNone/>
              <a:defRPr sz="1000" b="1" spc="-4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4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3492616" y="1145051"/>
            <a:ext cx="2160000" cy="107379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Drag picture to placeholder or </a:t>
            </a:r>
            <a:br>
              <a:rPr lang="fi-FI" noProof="0"/>
            </a:br>
            <a:r>
              <a:rPr lang="fi-FI" noProof="0"/>
              <a:t>click icon to add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3492616" y="2211888"/>
            <a:ext cx="2160000" cy="491174"/>
          </a:xfrm>
          <a:prstGeom prst="rect">
            <a:avLst/>
          </a:prstGeom>
          <a:solidFill>
            <a:srgbClr val="E7E4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492619" y="2702072"/>
            <a:ext cx="2160000" cy="0"/>
          </a:xfrm>
          <a:prstGeom prst="line">
            <a:avLst/>
          </a:prstGeom>
          <a:ln w="1905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491694" y="2362372"/>
            <a:ext cx="2145404" cy="288813"/>
          </a:xfrm>
        </p:spPr>
        <p:txBody>
          <a:bodyPr lIns="72000">
            <a:normAutofit/>
          </a:bodyPr>
          <a:lstStyle>
            <a:lvl1pPr marL="0" indent="0">
              <a:buNone/>
              <a:defRPr sz="1000" b="1" spc="-4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350835" y="1145051"/>
            <a:ext cx="2160000" cy="107379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Drag picture to placeholder or </a:t>
            </a:r>
            <a:br>
              <a:rPr lang="fi-FI" noProof="0"/>
            </a:br>
            <a:r>
              <a:rPr lang="fi-FI" noProof="0"/>
              <a:t>click icon to add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6350835" y="2211888"/>
            <a:ext cx="2160000" cy="491174"/>
          </a:xfrm>
          <a:prstGeom prst="rect">
            <a:avLst/>
          </a:prstGeom>
          <a:solidFill>
            <a:srgbClr val="E7E4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350838" y="2702072"/>
            <a:ext cx="2160000" cy="0"/>
          </a:xfrm>
          <a:prstGeom prst="line">
            <a:avLst/>
          </a:prstGeom>
          <a:ln w="1905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349913" y="2362372"/>
            <a:ext cx="2145404" cy="288813"/>
          </a:xfrm>
        </p:spPr>
        <p:txBody>
          <a:bodyPr lIns="72000">
            <a:normAutofit/>
          </a:bodyPr>
          <a:lstStyle>
            <a:lvl1pPr marL="0" indent="0">
              <a:buNone/>
              <a:defRPr sz="1000" b="1" spc="-4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17" hasCustomPrompt="1"/>
          </p:nvPr>
        </p:nvSpPr>
        <p:spPr>
          <a:xfrm>
            <a:off x="628647" y="2835828"/>
            <a:ext cx="2160000" cy="107379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Drag picture to placeholder or </a:t>
            </a:r>
            <a:br>
              <a:rPr lang="fi-FI" noProof="0"/>
            </a:br>
            <a:r>
              <a:rPr lang="fi-FI" noProof="0"/>
              <a:t>click icon to add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28647" y="3902665"/>
            <a:ext cx="2160000" cy="491174"/>
          </a:xfrm>
          <a:prstGeom prst="rect">
            <a:avLst/>
          </a:prstGeom>
          <a:solidFill>
            <a:srgbClr val="E7E4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628650" y="4392849"/>
            <a:ext cx="2160000" cy="0"/>
          </a:xfrm>
          <a:prstGeom prst="line">
            <a:avLst/>
          </a:prstGeom>
          <a:ln w="1905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27725" y="4053149"/>
            <a:ext cx="2145404" cy="288813"/>
          </a:xfrm>
        </p:spPr>
        <p:txBody>
          <a:bodyPr lIns="72000">
            <a:normAutofit/>
          </a:bodyPr>
          <a:lstStyle>
            <a:lvl1pPr marL="0" indent="0">
              <a:buNone/>
              <a:defRPr sz="1000" b="1" spc="-4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idx="19" hasCustomPrompt="1"/>
          </p:nvPr>
        </p:nvSpPr>
        <p:spPr>
          <a:xfrm>
            <a:off x="3492616" y="2835828"/>
            <a:ext cx="2160000" cy="107379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Drag picture to placeholder or </a:t>
            </a:r>
            <a:br>
              <a:rPr lang="fi-FI" noProof="0"/>
            </a:br>
            <a:r>
              <a:rPr lang="fi-FI" noProof="0"/>
              <a:t>click icon to add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3492616" y="3902665"/>
            <a:ext cx="2160000" cy="491174"/>
          </a:xfrm>
          <a:prstGeom prst="rect">
            <a:avLst/>
          </a:prstGeom>
          <a:solidFill>
            <a:srgbClr val="E7E4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3492619" y="4392849"/>
            <a:ext cx="2160000" cy="0"/>
          </a:xfrm>
          <a:prstGeom prst="line">
            <a:avLst/>
          </a:prstGeom>
          <a:ln w="1905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3491694" y="4053149"/>
            <a:ext cx="2145404" cy="288813"/>
          </a:xfrm>
        </p:spPr>
        <p:txBody>
          <a:bodyPr lIns="72000">
            <a:normAutofit/>
          </a:bodyPr>
          <a:lstStyle>
            <a:lvl1pPr marL="0" indent="0">
              <a:buNone/>
              <a:defRPr sz="1000" b="1" spc="-4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5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6350835" y="2835828"/>
            <a:ext cx="2160000" cy="107379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Drag picture to placeholder or </a:t>
            </a:r>
            <a:br>
              <a:rPr lang="fi-FI" noProof="0"/>
            </a:br>
            <a:r>
              <a:rPr lang="fi-FI" noProof="0"/>
              <a:t>click icon to add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6350835" y="3902665"/>
            <a:ext cx="2160000" cy="491174"/>
          </a:xfrm>
          <a:prstGeom prst="rect">
            <a:avLst/>
          </a:prstGeom>
          <a:solidFill>
            <a:srgbClr val="E7E4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>
            <a:off x="6350838" y="4392849"/>
            <a:ext cx="2160000" cy="0"/>
          </a:xfrm>
          <a:prstGeom prst="line">
            <a:avLst/>
          </a:prstGeom>
          <a:ln w="1905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349913" y="4053149"/>
            <a:ext cx="2145404" cy="288813"/>
          </a:xfrm>
        </p:spPr>
        <p:txBody>
          <a:bodyPr lIns="72000">
            <a:normAutofit/>
          </a:bodyPr>
          <a:lstStyle>
            <a:lvl1pPr marL="0" indent="0">
              <a:buNone/>
              <a:defRPr sz="1000" b="1" spc="-4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054881" y="1145051"/>
            <a:ext cx="2160000" cy="107379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Drag picture to placeholder or </a:t>
            </a:r>
            <a:br>
              <a:rPr lang="fi-FI" noProof="0"/>
            </a:br>
            <a:r>
              <a:rPr lang="fi-FI" noProof="0"/>
              <a:t>click icon to add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LUOMASSA MAHDOLLISUUKSIA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150091"/>
            <a:ext cx="7883525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054881" y="2211888"/>
            <a:ext cx="2160000" cy="491174"/>
          </a:xfrm>
          <a:prstGeom prst="rect">
            <a:avLst/>
          </a:prstGeom>
          <a:solidFill>
            <a:srgbClr val="E7E4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054884" y="2702072"/>
            <a:ext cx="2160000" cy="0"/>
          </a:xfrm>
          <a:prstGeom prst="line">
            <a:avLst/>
          </a:prstGeom>
          <a:ln w="1905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53959" y="2362372"/>
            <a:ext cx="2145404" cy="288813"/>
          </a:xfrm>
        </p:spPr>
        <p:txBody>
          <a:bodyPr lIns="72000">
            <a:normAutofit/>
          </a:bodyPr>
          <a:lstStyle>
            <a:lvl1pPr marL="0" indent="0">
              <a:buNone/>
              <a:defRPr sz="1000" b="1" spc="-4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4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4918850" y="1145051"/>
            <a:ext cx="2160000" cy="107379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Drag picture to placeholder or </a:t>
            </a:r>
            <a:br>
              <a:rPr lang="fi-FI" noProof="0"/>
            </a:br>
            <a:r>
              <a:rPr lang="fi-FI" noProof="0"/>
              <a:t>click icon to add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918850" y="2211888"/>
            <a:ext cx="2160000" cy="491174"/>
          </a:xfrm>
          <a:prstGeom prst="rect">
            <a:avLst/>
          </a:prstGeom>
          <a:solidFill>
            <a:srgbClr val="E7E4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918853" y="2702072"/>
            <a:ext cx="2160000" cy="0"/>
          </a:xfrm>
          <a:prstGeom prst="line">
            <a:avLst/>
          </a:prstGeom>
          <a:ln w="1905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4917928" y="2362372"/>
            <a:ext cx="2145404" cy="288813"/>
          </a:xfrm>
        </p:spPr>
        <p:txBody>
          <a:bodyPr lIns="72000">
            <a:normAutofit/>
          </a:bodyPr>
          <a:lstStyle>
            <a:lvl1pPr marL="0" indent="0">
              <a:buNone/>
              <a:defRPr sz="1000" b="1" spc="-4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053958" y="2846586"/>
            <a:ext cx="2322509" cy="1800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929430" y="2846586"/>
            <a:ext cx="2322509" cy="1800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LUOMASSA MAHDOLLISUUKSIA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50091"/>
            <a:ext cx="7887891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28649" y="1254125"/>
            <a:ext cx="7887892" cy="3133677"/>
          </a:xfrm>
          <a:prstGeom prst="rect">
            <a:avLst/>
          </a:prstGeom>
          <a:solidFill>
            <a:srgbClr val="E7E4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1254125"/>
            <a:ext cx="7886700" cy="360000"/>
          </a:xfrm>
          <a:solidFill>
            <a:srgbClr val="A7C44A"/>
          </a:solidFill>
        </p:spPr>
        <p:txBody>
          <a:bodyPr lIns="251999" anchor="ctr">
            <a:normAutofit/>
          </a:bodyPr>
          <a:lstStyle>
            <a:lvl1pPr marL="0" indent="0">
              <a:buFontTx/>
              <a:buNone/>
              <a:defRPr sz="1300" b="1"/>
            </a:lvl1pPr>
          </a:lstStyle>
          <a:p>
            <a:pPr lvl="0"/>
            <a:r>
              <a:rPr lang="en-US" sz="1200" spc="-40" dirty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887658" y="1828800"/>
            <a:ext cx="7443542" cy="2351313"/>
          </a:xfrm>
        </p:spPr>
        <p:txBody>
          <a:bodyPr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49" y="4387802"/>
            <a:ext cx="7887892" cy="0"/>
          </a:xfrm>
          <a:prstGeom prst="line">
            <a:avLst/>
          </a:prstGeom>
          <a:ln w="1905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isällön paikkamerkki 7">
            <a:extLst>
              <a:ext uri="{FF2B5EF4-FFF2-40B4-BE49-F238E27FC236}">
                <a16:creationId xmlns:a16="http://schemas.microsoft.com/office/drawing/2014/main" id="{A7D79A9D-BA47-4430-B33A-4F62CFB3252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3326321"/>
              </p:ext>
            </p:extLst>
          </p:nvPr>
        </p:nvGraphicFramePr>
        <p:xfrm>
          <a:off x="625475" y="1277889"/>
          <a:ext cx="7893050" cy="3266564"/>
        </p:xfrm>
        <a:graphic>
          <a:graphicData uri="http://schemas.openxmlformats.org/drawingml/2006/table">
            <a:tbl>
              <a:tblPr firstRow="1" bandRow="1"/>
              <a:tblGrid>
                <a:gridCol w="263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8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69"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b="1" i="0" spc="-4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45723" marB="45723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44A"/>
                    </a:solidFill>
                  </a:tcPr>
                </a:tc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b="1" i="0" spc="-4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45723" marB="45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3"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i-FI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>
                      <a:noFill/>
                    </a:lnL>
                    <a:lnR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>
                        <a:buFont typeface="Arial" charset="0"/>
                        <a:buChar char="•"/>
                        <a:tabLst>
                          <a:tab pos="174625" algn="l"/>
                        </a:tabLst>
                      </a:pPr>
                      <a:endParaRPr lang="fi-FI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36"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i-FI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>
                      <a:noFill/>
                    </a:lnL>
                    <a:lnR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E2"/>
                    </a:solidFill>
                  </a:tcPr>
                </a:tc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>
                        <a:buFont typeface="Arial" charset="0"/>
                        <a:buChar char="•"/>
                      </a:pPr>
                      <a:endParaRPr lang="fi-FI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436"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i-FI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>
                      <a:noFill/>
                    </a:lnL>
                    <a:lnR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endParaRPr lang="fi-FI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797"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i-FI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>
                      <a:noFill/>
                    </a:lnL>
                    <a:lnR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E2"/>
                    </a:solidFill>
                  </a:tcPr>
                </a:tc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>
                        <a:buFont typeface="Arial" charset="0"/>
                        <a:buChar char="•"/>
                      </a:pPr>
                      <a:endParaRPr lang="fi-FI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3"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i-FI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>
                      <a:noFill/>
                    </a:lnL>
                    <a:lnR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4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85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82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769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711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653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596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537" algn="l" defTabSz="685885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>
                        <a:buFont typeface="Arial" charset="0"/>
                        <a:buChar char="•"/>
                      </a:pPr>
                      <a:endParaRPr lang="fi-FI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4000" marT="90000" marB="90000">
                    <a:lnL w="6350" cap="flat" cmpd="sng" algn="ctr">
                      <a:solidFill>
                        <a:srgbClr val="A7C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LUOMASSA MAHDOLLISUUKSIA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50091"/>
            <a:ext cx="7887891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499"/>
          </a:xfr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LUOMASSA MAHDOLLISUUKSIA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738755"/>
            <a:ext cx="349318" cy="219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75" y="2923592"/>
            <a:ext cx="7886699" cy="81554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subtitle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895" y="4621367"/>
            <a:ext cx="1740210" cy="34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_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C0F20BD-98EB-478A-B77D-8E173FFFFFF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76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75" y="2923592"/>
            <a:ext cx="7886699" cy="81554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subtitle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895" y="4621367"/>
            <a:ext cx="1740210" cy="3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1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115050" y="0"/>
            <a:ext cx="3028950" cy="5143499"/>
          </a:xfr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51747"/>
            <a:ext cx="5385294" cy="39876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488505"/>
            <a:ext cx="5386485" cy="20832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</a:t>
            </a:r>
            <a:r>
              <a:rPr lang="en-US"/>
              <a:t>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</a:t>
            </a:r>
            <a:r>
              <a:rPr lang="en-US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5475" y="2677977"/>
            <a:ext cx="511396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9841" y="3515252"/>
            <a:ext cx="2901379" cy="9972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3FA4E04-703A-468A-BCFE-428F66F8FA6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C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153" y="4620612"/>
            <a:ext cx="1744065" cy="341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475" y="2923592"/>
            <a:ext cx="7886699" cy="81554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77875" y="2830442"/>
            <a:ext cx="788669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29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475" y="2923592"/>
            <a:ext cx="7886699" cy="101975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LUOMASSA MAHDOLLISUUKSIA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13" y="4729983"/>
            <a:ext cx="541070" cy="2483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_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76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475" y="2923592"/>
            <a:ext cx="7886699" cy="101975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LUOMASSA MAHDOLLISUUKSIA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13" y="4729983"/>
            <a:ext cx="541070" cy="2483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C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75" y="2923592"/>
            <a:ext cx="7886699" cy="101975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subtitle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LUOMASSA MAHDOLLISUUKSIA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A7F7C-90E1-3C48-97BC-1714FA2FF2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675"/>
          <a:stretch/>
        </p:blipFill>
        <p:spPr>
          <a:xfrm>
            <a:off x="524289" y="4740274"/>
            <a:ext cx="529562" cy="2443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276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LOSKALVOSARJA-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09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Tuloskalvosarjan kansisivu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75" y="2923591"/>
            <a:ext cx="7886699" cy="144292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/>
              <a:t>Metsätehon tuloskalvosarja n/</a:t>
            </a:r>
            <a:r>
              <a:rPr lang="fi-FI" noProof="0" dirty="0" err="1"/>
              <a:t>vvvv</a:t>
            </a:r>
            <a:endParaRPr lang="fi-FI" noProof="0" dirty="0"/>
          </a:p>
          <a:p>
            <a:r>
              <a:rPr lang="fi-FI" sz="1500" noProof="0" dirty="0"/>
              <a:t>Kirjoittaja(t)</a:t>
            </a:r>
          </a:p>
          <a:p>
            <a:r>
              <a:rPr lang="fi-FI" sz="1500" noProof="0" dirty="0"/>
              <a:t>Metsäteho Oy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6A3D87B1-5973-46A8-9630-E08111040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895" y="4621367"/>
            <a:ext cx="1740210" cy="3412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43D747E8-79DF-449E-808B-2C836A0F4E13}"/>
              </a:ext>
            </a:extLst>
          </p:cNvPr>
          <p:cNvSpPr/>
          <p:nvPr userDrawn="1"/>
        </p:nvSpPr>
        <p:spPr>
          <a:xfrm>
            <a:off x="528342" y="4777812"/>
            <a:ext cx="11256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ISSN 1796-2390</a:t>
            </a:r>
          </a:p>
        </p:txBody>
      </p:sp>
    </p:spTree>
    <p:extLst>
      <p:ext uri="{BB962C8B-B14F-4D97-AF65-F5344CB8AC3E}">
        <p14:creationId xmlns:p14="http://schemas.microsoft.com/office/powerpoint/2010/main" val="2518052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LOSKALVOSARJA-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09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noProof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Tuloskalvosarjan välisivu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75" y="2923592"/>
            <a:ext cx="7886699" cy="101975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METSÄTEHON TULOSKALVOSARJA N/VVVV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A7F7C-90E1-3C48-97BC-1714FA2FF2EA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13" y="4729983"/>
            <a:ext cx="541070" cy="24830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F4F80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METSÄTEHON TULOSKALVOSARJA N/VVVV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07146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0" y="1133093"/>
            <a:ext cx="3886200" cy="2877312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2400" b="0" i="0">
                <a:latin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678" y="1133093"/>
            <a:ext cx="3886200" cy="28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0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0" y="1133093"/>
            <a:ext cx="3886200" cy="2877312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2400" b="0" i="0">
                <a:latin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2400" b="0" i="0">
                <a:latin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93" y="4729917"/>
            <a:ext cx="564393" cy="2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3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51747"/>
            <a:ext cx="5385294" cy="39876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488505"/>
            <a:ext cx="5386485" cy="20832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5475" y="2677977"/>
            <a:ext cx="362685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9841" y="3515252"/>
            <a:ext cx="2901379" cy="9972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4572000" y="1237977"/>
            <a:ext cx="4320000" cy="288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 sz="2400" b="0" i="0">
                <a:latin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143000" y="3597861"/>
            <a:ext cx="6858000" cy="10366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5000" dirty="0">
                <a:solidFill>
                  <a:schemeClr val="bg1"/>
                </a:solidFill>
              </a:rPr>
              <a:t>KIITOS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519" y="590986"/>
            <a:ext cx="6386962" cy="29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8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143000" y="3597861"/>
            <a:ext cx="6858000" cy="10366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5000" dirty="0">
                <a:solidFill>
                  <a:schemeClr val="bg1"/>
                </a:solidFill>
              </a:rPr>
              <a:t>KIITOS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519" y="586272"/>
            <a:ext cx="6386962" cy="29288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4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143000" y="3597861"/>
            <a:ext cx="6858000" cy="10366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50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519" y="586272"/>
            <a:ext cx="6386962" cy="29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4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588"/>
          <a:stretch/>
        </p:blipFill>
        <p:spPr>
          <a:xfrm>
            <a:off x="1364213" y="600412"/>
            <a:ext cx="6415574" cy="292883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1143000" y="3597861"/>
            <a:ext cx="6858000" cy="10366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5000" dirty="0">
                <a:solidFill>
                  <a:srgbClr val="1F4F80"/>
                </a:solidFill>
              </a:rPr>
              <a:t>KIITOS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588"/>
          <a:stretch/>
        </p:blipFill>
        <p:spPr>
          <a:xfrm>
            <a:off x="1364213" y="600412"/>
            <a:ext cx="6415574" cy="292883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1143000" y="3597861"/>
            <a:ext cx="6858000" cy="10366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5000" dirty="0">
                <a:solidFill>
                  <a:srgbClr val="1F4F8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02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51747"/>
            <a:ext cx="5385294" cy="39876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488505"/>
            <a:ext cx="5386485" cy="20832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35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5475" y="2677977"/>
            <a:ext cx="4663809" cy="1046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9841" y="3515252"/>
            <a:ext cx="2901379" cy="9972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46791" y="411749"/>
            <a:ext cx="2880000" cy="432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408824" y="-673"/>
            <a:ext cx="4320000" cy="280045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</a:t>
            </a:r>
            <a:br>
              <a:rPr lang="en-US" dirty="0"/>
            </a:br>
            <a:r>
              <a:rPr lang="en-US" dirty="0"/>
              <a:t>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4077465"/>
            <a:ext cx="7882333" cy="4271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2799782"/>
            <a:ext cx="7883524" cy="99417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5475" y="3889156"/>
            <a:ext cx="7886699" cy="0"/>
          </a:xfrm>
          <a:prstGeom prst="line">
            <a:avLst/>
          </a:prstGeom>
          <a:ln w="28575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475" y="2923593"/>
            <a:ext cx="7886699" cy="75606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429491" y="4553527"/>
            <a:ext cx="688109" cy="487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11" name="Content Placeholder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882" y="4636655"/>
            <a:ext cx="1662236" cy="325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475" y="781050"/>
            <a:ext cx="7886700" cy="1790700"/>
          </a:xfrm>
        </p:spPr>
        <p:txBody>
          <a:bodyPr anchor="b"/>
          <a:lstStyle>
            <a:lvl1pPr algn="ctr">
              <a:defRPr sz="45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475" y="2923592"/>
            <a:ext cx="7886699" cy="54815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LUOMASSA MAHDOLLISUUKSIA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5475" y="2678042"/>
            <a:ext cx="7886699" cy="0"/>
          </a:xfrm>
          <a:prstGeom prst="line">
            <a:avLst/>
          </a:prstGeom>
          <a:ln w="25400">
            <a:solidFill>
              <a:srgbClr val="A7C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625475" y="3845427"/>
            <a:ext cx="7886699" cy="5481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marR="0" indent="0" algn="ctr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F4F80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LUOMASSA MAHDOLLISUUKSIA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LUOMASSA MAHDOLLISUUKSIA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0091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3575" y="4767263"/>
            <a:ext cx="6136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spc="-20" baseline="0">
                <a:solidFill>
                  <a:srgbClr val="A7C4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LUOMASSA MAHDOLLISUUKSIA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24074" y="4767263"/>
            <a:ext cx="9027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A7C4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2CA7F7C-90E1-3C48-97BC-1714FA2FF2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738755"/>
            <a:ext cx="349318" cy="2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9" r:id="rId2"/>
    <p:sldLayoutId id="2147483692" r:id="rId3"/>
    <p:sldLayoutId id="2147483693" r:id="rId4"/>
    <p:sldLayoutId id="2147483691" r:id="rId5"/>
    <p:sldLayoutId id="2147483689" r:id="rId6"/>
    <p:sldLayoutId id="2147483661" r:id="rId7"/>
    <p:sldLayoutId id="2147483662" r:id="rId8"/>
    <p:sldLayoutId id="2147483664" r:id="rId9"/>
    <p:sldLayoutId id="2147483665" r:id="rId10"/>
    <p:sldLayoutId id="2147483666" r:id="rId11"/>
    <p:sldLayoutId id="2147483667" r:id="rId12"/>
    <p:sldLayoutId id="2147483684" r:id="rId13"/>
    <p:sldLayoutId id="2147483685" r:id="rId14"/>
    <p:sldLayoutId id="2147483682" r:id="rId15"/>
    <p:sldLayoutId id="2147483683" r:id="rId16"/>
    <p:sldLayoutId id="2147483670" r:id="rId17"/>
    <p:sldLayoutId id="2147483688" r:id="rId18"/>
    <p:sldLayoutId id="2147483695" r:id="rId19"/>
    <p:sldLayoutId id="2147483696" r:id="rId20"/>
    <p:sldLayoutId id="2147483678" r:id="rId21"/>
    <p:sldLayoutId id="2147483680" r:id="rId22"/>
    <p:sldLayoutId id="2147483679" r:id="rId23"/>
    <p:sldLayoutId id="2147483694" r:id="rId24"/>
    <p:sldLayoutId id="2147483681" r:id="rId25"/>
    <p:sldLayoutId id="2147483697" r:id="rId2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-70" baseline="0">
          <a:solidFill>
            <a:srgbClr val="1F4F80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857250" marR="0" indent="-1714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3" pos="394">
          <p15:clr>
            <a:srgbClr val="F26B43"/>
          </p15:clr>
        </p15:guide>
        <p15:guide id="4" pos="5362">
          <p15:clr>
            <a:srgbClr val="F26B43"/>
          </p15:clr>
        </p15:guide>
        <p15:guide id="5" orient="horz" pos="2927">
          <p15:clr>
            <a:srgbClr val="F26B43"/>
          </p15:clr>
        </p15:guide>
        <p15:guide id="6" orient="horz" pos="862">
          <p15:clr>
            <a:srgbClr val="F26B43"/>
          </p15:clr>
        </p15:guide>
        <p15:guide id="7" orient="horz" pos="3119">
          <p15:clr>
            <a:srgbClr val="F26B43"/>
          </p15:clr>
        </p15:guide>
        <p15:guide id="8" orient="horz" pos="179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6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74" r:id="rId3"/>
    <p:sldLayoutId id="2147483673" r:id="rId4"/>
    <p:sldLayoutId id="2147483676" r:id="rId5"/>
    <p:sldLayoutId id="2147483698" r:id="rId6"/>
    <p:sldLayoutId id="2147483677" r:id="rId7"/>
    <p:sldLayoutId id="214748369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mmsaatio.fi/etusivu.html" TargetMode="Externa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sateho.fi/metsaalan-tyovoimatarve-paivitetyt-savotta-2025-laskelmat/?highlight=savotta%202025" TargetMode="External"/><Relationship Id="rId2" Type="http://schemas.openxmlformats.org/officeDocument/2006/relationships/hyperlink" Target="http://www.mmsaatio.fi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9ECF6AA-D917-4CB4-94EC-EC2F112F0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Savotta 2030 – </a:t>
            </a:r>
            <a:br>
              <a:rPr lang="fi-FI" sz="3600" dirty="0"/>
            </a:br>
            <a:r>
              <a:rPr lang="fi-FI" sz="3600" dirty="0"/>
              <a:t>metsätyövoiman tarvearvio vuoteen 2030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81779A54-F472-40BC-B716-00220A98B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Markus Strandström, Asko Poikela</a:t>
            </a:r>
          </a:p>
          <a:p>
            <a:r>
              <a:rPr lang="fi-FI" dirty="0"/>
              <a:t>Metsätyövoiman tarve 2030 sekä koti- ja ulkomaisen työvoiman saatavuus </a:t>
            </a:r>
            <a:br>
              <a:rPr lang="fi-FI" dirty="0"/>
            </a:br>
            <a:r>
              <a:rPr lang="fi-FI" dirty="0"/>
              <a:t>-webinaari 18.3.2025</a:t>
            </a:r>
          </a:p>
          <a:p>
            <a:endParaRPr lang="fi-FI" dirty="0"/>
          </a:p>
        </p:txBody>
      </p:sp>
      <p:pic>
        <p:nvPicPr>
          <p:cNvPr id="6" name="Picture 5" descr="A green crown with black text&#10;&#10;AI-generated content may be incorrect.">
            <a:extLst>
              <a:ext uri="{FF2B5EF4-FFF2-40B4-BE49-F238E27FC236}">
                <a16:creationId xmlns:a16="http://schemas.microsoft.com/office/drawing/2014/main" id="{BEEF5F81-880A-D407-99AC-2CBA5E79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785" y="4310890"/>
            <a:ext cx="1005641" cy="777193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297A42B-981D-D441-1627-1EFC555EC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196" y="4603680"/>
            <a:ext cx="1331979" cy="3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1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4471-38CF-97AE-7130-BF0BC63E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Metsäkoneenkuljettajien tarve –</a:t>
            </a:r>
            <a:br>
              <a:rPr lang="fi-FI" dirty="0"/>
            </a:br>
            <a:r>
              <a:rPr lang="fi-FI" dirty="0"/>
              <a:t>kaikki työlajit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6465F-6267-E7A5-8B4C-214014E6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76443-9D4A-CEC3-276A-FDD7CBE1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10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71DFE-0A40-33D6-6E7D-7ACA582B0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7" y="1279071"/>
            <a:ext cx="8126186" cy="2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3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DE8B-004C-80A8-0746-8B0A1ED5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Metsäkoneenkuljettajien tarve – </a:t>
            </a:r>
            <a:br>
              <a:rPr lang="fi-FI" dirty="0"/>
            </a:br>
            <a:r>
              <a:rPr lang="fi-FI" dirty="0"/>
              <a:t>ainespuun korjuu ja metsänhoito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8997-A130-5607-A277-3D12C383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A2BDF-EB3C-B458-5228-1E437E68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11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B319E-03E6-FF72-1979-84A91A7E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7" y="1279071"/>
            <a:ext cx="8126186" cy="2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70C1-6D4C-B967-A3A8-045609BE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Metsäkoneenkuljettajien tarve – </a:t>
            </a:r>
            <a:br>
              <a:rPr lang="fi-FI" dirty="0"/>
            </a:br>
            <a:r>
              <a:rPr lang="fi-FI" dirty="0"/>
              <a:t>energiapuun korjuu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C70DC-494C-7114-BBF1-062E8742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18C37-A116-1A47-9D4C-15AB7348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12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795F5-9F9A-428C-0974-4A64C221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7" y="1279071"/>
            <a:ext cx="8126186" cy="2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A186-6AB1-9C16-CA2F-FEDF4110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Puutavara-autonkuljettajien tarve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13120-DEC8-3963-8718-364B12A1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0A637-57B2-68F3-5A89-2AEA95FE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13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BB7FD1-5233-B9C0-F1D0-38DC46A9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7" y="1464128"/>
            <a:ext cx="8126186" cy="22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3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C63A-CBD6-04F6-D993-0BCEB560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työntekijöiden tarve 2024–2030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F8CE0-07F2-0BA0-F369-554CCB7B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56DDF-09C3-51DF-28BC-EE0B34FE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14</a:t>
            </a:fld>
            <a:endParaRPr lang="fi-FI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ABF79-B68B-11B3-599F-953AAA17FD98}"/>
              </a:ext>
            </a:extLst>
          </p:cNvPr>
          <p:cNvSpPr txBox="1"/>
          <p:nvPr/>
        </p:nvSpPr>
        <p:spPr>
          <a:xfrm>
            <a:off x="1460445" y="3630185"/>
            <a:ext cx="7123216" cy="10594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fi-FI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Metsurit – metsätalouden osaamisalalta perustutkinnosta valmistuneet (Vipunen).</a:t>
            </a:r>
          </a:p>
          <a:p>
            <a:r>
              <a:rPr lang="fi-FI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Metsäkoneenkuljettajat – metsäkoneenkuljetuksen osaamisalalta perustutkinnosta valmistuneet, vähennetty metsäalan perustutkinnossa puutavara-autonkuljettajan tutkinnon osan suorittaneet (Vipunen). </a:t>
            </a:r>
          </a:p>
          <a:p>
            <a:r>
              <a:rPr lang="fi-FI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Puutavara-auton kuljettajat – metsäalan ja logistiikan perustutkinnon puutavara-autonkuljetuksen tutkinnon osan suorittaneet (Metsäteollisuus ry:n kysely OPH:lle – julkaisematon).</a:t>
            </a:r>
          </a:p>
          <a:p>
            <a:endParaRPr lang="fi-FI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i-FI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Uusien työntekijöiden tarve ≠ koulutustarve. Koulutusmäärien mitoituksessa on otettava huomioon koulutuksen läpäisyaste ja valmistuneiden siirtyminen muille aloille. Koulutuksen sisäänottotarve on näin ollen suurempi kuin uusien työntekijöiden tarve.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CEECC-8E7E-2374-0F48-733191CB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45" y="1131197"/>
            <a:ext cx="5350329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4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3386-9D32-0EE2-E317-A8AF95EF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– metsäalan työvoimatarve vuosina 2024–2030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741AC-A804-EB0E-21C3-04974CF3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FBFAE-E563-FF45-8B3E-B1AC4436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15</a:t>
            </a:fld>
            <a:endParaRPr lang="fi-FI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B886F-4E37-DADD-4FA7-56E1307D9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057308"/>
            <a:ext cx="6629400" cy="1872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8B808-F851-F317-0C65-D1F81A53E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959274"/>
            <a:ext cx="6629400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3FD7-E711-0EE6-4F4F-FB301394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Johtopäätökset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D548-1B3A-3499-36A9-F178F683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Metsäalan työvoiman kokonaistarve (vertailukohtana vuosi 2023: 13 000 työntekijää)</a:t>
            </a:r>
          </a:p>
          <a:p>
            <a:pPr lvl="1"/>
            <a:r>
              <a:rPr lang="fi-FI" dirty="0"/>
              <a:t>säilyy nykytasolla laskelma I		työvoimatarpeen muutos -100 työntekijää</a:t>
            </a:r>
          </a:p>
          <a:p>
            <a:pPr lvl="1"/>
            <a:r>
              <a:rPr lang="fi-FI" dirty="0"/>
              <a:t>kasvaa lähivuosina laskelma II		työvoimatarpeen muutos +1 300 työntekijää</a:t>
            </a:r>
          </a:p>
          <a:p>
            <a:r>
              <a:rPr lang="fi-FI" dirty="0"/>
              <a:t>Työvoiman lisätarve kohdistuu metsureihin, mutta myös metsäkoneenkuljettajiin ja puutavara-autonkuljettajiin, mikäli teollisuuspuun hakkuut nousevat yli viime vuosien keskimääräisen tason.</a:t>
            </a:r>
          </a:p>
          <a:p>
            <a:r>
              <a:rPr lang="fi-FI" dirty="0"/>
              <a:t>Uusia työntekijöitä alalle tarvitaan keskimäärin 800–1 000 henkilöä vuodessa. </a:t>
            </a:r>
          </a:p>
          <a:p>
            <a:pPr lvl="1"/>
            <a:r>
              <a:rPr lang="fi-FI" dirty="0"/>
              <a:t>Metsäkoneenkuljettajien keskimääräinen vuositarve on 250–390 ja puutavara-autonkuljettajien 240–340 </a:t>
            </a:r>
            <a:br>
              <a:rPr lang="fi-FI" dirty="0"/>
            </a:br>
            <a:r>
              <a:rPr lang="fi-FI" dirty="0"/>
              <a:t>uutta kuljettajaa. Metsureita tarvitaan vuosittain 290. </a:t>
            </a:r>
          </a:p>
          <a:p>
            <a:pPr lvl="1"/>
            <a:r>
              <a:rPr lang="fi-FI" dirty="0"/>
              <a:t>Uusien metsäkoneenkuljettajien tarve vastaa melko hyvin vuonna 2023 valmistuneiden määrää. Puutavara-autonkuljettajien tarve sitä vastoin on selvästi valmistuneiden määrää suurempi. Myös uusien metsureiden tarve ylittää selvästi perustutkinnosta valmistuneiden määrän.</a:t>
            </a:r>
          </a:p>
          <a:p>
            <a:endParaRPr lang="fi-FI" sz="1100" dirty="0"/>
          </a:p>
          <a:p>
            <a:r>
              <a:rPr lang="fi-FI" dirty="0"/>
              <a:t>Uusien työntekijöiden tarve ≠ koulutustarve. Koulutusmäärien mitoituksessa on otettava huomioon koulutuksen läpäisyaste ja valmistuneiden siirtyminen muille aloille. Koulutuksen sisäänottotarve on näin ollen suurempi kuin uusien työntekijöiden tarve.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DCCA2-C502-45B5-19DD-3E3660AC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9841A-7E77-BFAF-A933-87733FAC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16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9747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A360A59-F019-4558-95DC-2C7EDBDF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LUOMASSA MAHDOLLISUUKSIA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DDD7BBD-27DD-470D-AC5F-5D441B20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en-US" smtClean="0"/>
              <a:t>17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8F43BC1-AAF2-4E3A-994B-C237721A2F8A}"/>
              </a:ext>
            </a:extLst>
          </p:cNvPr>
          <p:cNvSpPr txBox="1">
            <a:spLocks noChangeAspect="1"/>
          </p:cNvSpPr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" t="-15610" r="-81" b="-3014"/>
            </a:stretch>
          </a:blipFill>
        </p:spPr>
        <p:txBody>
          <a:bodyPr anchor="t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12F224-4109-4EEA-97C5-EF8AAA45F1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678" y="1133093"/>
            <a:ext cx="3886200" cy="2877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green crown with black text&#10;&#10;AI-generated content may be incorrect.">
            <a:extLst>
              <a:ext uri="{FF2B5EF4-FFF2-40B4-BE49-F238E27FC236}">
                <a16:creationId xmlns:a16="http://schemas.microsoft.com/office/drawing/2014/main" id="{8A6B82CC-5D5E-EDC4-746F-93A638C35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278" y="4323972"/>
            <a:ext cx="1005641" cy="777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D8A4A-9941-98EF-CDD8-980075F5F6C1}"/>
              </a:ext>
            </a:extLst>
          </p:cNvPr>
          <p:cNvSpPr txBox="1"/>
          <p:nvPr/>
        </p:nvSpPr>
        <p:spPr>
          <a:xfrm>
            <a:off x="2864701" y="4679265"/>
            <a:ext cx="5945191" cy="4431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Hanketta on rahoittanut Metsämiesten Säätiö. Lahjoitukset ja säätiöfuusiot ovat tärkeä osa Säätiön yleishyödyllisen toiminnan vaikuttavuutta. Lisätietoa </a:t>
            </a:r>
            <a:r>
              <a:rPr lang="fi-FI" sz="1200" dirty="0">
                <a:solidFill>
                  <a:schemeClr val="bg1"/>
                </a:solidFill>
                <a:hlinkClick r:id="rId5"/>
              </a:rPr>
              <a:t>www.mmsaatio.fi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8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85CA-70EC-FF39-EAA5-BE06B8DD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Esityksen 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73C4F-E97B-E109-AF27-48A20515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i-FI" dirty="0"/>
              <a:t>Savotta 2030 -laskelmat – tavoite ja toteutus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Laskentaoletukset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Metsäalan työvoimatarve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86AC3-CC68-57F2-191E-5694F772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722F7-2195-494F-2A91-02549270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9717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E260-D56F-C7BA-B46B-D2D57A70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Savotta 2030 -laskelmat – tavoite ja toteutus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82A1-EB03-8D0F-F127-6A023721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Tavoite: tuottaa päivitettyä tietoa metsäalan ammatillisen koulutuksen saaneiden henkilöiden työvoimatarpeesta vuoteen 2030 asti.</a:t>
            </a:r>
          </a:p>
          <a:p>
            <a:r>
              <a:rPr lang="fi-FI" dirty="0"/>
              <a:t>Edellinen työvoiman tarvetarkastelu ulottui myös vuoteen 2025</a:t>
            </a:r>
            <a:r>
              <a:rPr lang="fi-FI" baseline="30000" dirty="0"/>
              <a:t>1</a:t>
            </a:r>
            <a:r>
              <a:rPr lang="fi-FI" dirty="0"/>
              <a:t>.</a:t>
            </a:r>
          </a:p>
          <a:p>
            <a:r>
              <a:rPr lang="fi-FI" dirty="0"/>
              <a:t>Ajantasainen tieto metsäalan tulevasta työvoimatarpeesta tukee eri organisaatioiden toiminnan suunnittelua ja on edellytys koulutuksen suuntaamiselle ja oikealle mitoitukselle.</a:t>
            </a:r>
          </a:p>
          <a:p>
            <a:endParaRPr lang="fi-FI" dirty="0"/>
          </a:p>
          <a:p>
            <a:r>
              <a:rPr lang="fi-FI" dirty="0"/>
              <a:t>Toteutettu osana </a:t>
            </a:r>
            <a:r>
              <a:rPr lang="fi-FI" i="1" dirty="0"/>
              <a:t>Ulkomaisen metsätyövoiman tarve ja saatavuus sekä koulutuksen käytännöt ja kehitystarpeet</a:t>
            </a:r>
            <a:r>
              <a:rPr lang="fi-FI" dirty="0"/>
              <a:t> –hanketta (Tapio, Metsäteho).</a:t>
            </a:r>
          </a:p>
          <a:p>
            <a:r>
              <a:rPr lang="fi-FI" dirty="0"/>
              <a:t>Hanketta on rahoittanut Metsämiesten Säätiö. Lahjoitukset ja säätiöfuusiot ovat tärkeä osa Säätiön yleishyödyllisen toiminnan vaikuttavuutta. Lisätietoa </a:t>
            </a:r>
            <a:r>
              <a:rPr lang="fi-FI" dirty="0">
                <a:hlinkClick r:id="rId2"/>
              </a:rPr>
              <a:t>www.mmsaatio.fi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7ACBA-C4DF-20DF-2B0E-E81C1C67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2EBE7-252B-A502-6B74-6A7B4F06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3</a:t>
            </a:fld>
            <a:endParaRPr lang="fi-FI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9FF73-7B0A-7CDF-E402-9424D283E6C2}"/>
              </a:ext>
            </a:extLst>
          </p:cNvPr>
          <p:cNvSpPr txBox="1"/>
          <p:nvPr/>
        </p:nvSpPr>
        <p:spPr>
          <a:xfrm>
            <a:off x="798342" y="4264130"/>
            <a:ext cx="7854835" cy="269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fi-FI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Strandström M &amp; Poikela A (2020). Metsäsektorin työvoimatarve – päivitetyt Savotta 2025 -laskelmat. </a:t>
            </a:r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Metsätehon tuloskalvosarja 8/2020</a:t>
            </a:r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49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A44B-DF2A-3BD7-8A9B-F8487631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Laskelmien kattavuus ja laskentaperiaate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02A4-3DFD-143E-2919-44F32310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9"/>
            <a:ext cx="7949125" cy="326350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Kattaa metsänhoidon, puunkorjuun ja puutavaran autokuljetuksen sekä energiapuun korjuun, kuljetuksen ja haketuksen / murskauksen työvoimatarpeen.</a:t>
            </a:r>
          </a:p>
          <a:p>
            <a:r>
              <a:rPr lang="fi-FI" dirty="0"/>
              <a:t>Laskenta perustuu työlajikohtaisiin työsuoritteisiin sekä olosuhde- ja tuottavuustietoihin ja arvioihin niiden kehityksestä.</a:t>
            </a:r>
          </a:p>
          <a:p>
            <a:endParaRPr lang="fi-FI" dirty="0"/>
          </a:p>
          <a:p>
            <a:r>
              <a:rPr lang="fi-FI" dirty="0"/>
              <a:t>Tietolähteet:</a:t>
            </a:r>
          </a:p>
          <a:p>
            <a:pPr lvl="1"/>
            <a:r>
              <a:rPr lang="fi-FI" dirty="0"/>
              <a:t>Metsätehon ja Luonnonvarakeskuksen tilastot sekä tutkimustulokset</a:t>
            </a:r>
          </a:p>
          <a:p>
            <a:pPr lvl="1"/>
            <a:r>
              <a:rPr lang="fi-FI" dirty="0"/>
              <a:t>Muiden tutkimuslaitosten tutkimustulokset</a:t>
            </a:r>
          </a:p>
          <a:p>
            <a:pPr lvl="1"/>
            <a:r>
              <a:rPr lang="fi-FI" dirty="0"/>
              <a:t>Organisaatioiden ja ammattijärjestöjen tilastot ja asiantuntija-arviot</a:t>
            </a:r>
          </a:p>
          <a:p>
            <a:pPr lvl="1"/>
            <a:r>
              <a:rPr lang="fi-FI" dirty="0"/>
              <a:t>Yleiset kehitysennusteet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AEB54-555F-96C0-722A-15341352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6B4C-970B-2CED-B4E5-6E1EEC2A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920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0E11-6FBD-BA66-2676-B7F64993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Laskentaoletukset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C233F-209E-30D2-CCA5-9C3773E58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Teollisuuspuun hakkuut</a:t>
            </a:r>
          </a:p>
          <a:p>
            <a:pPr lvl="1"/>
            <a:r>
              <a:rPr lang="fi-FI" dirty="0"/>
              <a:t>Laskelma  I – hakkuut jatkuvat keskimääräisellä tasolla (v. 2019–2023)		62,4 milj. m</a:t>
            </a:r>
            <a:r>
              <a:rPr lang="fi-FI" baseline="30000" dirty="0"/>
              <a:t>3</a:t>
            </a:r>
            <a:endParaRPr lang="fi-FI" dirty="0"/>
          </a:p>
          <a:p>
            <a:pPr lvl="1"/>
            <a:r>
              <a:rPr lang="fi-FI" dirty="0"/>
              <a:t>Laskelma II – hakkuut nousevat kestävien hakkuumahdollisuuksien tasolle		75,0 milj. m</a:t>
            </a:r>
            <a:r>
              <a:rPr lang="fi-FI" sz="1600" baseline="30000" dirty="0"/>
              <a:t>3</a:t>
            </a:r>
            <a:endParaRPr lang="fi-FI" dirty="0"/>
          </a:p>
          <a:p>
            <a:r>
              <a:rPr lang="fi-FI" dirty="0"/>
              <a:t>Metsähakkeen käyttö / energiapuun korjuu- ja kuljetusmäärät vuosina 2023 ja 2030 (laskelmat I ja II)</a:t>
            </a:r>
          </a:p>
          <a:p>
            <a:pPr lvl="1">
              <a:spcAft>
                <a:spcPts val="400"/>
              </a:spcAft>
            </a:pPr>
            <a:r>
              <a:rPr lang="fi-FI" dirty="0"/>
              <a:t>Metsähakkeen käyttö					11,6 	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	10,6 milj. m</a:t>
            </a:r>
            <a:r>
              <a:rPr lang="fi-FI" baseline="30000" dirty="0"/>
              <a:t>3</a:t>
            </a:r>
          </a:p>
          <a:p>
            <a:pPr lvl="1">
              <a:spcAft>
                <a:spcPts val="400"/>
              </a:spcAft>
            </a:pPr>
            <a:r>
              <a:rPr lang="fi-FI" dirty="0"/>
              <a:t>Tuontipuu – (metsähake, runkopuu, polttopuu)	  	  	  1,3		  1,3 milj. m</a:t>
            </a:r>
            <a:r>
              <a:rPr lang="fi-FI" baseline="30000" dirty="0"/>
              <a:t>3</a:t>
            </a:r>
            <a:endParaRPr lang="fi-FI" dirty="0"/>
          </a:p>
          <a:p>
            <a:pPr lvl="1">
              <a:spcAft>
                <a:spcPts val="400"/>
              </a:spcAft>
            </a:pPr>
            <a:r>
              <a:rPr lang="fi-FI" dirty="0"/>
              <a:t>Energiapuun korjuu ja kuljetus (mukana laskelmissa)	 	  8,6 	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	  7,6 milj. m</a:t>
            </a:r>
            <a:r>
              <a:rPr lang="fi-FI" baseline="30000" dirty="0"/>
              <a:t>3</a:t>
            </a:r>
            <a:endParaRPr lang="fi-FI" dirty="0"/>
          </a:p>
          <a:p>
            <a:pPr lvl="1">
              <a:spcAft>
                <a:spcPts val="400"/>
              </a:spcAft>
            </a:pPr>
            <a:r>
              <a:rPr lang="fi-FI" dirty="0"/>
              <a:t>Teollisuuspuun haketus (mukana laskelmissa)  	  	  1,7 		  1,7 milj. m</a:t>
            </a:r>
            <a:r>
              <a:rPr lang="fi-FI" baseline="30000" dirty="0"/>
              <a:t>3</a:t>
            </a:r>
            <a:endParaRPr lang="fi-FI" dirty="0"/>
          </a:p>
          <a:p>
            <a:pPr>
              <a:spcAft>
                <a:spcPts val="400"/>
              </a:spcAft>
            </a:pPr>
            <a:r>
              <a:rPr lang="fi-FI" dirty="0"/>
              <a:t>Metsänhoitotöiden suoritteet (laskelmat I ja II)</a:t>
            </a:r>
          </a:p>
          <a:p>
            <a:pPr lvl="1">
              <a:spcAft>
                <a:spcPts val="400"/>
              </a:spcAft>
            </a:pPr>
            <a:r>
              <a:rPr lang="fi-FI" dirty="0"/>
              <a:t>Maanmuokkauksen ja kunnostusojituksen määrät jatkuvat vuoden 2023 tasolla</a:t>
            </a:r>
          </a:p>
          <a:p>
            <a:pPr lvl="1">
              <a:spcAft>
                <a:spcPts val="400"/>
              </a:spcAft>
            </a:pPr>
            <a:r>
              <a:rPr lang="fi-FI" dirty="0"/>
              <a:t>Muiden metsänhoitotöiden määrät jatkuvat keskimääräisellä tasolla (v. 2019–2023)</a:t>
            </a:r>
          </a:p>
          <a:p>
            <a:pPr lvl="1">
              <a:spcAft>
                <a:spcPts val="400"/>
              </a:spcAft>
            </a:pPr>
            <a:r>
              <a:rPr lang="fi-FI" dirty="0"/>
              <a:t>Jatkuvatoimisen maanmuokkauksen määrä nousee noin 8 %:lla</a:t>
            </a:r>
          </a:p>
          <a:p>
            <a:pPr lvl="1">
              <a:spcAft>
                <a:spcPts val="400"/>
              </a:spcAft>
            </a:pPr>
            <a:r>
              <a:rPr lang="fi-FI" dirty="0"/>
              <a:t>Kausimetsurien tekemä osuus nousee, 45 % </a:t>
            </a:r>
            <a:r>
              <a:rPr lang="fi-FI" dirty="0">
                <a:sym typeface="Wingdings" panose="05000000000000000000" pitchFamily="2" charset="2"/>
              </a:rPr>
              <a:t> 55 %</a:t>
            </a:r>
          </a:p>
          <a:p>
            <a:r>
              <a:rPr lang="fi-FI" dirty="0"/>
              <a:t>Tuottavuuskehitys aines- ja energiapuun korjuussa keskimäärin 0,75 %/v.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E80C3-FCE9-095C-81AE-C9D90C5C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37F9D-B528-4C6C-F0AF-36269B61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303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BBC8-2BDA-C709-1E55-92E1E159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Laskentaoletukset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BB5D-C2BF-9E32-15D2-42253938D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>
                <a:solidFill>
                  <a:schemeClr val="tx1"/>
                </a:solidFill>
              </a:rPr>
              <a:t>Hakkuutapajakauma vuoden 2023 mukainen</a:t>
            </a:r>
            <a:endParaRPr lang="fi-FI" baseline="30000" dirty="0">
              <a:solidFill>
                <a:schemeClr val="tx1"/>
              </a:solidFill>
            </a:endParaRPr>
          </a:p>
          <a:p>
            <a:pPr lvl="1"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ensiharvennus	11 %	</a:t>
            </a:r>
          </a:p>
          <a:p>
            <a:pPr lvl="1"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muu harvennus	34 %		</a:t>
            </a:r>
          </a:p>
          <a:p>
            <a:pPr lvl="1">
              <a:spcAft>
                <a:spcPts val="400"/>
              </a:spcAft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uudistushakkuu	55 %</a:t>
            </a:r>
            <a:endParaRPr lang="fi-FI" sz="900" dirty="0">
              <a:solidFill>
                <a:schemeClr val="tx1"/>
              </a:solidFill>
            </a:endParaRPr>
          </a:p>
          <a:p>
            <a:pPr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Kaukokuljetuksen kuljetusmuotojen suhteet vuoden 2023 mukaiset</a:t>
            </a:r>
          </a:p>
          <a:p>
            <a:pPr lvl="1"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autokuljetus	73 %</a:t>
            </a:r>
          </a:p>
          <a:p>
            <a:pPr lvl="1"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rautatiekuljetus	24 %</a:t>
            </a:r>
          </a:p>
          <a:p>
            <a:pPr lvl="1">
              <a:spcAft>
                <a:spcPts val="400"/>
              </a:spcAft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uitto ja aluskuljetus	  3 %</a:t>
            </a:r>
            <a:endParaRPr lang="fi-FI" sz="900" dirty="0">
              <a:solidFill>
                <a:schemeClr val="tx1"/>
              </a:solidFill>
            </a:endParaRPr>
          </a:p>
          <a:p>
            <a:pPr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Autojen koko keskimäärin		</a:t>
            </a:r>
          </a:p>
          <a:p>
            <a:pPr lvl="1"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ainespuun kuljetuksessa	76 t</a:t>
            </a:r>
          </a:p>
          <a:p>
            <a:pPr lvl="1">
              <a:spcAft>
                <a:spcPts val="400"/>
              </a:spcAft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energiapuun kuljetuksessa	68 t</a:t>
            </a:r>
            <a:endParaRPr lang="fi-FI" sz="800" dirty="0">
              <a:solidFill>
                <a:schemeClr val="tx1"/>
              </a:solidFill>
            </a:endParaRPr>
          </a:p>
          <a:p>
            <a:pPr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Metsänhoidon koneellistamisaste säilyy vuoden 2023 tasolla</a:t>
            </a:r>
          </a:p>
          <a:p>
            <a:pPr lvl="1"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istutus	0,4 %</a:t>
            </a:r>
          </a:p>
          <a:p>
            <a:pPr lvl="1">
              <a:tabLst>
                <a:tab pos="2781300" algn="l"/>
              </a:tabLst>
            </a:pPr>
            <a:r>
              <a:rPr lang="fi-FI" dirty="0">
                <a:solidFill>
                  <a:schemeClr val="tx1"/>
                </a:solidFill>
              </a:rPr>
              <a:t>taimikonhoito	0,0 %	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DA6BA-C42C-6C9A-A6BD-F52CD860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AB967-4143-6920-7B87-F0C5F7F4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448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1155-0BF1-7A6B-91B2-61AB6CDA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Laskentaoletukset (3/3)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B4B91-6208-0697-5577-3D43D6DE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A1ED7-1622-C75E-9150-BDD815F0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7</a:t>
            </a:fld>
            <a:endParaRPr lang="fi-FI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E5C21-8358-1DB1-998B-FDDDCFAF63CA}"/>
              </a:ext>
            </a:extLst>
          </p:cNvPr>
          <p:cNvSpPr txBox="1"/>
          <p:nvPr/>
        </p:nvSpPr>
        <p:spPr>
          <a:xfrm>
            <a:off x="1448891" y="3568977"/>
            <a:ext cx="5749421" cy="2738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Poistuma = eläköityminen, työkyvyttömyys, alanvaihto.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B4032-9A96-3722-F0D9-14567662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44" y="1766059"/>
            <a:ext cx="5457316" cy="17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2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46D1-7671-9C68-F4A3-CE6E4665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Metsäalan työvoimatarve</a:t>
            </a:r>
            <a:br>
              <a:rPr lang="fi-FI" dirty="0"/>
            </a:br>
            <a:r>
              <a:rPr lang="fi-FI" dirty="0"/>
              <a:t>    yhteensä tarvitaan 12 900–14 300 työntekijää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18BBA-026B-1183-E5C6-EEACE683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F50CE-5216-301A-6FAB-16A8F5CE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8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5B4F4-55AD-4719-499E-75EFC8200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000" y="1293575"/>
            <a:ext cx="5220000" cy="2929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CEF0C0-9FEE-BA38-6E0B-01213BCAABEB}"/>
              </a:ext>
            </a:extLst>
          </p:cNvPr>
          <p:cNvSpPr txBox="1"/>
          <p:nvPr/>
        </p:nvSpPr>
        <p:spPr>
          <a:xfrm>
            <a:off x="1979099" y="4304713"/>
            <a:ext cx="6647692" cy="548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Vuosi 2023: teollisuuspuun hakkuut 61,0 milj. m</a:t>
            </a:r>
            <a:r>
              <a:rPr lang="fi-FI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energiapuun korjuu ja kuljetus 8,6 milj. m</a:t>
            </a:r>
            <a:r>
              <a:rPr lang="fi-FI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b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Laskelma  I 2030: teollisuuspuun hakkuut 62,4 milj. m</a:t>
            </a:r>
            <a:r>
              <a:rPr lang="fi-FI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energiapuun korjuu ja kuljetus 7,6 milj. m</a:t>
            </a:r>
            <a:r>
              <a:rPr lang="fi-FI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  <a:p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Laskelma II 2030: teollisuuspuun hakkuut 75,0 milj. m</a:t>
            </a:r>
            <a:r>
              <a:rPr lang="fi-FI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energiapuun korjuu ja kuljetus 7,6 milj. m</a:t>
            </a:r>
            <a:r>
              <a:rPr lang="fi-FI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86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2C46-D18F-53E4-F8DB-79F4230A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Metsäalan työvoimatarve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BDE23-DB3B-30E9-D834-ADE4AED5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LUOMASSA MAHDOLLISUUKSIA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DC39D-9397-78C6-57C7-1FD6EAF4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7F7C-90E1-3C48-97BC-1714FA2FF2EA}" type="slidenum">
              <a:rPr lang="fi-FI" noProof="0" smtClean="0"/>
              <a:t>9</a:t>
            </a:fld>
            <a:endParaRPr lang="fi-FI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5D5BC-87F6-871F-3B2C-3C169BB8A233}"/>
              </a:ext>
            </a:extLst>
          </p:cNvPr>
          <p:cNvSpPr txBox="1"/>
          <p:nvPr/>
        </p:nvSpPr>
        <p:spPr>
          <a:xfrm>
            <a:off x="1503575" y="4057098"/>
            <a:ext cx="7124400" cy="4540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Uusien työntekijöiden tarve ≠ koulutustarve. Koulutusmäärien mitoituksessa on otettava huomioon koulutuksen läpäisyaste ja valmistuneiden siirtyminen muille aloille. Koulutuksen sisäänottotarve on näin ollen suurempi kuin uusien työntekijöiden tarve.</a:t>
            </a:r>
          </a:p>
          <a:p>
            <a:endParaRPr lang="fi-FI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Työvoimatarvelaskelma sisältää energiapuun osalta korjuun lisäksi energiapuun / metsähakkeen kuljetuksen sekä haketuksen / murskauksen ja energiapuuksi / metsähakkeeksi ohjautuneen teollisuuspuun (1,7 milj. m</a:t>
            </a:r>
            <a:r>
              <a:rPr lang="fi-FI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fi-FI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haketuksen / murskauksen.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92B8F-381D-8346-BD67-5DEBFD98C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7" y="1355271"/>
            <a:ext cx="8126186" cy="2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6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sateh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4F80"/>
      </a:accent1>
      <a:accent2>
        <a:srgbClr val="A6C449"/>
      </a:accent2>
      <a:accent3>
        <a:srgbClr val="A5A5A5"/>
      </a:accent3>
      <a:accent4>
        <a:srgbClr val="0892B3"/>
      </a:accent4>
      <a:accent5>
        <a:srgbClr val="66686A"/>
      </a:accent5>
      <a:accent6>
        <a:srgbClr val="63A2B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Autofit/>
      </a:bodyPr>
      <a:lstStyle>
        <a:defPPr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tsateho_pp_pohja.potx" id="{E1D979F8-168A-4962-9AC5-78CC0DB59F85}" vid="{5F238819-04E8-48CF-9D8F-C3AB2369BF8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sateho_pp_pohja.potx" id="{E1D979F8-168A-4962-9AC5-78CC0DB59F85}" vid="{CB945A41-A639-4BD7-9042-8A24201290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C5F68016D4D0428E74A8737B30433D" ma:contentTypeVersion="18" ma:contentTypeDescription="Luo uusi asiakirja." ma:contentTypeScope="" ma:versionID="00b64ceb472fa122710708606fc43b3e">
  <xsd:schema xmlns:xsd="http://www.w3.org/2001/XMLSchema" xmlns:xs="http://www.w3.org/2001/XMLSchema" xmlns:p="http://schemas.microsoft.com/office/2006/metadata/properties" xmlns:ns2="e614579a-59cb-491a-8f8b-60a2df3d5895" xmlns:ns3="51afe461-6c62-42ea-ad87-d9b9126416ec" targetNamespace="http://schemas.microsoft.com/office/2006/metadata/properties" ma:root="true" ma:fieldsID="313edcb189f72bb606f98cd4b62b48fc" ns2:_="" ns3:_="">
    <xsd:import namespace="e614579a-59cb-491a-8f8b-60a2df3d5895"/>
    <xsd:import namespace="51afe461-6c62-42ea-ad87-d9b912641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4579a-59cb-491a-8f8b-60a2df3d58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ef69aae1-ccda-4498-8d0b-c3739e7b8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fe461-6c62-42ea-ad87-d9b9126416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ac1b9a-27a6-4f33-ac92-9871e3daae17}" ma:internalName="TaxCatchAll" ma:showField="CatchAllData" ma:web="51afe461-6c62-42ea-ad87-d9b9126416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14579a-59cb-491a-8f8b-60a2df3d5895">
      <Terms xmlns="http://schemas.microsoft.com/office/infopath/2007/PartnerControls"/>
    </lcf76f155ced4ddcb4097134ff3c332f>
    <TaxCatchAll xmlns="51afe461-6c62-42ea-ad87-d9b9126416ec" xsi:nil="true"/>
  </documentManagement>
</p:properties>
</file>

<file path=customXml/itemProps1.xml><?xml version="1.0" encoding="utf-8"?>
<ds:datastoreItem xmlns:ds="http://schemas.openxmlformats.org/officeDocument/2006/customXml" ds:itemID="{1F99717C-425E-4040-8ADA-D17828E9FB16}"/>
</file>

<file path=customXml/itemProps2.xml><?xml version="1.0" encoding="utf-8"?>
<ds:datastoreItem xmlns:ds="http://schemas.openxmlformats.org/officeDocument/2006/customXml" ds:itemID="{7D599886-D5E9-4A2C-8BF7-9613E1E15B8A}"/>
</file>

<file path=customXml/itemProps3.xml><?xml version="1.0" encoding="utf-8"?>
<ds:datastoreItem xmlns:ds="http://schemas.openxmlformats.org/officeDocument/2006/customXml" ds:itemID="{BC43E461-4BB6-4E38-8771-F9FB94B3A811}"/>
</file>

<file path=docProps/app.xml><?xml version="1.0" encoding="utf-8"?>
<Properties xmlns="http://schemas.openxmlformats.org/officeDocument/2006/extended-properties" xmlns:vt="http://schemas.openxmlformats.org/officeDocument/2006/docPropsVTypes">
  <Template>Metsateho_pp_pohja</Template>
  <TotalTime>704</TotalTime>
  <Words>948</Words>
  <Application>Microsoft Office PowerPoint</Application>
  <PresentationFormat>On-screen Show (16:9)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Wingdings</vt:lpstr>
      <vt:lpstr>Office Theme</vt:lpstr>
      <vt:lpstr>Custom Design</vt:lpstr>
      <vt:lpstr>Savotta 2030 –  metsätyövoiman tarvearvio vuoteen 2030</vt:lpstr>
      <vt:lpstr>Esityksen sisältö</vt:lpstr>
      <vt:lpstr>1. Savotta 2030 -laskelmat – tavoite ja toteutus</vt:lpstr>
      <vt:lpstr>Laskelmien kattavuus ja laskentaperiaate</vt:lpstr>
      <vt:lpstr>2. Laskentaoletukset (1/3)</vt:lpstr>
      <vt:lpstr>Laskentaoletukset (2/3)</vt:lpstr>
      <vt:lpstr>Laskentaoletukset (3/3)</vt:lpstr>
      <vt:lpstr>3. Metsäalan työvoimatarve     yhteensä tarvitaan 12 900–14 300 työntekijää</vt:lpstr>
      <vt:lpstr>Metsäalan työvoimatarve</vt:lpstr>
      <vt:lpstr>Metsäkoneenkuljettajien tarve – kaikki työlajit</vt:lpstr>
      <vt:lpstr>Metsäkoneenkuljettajien tarve –  ainespuun korjuu ja metsänhoito</vt:lpstr>
      <vt:lpstr>Metsäkoneenkuljettajien tarve –  energiapuun korjuu</vt:lpstr>
      <vt:lpstr>Puutavara-autonkuljettajien tarve</vt:lpstr>
      <vt:lpstr>Uusien työntekijöiden tarve 2024–2030</vt:lpstr>
      <vt:lpstr>Yhteenveto – metsäalan työvoimatarve vuosina 2024–2030</vt:lpstr>
      <vt:lpstr>Johtopäätökset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Strandström Markus</dc:creator>
  <cp:lastModifiedBy>Strandström Markus</cp:lastModifiedBy>
  <cp:revision>17</cp:revision>
  <cp:lastPrinted>2025-03-17T13:52:44Z</cp:lastPrinted>
  <dcterms:created xsi:type="dcterms:W3CDTF">2025-02-03T10:23:02Z</dcterms:created>
  <dcterms:modified xsi:type="dcterms:W3CDTF">2025-03-18T07:09:06Z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0x010100CAC5F68016D4D0428E74A8737B30433D</vt:lpwstr>
  </property>
</Properties>
</file>