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32"/>
  </p:notesMasterIdLst>
  <p:sldIdLst>
    <p:sldId id="2050096398" r:id="rId5"/>
    <p:sldId id="2050096345" r:id="rId6"/>
    <p:sldId id="2050096375" r:id="rId7"/>
    <p:sldId id="2050096379" r:id="rId8"/>
    <p:sldId id="2050096335" r:id="rId9"/>
    <p:sldId id="2050096399" r:id="rId10"/>
    <p:sldId id="2050096400" r:id="rId11"/>
    <p:sldId id="2050096343" r:id="rId12"/>
    <p:sldId id="2050096390" r:id="rId13"/>
    <p:sldId id="2050096326" r:id="rId14"/>
    <p:sldId id="2050096386" r:id="rId15"/>
    <p:sldId id="2050096387" r:id="rId16"/>
    <p:sldId id="2050096359" r:id="rId17"/>
    <p:sldId id="2050096327" r:id="rId18"/>
    <p:sldId id="2050096393" r:id="rId19"/>
    <p:sldId id="2050096394" r:id="rId20"/>
    <p:sldId id="2050096395" r:id="rId21"/>
    <p:sldId id="2050096367" r:id="rId22"/>
    <p:sldId id="2050096365" r:id="rId23"/>
    <p:sldId id="2050096396" r:id="rId24"/>
    <p:sldId id="2050096397" r:id="rId25"/>
    <p:sldId id="2050096380" r:id="rId26"/>
    <p:sldId id="2050096401" r:id="rId27"/>
    <p:sldId id="2050096372" r:id="rId28"/>
    <p:sldId id="2050096370" r:id="rId29"/>
    <p:sldId id="2050096374" r:id="rId30"/>
    <p:sldId id="2050096382" r:id="rId3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7676"/>
    <a:srgbClr val="706E6E"/>
    <a:srgbClr val="BFAE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A7B6D6-FB8D-4520-BFD3-80FF698F9745}" v="29" dt="2026-10-12T11:35:22.5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Vaalea tyyli 1 - Korostus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Vaalea tyyli 1 - Korostus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73" autoAdjust="0"/>
    <p:restoredTop sz="94675" autoAdjust="0"/>
  </p:normalViewPr>
  <p:slideViewPr>
    <p:cSldViewPr snapToGrid="0" showGuides="1">
      <p:cViewPr varScale="1">
        <p:scale>
          <a:sx n="94" d="100"/>
          <a:sy n="94" d="100"/>
        </p:scale>
        <p:origin x="78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sta Valamo" userId="3feaf006-aa91-46bd-b249-1e2a046da855" providerId="ADAL" clId="{7FB68FA6-11AA-4B86-AD6D-D0F1F7D54243}"/>
    <pc:docChg chg="custSel modSld">
      <pc:chgData name="Asta Valamo" userId="3feaf006-aa91-46bd-b249-1e2a046da855" providerId="ADAL" clId="{7FB68FA6-11AA-4B86-AD6D-D0F1F7D54243}" dt="2026-10-12T11:35:22.580" v="204"/>
      <pc:docMkLst>
        <pc:docMk/>
      </pc:docMkLst>
      <pc:sldChg chg="addSp delSp modSp mod">
        <pc:chgData name="Asta Valamo" userId="3feaf006-aa91-46bd-b249-1e2a046da855" providerId="ADAL" clId="{7FB68FA6-11AA-4B86-AD6D-D0F1F7D54243}" dt="2026-10-12T11:34:14.208" v="189"/>
        <pc:sldMkLst>
          <pc:docMk/>
          <pc:sldMk cId="3345203809" sldId="2050096326"/>
        </pc:sldMkLst>
        <pc:spChg chg="add mod">
          <ac:chgData name="Asta Valamo" userId="3feaf006-aa91-46bd-b249-1e2a046da855" providerId="ADAL" clId="{7FB68FA6-11AA-4B86-AD6D-D0F1F7D54243}" dt="2026-10-12T11:34:14.208" v="189"/>
          <ac:spMkLst>
            <pc:docMk/>
            <pc:sldMk cId="3345203809" sldId="2050096326"/>
            <ac:spMk id="3" creationId="{17AE7514-D719-16A5-6B76-A05BF255B629}"/>
          </ac:spMkLst>
        </pc:spChg>
        <pc:spChg chg="del">
          <ac:chgData name="Asta Valamo" userId="3feaf006-aa91-46bd-b249-1e2a046da855" providerId="ADAL" clId="{7FB68FA6-11AA-4B86-AD6D-D0F1F7D54243}" dt="2026-10-12T11:31:44.765" v="0" actId="478"/>
          <ac:spMkLst>
            <pc:docMk/>
            <pc:sldMk cId="3345203809" sldId="2050096326"/>
            <ac:spMk id="5" creationId="{258273C1-F3B7-800A-314A-426033C75B21}"/>
          </ac:spMkLst>
        </pc:spChg>
      </pc:sldChg>
      <pc:sldChg chg="addSp delSp modSp mod">
        <pc:chgData name="Asta Valamo" userId="3feaf006-aa91-46bd-b249-1e2a046da855" providerId="ADAL" clId="{7FB68FA6-11AA-4B86-AD6D-D0F1F7D54243}" dt="2026-10-12T11:34:30.970" v="191"/>
        <pc:sldMkLst>
          <pc:docMk/>
          <pc:sldMk cId="2442148862" sldId="2050096327"/>
        </pc:sldMkLst>
        <pc:spChg chg="add mod">
          <ac:chgData name="Asta Valamo" userId="3feaf006-aa91-46bd-b249-1e2a046da855" providerId="ADAL" clId="{7FB68FA6-11AA-4B86-AD6D-D0F1F7D54243}" dt="2026-10-12T11:34:30.970" v="191"/>
          <ac:spMkLst>
            <pc:docMk/>
            <pc:sldMk cId="2442148862" sldId="2050096327"/>
            <ac:spMk id="3" creationId="{8B9A3745-E711-7555-F9AC-408B4A57947A}"/>
          </ac:spMkLst>
        </pc:spChg>
        <pc:spChg chg="del mod">
          <ac:chgData name="Asta Valamo" userId="3feaf006-aa91-46bd-b249-1e2a046da855" providerId="ADAL" clId="{7FB68FA6-11AA-4B86-AD6D-D0F1F7D54243}" dt="2026-10-12T11:32:14.007" v="47" actId="478"/>
          <ac:spMkLst>
            <pc:docMk/>
            <pc:sldMk cId="2442148862" sldId="2050096327"/>
            <ac:spMk id="5" creationId="{1B8F4F40-3E91-56D4-307A-F9ACA59870F8}"/>
          </ac:spMkLst>
        </pc:spChg>
      </pc:sldChg>
      <pc:sldChg chg="modSp">
        <pc:chgData name="Asta Valamo" userId="3feaf006-aa91-46bd-b249-1e2a046da855" providerId="ADAL" clId="{7FB68FA6-11AA-4B86-AD6D-D0F1F7D54243}" dt="2026-10-12T11:33:51.625" v="180"/>
        <pc:sldMkLst>
          <pc:docMk/>
          <pc:sldMk cId="2771701261" sldId="2050096335"/>
        </pc:sldMkLst>
        <pc:spChg chg="mod">
          <ac:chgData name="Asta Valamo" userId="3feaf006-aa91-46bd-b249-1e2a046da855" providerId="ADAL" clId="{7FB68FA6-11AA-4B86-AD6D-D0F1F7D54243}" dt="2026-10-12T11:33:51.625" v="180"/>
          <ac:spMkLst>
            <pc:docMk/>
            <pc:sldMk cId="2771701261" sldId="2050096335"/>
            <ac:spMk id="5" creationId="{19F06825-F843-0FCE-5B4E-E93F006AA4D3}"/>
          </ac:spMkLst>
        </pc:spChg>
      </pc:sldChg>
      <pc:sldChg chg="modSp">
        <pc:chgData name="Asta Valamo" userId="3feaf006-aa91-46bd-b249-1e2a046da855" providerId="ADAL" clId="{7FB68FA6-11AA-4B86-AD6D-D0F1F7D54243}" dt="2026-10-12T11:34:06.054" v="186"/>
        <pc:sldMkLst>
          <pc:docMk/>
          <pc:sldMk cId="603541239" sldId="2050096343"/>
        </pc:sldMkLst>
        <pc:spChg chg="mod">
          <ac:chgData name="Asta Valamo" userId="3feaf006-aa91-46bd-b249-1e2a046da855" providerId="ADAL" clId="{7FB68FA6-11AA-4B86-AD6D-D0F1F7D54243}" dt="2026-10-12T11:34:06.054" v="186"/>
          <ac:spMkLst>
            <pc:docMk/>
            <pc:sldMk cId="603541239" sldId="2050096343"/>
            <ac:spMk id="5" creationId="{7F0CD5B2-E484-60AE-3CD8-9072E9BC3740}"/>
          </ac:spMkLst>
        </pc:spChg>
      </pc:sldChg>
      <pc:sldChg chg="addSp modSp">
        <pc:chgData name="Asta Valamo" userId="3feaf006-aa91-46bd-b249-1e2a046da855" providerId="ADAL" clId="{7FB68FA6-11AA-4B86-AD6D-D0F1F7D54243}" dt="2026-10-12T11:33:37.117" v="178"/>
        <pc:sldMkLst>
          <pc:docMk/>
          <pc:sldMk cId="371436805" sldId="2050096345"/>
        </pc:sldMkLst>
        <pc:spChg chg="add mod">
          <ac:chgData name="Asta Valamo" userId="3feaf006-aa91-46bd-b249-1e2a046da855" providerId="ADAL" clId="{7FB68FA6-11AA-4B86-AD6D-D0F1F7D54243}" dt="2026-10-12T11:33:37.117" v="178"/>
          <ac:spMkLst>
            <pc:docMk/>
            <pc:sldMk cId="371436805" sldId="2050096345"/>
            <ac:spMk id="5" creationId="{D5383262-CAA5-417F-3DA9-37894694B816}"/>
          </ac:spMkLst>
        </pc:spChg>
      </pc:sldChg>
      <pc:sldChg chg="addSp delSp modSp mod">
        <pc:chgData name="Asta Valamo" userId="3feaf006-aa91-46bd-b249-1e2a046da855" providerId="ADAL" clId="{7FB68FA6-11AA-4B86-AD6D-D0F1F7D54243}" dt="2026-10-12T11:34:40.353" v="194" actId="478"/>
        <pc:sldMkLst>
          <pc:docMk/>
          <pc:sldMk cId="2182146296" sldId="2050096359"/>
        </pc:sldMkLst>
        <pc:spChg chg="add del mod">
          <ac:chgData name="Asta Valamo" userId="3feaf006-aa91-46bd-b249-1e2a046da855" providerId="ADAL" clId="{7FB68FA6-11AA-4B86-AD6D-D0F1F7D54243}" dt="2026-10-12T11:34:40.353" v="194" actId="478"/>
          <ac:spMkLst>
            <pc:docMk/>
            <pc:sldMk cId="2182146296" sldId="2050096359"/>
            <ac:spMk id="2" creationId="{E72DD9F6-110F-A8EB-7749-7FAC775F0D9A}"/>
          </ac:spMkLst>
        </pc:spChg>
      </pc:sldChg>
      <pc:sldChg chg="addSp delSp modSp mod">
        <pc:chgData name="Asta Valamo" userId="3feaf006-aa91-46bd-b249-1e2a046da855" providerId="ADAL" clId="{7FB68FA6-11AA-4B86-AD6D-D0F1F7D54243}" dt="2026-10-12T11:34:57.079" v="198"/>
        <pc:sldMkLst>
          <pc:docMk/>
          <pc:sldMk cId="828664464" sldId="2050096365"/>
        </pc:sldMkLst>
        <pc:spChg chg="add mod">
          <ac:chgData name="Asta Valamo" userId="3feaf006-aa91-46bd-b249-1e2a046da855" providerId="ADAL" clId="{7FB68FA6-11AA-4B86-AD6D-D0F1F7D54243}" dt="2026-10-12T11:34:57.079" v="198"/>
          <ac:spMkLst>
            <pc:docMk/>
            <pc:sldMk cId="828664464" sldId="2050096365"/>
            <ac:spMk id="3" creationId="{AE491100-45E8-6756-3E2C-7427876A137C}"/>
          </ac:spMkLst>
        </pc:spChg>
        <pc:spChg chg="del">
          <ac:chgData name="Asta Valamo" userId="3feaf006-aa91-46bd-b249-1e2a046da855" providerId="ADAL" clId="{7FB68FA6-11AA-4B86-AD6D-D0F1F7D54243}" dt="2026-10-12T11:32:39.306" v="88" actId="478"/>
          <ac:spMkLst>
            <pc:docMk/>
            <pc:sldMk cId="828664464" sldId="2050096365"/>
            <ac:spMk id="5" creationId="{B0B637F3-6BAE-280C-D5AE-63F1EA8E94EB}"/>
          </ac:spMkLst>
        </pc:spChg>
      </pc:sldChg>
      <pc:sldChg chg="modSp mod">
        <pc:chgData name="Asta Valamo" userId="3feaf006-aa91-46bd-b249-1e2a046da855" providerId="ADAL" clId="{7FB68FA6-11AA-4B86-AD6D-D0F1F7D54243}" dt="2026-10-12T11:34:51.912" v="197"/>
        <pc:sldMkLst>
          <pc:docMk/>
          <pc:sldMk cId="1132974081" sldId="2050096367"/>
        </pc:sldMkLst>
        <pc:spChg chg="mod">
          <ac:chgData name="Asta Valamo" userId="3feaf006-aa91-46bd-b249-1e2a046da855" providerId="ADAL" clId="{7FB68FA6-11AA-4B86-AD6D-D0F1F7D54243}" dt="2026-10-12T11:34:51.912" v="197"/>
          <ac:spMkLst>
            <pc:docMk/>
            <pc:sldMk cId="1132974081" sldId="2050096367"/>
            <ac:spMk id="5" creationId="{F9AB0849-5506-FD5C-C71B-60F122D576AA}"/>
          </ac:spMkLst>
        </pc:spChg>
      </pc:sldChg>
      <pc:sldChg chg="modSp">
        <pc:chgData name="Asta Valamo" userId="3feaf006-aa91-46bd-b249-1e2a046da855" providerId="ADAL" clId="{7FB68FA6-11AA-4B86-AD6D-D0F1F7D54243}" dt="2026-10-12T11:35:12.638" v="203"/>
        <pc:sldMkLst>
          <pc:docMk/>
          <pc:sldMk cId="3638576959" sldId="2050096370"/>
        </pc:sldMkLst>
        <pc:spChg chg="mod">
          <ac:chgData name="Asta Valamo" userId="3feaf006-aa91-46bd-b249-1e2a046da855" providerId="ADAL" clId="{7FB68FA6-11AA-4B86-AD6D-D0F1F7D54243}" dt="2026-10-12T11:35:12.638" v="203"/>
          <ac:spMkLst>
            <pc:docMk/>
            <pc:sldMk cId="3638576959" sldId="2050096370"/>
            <ac:spMk id="5" creationId="{64790559-C89A-D130-F813-0EDF9990CC1E}"/>
          </ac:spMkLst>
        </pc:spChg>
      </pc:sldChg>
      <pc:sldChg chg="modSp">
        <pc:chgData name="Asta Valamo" userId="3feaf006-aa91-46bd-b249-1e2a046da855" providerId="ADAL" clId="{7FB68FA6-11AA-4B86-AD6D-D0F1F7D54243}" dt="2026-10-12T11:35:10.255" v="202"/>
        <pc:sldMkLst>
          <pc:docMk/>
          <pc:sldMk cId="3441405726" sldId="2050096372"/>
        </pc:sldMkLst>
        <pc:spChg chg="mod">
          <ac:chgData name="Asta Valamo" userId="3feaf006-aa91-46bd-b249-1e2a046da855" providerId="ADAL" clId="{7FB68FA6-11AA-4B86-AD6D-D0F1F7D54243}" dt="2026-10-12T11:35:10.255" v="202"/>
          <ac:spMkLst>
            <pc:docMk/>
            <pc:sldMk cId="3441405726" sldId="2050096372"/>
            <ac:spMk id="7" creationId="{D0A06188-7C6F-540C-C66C-545698689C08}"/>
          </ac:spMkLst>
        </pc:spChg>
      </pc:sldChg>
      <pc:sldChg chg="addSp delSp modSp mod">
        <pc:chgData name="Asta Valamo" userId="3feaf006-aa91-46bd-b249-1e2a046da855" providerId="ADAL" clId="{7FB68FA6-11AA-4B86-AD6D-D0F1F7D54243}" dt="2026-10-12T11:35:22.580" v="204"/>
        <pc:sldMkLst>
          <pc:docMk/>
          <pc:sldMk cId="4151488329" sldId="2050096374"/>
        </pc:sldMkLst>
        <pc:spChg chg="del">
          <ac:chgData name="Asta Valamo" userId="3feaf006-aa91-46bd-b249-1e2a046da855" providerId="ADAL" clId="{7FB68FA6-11AA-4B86-AD6D-D0F1F7D54243}" dt="2026-10-12T11:33:04.951" v="134" actId="478"/>
          <ac:spMkLst>
            <pc:docMk/>
            <pc:sldMk cId="4151488329" sldId="2050096374"/>
            <ac:spMk id="5" creationId="{EE3BABC0-FA1A-6AE3-9029-1A7709AC218D}"/>
          </ac:spMkLst>
        </pc:spChg>
        <pc:spChg chg="add mod">
          <ac:chgData name="Asta Valamo" userId="3feaf006-aa91-46bd-b249-1e2a046da855" providerId="ADAL" clId="{7FB68FA6-11AA-4B86-AD6D-D0F1F7D54243}" dt="2026-10-12T11:35:22.580" v="204"/>
          <ac:spMkLst>
            <pc:docMk/>
            <pc:sldMk cId="4151488329" sldId="2050096374"/>
            <ac:spMk id="7" creationId="{09ECB66E-8E18-E55B-8980-9BFFD8BF3B83}"/>
          </ac:spMkLst>
        </pc:spChg>
      </pc:sldChg>
      <pc:sldChg chg="modSp mod">
        <pc:chgData name="Asta Valamo" userId="3feaf006-aa91-46bd-b249-1e2a046da855" providerId="ADAL" clId="{7FB68FA6-11AA-4B86-AD6D-D0F1F7D54243}" dt="2026-10-12T11:33:27.411" v="177" actId="20577"/>
        <pc:sldMkLst>
          <pc:docMk/>
          <pc:sldMk cId="2209642394" sldId="2050096375"/>
        </pc:sldMkLst>
        <pc:spChg chg="mod">
          <ac:chgData name="Asta Valamo" userId="3feaf006-aa91-46bd-b249-1e2a046da855" providerId="ADAL" clId="{7FB68FA6-11AA-4B86-AD6D-D0F1F7D54243}" dt="2026-10-12T11:33:27.411" v="177" actId="20577"/>
          <ac:spMkLst>
            <pc:docMk/>
            <pc:sldMk cId="2209642394" sldId="2050096375"/>
            <ac:spMk id="6" creationId="{33E5D875-DEC2-3336-3555-DD06938C05D7}"/>
          </ac:spMkLst>
        </pc:spChg>
      </pc:sldChg>
      <pc:sldChg chg="modSp">
        <pc:chgData name="Asta Valamo" userId="3feaf006-aa91-46bd-b249-1e2a046da855" providerId="ADAL" clId="{7FB68FA6-11AA-4B86-AD6D-D0F1F7D54243}" dt="2026-10-12T11:33:49.540" v="179"/>
        <pc:sldMkLst>
          <pc:docMk/>
          <pc:sldMk cId="1732624875" sldId="2050096379"/>
        </pc:sldMkLst>
        <pc:spChg chg="mod">
          <ac:chgData name="Asta Valamo" userId="3feaf006-aa91-46bd-b249-1e2a046da855" providerId="ADAL" clId="{7FB68FA6-11AA-4B86-AD6D-D0F1F7D54243}" dt="2026-10-12T11:33:49.540" v="179"/>
          <ac:spMkLst>
            <pc:docMk/>
            <pc:sldMk cId="1732624875" sldId="2050096379"/>
            <ac:spMk id="4" creationId="{8DF12EE2-EC05-DA69-5CAF-CB377637A63B}"/>
          </ac:spMkLst>
        </pc:spChg>
      </pc:sldChg>
      <pc:sldChg chg="modSp mod">
        <pc:chgData name="Asta Valamo" userId="3feaf006-aa91-46bd-b249-1e2a046da855" providerId="ADAL" clId="{7FB68FA6-11AA-4B86-AD6D-D0F1F7D54243}" dt="2026-10-12T11:33:16.341" v="175" actId="20577"/>
        <pc:sldMkLst>
          <pc:docMk/>
          <pc:sldMk cId="2690682855" sldId="2050096382"/>
        </pc:sldMkLst>
        <pc:spChg chg="mod">
          <ac:chgData name="Asta Valamo" userId="3feaf006-aa91-46bd-b249-1e2a046da855" providerId="ADAL" clId="{7FB68FA6-11AA-4B86-AD6D-D0F1F7D54243}" dt="2026-10-12T11:33:16.341" v="175" actId="20577"/>
          <ac:spMkLst>
            <pc:docMk/>
            <pc:sldMk cId="2690682855" sldId="2050096382"/>
            <ac:spMk id="5" creationId="{2402FE3E-26F2-411C-3727-096A0D8E2299}"/>
          </ac:spMkLst>
        </pc:spChg>
      </pc:sldChg>
      <pc:sldChg chg="modSp mod">
        <pc:chgData name="Asta Valamo" userId="3feaf006-aa91-46bd-b249-1e2a046da855" providerId="ADAL" clId="{7FB68FA6-11AA-4B86-AD6D-D0F1F7D54243}" dt="2026-10-12T11:34:12.049" v="188"/>
        <pc:sldMkLst>
          <pc:docMk/>
          <pc:sldMk cId="1688369981" sldId="2050096386"/>
        </pc:sldMkLst>
        <pc:spChg chg="mod">
          <ac:chgData name="Asta Valamo" userId="3feaf006-aa91-46bd-b249-1e2a046da855" providerId="ADAL" clId="{7FB68FA6-11AA-4B86-AD6D-D0F1F7D54243}" dt="2026-10-12T11:34:12.049" v="188"/>
          <ac:spMkLst>
            <pc:docMk/>
            <pc:sldMk cId="1688369981" sldId="2050096386"/>
            <ac:spMk id="6" creationId="{3BEB22D3-56E2-4D09-8D50-4D2573DD400D}"/>
          </ac:spMkLst>
        </pc:spChg>
      </pc:sldChg>
      <pc:sldChg chg="modSp mod">
        <pc:chgData name="Asta Valamo" userId="3feaf006-aa91-46bd-b249-1e2a046da855" providerId="ADAL" clId="{7FB68FA6-11AA-4B86-AD6D-D0F1F7D54243}" dt="2026-10-12T11:34:21.290" v="190"/>
        <pc:sldMkLst>
          <pc:docMk/>
          <pc:sldMk cId="2640878088" sldId="2050096387"/>
        </pc:sldMkLst>
        <pc:spChg chg="mod">
          <ac:chgData name="Asta Valamo" userId="3feaf006-aa91-46bd-b249-1e2a046da855" providerId="ADAL" clId="{7FB68FA6-11AA-4B86-AD6D-D0F1F7D54243}" dt="2026-10-12T11:34:21.290" v="190"/>
          <ac:spMkLst>
            <pc:docMk/>
            <pc:sldMk cId="2640878088" sldId="2050096387"/>
            <ac:spMk id="6" creationId="{6B0BDAE9-B000-D287-3030-4DC17909F3D1}"/>
          </ac:spMkLst>
        </pc:spChg>
      </pc:sldChg>
      <pc:sldChg chg="modSp">
        <pc:chgData name="Asta Valamo" userId="3feaf006-aa91-46bd-b249-1e2a046da855" providerId="ADAL" clId="{7FB68FA6-11AA-4B86-AD6D-D0F1F7D54243}" dt="2026-10-12T11:34:08.510" v="187"/>
        <pc:sldMkLst>
          <pc:docMk/>
          <pc:sldMk cId="2986351729" sldId="2050096390"/>
        </pc:sldMkLst>
        <pc:spChg chg="mod">
          <ac:chgData name="Asta Valamo" userId="3feaf006-aa91-46bd-b249-1e2a046da855" providerId="ADAL" clId="{7FB68FA6-11AA-4B86-AD6D-D0F1F7D54243}" dt="2026-10-12T11:34:08.510" v="187"/>
          <ac:spMkLst>
            <pc:docMk/>
            <pc:sldMk cId="2986351729" sldId="2050096390"/>
            <ac:spMk id="4" creationId="{012DDC55-317F-6AFF-76FE-86E4ECF4A8FB}"/>
          </ac:spMkLst>
        </pc:spChg>
      </pc:sldChg>
      <pc:sldChg chg="modSp mod">
        <pc:chgData name="Asta Valamo" userId="3feaf006-aa91-46bd-b249-1e2a046da855" providerId="ADAL" clId="{7FB68FA6-11AA-4B86-AD6D-D0F1F7D54243}" dt="2026-10-12T11:34:44.921" v="195"/>
        <pc:sldMkLst>
          <pc:docMk/>
          <pc:sldMk cId="3994118260" sldId="2050096393"/>
        </pc:sldMkLst>
        <pc:spChg chg="mod">
          <ac:chgData name="Asta Valamo" userId="3feaf006-aa91-46bd-b249-1e2a046da855" providerId="ADAL" clId="{7FB68FA6-11AA-4B86-AD6D-D0F1F7D54243}" dt="2026-10-12T11:34:44.921" v="195"/>
          <ac:spMkLst>
            <pc:docMk/>
            <pc:sldMk cId="3994118260" sldId="2050096393"/>
            <ac:spMk id="6" creationId="{FACA4F41-9820-A072-DABE-29AEF6CFDA93}"/>
          </ac:spMkLst>
        </pc:spChg>
      </pc:sldChg>
      <pc:sldChg chg="modSp mod">
        <pc:chgData name="Asta Valamo" userId="3feaf006-aa91-46bd-b249-1e2a046da855" providerId="ADAL" clId="{7FB68FA6-11AA-4B86-AD6D-D0F1F7D54243}" dt="2026-10-12T11:34:47.128" v="196"/>
        <pc:sldMkLst>
          <pc:docMk/>
          <pc:sldMk cId="1882678705" sldId="2050096394"/>
        </pc:sldMkLst>
        <pc:spChg chg="mod">
          <ac:chgData name="Asta Valamo" userId="3feaf006-aa91-46bd-b249-1e2a046da855" providerId="ADAL" clId="{7FB68FA6-11AA-4B86-AD6D-D0F1F7D54243}" dt="2026-10-12T11:34:47.128" v="196"/>
          <ac:spMkLst>
            <pc:docMk/>
            <pc:sldMk cId="1882678705" sldId="2050096394"/>
            <ac:spMk id="6" creationId="{D4C9560E-D07A-B494-F8AC-DB0719DD7FD2}"/>
          </ac:spMkLst>
        </pc:spChg>
      </pc:sldChg>
      <pc:sldChg chg="delSp mod">
        <pc:chgData name="Asta Valamo" userId="3feaf006-aa91-46bd-b249-1e2a046da855" providerId="ADAL" clId="{7FB68FA6-11AA-4B86-AD6D-D0F1F7D54243}" dt="2026-10-12T11:32:30.133" v="85" actId="478"/>
        <pc:sldMkLst>
          <pc:docMk/>
          <pc:sldMk cId="724469758" sldId="2050096395"/>
        </pc:sldMkLst>
        <pc:spChg chg="del">
          <ac:chgData name="Asta Valamo" userId="3feaf006-aa91-46bd-b249-1e2a046da855" providerId="ADAL" clId="{7FB68FA6-11AA-4B86-AD6D-D0F1F7D54243}" dt="2026-10-12T11:32:30.133" v="85" actId="478"/>
          <ac:spMkLst>
            <pc:docMk/>
            <pc:sldMk cId="724469758" sldId="2050096395"/>
            <ac:spMk id="7" creationId="{392BA015-68E8-FE24-A936-E6358BFE26A9}"/>
          </ac:spMkLst>
        </pc:spChg>
      </pc:sldChg>
      <pc:sldChg chg="modSp mod">
        <pc:chgData name="Asta Valamo" userId="3feaf006-aa91-46bd-b249-1e2a046da855" providerId="ADAL" clId="{7FB68FA6-11AA-4B86-AD6D-D0F1F7D54243}" dt="2026-10-12T11:35:01.615" v="199"/>
        <pc:sldMkLst>
          <pc:docMk/>
          <pc:sldMk cId="3957534441" sldId="2050096396"/>
        </pc:sldMkLst>
        <pc:spChg chg="mod">
          <ac:chgData name="Asta Valamo" userId="3feaf006-aa91-46bd-b249-1e2a046da855" providerId="ADAL" clId="{7FB68FA6-11AA-4B86-AD6D-D0F1F7D54243}" dt="2026-10-12T11:35:01.615" v="199"/>
          <ac:spMkLst>
            <pc:docMk/>
            <pc:sldMk cId="3957534441" sldId="2050096396"/>
            <ac:spMk id="6" creationId="{BE425A32-D23E-058C-DAB8-1D6E5D7AE323}"/>
          </ac:spMkLst>
        </pc:spChg>
      </pc:sldChg>
      <pc:sldChg chg="modSp mod">
        <pc:chgData name="Asta Valamo" userId="3feaf006-aa91-46bd-b249-1e2a046da855" providerId="ADAL" clId="{7FB68FA6-11AA-4B86-AD6D-D0F1F7D54243}" dt="2026-10-12T11:35:04.002" v="200"/>
        <pc:sldMkLst>
          <pc:docMk/>
          <pc:sldMk cId="4181718399" sldId="2050096397"/>
        </pc:sldMkLst>
        <pc:spChg chg="mod">
          <ac:chgData name="Asta Valamo" userId="3feaf006-aa91-46bd-b249-1e2a046da855" providerId="ADAL" clId="{7FB68FA6-11AA-4B86-AD6D-D0F1F7D54243}" dt="2026-10-12T11:35:04.002" v="200"/>
          <ac:spMkLst>
            <pc:docMk/>
            <pc:sldMk cId="4181718399" sldId="2050096397"/>
            <ac:spMk id="6" creationId="{BD452D1B-96DF-8D0F-4F04-4E93FB48A4D1}"/>
          </ac:spMkLst>
        </pc:spChg>
      </pc:sldChg>
      <pc:sldChg chg="modSp">
        <pc:chgData name="Asta Valamo" userId="3feaf006-aa91-46bd-b249-1e2a046da855" providerId="ADAL" clId="{7FB68FA6-11AA-4B86-AD6D-D0F1F7D54243}" dt="2026-10-12T11:33:53.917" v="181"/>
        <pc:sldMkLst>
          <pc:docMk/>
          <pc:sldMk cId="2978983260" sldId="2050096399"/>
        </pc:sldMkLst>
        <pc:spChg chg="mod">
          <ac:chgData name="Asta Valamo" userId="3feaf006-aa91-46bd-b249-1e2a046da855" providerId="ADAL" clId="{7FB68FA6-11AA-4B86-AD6D-D0F1F7D54243}" dt="2026-10-12T11:33:53.917" v="181"/>
          <ac:spMkLst>
            <pc:docMk/>
            <pc:sldMk cId="2978983260" sldId="2050096399"/>
            <ac:spMk id="5" creationId="{A59C7B47-32DE-A2AF-6467-DBF482ED65D7}"/>
          </ac:spMkLst>
        </pc:spChg>
      </pc:sldChg>
      <pc:sldChg chg="modSp mod">
        <pc:chgData name="Asta Valamo" userId="3feaf006-aa91-46bd-b249-1e2a046da855" providerId="ADAL" clId="{7FB68FA6-11AA-4B86-AD6D-D0F1F7D54243}" dt="2026-10-12T11:34:02.213" v="185"/>
        <pc:sldMkLst>
          <pc:docMk/>
          <pc:sldMk cId="2496519474" sldId="2050096400"/>
        </pc:sldMkLst>
        <pc:spChg chg="mod">
          <ac:chgData name="Asta Valamo" userId="3feaf006-aa91-46bd-b249-1e2a046da855" providerId="ADAL" clId="{7FB68FA6-11AA-4B86-AD6D-D0F1F7D54243}" dt="2026-10-12T11:34:02.213" v="185"/>
          <ac:spMkLst>
            <pc:docMk/>
            <pc:sldMk cId="2496519474" sldId="2050096400"/>
            <ac:spMk id="5" creationId="{10E95FC3-FBE0-08A2-B8F8-4FCDEFC03586}"/>
          </ac:spMkLst>
        </pc:spChg>
        <pc:spChg chg="mod">
          <ac:chgData name="Asta Valamo" userId="3feaf006-aa91-46bd-b249-1e2a046da855" providerId="ADAL" clId="{7FB68FA6-11AA-4B86-AD6D-D0F1F7D54243}" dt="2026-10-12T11:34:00.743" v="184" actId="20577"/>
          <ac:spMkLst>
            <pc:docMk/>
            <pc:sldMk cId="2496519474" sldId="2050096400"/>
            <ac:spMk id="7" creationId="{084F1AE9-85E1-441C-65C7-04398C3CD40F}"/>
          </ac:spMkLst>
        </pc:spChg>
      </pc:sldChg>
      <pc:sldChg chg="modSp mod">
        <pc:chgData name="Asta Valamo" userId="3feaf006-aa91-46bd-b249-1e2a046da855" providerId="ADAL" clId="{7FB68FA6-11AA-4B86-AD6D-D0F1F7D54243}" dt="2026-10-12T11:35:07.663" v="201"/>
        <pc:sldMkLst>
          <pc:docMk/>
          <pc:sldMk cId="4024331408" sldId="2050096401"/>
        </pc:sldMkLst>
        <pc:spChg chg="mod">
          <ac:chgData name="Asta Valamo" userId="3feaf006-aa91-46bd-b249-1e2a046da855" providerId="ADAL" clId="{7FB68FA6-11AA-4B86-AD6D-D0F1F7D54243}" dt="2026-10-12T11:35:07.663" v="201"/>
          <ac:spMkLst>
            <pc:docMk/>
            <pc:sldMk cId="4024331408" sldId="2050096401"/>
            <ac:spMk id="5" creationId="{30BE716F-6EC0-85B2-50F6-3BB80C52032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0723FE-EC1B-F041-8595-899B61A1CAB2}" type="datetimeFigureOut">
              <a:rPr lang="fi-FI" smtClean="0"/>
              <a:t>12.10.2026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FBAFE-AEB1-0143-8ABF-45B0B8A32F9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51401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4FBAFE-AEB1-0143-8ABF-45B0B8A32F9D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32917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4FBAFE-AEB1-0143-8ABF-45B0B8A32F9D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48330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4FBAFE-AEB1-0143-8ABF-45B0B8A32F9D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8661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4FBAFE-AEB1-0143-8ABF-45B0B8A32F9D}" type="slidenum">
              <a:rPr lang="fi-FI" smtClean="0"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11817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4FBAFE-AEB1-0143-8ABF-45B0B8A32F9D}" type="slidenum">
              <a:rPr lang="fi-FI" smtClean="0"/>
              <a:t>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432465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4FBAFE-AEB1-0143-8ABF-45B0B8A32F9D}" type="slidenum">
              <a:rPr lang="fi-FI" smtClean="0"/>
              <a:t>24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24883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4FBAFE-AEB1-0143-8ABF-45B0B8A32F9D}" type="slidenum">
              <a:rPr lang="fi-FI" smtClean="0"/>
              <a:t>25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72123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4FBAFE-AEB1-0143-8ABF-45B0B8A32F9D}" type="slidenum">
              <a:rPr lang="fi-FI" smtClean="0"/>
              <a:t>26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95469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4FBAFE-AEB1-0143-8ABF-45B0B8A32F9D}" type="slidenum">
              <a:rPr lang="fi-FI" smtClean="0"/>
              <a:t>27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00928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austakuva, väripalkki ja otsikk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02C9F7DD-781F-E973-DD6A-72DF6D4A9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716" y="-378371"/>
            <a:ext cx="12210715" cy="759922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Suorakulmio 1">
            <a:extLst>
              <a:ext uri="{FF2B5EF4-FFF2-40B4-BE49-F238E27FC236}">
                <a16:creationId xmlns:a16="http://schemas.microsoft.com/office/drawing/2014/main" id="{25EFB1E4-F0FD-EBAF-0825-DAD00B97BF0D}"/>
              </a:ext>
            </a:extLst>
          </p:cNvPr>
          <p:cNvSpPr/>
          <p:nvPr userDrawn="1"/>
        </p:nvSpPr>
        <p:spPr>
          <a:xfrm>
            <a:off x="515938" y="-378370"/>
            <a:ext cx="4446206" cy="75992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FF359E2A-B1BE-12A9-0577-E311FE925E74}"/>
              </a:ext>
            </a:extLst>
          </p:cNvPr>
          <p:cNvSpPr/>
          <p:nvPr userDrawn="1"/>
        </p:nvSpPr>
        <p:spPr>
          <a:xfrm>
            <a:off x="515938" y="0"/>
            <a:ext cx="4702238" cy="75992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0A23CE2-0FB9-BCEA-DB6F-8CF9E9DFFAA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15939" y="4362012"/>
            <a:ext cx="4702238" cy="733308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Alaotsikko</a:t>
            </a:r>
          </a:p>
          <a:p>
            <a:pPr lvl="0"/>
            <a:endParaRPr lang="fi-FI" dirty="0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D9C2D88A-CA80-AECF-205F-AE2433B936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8" y="969617"/>
            <a:ext cx="4702238" cy="2769705"/>
          </a:xfrm>
          <a:prstGeom prst="rect">
            <a:avLst/>
          </a:prstGeom>
          <a:noFill/>
        </p:spPr>
        <p:txBody>
          <a:bodyPr lIns="720000" tIns="0" rIns="720000" bIns="0" anchor="b" anchorCtr="0">
            <a:normAutofit/>
          </a:bodyPr>
          <a:lstStyle>
            <a:lvl1pPr marL="0" indent="0" algn="ctr">
              <a:lnSpc>
                <a:spcPts val="4400"/>
              </a:lnSpc>
              <a:spcBef>
                <a:spcPts val="400"/>
              </a:spcBef>
              <a:spcAft>
                <a:spcPts val="400"/>
              </a:spcAft>
              <a:buClr>
                <a:schemeClr val="bg2"/>
              </a:buClr>
              <a:buFontTx/>
              <a:buNone/>
              <a:defRPr sz="4000" b="1">
                <a:solidFill>
                  <a:schemeClr val="tx2"/>
                </a:solidFill>
                <a:latin typeface="+mj-lt"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2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811986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apio Otsikko">
    <p:bg>
      <p:bgPr>
        <a:solidFill>
          <a:srgbClr val="706E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61DF29C-DD14-F83F-AD0C-0CDB35903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16258"/>
            <a:ext cx="9144000" cy="2201732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perustyylejä napsauttamalla 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5A977C4-B0AE-3975-9F5A-764D144ACCC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5087938"/>
            <a:ext cx="9144000" cy="584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Etunimi Sukunimi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0E39CEF-666C-7316-84D9-6188A614A8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28000" y="6307200"/>
            <a:ext cx="889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8B0EA7E-22EF-9945-B288-A7A0491D2E59}" type="datetime1">
              <a:rPr lang="fi-FI" smtClean="0"/>
              <a:t>12.10.2026</a:t>
            </a:fld>
            <a:endParaRPr lang="fi-FI"/>
          </a:p>
        </p:txBody>
      </p:sp>
      <p:sp>
        <p:nvSpPr>
          <p:cNvPr id="6" name="Alatunnisteen paikkamerkki 17">
            <a:extLst>
              <a:ext uri="{FF2B5EF4-FFF2-40B4-BE49-F238E27FC236}">
                <a16:creationId xmlns:a16="http://schemas.microsoft.com/office/drawing/2014/main" id="{F701C179-9D83-3013-D150-6436493594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1234" y="6356350"/>
            <a:ext cx="533732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7" name="Dian numeron paikkamerkki 1">
            <a:extLst>
              <a:ext uri="{FF2B5EF4-FFF2-40B4-BE49-F238E27FC236}">
                <a16:creationId xmlns:a16="http://schemas.microsoft.com/office/drawing/2014/main" id="{7C160E88-DBEF-98F4-D30D-2C91073099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86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u="none">
                <a:solidFill>
                  <a:schemeClr val="bg1"/>
                </a:solidFill>
                <a:latin typeface="+mn-lt"/>
              </a:defRPr>
            </a:lvl1pPr>
          </a:lstStyle>
          <a:p>
            <a:fld id="{FC2DDC59-303F-0A4E-9788-3641A811C1C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19853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ällysluettelo lyhyt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67D58885-4712-B424-6087-1325E8FF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4193"/>
            <a:ext cx="12192000" cy="1996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9" name="Otsikko 5">
            <a:extLst>
              <a:ext uri="{FF2B5EF4-FFF2-40B4-BE49-F238E27FC236}">
                <a16:creationId xmlns:a16="http://schemas.microsoft.com/office/drawing/2014/main" id="{A5506EC0-0CC5-FB65-11F5-90A756B04D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8639" y="550800"/>
            <a:ext cx="6762178" cy="1325563"/>
          </a:xfrm>
        </p:spPr>
        <p:txBody>
          <a:bodyPr anchor="t">
            <a:normAutofit/>
          </a:bodyPr>
          <a:lstStyle>
            <a:lvl1pPr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fi-FI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Muokkaa otsikon perustyylejä napsauttamalla </a:t>
            </a:r>
            <a:endParaRPr lang="fi-FI" dirty="0">
              <a:solidFill>
                <a:schemeClr val="bg1"/>
              </a:solidFill>
            </a:endParaRPr>
          </a:p>
        </p:txBody>
      </p:sp>
      <p:sp>
        <p:nvSpPr>
          <p:cNvPr id="21" name="Kuvan paikkamerkki 20">
            <a:extLst>
              <a:ext uri="{FF2B5EF4-FFF2-40B4-BE49-F238E27FC236}">
                <a16:creationId xmlns:a16="http://schemas.microsoft.com/office/drawing/2014/main" id="{FFD36E2D-4716-5D95-30EF-CFE58D820C9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473697" y="550800"/>
            <a:ext cx="4130928" cy="5757925"/>
          </a:xfr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  <p:sp>
        <p:nvSpPr>
          <p:cNvPr id="23" name="Tekstin paikkamerkki 22">
            <a:extLst>
              <a:ext uri="{FF2B5EF4-FFF2-40B4-BE49-F238E27FC236}">
                <a16:creationId xmlns:a16="http://schemas.microsoft.com/office/drawing/2014/main" id="{264A6FBE-51D5-69CD-6E71-965A2FD29C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8163" y="2603368"/>
            <a:ext cx="6105525" cy="2724150"/>
          </a:xfrm>
        </p:spPr>
        <p:txBody>
          <a:bodyPr/>
          <a:lstStyle>
            <a:lvl1pPr marL="468000" indent="-457200">
              <a:buFont typeface="+mj-lt"/>
              <a:buAutoNum type="arabicPeriod"/>
              <a:defRPr sz="1800" b="0" i="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  <a:lvl2pPr marL="912600" indent="-457200">
              <a:buFont typeface="+mj-lt"/>
              <a:buAutoNum type="arabicPeriod"/>
              <a:defRPr sz="1800" b="0" i="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2pPr>
            <a:lvl3pPr marL="1371300" indent="-457200">
              <a:buFont typeface="+mj-lt"/>
              <a:buAutoNum type="arabicPeriod"/>
              <a:defRPr sz="1800" b="0" i="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3pPr>
            <a:lvl4pPr marL="1827000" indent="-457200">
              <a:buFont typeface="+mj-lt"/>
              <a:buAutoNum type="arabicPeriod"/>
              <a:defRPr sz="1800" b="0" i="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4pPr>
            <a:lvl5pPr marL="2286000" indent="-457200">
              <a:buFont typeface="+mj-lt"/>
              <a:buAutoNum type="arabicPeriod"/>
              <a:defRPr sz="1800" b="0" i="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2" name="Alatunnisteen paikkamerkki 17">
            <a:extLst>
              <a:ext uri="{FF2B5EF4-FFF2-40B4-BE49-F238E27FC236}">
                <a16:creationId xmlns:a16="http://schemas.microsoft.com/office/drawing/2014/main" id="{274A64B3-38FD-348A-37DE-C7B6D1FD41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1234" y="6356350"/>
            <a:ext cx="533732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6" name="Dian numeron paikkamerkki 1">
            <a:extLst>
              <a:ext uri="{FF2B5EF4-FFF2-40B4-BE49-F238E27FC236}">
                <a16:creationId xmlns:a16="http://schemas.microsoft.com/office/drawing/2014/main" id="{ADB40495-6D25-954A-1A3E-AEDBD5748B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86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u="none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FC2DDC59-303F-0A4E-9788-3641A811C1C9}" type="slidenum">
              <a:rPr lang="fi-FI" smtClean="0"/>
              <a:t>‹#›</a:t>
            </a:fld>
            <a:endParaRPr lang="fi-FI"/>
          </a:p>
        </p:txBody>
      </p:sp>
      <p:sp>
        <p:nvSpPr>
          <p:cNvPr id="4" name="Päivämäärän paikkamerkki 2">
            <a:extLst>
              <a:ext uri="{FF2B5EF4-FFF2-40B4-BE49-F238E27FC236}">
                <a16:creationId xmlns:a16="http://schemas.microsoft.com/office/drawing/2014/main" id="{0EC9483A-CEBA-0837-FE66-F2582CEED5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29414" y="6308725"/>
            <a:ext cx="889000" cy="365125"/>
          </a:xfrm>
          <a:prstGeom prst="rect">
            <a:avLst/>
          </a:prstGeom>
        </p:spPr>
        <p:txBody>
          <a:bodyPr/>
          <a:lstStyle/>
          <a:p>
            <a:fld id="{856D4D1F-2FEC-4D4E-B1D9-15A317E99EF3}" type="datetime1">
              <a:rPr lang="fi-FI" smtClean="0"/>
              <a:t>12.10.2026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29588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isällysluettelo 2 palstaa + teksti/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2">
            <a:extLst>
              <a:ext uri="{FF2B5EF4-FFF2-40B4-BE49-F238E27FC236}">
                <a16:creationId xmlns:a16="http://schemas.microsoft.com/office/drawing/2014/main" id="{55FF62EB-A7EB-4820-3A43-200F13E6BA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4193"/>
            <a:ext cx="12192000" cy="1996943"/>
          </a:xfrm>
          <a:prstGeom prst="rect">
            <a:avLst/>
          </a:prstGeom>
          <a:solidFill>
            <a:srgbClr val="706E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9" name="Otsikko 5">
            <a:extLst>
              <a:ext uri="{FF2B5EF4-FFF2-40B4-BE49-F238E27FC236}">
                <a16:creationId xmlns:a16="http://schemas.microsoft.com/office/drawing/2014/main" id="{A5506EC0-0CC5-FB65-11F5-90A756B04D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8638" y="549275"/>
            <a:ext cx="9306952" cy="1325563"/>
          </a:xfrm>
        </p:spPr>
        <p:txBody>
          <a:bodyPr anchor="t">
            <a:normAutofit/>
          </a:bodyPr>
          <a:lstStyle>
            <a:lvl1pPr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fi-FI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Muokkaa otsikon perustyylejä napsauttamalla </a:t>
            </a:r>
            <a:endParaRPr lang="fi-FI" dirty="0">
              <a:solidFill>
                <a:schemeClr val="bg1"/>
              </a:solidFill>
            </a:endParaRPr>
          </a:p>
        </p:txBody>
      </p:sp>
      <p:sp>
        <p:nvSpPr>
          <p:cNvPr id="23" name="Tekstin paikkamerkki 22">
            <a:extLst>
              <a:ext uri="{FF2B5EF4-FFF2-40B4-BE49-F238E27FC236}">
                <a16:creationId xmlns:a16="http://schemas.microsoft.com/office/drawing/2014/main" id="{264A6FBE-51D5-69CD-6E71-965A2FD29C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8" y="2424113"/>
            <a:ext cx="8413750" cy="3492500"/>
          </a:xfrm>
        </p:spPr>
        <p:txBody>
          <a:bodyPr numCol="2"/>
          <a:lstStyle>
            <a:lvl1pPr marL="468000" indent="-457200">
              <a:buFont typeface="+mj-lt"/>
              <a:buAutoNum type="arabicPeriod"/>
              <a:defRPr sz="1800" b="0" i="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  <a:lvl2pPr marL="912600" indent="-457200">
              <a:buFont typeface="+mj-lt"/>
              <a:buAutoNum type="arabicPeriod"/>
              <a:defRPr sz="1800" b="0" i="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2pPr>
            <a:lvl3pPr marL="1371300" indent="-457200">
              <a:buFont typeface="+mj-lt"/>
              <a:buAutoNum type="arabicPeriod"/>
              <a:defRPr sz="1800" b="0" i="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3pPr>
            <a:lvl4pPr marL="1827000" indent="-457200">
              <a:buFont typeface="+mj-lt"/>
              <a:buAutoNum type="arabicPeriod"/>
              <a:defRPr sz="1800" b="0" i="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4pPr>
            <a:lvl5pPr marL="2286000" indent="-457200">
              <a:buFont typeface="+mj-lt"/>
              <a:buAutoNum type="arabicPeriod"/>
              <a:defRPr sz="1800" b="0" i="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26" name="Tekstin paikkamerkki 16">
            <a:extLst>
              <a:ext uri="{FF2B5EF4-FFF2-40B4-BE49-F238E27FC236}">
                <a16:creationId xmlns:a16="http://schemas.microsoft.com/office/drawing/2014/main" id="{13BCD9B8-6E9F-D340-1B34-832E475D85D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5938" y="5943600"/>
            <a:ext cx="2784475" cy="365125"/>
          </a:xfrm>
        </p:spPr>
        <p:txBody>
          <a:bodyPr lIns="0"/>
          <a:lstStyle>
            <a:lvl1pPr marL="10800" indent="0" algn="l">
              <a:buNone/>
              <a:defRPr sz="1200">
                <a:solidFill>
                  <a:schemeClr val="tx1"/>
                </a:solidFill>
              </a:defRPr>
            </a:lvl1pPr>
            <a:lvl2pPr marL="455400" indent="0">
              <a:buNone/>
              <a:defRPr/>
            </a:lvl2pPr>
            <a:lvl3pPr marL="914100" indent="0">
              <a:buNone/>
              <a:defRPr/>
            </a:lvl3pPr>
            <a:lvl4pPr marL="13698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 dirty="0" err="1"/>
              <a:t>www.osoite.fi</a:t>
            </a:r>
            <a:endParaRPr lang="fi-FI" dirty="0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B4DC54F-2E46-794B-E888-035545A3360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143999" y="2424112"/>
            <a:ext cx="2784475" cy="3519487"/>
          </a:xfrm>
        </p:spPr>
        <p:txBody>
          <a:bodyPr/>
          <a:lstStyle>
            <a:lvl1pPr marL="10800" indent="0" algn="ctr">
              <a:lnSpc>
                <a:spcPct val="100000"/>
              </a:lnSpc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5400" indent="0">
              <a:buFontTx/>
              <a:buNone/>
              <a:defRPr sz="2400"/>
            </a:lvl2pPr>
            <a:lvl3pPr marL="914100" indent="0">
              <a:buFontTx/>
              <a:buNone/>
              <a:defRPr sz="2400"/>
            </a:lvl3pPr>
            <a:lvl4pPr marL="1369800" indent="0">
              <a:buFontTx/>
              <a:buNone/>
              <a:defRPr sz="2400"/>
            </a:lvl4pPr>
            <a:lvl5pPr marL="1828800" indent="0">
              <a:buFontTx/>
              <a:buNone/>
              <a:defRPr sz="24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" name="Alatunnisteen paikkamerkki 17">
            <a:extLst>
              <a:ext uri="{FF2B5EF4-FFF2-40B4-BE49-F238E27FC236}">
                <a16:creationId xmlns:a16="http://schemas.microsoft.com/office/drawing/2014/main" id="{167001CE-A366-B998-1F34-E968589565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1234" y="6356350"/>
            <a:ext cx="533732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7" name="Dian numeron paikkamerkki 1">
            <a:extLst>
              <a:ext uri="{FF2B5EF4-FFF2-40B4-BE49-F238E27FC236}">
                <a16:creationId xmlns:a16="http://schemas.microsoft.com/office/drawing/2014/main" id="{8D191563-A8F0-FF84-687E-8BB2B24BD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86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u="none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FC2DDC59-303F-0A4E-9788-3641A811C1C9}" type="slidenum">
              <a:rPr lang="fi-FI" smtClean="0"/>
              <a:t>‹#›</a:t>
            </a:fld>
            <a:endParaRPr lang="fi-FI"/>
          </a:p>
        </p:txBody>
      </p:sp>
      <p:sp>
        <p:nvSpPr>
          <p:cNvPr id="4" name="Päivämäärän paikkamerkki 2">
            <a:extLst>
              <a:ext uri="{FF2B5EF4-FFF2-40B4-BE49-F238E27FC236}">
                <a16:creationId xmlns:a16="http://schemas.microsoft.com/office/drawing/2014/main" id="{7E3F167F-0D1E-BDC0-FE09-3B9BAB02BB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29414" y="6308725"/>
            <a:ext cx="889000" cy="365125"/>
          </a:xfrm>
          <a:prstGeom prst="rect">
            <a:avLst/>
          </a:prstGeom>
        </p:spPr>
        <p:txBody>
          <a:bodyPr/>
          <a:lstStyle/>
          <a:p>
            <a:fld id="{3FFDC236-05CD-8D4C-8E63-7EA855BC854C}" type="datetime1">
              <a:rPr lang="fi-FI" smtClean="0"/>
              <a:t>12.10.2026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04737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C9CF142-61F6-8DD1-3162-1FF84E7FA3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8638" y="549275"/>
            <a:ext cx="9309843" cy="1325563"/>
          </a:xfrm>
          <a:prstGeom prst="rect">
            <a:avLst/>
          </a:prstGeom>
        </p:spPr>
        <p:txBody>
          <a:bodyPr/>
          <a:lstStyle>
            <a:lvl1pPr>
              <a:lnSpc>
                <a:spcPts val="3800"/>
              </a:lnSpc>
              <a:defRPr sz="3600" baseline="0"/>
            </a:lvl1pPr>
          </a:lstStyle>
          <a:p>
            <a:r>
              <a:rPr lang="fi-FI" dirty="0"/>
              <a:t>Muokkaa otsikon perustyylejä napsauttamalla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CFA6C33-2F62-4D80-1639-736B6670C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638" y="1984374"/>
            <a:ext cx="110880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2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2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2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6ED3574-F6B1-9E56-A1AF-F3BF5D16C4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28000" y="6307200"/>
            <a:ext cx="889000" cy="365125"/>
          </a:xfrm>
          <a:prstGeom prst="rect">
            <a:avLst/>
          </a:prstGeom>
        </p:spPr>
        <p:txBody>
          <a:bodyPr lIns="0" rIns="0"/>
          <a:lstStyle>
            <a:lvl1pPr algn="r">
              <a:defRPr/>
            </a:lvl1pPr>
          </a:lstStyle>
          <a:p>
            <a:fld id="{1622D98B-F5EC-A54A-B729-F2216FC8CA2D}" type="datetime1">
              <a:rPr lang="fi-FI" smtClean="0"/>
              <a:t>12.10.2026</a:t>
            </a:fld>
            <a:endParaRPr lang="fi-FI"/>
          </a:p>
        </p:txBody>
      </p:sp>
      <p:sp>
        <p:nvSpPr>
          <p:cNvPr id="5" name="Alatunnisteen paikkamerkki 17">
            <a:extLst>
              <a:ext uri="{FF2B5EF4-FFF2-40B4-BE49-F238E27FC236}">
                <a16:creationId xmlns:a16="http://schemas.microsoft.com/office/drawing/2014/main" id="{4369D1D6-9D39-23F1-3D2D-88E6E00327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1234" y="6356350"/>
            <a:ext cx="533732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6" name="Dian numeron paikkamerkki 1">
            <a:extLst>
              <a:ext uri="{FF2B5EF4-FFF2-40B4-BE49-F238E27FC236}">
                <a16:creationId xmlns:a16="http://schemas.microsoft.com/office/drawing/2014/main" id="{9945C8F2-30B5-56EF-6F83-E7B8F395F9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86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u="none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FC2DDC59-303F-0A4E-9788-3641A811C1C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88830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keskitetty +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0FCA2F8-8488-0553-EB98-BD3A98F308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0469" y="1031875"/>
            <a:ext cx="9771062" cy="11652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fi-FI" dirty="0"/>
              <a:t>Muokkaa otsikon perustyylejä napsauttamalla 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EAB28E2-3F32-A9CC-68DD-77706453A7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29414" y="6308725"/>
            <a:ext cx="889000" cy="365125"/>
          </a:xfrm>
          <a:prstGeom prst="rect">
            <a:avLst/>
          </a:prstGeom>
        </p:spPr>
        <p:txBody>
          <a:bodyPr/>
          <a:lstStyle/>
          <a:p>
            <a:fld id="{69E179F3-E3AC-8C4E-B2A2-75C7C21CED3D}" type="datetime1">
              <a:rPr lang="fi-FI" smtClean="0"/>
              <a:t>12.10.2026</a:t>
            </a:fld>
            <a:endParaRPr lang="fi-FI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98CB2370-FDEE-E838-2282-5883927450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10469" y="2489199"/>
            <a:ext cx="9771062" cy="352728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2"/>
                </a:solidFill>
              </a:defRPr>
            </a:lvl1pPr>
            <a:lvl2pPr marL="38100" indent="0">
              <a:buFontTx/>
              <a:buNone/>
              <a:defRPr/>
            </a:lvl2pPr>
            <a:lvl3pPr marL="355600" indent="0">
              <a:buFontTx/>
              <a:buNone/>
              <a:defRPr/>
            </a:lvl3pPr>
            <a:lvl4pPr marL="660400" indent="0">
              <a:buFontTx/>
              <a:buNone/>
              <a:defRPr/>
            </a:lvl4pPr>
            <a:lvl5pPr marL="9271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17">
            <a:extLst>
              <a:ext uri="{FF2B5EF4-FFF2-40B4-BE49-F238E27FC236}">
                <a16:creationId xmlns:a16="http://schemas.microsoft.com/office/drawing/2014/main" id="{254FFD09-5023-D056-D047-D393068B9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1234" y="6356350"/>
            <a:ext cx="533732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6" name="Dian numeron paikkamerkki 1">
            <a:extLst>
              <a:ext uri="{FF2B5EF4-FFF2-40B4-BE49-F238E27FC236}">
                <a16:creationId xmlns:a16="http://schemas.microsoft.com/office/drawing/2014/main" id="{10D40C3A-0577-D125-806E-7EF97A7BD3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86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u="none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FC2DDC59-303F-0A4E-9788-3641A811C1C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45171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äli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0FCA2F8-8488-0553-EB98-BD3A98F308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" y="2766218"/>
            <a:ext cx="11088687" cy="1836262"/>
          </a:xfrm>
          <a:prstGeom prst="rect">
            <a:avLst/>
          </a:prstGeom>
        </p:spPr>
        <p:txBody>
          <a:bodyPr/>
          <a:lstStyle>
            <a:lvl1pPr algn="ctr">
              <a:defRPr sz="5400"/>
            </a:lvl1pPr>
          </a:lstStyle>
          <a:p>
            <a:r>
              <a:rPr lang="fi-FI" dirty="0"/>
              <a:t>Muokkaa otsikon perustyylejä napsauttamalla 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EAB28E2-3F32-A9CC-68DD-77706453A7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29414" y="6308725"/>
            <a:ext cx="889000" cy="365125"/>
          </a:xfrm>
          <a:prstGeom prst="rect">
            <a:avLst/>
          </a:prstGeom>
        </p:spPr>
        <p:txBody>
          <a:bodyPr/>
          <a:lstStyle/>
          <a:p>
            <a:fld id="{3EDA7F64-DFBD-3E49-9287-A315ACA69D4E}" type="datetime1">
              <a:rPr lang="fi-FI" smtClean="0"/>
              <a:t>12.10.2026</a:t>
            </a:fld>
            <a:endParaRPr lang="fi-FI"/>
          </a:p>
        </p:txBody>
      </p:sp>
      <p:sp>
        <p:nvSpPr>
          <p:cNvPr id="5" name="Alatunnisteen paikkamerkki 17">
            <a:extLst>
              <a:ext uri="{FF2B5EF4-FFF2-40B4-BE49-F238E27FC236}">
                <a16:creationId xmlns:a16="http://schemas.microsoft.com/office/drawing/2014/main" id="{86AFED31-FD2C-2560-7771-03997DBD8C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1234" y="6356350"/>
            <a:ext cx="533732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6" name="Dian numeron paikkamerkki 1">
            <a:extLst>
              <a:ext uri="{FF2B5EF4-FFF2-40B4-BE49-F238E27FC236}">
                <a16:creationId xmlns:a16="http://schemas.microsoft.com/office/drawing/2014/main" id="{0ADC67EB-0710-1779-2FDB-F6F304B4E9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86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u="none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FC2DDC59-303F-0A4E-9788-3641A811C1C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6750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tsikko + perustyy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CB1A335-7CCB-65CE-96B3-59E5064FB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094441"/>
            <a:ext cx="10515600" cy="2852737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lnSpc>
                <a:spcPts val="5400"/>
              </a:lnSpc>
              <a:defRPr sz="5400" b="0"/>
            </a:lvl1pPr>
          </a:lstStyle>
          <a:p>
            <a:r>
              <a:rPr lang="fi-FI" dirty="0"/>
              <a:t>Muokkaa otsikon perustyylejä napsauttamalla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20DFD53-C324-322F-85C4-56BC253C8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110899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28E96E9-52C5-464B-826A-80F9BEC554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29414" y="6308725"/>
            <a:ext cx="889000" cy="365125"/>
          </a:xfrm>
          <a:prstGeom prst="rect">
            <a:avLst/>
          </a:prstGeom>
        </p:spPr>
        <p:txBody>
          <a:bodyPr/>
          <a:lstStyle/>
          <a:p>
            <a:fld id="{13E42267-416C-D342-A19E-4DC4CAEC4B3B}" type="datetime1">
              <a:rPr lang="fi-FI" smtClean="0"/>
              <a:t>12.10.2026</a:t>
            </a:fld>
            <a:endParaRPr lang="fi-FI"/>
          </a:p>
        </p:txBody>
      </p:sp>
      <p:sp>
        <p:nvSpPr>
          <p:cNvPr id="6" name="Alatunnisteen paikkamerkki 17">
            <a:extLst>
              <a:ext uri="{FF2B5EF4-FFF2-40B4-BE49-F238E27FC236}">
                <a16:creationId xmlns:a16="http://schemas.microsoft.com/office/drawing/2014/main" id="{BC605CD8-1D9A-1240-E8D9-0F1AEE4967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1234" y="6356350"/>
            <a:ext cx="533732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7" name="Dian numeron paikkamerkki 1">
            <a:extLst>
              <a:ext uri="{FF2B5EF4-FFF2-40B4-BE49-F238E27FC236}">
                <a16:creationId xmlns:a16="http://schemas.microsoft.com/office/drawing/2014/main" id="{3060058D-F0E8-AB32-B5AA-051D3CCC37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86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u="none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FC2DDC59-303F-0A4E-9788-3641A811C1C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2236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värilaat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8">
            <a:extLst>
              <a:ext uri="{FF2B5EF4-FFF2-40B4-BE49-F238E27FC236}">
                <a16:creationId xmlns:a16="http://schemas.microsoft.com/office/drawing/2014/main" id="{90A24450-BA19-5BA3-7886-C96598A5FD5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199414" y="1874838"/>
            <a:ext cx="3060000" cy="4116218"/>
          </a:xfrm>
          <a:prstGeom prst="rect">
            <a:avLst/>
          </a:prstGeom>
          <a:solidFill>
            <a:schemeClr val="accent5"/>
          </a:solidFill>
        </p:spPr>
        <p:txBody>
          <a:bodyPr lIns="180000" tIns="360000" rIns="180000" bIns="72000"/>
          <a:lstStyle>
            <a:lvl1pPr marL="10800" indent="0" algn="ctr">
              <a:buClr>
                <a:schemeClr val="bg1"/>
              </a:buClr>
              <a:buNone/>
              <a:defRPr sz="20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6700" indent="-228600">
              <a:buClr>
                <a:schemeClr val="bg1"/>
              </a:buClr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2pPr>
            <a:lvl3pPr marL="355600" indent="0">
              <a:buClr>
                <a:schemeClr val="bg1"/>
              </a:buClr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3pPr>
            <a:lvl4pPr marL="660400" indent="0">
              <a:buClr>
                <a:schemeClr val="bg1"/>
              </a:buClr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4pPr>
            <a:lvl5pPr marL="927100" indent="0">
              <a:buClr>
                <a:schemeClr val="bg1"/>
              </a:buClr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0FCA2F8-8488-0553-EB98-BD3A98F308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8638" y="549275"/>
            <a:ext cx="8419419" cy="1325563"/>
          </a:xfrm>
          <a:prstGeom prst="rect">
            <a:avLst/>
          </a:prstGeom>
        </p:spPr>
        <p:txBody>
          <a:bodyPr/>
          <a:lstStyle>
            <a:lvl1pPr>
              <a:lnSpc>
                <a:spcPts val="3800"/>
              </a:lnSpc>
              <a:defRPr sz="3600"/>
            </a:lvl1pPr>
          </a:lstStyle>
          <a:p>
            <a:r>
              <a:rPr lang="fi-FI" dirty="0"/>
              <a:t>Muokkaa otsikon perustyylejä napsauttamalla 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EAB28E2-3F32-A9CC-68DD-77706453A7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29414" y="6308725"/>
            <a:ext cx="889000" cy="365125"/>
          </a:xfrm>
          <a:prstGeom prst="rect">
            <a:avLst/>
          </a:prstGeom>
        </p:spPr>
        <p:txBody>
          <a:bodyPr/>
          <a:lstStyle/>
          <a:p>
            <a:fld id="{9583335C-B142-ED44-967C-39609207F74D}" type="datetime1">
              <a:rPr lang="fi-FI" smtClean="0"/>
              <a:t>12.10.2026</a:t>
            </a:fld>
            <a:endParaRPr lang="fi-FI"/>
          </a:p>
        </p:txBody>
      </p:sp>
      <p:sp>
        <p:nvSpPr>
          <p:cNvPr id="5" name="Alatunnisteen paikkamerkki 17">
            <a:extLst>
              <a:ext uri="{FF2B5EF4-FFF2-40B4-BE49-F238E27FC236}">
                <a16:creationId xmlns:a16="http://schemas.microsoft.com/office/drawing/2014/main" id="{8740459E-6CAE-8A78-C568-327B6FA222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1234" y="6356350"/>
            <a:ext cx="533732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6" name="Dian numeron paikkamerkki 1">
            <a:extLst>
              <a:ext uri="{FF2B5EF4-FFF2-40B4-BE49-F238E27FC236}">
                <a16:creationId xmlns:a16="http://schemas.microsoft.com/office/drawing/2014/main" id="{2FC934AE-9190-A7F4-2CC0-80100FE062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86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u="none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FC2DDC59-303F-0A4E-9788-3641A811C1C9}" type="slidenum">
              <a:rPr lang="fi-FI" smtClean="0"/>
              <a:t>‹#›</a:t>
            </a:fld>
            <a:endParaRPr lang="fi-FI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B4F1F1F-B69E-6B8A-CBCB-D43E752868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8638" y="1983600"/>
            <a:ext cx="8209920" cy="3535399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9761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värilaat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8">
            <a:extLst>
              <a:ext uri="{FF2B5EF4-FFF2-40B4-BE49-F238E27FC236}">
                <a16:creationId xmlns:a16="http://schemas.microsoft.com/office/drawing/2014/main" id="{90A24450-BA19-5BA3-7886-C96598A5FD5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66185" y="2118354"/>
            <a:ext cx="4325816" cy="4024538"/>
          </a:xfrm>
          <a:prstGeom prst="rect">
            <a:avLst/>
          </a:prstGeom>
          <a:solidFill>
            <a:schemeClr val="accent5"/>
          </a:solidFill>
        </p:spPr>
        <p:txBody>
          <a:bodyPr lIns="360000" tIns="360000" rIns="360000" bIns="72000"/>
          <a:lstStyle>
            <a:lvl1pPr marL="10800" indent="0" algn="l">
              <a:buClr>
                <a:schemeClr val="bg1"/>
              </a:buClr>
              <a:buNone/>
              <a:defRPr sz="20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6700" indent="-228600">
              <a:buClr>
                <a:schemeClr val="bg1"/>
              </a:buClr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2pPr>
            <a:lvl3pPr marL="355600" indent="0">
              <a:buClr>
                <a:schemeClr val="bg1"/>
              </a:buClr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3pPr>
            <a:lvl4pPr marL="660400" indent="0">
              <a:buClr>
                <a:schemeClr val="bg1"/>
              </a:buClr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4pPr>
            <a:lvl5pPr marL="927100" indent="0">
              <a:buClr>
                <a:schemeClr val="bg1"/>
              </a:buClr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0FCA2F8-8488-0553-EB98-BD3A98F308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8638" y="549275"/>
            <a:ext cx="8419419" cy="1325563"/>
          </a:xfrm>
          <a:prstGeom prst="rect">
            <a:avLst/>
          </a:prstGeom>
        </p:spPr>
        <p:txBody>
          <a:bodyPr/>
          <a:lstStyle>
            <a:lvl1pPr>
              <a:lnSpc>
                <a:spcPts val="3800"/>
              </a:lnSpc>
              <a:defRPr sz="3600"/>
            </a:lvl1pPr>
          </a:lstStyle>
          <a:p>
            <a:r>
              <a:rPr lang="fi-FI" dirty="0"/>
              <a:t>Muokkaa otsikon perustyylejä napsauttamalla 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EAB28E2-3F32-A9CC-68DD-77706453A7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29414" y="6308725"/>
            <a:ext cx="889000" cy="365125"/>
          </a:xfrm>
          <a:prstGeom prst="rect">
            <a:avLst/>
          </a:prstGeom>
        </p:spPr>
        <p:txBody>
          <a:bodyPr/>
          <a:lstStyle/>
          <a:p>
            <a:fld id="{9583335C-B142-ED44-967C-39609207F74D}" type="datetime1">
              <a:rPr lang="fi-FI" smtClean="0"/>
              <a:t>12.10.2026</a:t>
            </a:fld>
            <a:endParaRPr lang="fi-FI"/>
          </a:p>
        </p:txBody>
      </p:sp>
      <p:sp>
        <p:nvSpPr>
          <p:cNvPr id="5" name="Alatunnisteen paikkamerkki 17">
            <a:extLst>
              <a:ext uri="{FF2B5EF4-FFF2-40B4-BE49-F238E27FC236}">
                <a16:creationId xmlns:a16="http://schemas.microsoft.com/office/drawing/2014/main" id="{8740459E-6CAE-8A78-C568-327B6FA222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1234" y="6356350"/>
            <a:ext cx="533732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6" name="Dian numeron paikkamerkki 1">
            <a:extLst>
              <a:ext uri="{FF2B5EF4-FFF2-40B4-BE49-F238E27FC236}">
                <a16:creationId xmlns:a16="http://schemas.microsoft.com/office/drawing/2014/main" id="{2FC934AE-9190-A7F4-2CC0-80100FE062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86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u="none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FC2DDC59-303F-0A4E-9788-3641A811C1C9}" type="slidenum">
              <a:rPr lang="fi-FI" smtClean="0"/>
              <a:t>‹#›</a:t>
            </a:fld>
            <a:endParaRPr lang="fi-FI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B4F1F1F-B69E-6B8A-CBCB-D43E752868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8638" y="1983600"/>
            <a:ext cx="6833454" cy="3535399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sz="18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800"/>
            </a:lvl3pPr>
            <a:lvl4pPr>
              <a:buClr>
                <a:schemeClr val="accent1"/>
              </a:buClr>
              <a:defRPr sz="1800"/>
            </a:lvl4pPr>
            <a:lvl5pPr>
              <a:buClr>
                <a:schemeClr val="accent1"/>
              </a:buClr>
              <a:defRPr sz="18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955220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6CD64E-E130-C5C1-9FC7-6C00C98A4A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8638" y="549275"/>
            <a:ext cx="9529762" cy="1325563"/>
          </a:xfrm>
          <a:prstGeom prst="rect">
            <a:avLst/>
          </a:prstGeom>
        </p:spPr>
        <p:txBody>
          <a:bodyPr/>
          <a:lstStyle>
            <a:lvl1pPr>
              <a:lnSpc>
                <a:spcPts val="3800"/>
              </a:lnSpc>
              <a:defRPr sz="3600"/>
            </a:lvl1pPr>
          </a:lstStyle>
          <a:p>
            <a:r>
              <a:rPr lang="fi-FI" dirty="0"/>
              <a:t>Muokkaa otsikon perustyylejä napsauttamalla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C0ED329-0038-60E0-FE50-8AAA31945A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8638" y="1956593"/>
            <a:ext cx="5240338" cy="4351338"/>
          </a:xfrm>
          <a:prstGeom prst="rect">
            <a:avLst/>
          </a:prstGeom>
        </p:spPr>
        <p:txBody>
          <a:bodyPr/>
          <a:lstStyle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3601375-3F82-5CA6-458A-887251FB17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64287" y="1984374"/>
            <a:ext cx="5240338" cy="4351338"/>
          </a:xfrm>
          <a:prstGeom prst="rect">
            <a:avLst/>
          </a:prstGeom>
        </p:spPr>
        <p:txBody>
          <a:bodyPr/>
          <a:lstStyle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4E5FC44-2B18-0C14-4966-601967A1F9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29414" y="6308725"/>
            <a:ext cx="889000" cy="365125"/>
          </a:xfrm>
          <a:prstGeom prst="rect">
            <a:avLst/>
          </a:prstGeom>
        </p:spPr>
        <p:txBody>
          <a:bodyPr/>
          <a:lstStyle/>
          <a:p>
            <a:fld id="{3ECF3E38-9801-704E-B3F4-7F1CD0A37E7A}" type="datetime1">
              <a:rPr lang="fi-FI" smtClean="0"/>
              <a:t>12.10.2026</a:t>
            </a:fld>
            <a:endParaRPr lang="fi-FI"/>
          </a:p>
        </p:txBody>
      </p:sp>
      <p:sp>
        <p:nvSpPr>
          <p:cNvPr id="7" name="Alatunnisteen paikkamerkki 17">
            <a:extLst>
              <a:ext uri="{FF2B5EF4-FFF2-40B4-BE49-F238E27FC236}">
                <a16:creationId xmlns:a16="http://schemas.microsoft.com/office/drawing/2014/main" id="{234C416F-8FA4-1420-A9ED-E668474994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1234" y="6356350"/>
            <a:ext cx="533732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8" name="Dian numeron paikkamerkki 1">
            <a:extLst>
              <a:ext uri="{FF2B5EF4-FFF2-40B4-BE49-F238E27FC236}">
                <a16:creationId xmlns:a16="http://schemas.microsoft.com/office/drawing/2014/main" id="{30CF94F7-CE06-7041-E495-EC85D3EC7E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86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u="none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FC2DDC59-303F-0A4E-9788-3641A811C1C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49871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0782696-09A8-7927-ABB4-F4574F67E2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9200" y="550800"/>
            <a:ext cx="9297706" cy="1325563"/>
          </a:xfrm>
          <a:prstGeom prst="rect">
            <a:avLst/>
          </a:prstGeom>
        </p:spPr>
        <p:txBody>
          <a:bodyPr/>
          <a:lstStyle>
            <a:lvl1pPr>
              <a:lnSpc>
                <a:spcPts val="3800"/>
              </a:lnSpc>
              <a:defRPr sz="3600"/>
            </a:lvl1pPr>
          </a:lstStyle>
          <a:p>
            <a:r>
              <a:rPr lang="fi-FI" dirty="0"/>
              <a:t>Muokkaa otsikon perustyylejä napsauttamalla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949A371-E70E-2823-AE22-D0C602596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6652" y="193316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F21F474-D463-C6AD-10A1-FAE01F2060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828" y="2793963"/>
            <a:ext cx="5157787" cy="3535399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3B10E4C-EE57-9FEE-0DD7-38B97C81B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84467" y="193195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72D98500-1F98-1562-60FC-7A69F704EC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62240" y="2762215"/>
            <a:ext cx="5183188" cy="3567148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156A20E2-D1E4-6A4A-4157-DD23805417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29414" y="6308725"/>
            <a:ext cx="889000" cy="365125"/>
          </a:xfrm>
          <a:prstGeom prst="rect">
            <a:avLst/>
          </a:prstGeom>
        </p:spPr>
        <p:txBody>
          <a:bodyPr/>
          <a:lstStyle/>
          <a:p>
            <a:fld id="{B3F1EC29-1A79-0C41-9B29-7B74F55E23D8}" type="datetime1">
              <a:rPr lang="fi-FI" smtClean="0"/>
              <a:t>12.10.2026</a:t>
            </a:fld>
            <a:endParaRPr lang="fi-FI"/>
          </a:p>
        </p:txBody>
      </p:sp>
      <p:sp>
        <p:nvSpPr>
          <p:cNvPr id="9" name="Alatunnisteen paikkamerkki 17">
            <a:extLst>
              <a:ext uri="{FF2B5EF4-FFF2-40B4-BE49-F238E27FC236}">
                <a16:creationId xmlns:a16="http://schemas.microsoft.com/office/drawing/2014/main" id="{15DE5BB4-E39C-906B-DBB3-AC85F7356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01234" y="6356350"/>
            <a:ext cx="533732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10" name="Dian numeron paikkamerkki 1">
            <a:extLst>
              <a:ext uri="{FF2B5EF4-FFF2-40B4-BE49-F238E27FC236}">
                <a16:creationId xmlns:a16="http://schemas.microsoft.com/office/drawing/2014/main" id="{952F0E77-0761-0D87-C830-D171B3F77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86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u="none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FC2DDC59-303F-0A4E-9788-3641A811C1C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94344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lme 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0782696-09A8-7927-ABB4-F4574F67E2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9200" y="549276"/>
            <a:ext cx="9297705" cy="1204912"/>
          </a:xfrm>
          <a:prstGeom prst="rect">
            <a:avLst/>
          </a:prstGeom>
        </p:spPr>
        <p:txBody>
          <a:bodyPr/>
          <a:lstStyle>
            <a:lvl1pPr>
              <a:lnSpc>
                <a:spcPts val="3800"/>
              </a:lnSpc>
              <a:defRPr sz="3600"/>
            </a:lvl1pPr>
          </a:lstStyle>
          <a:p>
            <a:r>
              <a:rPr lang="fi-FI" dirty="0"/>
              <a:t>Muokkaa otsikon perustyylejä napsauttamalla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949A371-E70E-2823-AE22-D0C602596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8163" y="1833563"/>
            <a:ext cx="356393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F21F474-D463-C6AD-10A1-FAE01F2060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8163" y="2736850"/>
            <a:ext cx="3563937" cy="35718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2000"/>
            </a:lvl2pPr>
            <a:lvl3pPr>
              <a:buClr>
                <a:schemeClr val="accent1"/>
              </a:buClr>
              <a:defRPr sz="2000"/>
            </a:lvl3pPr>
            <a:lvl4pPr>
              <a:buClr>
                <a:schemeClr val="accent1"/>
              </a:buClr>
              <a:defRPr sz="2000"/>
            </a:lvl4pPr>
            <a:lvl5pPr>
              <a:buClr>
                <a:schemeClr val="accent1"/>
              </a:buClr>
              <a:defRPr sz="20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3B10E4C-EE57-9FEE-0DD7-38B97C81B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288600" y="1833563"/>
            <a:ext cx="3564000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72D98500-1F98-1562-60FC-7A69F704EC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88600" y="2736850"/>
            <a:ext cx="3564000" cy="35718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2000"/>
            </a:lvl2pPr>
            <a:lvl3pPr>
              <a:buClr>
                <a:schemeClr val="accent1"/>
              </a:buClr>
              <a:defRPr sz="2000"/>
            </a:lvl3pPr>
            <a:lvl4pPr>
              <a:buClr>
                <a:schemeClr val="accent1"/>
              </a:buClr>
              <a:defRPr sz="2000"/>
            </a:lvl4pPr>
            <a:lvl5pPr>
              <a:buClr>
                <a:schemeClr val="accent1"/>
              </a:buClr>
              <a:defRPr sz="20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156A20E2-D1E4-6A4A-4157-DD23805417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29414" y="6308725"/>
            <a:ext cx="889000" cy="365125"/>
          </a:xfrm>
          <a:prstGeom prst="rect">
            <a:avLst/>
          </a:prstGeom>
        </p:spPr>
        <p:txBody>
          <a:bodyPr/>
          <a:lstStyle/>
          <a:p>
            <a:fld id="{D95CC1E5-3D08-E043-8554-4FE27D7C8875}" type="datetime1">
              <a:rPr lang="fi-FI" smtClean="0"/>
              <a:t>12.10.2026</a:t>
            </a:fld>
            <a:endParaRPr lang="fi-FI"/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F5048567-D3F3-19BF-62E8-76CDECD280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39100" y="1833563"/>
            <a:ext cx="3564000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Sisällön paikkamerkki 5">
            <a:extLst>
              <a:ext uri="{FF2B5EF4-FFF2-40B4-BE49-F238E27FC236}">
                <a16:creationId xmlns:a16="http://schemas.microsoft.com/office/drawing/2014/main" id="{3A9A469C-5415-7E6D-5DB8-1126B875F2F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39100" y="2736850"/>
            <a:ext cx="3564000" cy="35718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2000"/>
            </a:lvl2pPr>
            <a:lvl3pPr>
              <a:buClr>
                <a:schemeClr val="accent1"/>
              </a:buClr>
              <a:defRPr sz="2000"/>
            </a:lvl3pPr>
            <a:lvl4pPr>
              <a:buClr>
                <a:schemeClr val="accent1"/>
              </a:buClr>
              <a:defRPr sz="2000"/>
            </a:lvl4pPr>
            <a:lvl5pPr>
              <a:buClr>
                <a:schemeClr val="accent1"/>
              </a:buClr>
              <a:defRPr sz="20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Alatunnisteen paikkamerkki 17">
            <a:extLst>
              <a:ext uri="{FF2B5EF4-FFF2-40B4-BE49-F238E27FC236}">
                <a16:creationId xmlns:a16="http://schemas.microsoft.com/office/drawing/2014/main" id="{6233BD8B-8781-C285-205D-6D3D2371FBB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401234" y="6356350"/>
            <a:ext cx="533732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10" name="Dian numeron paikkamerkki 1">
            <a:extLst>
              <a:ext uri="{FF2B5EF4-FFF2-40B4-BE49-F238E27FC236}">
                <a16:creationId xmlns:a16="http://schemas.microsoft.com/office/drawing/2014/main" id="{A52B2703-98F9-D695-0DFF-8742C9F1384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286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u="none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FC2DDC59-303F-0A4E-9788-3641A811C1C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79191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lme vertailu, vär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0782696-09A8-7927-ABB4-F4574F67E2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9200" y="549276"/>
            <a:ext cx="9309281" cy="1204912"/>
          </a:xfrm>
          <a:prstGeom prst="rect">
            <a:avLst/>
          </a:prstGeom>
        </p:spPr>
        <p:txBody>
          <a:bodyPr/>
          <a:lstStyle>
            <a:lvl1pPr>
              <a:lnSpc>
                <a:spcPts val="3800"/>
              </a:lnSpc>
              <a:defRPr sz="3600"/>
            </a:lvl1pPr>
          </a:lstStyle>
          <a:p>
            <a:r>
              <a:rPr lang="fi-FI" dirty="0"/>
              <a:t>Muokkaa otsikon perustyylejä napsauttamalla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949A371-E70E-2823-AE22-D0C602596F7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38163" y="1833563"/>
            <a:ext cx="356393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F21F474-D463-C6AD-10A1-FAE01F2060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8163" y="2736850"/>
            <a:ext cx="3563937" cy="357187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normAutofit/>
          </a:bodyPr>
          <a:lstStyle>
            <a:lvl1pPr marL="10800" indent="0" algn="ctr">
              <a:buClr>
                <a:schemeClr val="accent1"/>
              </a:buClr>
              <a:buNone/>
              <a:defRPr sz="2000"/>
            </a:lvl1pPr>
            <a:lvl2pPr marL="455400" indent="0" algn="ctr">
              <a:buClr>
                <a:schemeClr val="accent1"/>
              </a:buClr>
              <a:buNone/>
              <a:defRPr sz="2000"/>
            </a:lvl2pPr>
            <a:lvl3pPr marL="914100" indent="0" algn="ctr">
              <a:buClr>
                <a:schemeClr val="accent1"/>
              </a:buClr>
              <a:buNone/>
              <a:defRPr sz="2000"/>
            </a:lvl3pPr>
            <a:lvl4pPr marL="1369800" indent="0" algn="ctr">
              <a:buClr>
                <a:schemeClr val="accent1"/>
              </a:buClr>
              <a:buNone/>
              <a:defRPr sz="2000"/>
            </a:lvl4pPr>
            <a:lvl5pPr marL="1828800" indent="0" algn="ctr">
              <a:buClr>
                <a:schemeClr val="accent1"/>
              </a:buClr>
              <a:buNone/>
              <a:defRPr sz="20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3B10E4C-EE57-9FEE-0DD7-38B97C81B40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288600" y="1833563"/>
            <a:ext cx="3564000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sz="1800" b="1" baseline="0">
                <a:solidFill>
                  <a:srgbClr val="684D9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72D98500-1F98-1562-60FC-7A69F704EC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88600" y="2736850"/>
            <a:ext cx="3564000" cy="3571875"/>
          </a:xfrm>
          <a:prstGeom prst="rect">
            <a:avLst/>
          </a:prstGeom>
          <a:ln>
            <a:solidFill>
              <a:srgbClr val="684D94"/>
            </a:solidFill>
          </a:ln>
        </p:spPr>
        <p:txBody>
          <a:bodyPr>
            <a:normAutofit/>
          </a:bodyPr>
          <a:lstStyle>
            <a:lvl1pPr marL="10800" indent="0" algn="ctr">
              <a:buClr>
                <a:schemeClr val="accent1"/>
              </a:buClr>
              <a:buNone/>
              <a:defRPr sz="2000"/>
            </a:lvl1pPr>
            <a:lvl2pPr>
              <a:buClr>
                <a:schemeClr val="accent1"/>
              </a:buClr>
              <a:defRPr sz="2000"/>
            </a:lvl2pPr>
            <a:lvl3pPr>
              <a:buClr>
                <a:schemeClr val="accent1"/>
              </a:buClr>
              <a:defRPr sz="2000"/>
            </a:lvl3pPr>
            <a:lvl4pPr>
              <a:buClr>
                <a:schemeClr val="accent1"/>
              </a:buClr>
              <a:defRPr sz="2000"/>
            </a:lvl4pPr>
            <a:lvl5pPr>
              <a:buClr>
                <a:schemeClr val="accent1"/>
              </a:buClr>
              <a:defRPr sz="20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156A20E2-D1E4-6A4A-4157-DD23805417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29414" y="6308725"/>
            <a:ext cx="889000" cy="365125"/>
          </a:xfrm>
          <a:prstGeom prst="rect">
            <a:avLst/>
          </a:prstGeom>
        </p:spPr>
        <p:txBody>
          <a:bodyPr/>
          <a:lstStyle/>
          <a:p>
            <a:fld id="{727CEC00-3DF9-EA40-8697-DFBF6762546B}" type="datetime1">
              <a:rPr lang="fi-FI" smtClean="0"/>
              <a:t>12.10.2026</a:t>
            </a:fld>
            <a:endParaRPr lang="fi-FI"/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F5048567-D3F3-19BF-62E8-76CDECD280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39100" y="1833563"/>
            <a:ext cx="3564000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sz="1800" b="1" baseline="0">
                <a:solidFill>
                  <a:srgbClr val="706E6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3" name="Sisällön paikkamerkki 5">
            <a:extLst>
              <a:ext uri="{FF2B5EF4-FFF2-40B4-BE49-F238E27FC236}">
                <a16:creationId xmlns:a16="http://schemas.microsoft.com/office/drawing/2014/main" id="{3A9A469C-5415-7E6D-5DB8-1126B875F2F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39100" y="2736850"/>
            <a:ext cx="3564000" cy="3571874"/>
          </a:xfrm>
          <a:prstGeom prst="rect">
            <a:avLst/>
          </a:prstGeom>
          <a:ln>
            <a:solidFill>
              <a:srgbClr val="706E6E"/>
            </a:solidFill>
          </a:ln>
        </p:spPr>
        <p:txBody>
          <a:bodyPr>
            <a:normAutofit/>
          </a:bodyPr>
          <a:lstStyle>
            <a:lvl1pPr marL="10800" indent="0" algn="ctr">
              <a:buClr>
                <a:schemeClr val="accent1"/>
              </a:buClr>
              <a:buNone/>
              <a:defRPr sz="2000"/>
            </a:lvl1pPr>
            <a:lvl2pPr>
              <a:buClr>
                <a:schemeClr val="accent1"/>
              </a:buClr>
              <a:defRPr sz="2000"/>
            </a:lvl2pPr>
            <a:lvl3pPr>
              <a:buClr>
                <a:schemeClr val="accent1"/>
              </a:buClr>
              <a:defRPr sz="2000"/>
            </a:lvl3pPr>
            <a:lvl4pPr>
              <a:buClr>
                <a:schemeClr val="accent1"/>
              </a:buClr>
              <a:defRPr sz="2000"/>
            </a:lvl4pPr>
            <a:lvl5pPr>
              <a:buClr>
                <a:schemeClr val="accent1"/>
              </a:buClr>
              <a:defRPr sz="20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Alatunnisteen paikkamerkki 17">
            <a:extLst>
              <a:ext uri="{FF2B5EF4-FFF2-40B4-BE49-F238E27FC236}">
                <a16:creationId xmlns:a16="http://schemas.microsoft.com/office/drawing/2014/main" id="{BDB637D8-BFA7-C3A4-3ECD-285895EE853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401234" y="6356350"/>
            <a:ext cx="533732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10" name="Dian numeron paikkamerkki 1">
            <a:extLst>
              <a:ext uri="{FF2B5EF4-FFF2-40B4-BE49-F238E27FC236}">
                <a16:creationId xmlns:a16="http://schemas.microsoft.com/office/drawing/2014/main" id="{A897C170-3CA1-AE8C-A577-205DCF34D1B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286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u="none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FC2DDC59-303F-0A4E-9788-3641A811C1C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9145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+ 4 kolumnia (ympyräkuva + teksti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0FCA2F8-8488-0553-EB98-BD3A98F308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8638" y="549275"/>
            <a:ext cx="9379291" cy="1325563"/>
          </a:xfrm>
          <a:prstGeom prst="rect">
            <a:avLst/>
          </a:prstGeom>
        </p:spPr>
        <p:txBody>
          <a:bodyPr/>
          <a:lstStyle>
            <a:lvl1pPr>
              <a:lnSpc>
                <a:spcPts val="3800"/>
              </a:lnSpc>
              <a:defRPr sz="3600"/>
            </a:lvl1pPr>
          </a:lstStyle>
          <a:p>
            <a:r>
              <a:rPr lang="fi-FI" dirty="0"/>
              <a:t>Muokkaa otsikon perustyylejä napsauttamalla 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EAB28E2-3F32-A9CC-68DD-77706453A7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29414" y="6308725"/>
            <a:ext cx="889000" cy="365125"/>
          </a:xfrm>
          <a:prstGeom prst="rect">
            <a:avLst/>
          </a:prstGeom>
        </p:spPr>
        <p:txBody>
          <a:bodyPr/>
          <a:lstStyle/>
          <a:p>
            <a:fld id="{109B748A-F476-1746-AAA5-E93200CE863C}" type="datetime1">
              <a:rPr lang="fi-FI" smtClean="0"/>
              <a:t>12.10.2026</a:t>
            </a:fld>
            <a:endParaRPr lang="fi-FI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316071A1-FDBC-4753-9473-0A0A1DCFC7B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35691" y="2078222"/>
            <a:ext cx="1679340" cy="1679340"/>
          </a:xfrm>
          <a:custGeom>
            <a:avLst/>
            <a:gdLst>
              <a:gd name="connsiteX0" fmla="*/ 839670 w 1679340"/>
              <a:gd name="connsiteY0" fmla="*/ 0 h 1679340"/>
              <a:gd name="connsiteX1" fmla="*/ 1679340 w 1679340"/>
              <a:gd name="connsiteY1" fmla="*/ 839670 h 1679340"/>
              <a:gd name="connsiteX2" fmla="*/ 839670 w 1679340"/>
              <a:gd name="connsiteY2" fmla="*/ 1679340 h 1679340"/>
              <a:gd name="connsiteX3" fmla="*/ 0 w 1679340"/>
              <a:gd name="connsiteY3" fmla="*/ 839670 h 1679340"/>
              <a:gd name="connsiteX4" fmla="*/ 839670 w 1679340"/>
              <a:gd name="connsiteY4" fmla="*/ 0 h 167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9340" h="1679340">
                <a:moveTo>
                  <a:pt x="839670" y="0"/>
                </a:moveTo>
                <a:cubicBezTo>
                  <a:pt x="1303407" y="0"/>
                  <a:pt x="1679340" y="375933"/>
                  <a:pt x="1679340" y="839670"/>
                </a:cubicBezTo>
                <a:cubicBezTo>
                  <a:pt x="1679340" y="1303407"/>
                  <a:pt x="1303407" y="1679340"/>
                  <a:pt x="839670" y="1679340"/>
                </a:cubicBezTo>
                <a:cubicBezTo>
                  <a:pt x="375933" y="1679340"/>
                  <a:pt x="0" y="1303407"/>
                  <a:pt x="0" y="839670"/>
                </a:cubicBezTo>
                <a:cubicBezTo>
                  <a:pt x="0" y="375933"/>
                  <a:pt x="375933" y="0"/>
                  <a:pt x="83967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500"/>
            </a:lvl1pPr>
          </a:lstStyle>
          <a:p>
            <a:r>
              <a:rPr lang="fi-FI"/>
              <a:t>Lisää kuva napsauttamalla kuvaketta</a:t>
            </a:r>
            <a:endParaRPr lang="en-US"/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FA8E1FDF-326E-3587-C9F7-2A50052D7AC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16541" y="2078222"/>
            <a:ext cx="1679340" cy="1679340"/>
          </a:xfrm>
          <a:custGeom>
            <a:avLst/>
            <a:gdLst>
              <a:gd name="connsiteX0" fmla="*/ 839670 w 1679340"/>
              <a:gd name="connsiteY0" fmla="*/ 0 h 1679340"/>
              <a:gd name="connsiteX1" fmla="*/ 1679340 w 1679340"/>
              <a:gd name="connsiteY1" fmla="*/ 839670 h 1679340"/>
              <a:gd name="connsiteX2" fmla="*/ 839670 w 1679340"/>
              <a:gd name="connsiteY2" fmla="*/ 1679340 h 1679340"/>
              <a:gd name="connsiteX3" fmla="*/ 0 w 1679340"/>
              <a:gd name="connsiteY3" fmla="*/ 839670 h 1679340"/>
              <a:gd name="connsiteX4" fmla="*/ 839670 w 1679340"/>
              <a:gd name="connsiteY4" fmla="*/ 0 h 167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9340" h="1679340">
                <a:moveTo>
                  <a:pt x="839670" y="0"/>
                </a:moveTo>
                <a:cubicBezTo>
                  <a:pt x="1303407" y="0"/>
                  <a:pt x="1679340" y="375933"/>
                  <a:pt x="1679340" y="839670"/>
                </a:cubicBezTo>
                <a:cubicBezTo>
                  <a:pt x="1679340" y="1303407"/>
                  <a:pt x="1303407" y="1679340"/>
                  <a:pt x="839670" y="1679340"/>
                </a:cubicBezTo>
                <a:cubicBezTo>
                  <a:pt x="375933" y="1679340"/>
                  <a:pt x="0" y="1303407"/>
                  <a:pt x="0" y="839670"/>
                </a:cubicBezTo>
                <a:cubicBezTo>
                  <a:pt x="0" y="375933"/>
                  <a:pt x="375933" y="0"/>
                  <a:pt x="83967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500"/>
            </a:lvl1pPr>
          </a:lstStyle>
          <a:p>
            <a:r>
              <a:rPr lang="fi-FI"/>
              <a:t>Lisää kuva napsauttamalla kuvaketta</a:t>
            </a:r>
            <a:endParaRPr lang="en-US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BD06D18-7CA5-53AA-03F6-F7E366870F5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7436" y="2078222"/>
            <a:ext cx="1679340" cy="1679340"/>
          </a:xfrm>
          <a:custGeom>
            <a:avLst/>
            <a:gdLst>
              <a:gd name="connsiteX0" fmla="*/ 839670 w 1679340"/>
              <a:gd name="connsiteY0" fmla="*/ 0 h 1679340"/>
              <a:gd name="connsiteX1" fmla="*/ 1679340 w 1679340"/>
              <a:gd name="connsiteY1" fmla="*/ 839670 h 1679340"/>
              <a:gd name="connsiteX2" fmla="*/ 839670 w 1679340"/>
              <a:gd name="connsiteY2" fmla="*/ 1679340 h 1679340"/>
              <a:gd name="connsiteX3" fmla="*/ 0 w 1679340"/>
              <a:gd name="connsiteY3" fmla="*/ 839670 h 1679340"/>
              <a:gd name="connsiteX4" fmla="*/ 839670 w 1679340"/>
              <a:gd name="connsiteY4" fmla="*/ 0 h 167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9340" h="1679340">
                <a:moveTo>
                  <a:pt x="839670" y="0"/>
                </a:moveTo>
                <a:cubicBezTo>
                  <a:pt x="1303407" y="0"/>
                  <a:pt x="1679340" y="375933"/>
                  <a:pt x="1679340" y="839670"/>
                </a:cubicBezTo>
                <a:cubicBezTo>
                  <a:pt x="1679340" y="1303407"/>
                  <a:pt x="1303407" y="1679340"/>
                  <a:pt x="839670" y="1679340"/>
                </a:cubicBezTo>
                <a:cubicBezTo>
                  <a:pt x="375933" y="1679340"/>
                  <a:pt x="0" y="1303407"/>
                  <a:pt x="0" y="839670"/>
                </a:cubicBezTo>
                <a:cubicBezTo>
                  <a:pt x="0" y="375933"/>
                  <a:pt x="375933" y="0"/>
                  <a:pt x="83967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500"/>
            </a:lvl1pPr>
          </a:lstStyle>
          <a:p>
            <a:r>
              <a:rPr lang="fi-FI"/>
              <a:t>Lisää kuva napsauttamalla kuvaketta</a:t>
            </a:r>
            <a:endParaRPr lang="en-US"/>
          </a:p>
        </p:txBody>
      </p:sp>
      <p:sp>
        <p:nvSpPr>
          <p:cNvPr id="12" name="Tekstin paikkamerkki 3">
            <a:extLst>
              <a:ext uri="{FF2B5EF4-FFF2-40B4-BE49-F238E27FC236}">
                <a16:creationId xmlns:a16="http://schemas.microsoft.com/office/drawing/2014/main" id="{97F6C96E-760A-D454-A022-D4F4824EDC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19878" y="3889975"/>
            <a:ext cx="1910967" cy="22409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Tekstin paikkamerkki 3">
            <a:extLst>
              <a:ext uri="{FF2B5EF4-FFF2-40B4-BE49-F238E27FC236}">
                <a16:creationId xmlns:a16="http://schemas.microsoft.com/office/drawing/2014/main" id="{5E0BE1C4-815C-20C6-B69F-C15F680CFF5D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3700728" y="3889975"/>
            <a:ext cx="1910967" cy="22409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kstin paikkamerkki 3">
            <a:extLst>
              <a:ext uri="{FF2B5EF4-FFF2-40B4-BE49-F238E27FC236}">
                <a16:creationId xmlns:a16="http://schemas.microsoft.com/office/drawing/2014/main" id="{C28A71BA-B99C-A5FF-4C8A-A9498D84CA62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5981623" y="3889975"/>
            <a:ext cx="1910967" cy="22409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1240AE2D-8855-87CB-19D2-C9794470ED9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378286" y="2078222"/>
            <a:ext cx="1679340" cy="1679340"/>
          </a:xfrm>
          <a:custGeom>
            <a:avLst/>
            <a:gdLst>
              <a:gd name="connsiteX0" fmla="*/ 839670 w 1679340"/>
              <a:gd name="connsiteY0" fmla="*/ 0 h 1679340"/>
              <a:gd name="connsiteX1" fmla="*/ 1679340 w 1679340"/>
              <a:gd name="connsiteY1" fmla="*/ 839670 h 1679340"/>
              <a:gd name="connsiteX2" fmla="*/ 839670 w 1679340"/>
              <a:gd name="connsiteY2" fmla="*/ 1679340 h 1679340"/>
              <a:gd name="connsiteX3" fmla="*/ 0 w 1679340"/>
              <a:gd name="connsiteY3" fmla="*/ 839670 h 1679340"/>
              <a:gd name="connsiteX4" fmla="*/ 839670 w 1679340"/>
              <a:gd name="connsiteY4" fmla="*/ 0 h 167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9340" h="1679340">
                <a:moveTo>
                  <a:pt x="839670" y="0"/>
                </a:moveTo>
                <a:cubicBezTo>
                  <a:pt x="1303407" y="0"/>
                  <a:pt x="1679340" y="375933"/>
                  <a:pt x="1679340" y="839670"/>
                </a:cubicBezTo>
                <a:cubicBezTo>
                  <a:pt x="1679340" y="1303407"/>
                  <a:pt x="1303407" y="1679340"/>
                  <a:pt x="839670" y="1679340"/>
                </a:cubicBezTo>
                <a:cubicBezTo>
                  <a:pt x="375933" y="1679340"/>
                  <a:pt x="0" y="1303407"/>
                  <a:pt x="0" y="839670"/>
                </a:cubicBezTo>
                <a:cubicBezTo>
                  <a:pt x="0" y="375933"/>
                  <a:pt x="375933" y="0"/>
                  <a:pt x="83967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500"/>
            </a:lvl1pPr>
          </a:lstStyle>
          <a:p>
            <a:r>
              <a:rPr lang="fi-FI"/>
              <a:t>Lisää kuva napsauttamalla kuvaketta</a:t>
            </a:r>
            <a:endParaRPr lang="en-US"/>
          </a:p>
        </p:txBody>
      </p:sp>
      <p:sp>
        <p:nvSpPr>
          <p:cNvPr id="16" name="Tekstin paikkamerkki 3">
            <a:extLst>
              <a:ext uri="{FF2B5EF4-FFF2-40B4-BE49-F238E27FC236}">
                <a16:creationId xmlns:a16="http://schemas.microsoft.com/office/drawing/2014/main" id="{7F1ECAC8-57B4-F430-7EB5-FC5608868738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8262473" y="3889975"/>
            <a:ext cx="1910967" cy="22409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17">
            <a:extLst>
              <a:ext uri="{FF2B5EF4-FFF2-40B4-BE49-F238E27FC236}">
                <a16:creationId xmlns:a16="http://schemas.microsoft.com/office/drawing/2014/main" id="{44A3E3CF-3AD9-DD20-1DBA-C261F824F5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1234" y="6356350"/>
            <a:ext cx="533732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6" name="Dian numeron paikkamerkki 1">
            <a:extLst>
              <a:ext uri="{FF2B5EF4-FFF2-40B4-BE49-F238E27FC236}">
                <a16:creationId xmlns:a16="http://schemas.microsoft.com/office/drawing/2014/main" id="{F045B47A-41E7-A6C8-68DF-CAA4665B33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86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u="none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FC2DDC59-303F-0A4E-9788-3641A811C1C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882429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, teksti, kuva + sisältö väritausal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uorakulmio 20">
            <a:extLst>
              <a:ext uri="{FF2B5EF4-FFF2-40B4-BE49-F238E27FC236}">
                <a16:creationId xmlns:a16="http://schemas.microsoft.com/office/drawing/2014/main" id="{B4ACB171-2632-3C92-5D19-DEA49089F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97814" y="-29979"/>
            <a:ext cx="3694185" cy="6912000"/>
          </a:xfrm>
          <a:prstGeom prst="rect">
            <a:avLst/>
          </a:prstGeom>
          <a:solidFill>
            <a:srgbClr val="684D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78CE78A-ABE1-56A8-435A-BFE3B8CA4D1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08440" y="0"/>
            <a:ext cx="3889375" cy="6858000"/>
          </a:xfrm>
          <a:prstGeom prst="rect">
            <a:avLst/>
          </a:prstGeom>
          <a:noFill/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71A87848-7F33-3EBD-A960-DC20F4D3E2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8638" y="560165"/>
            <a:ext cx="4029075" cy="2117013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600" b="1" i="0">
                <a:solidFill>
                  <a:schemeClr val="accent1"/>
                </a:solidFill>
                <a:latin typeface="Corbel" panose="020B0503020204020204" pitchFamily="34" charset="0"/>
              </a:defRPr>
            </a:lvl1pPr>
          </a:lstStyle>
          <a:p>
            <a:r>
              <a:rPr lang="fi-FI" dirty="0"/>
              <a:t>Muokkaa otsikon perustyylejä napsauttamalla </a:t>
            </a:r>
          </a:p>
        </p:txBody>
      </p:sp>
      <p:sp>
        <p:nvSpPr>
          <p:cNvPr id="23" name="Tekstin paikkamerkki 8">
            <a:extLst>
              <a:ext uri="{FF2B5EF4-FFF2-40B4-BE49-F238E27FC236}">
                <a16:creationId xmlns:a16="http://schemas.microsoft.com/office/drawing/2014/main" id="{07DA39E7-6E4B-F141-29F8-7AC2818C096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70352" y="1376552"/>
            <a:ext cx="2952000" cy="3640093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 sz="1800">
                <a:solidFill>
                  <a:schemeClr val="bg1"/>
                </a:solidFill>
              </a:defRPr>
            </a:lvl1pPr>
            <a:lvl2pPr marL="266700" indent="-228600">
              <a:buClr>
                <a:schemeClr val="bg1"/>
              </a:buClr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2pPr>
            <a:lvl3pPr marL="622300" indent="-266700">
              <a:buClr>
                <a:schemeClr val="accent1"/>
              </a:buClr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3pPr>
            <a:lvl4pPr marL="889000" indent="-228600">
              <a:buClr>
                <a:schemeClr val="accent1"/>
              </a:buClr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4pPr>
            <a:lvl5pPr marL="1244600" indent="-317500">
              <a:buClr>
                <a:schemeClr val="accent1"/>
              </a:buClr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7" name="Päivämäärän paikkamerkki 2">
            <a:extLst>
              <a:ext uri="{FF2B5EF4-FFF2-40B4-BE49-F238E27FC236}">
                <a16:creationId xmlns:a16="http://schemas.microsoft.com/office/drawing/2014/main" id="{11C09E08-A297-4FEC-8D28-799C5803B6B9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0729414" y="6308725"/>
            <a:ext cx="889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84289E7-2D2E-5B4D-8B87-EB80180A09DE}" type="datetime1">
              <a:rPr lang="fi-FI" smtClean="0"/>
              <a:t>12.10.2026</a:t>
            </a:fld>
            <a:endParaRPr lang="fi-FI"/>
          </a:p>
        </p:txBody>
      </p:sp>
      <p:sp>
        <p:nvSpPr>
          <p:cNvPr id="3" name="Dian numeron paikkamerkki 1">
            <a:extLst>
              <a:ext uri="{FF2B5EF4-FFF2-40B4-BE49-F238E27FC236}">
                <a16:creationId xmlns:a16="http://schemas.microsoft.com/office/drawing/2014/main" id="{D366FCBB-1CAF-4A48-C0A6-A09BC926EB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86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u="none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FC2DDC59-303F-0A4E-9788-3641A811C1C9}" type="slidenum">
              <a:rPr lang="fi-FI" smtClean="0"/>
              <a:t>‹#›</a:t>
            </a:fld>
            <a:endParaRPr lang="fi-FI"/>
          </a:p>
        </p:txBody>
      </p:sp>
      <p:sp>
        <p:nvSpPr>
          <p:cNvPr id="4" name="Alatunnisteen paikkamerkki 17">
            <a:extLst>
              <a:ext uri="{FF2B5EF4-FFF2-40B4-BE49-F238E27FC236}">
                <a16:creationId xmlns:a16="http://schemas.microsoft.com/office/drawing/2014/main" id="{0003BCDC-0EBA-4249-4153-A6C7E0554D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1234" y="6356350"/>
            <a:ext cx="533732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fi-FI" dirty="0"/>
          </a:p>
        </p:txBody>
      </p:sp>
      <p:sp>
        <p:nvSpPr>
          <p:cNvPr id="5" name="Sisällön paikkamerkki 3">
            <a:extLst>
              <a:ext uri="{FF2B5EF4-FFF2-40B4-BE49-F238E27FC236}">
                <a16:creationId xmlns:a16="http://schemas.microsoft.com/office/drawing/2014/main" id="{D5CB831D-7942-C691-A14C-3358AFC0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938" y="2836546"/>
            <a:ext cx="4027885" cy="3259454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sz="18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800"/>
            </a:lvl3pPr>
            <a:lvl4pPr>
              <a:buClr>
                <a:schemeClr val="accent1"/>
              </a:buClr>
              <a:defRPr sz="1800"/>
            </a:lvl4pPr>
            <a:lvl5pPr>
              <a:buClr>
                <a:schemeClr val="accent1"/>
              </a:buClr>
              <a:defRPr sz="18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2497650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vas, otsikko + teksti">
    <p:bg>
      <p:bgPr>
        <a:solidFill>
          <a:srgbClr val="706E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78CE78A-ABE1-56A8-435A-BFE3B8CA4D1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-36928"/>
            <a:ext cx="4014788" cy="6894928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004DF734-F877-0368-E57B-44F3851D3B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1999" y="2834860"/>
            <a:ext cx="7032626" cy="3471521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 sz="1800">
                <a:solidFill>
                  <a:schemeClr val="bg1"/>
                </a:solidFill>
              </a:defRPr>
            </a:lvl1pPr>
            <a:lvl2pPr marL="266700" indent="-228600">
              <a:buClr>
                <a:schemeClr val="bg1"/>
              </a:buClr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2pPr>
            <a:lvl3pPr marL="622300" indent="-266700">
              <a:buClr>
                <a:schemeClr val="bg1"/>
              </a:buClr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3pPr>
            <a:lvl4pPr marL="889000" indent="-228600">
              <a:buClr>
                <a:schemeClr val="bg1"/>
              </a:buClr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4pPr>
            <a:lvl5pPr marL="1244600" indent="-317500">
              <a:buClr>
                <a:schemeClr val="bg1"/>
              </a:buClr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71A87848-7F33-3EBD-A960-DC20F4D3E2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9" y="549275"/>
            <a:ext cx="7032625" cy="2117013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otsikon perustyylejä napsauttamalla </a:t>
            </a:r>
          </a:p>
        </p:txBody>
      </p:sp>
      <p:sp>
        <p:nvSpPr>
          <p:cNvPr id="5" name="Päivämäärän paikkamerkki 2">
            <a:extLst>
              <a:ext uri="{FF2B5EF4-FFF2-40B4-BE49-F238E27FC236}">
                <a16:creationId xmlns:a16="http://schemas.microsoft.com/office/drawing/2014/main" id="{B822B078-3F2D-483C-AADA-B744A5254992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0728000" y="6307200"/>
            <a:ext cx="889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67676"/>
                </a:solidFill>
              </a:defRPr>
            </a:lvl1pPr>
          </a:lstStyle>
          <a:p>
            <a:fld id="{323FB0C8-7403-7E45-9181-52DB75B88697}" type="datetime1">
              <a:rPr lang="fi-FI" smtClean="0"/>
              <a:pPr/>
              <a:t>12.10.2026</a:t>
            </a:fld>
            <a:endParaRPr lang="fi-FI" dirty="0"/>
          </a:p>
        </p:txBody>
      </p:sp>
      <p:sp>
        <p:nvSpPr>
          <p:cNvPr id="6" name="Dian numeron paikkamerkki 1">
            <a:extLst>
              <a:ext uri="{FF2B5EF4-FFF2-40B4-BE49-F238E27FC236}">
                <a16:creationId xmlns:a16="http://schemas.microsoft.com/office/drawing/2014/main" id="{ED9CCB9E-2DA9-93DD-84D3-4A2968EEC9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86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u="none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FC2DDC59-303F-0A4E-9788-3641A811C1C9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3" name="Alatunnisteen paikkamerkki 17">
            <a:extLst>
              <a:ext uri="{FF2B5EF4-FFF2-40B4-BE49-F238E27FC236}">
                <a16:creationId xmlns:a16="http://schemas.microsoft.com/office/drawing/2014/main" id="{C6D571C3-E35A-74DB-1554-5C9074BC82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1234" y="6356350"/>
            <a:ext cx="533732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332371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Kuva vas, otsikko + tek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78CE78A-ABE1-56A8-435A-BFE3B8CA4D1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-36928"/>
            <a:ext cx="4014788" cy="6894928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004DF734-F877-0368-E57B-44F3851D3B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1999" y="2036064"/>
            <a:ext cx="7032626" cy="4270317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sz="2000">
                <a:solidFill>
                  <a:schemeClr val="tx1"/>
                </a:solidFill>
              </a:defRPr>
            </a:lvl1pPr>
            <a:lvl2pPr marL="266700" indent="-228600">
              <a:buClr>
                <a:schemeClr val="bg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2pPr>
            <a:lvl3pPr marL="622300" indent="-266700">
              <a:buClr>
                <a:schemeClr val="bg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3pPr>
            <a:lvl4pPr marL="889000" indent="-228600">
              <a:buClr>
                <a:schemeClr val="bg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4pPr>
            <a:lvl5pPr marL="1244600" indent="-317500">
              <a:buClr>
                <a:schemeClr val="bg1"/>
              </a:buClr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71A87848-7F33-3EBD-A960-DC20F4D3E2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9" y="549275"/>
            <a:ext cx="7032625" cy="1181989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Muokkaa otsikon perustyylejä napsauttamalla </a:t>
            </a:r>
          </a:p>
        </p:txBody>
      </p:sp>
      <p:sp>
        <p:nvSpPr>
          <p:cNvPr id="5" name="Päivämäärän paikkamerkki 2">
            <a:extLst>
              <a:ext uri="{FF2B5EF4-FFF2-40B4-BE49-F238E27FC236}">
                <a16:creationId xmlns:a16="http://schemas.microsoft.com/office/drawing/2014/main" id="{B822B078-3F2D-483C-AADA-B744A5254992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0728000" y="6307200"/>
            <a:ext cx="889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6E6E"/>
                </a:solidFill>
              </a:defRPr>
            </a:lvl1pPr>
          </a:lstStyle>
          <a:p>
            <a:fld id="{323FB0C8-7403-7E45-9181-52DB75B88697}" type="datetime1">
              <a:rPr lang="fi-FI" smtClean="0"/>
              <a:pPr/>
              <a:t>12.10.2026</a:t>
            </a:fld>
            <a:endParaRPr lang="fi-FI" dirty="0"/>
          </a:p>
        </p:txBody>
      </p:sp>
      <p:sp>
        <p:nvSpPr>
          <p:cNvPr id="6" name="Dian numeron paikkamerkki 1">
            <a:extLst>
              <a:ext uri="{FF2B5EF4-FFF2-40B4-BE49-F238E27FC236}">
                <a16:creationId xmlns:a16="http://schemas.microsoft.com/office/drawing/2014/main" id="{ED9CCB9E-2DA9-93DD-84D3-4A2968EEC9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86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u="none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FC2DDC59-303F-0A4E-9788-3641A811C1C9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3" name="Alatunnisteen paikkamerkki 17">
            <a:extLst>
              <a:ext uri="{FF2B5EF4-FFF2-40B4-BE49-F238E27FC236}">
                <a16:creationId xmlns:a16="http://schemas.microsoft.com/office/drawing/2014/main" id="{C6D571C3-E35A-74DB-1554-5C9074BC82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1234" y="6356350"/>
            <a:ext cx="533732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rgbClr val="767676"/>
                </a:solidFill>
                <a:latin typeface="+mn-lt"/>
              </a:defRPr>
            </a:lvl1pPr>
          </a:lstStyle>
          <a:p>
            <a:endParaRPr lang="fi-FI" dirty="0">
              <a:solidFill>
                <a:srgbClr val="7676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2318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oik., otsikko + nro&amp;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78CE78A-ABE1-56A8-435A-BFE3B8CA4D1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62408" y="1971040"/>
            <a:ext cx="7741718" cy="43502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71A87848-7F33-3EBD-A960-DC20F4D3E2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9200" y="550800"/>
            <a:ext cx="9294489" cy="984334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ts val="38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Muokkaa otsikon perustyylejä napsauttamalla </a:t>
            </a:r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5EF0C6FE-A580-4D28-824D-BE3425940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5938" y="1971039"/>
            <a:ext cx="3344862" cy="4350201"/>
          </a:xfrm>
          <a:prstGeom prst="rect">
            <a:avLst/>
          </a:prstGeom>
          <a:solidFill>
            <a:srgbClr val="706E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6" name="Päivämäärän paikkamerkki 6">
            <a:extLst>
              <a:ext uri="{FF2B5EF4-FFF2-40B4-BE49-F238E27FC236}">
                <a16:creationId xmlns:a16="http://schemas.microsoft.com/office/drawing/2014/main" id="{07A4D627-9A37-6979-C699-DED8F55522CC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0728000" y="6308725"/>
            <a:ext cx="889000" cy="365125"/>
          </a:xfrm>
        </p:spPr>
        <p:txBody>
          <a:bodyPr/>
          <a:lstStyle/>
          <a:p>
            <a:fld id="{12748D16-63C0-7341-85BB-BC82F5320F65}" type="datetime1">
              <a:rPr lang="fi-FI" smtClean="0"/>
              <a:t>12.10.2026</a:t>
            </a:fld>
            <a:endParaRPr lang="fi-FI"/>
          </a:p>
        </p:txBody>
      </p:sp>
      <p:sp>
        <p:nvSpPr>
          <p:cNvPr id="16" name="Rectangle 40">
            <a:extLst>
              <a:ext uri="{FF2B5EF4-FFF2-40B4-BE49-F238E27FC236}">
                <a16:creationId xmlns:a16="http://schemas.microsoft.com/office/drawing/2014/main" id="{DAB40A9E-2D33-FE01-44EB-8D38D3D7E57F}"/>
              </a:ext>
            </a:extLst>
          </p:cNvPr>
          <p:cNvSpPr/>
          <p:nvPr/>
        </p:nvSpPr>
        <p:spPr>
          <a:xfrm>
            <a:off x="1034509" y="-367629"/>
            <a:ext cx="295502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  <a:latin typeface="+mn-lt"/>
                <a:ea typeface="Arimo" panose="020B0604020202020204" pitchFamily="34" charset="0"/>
                <a:cs typeface="Arimo" panose="020B0604020202020204" pitchFamily="34" charset="0"/>
              </a:rPr>
              <a:t>1</a:t>
            </a:r>
          </a:p>
        </p:txBody>
      </p:sp>
      <p:sp>
        <p:nvSpPr>
          <p:cNvPr id="29" name="Suorakulmio 28">
            <a:extLst>
              <a:ext uri="{FF2B5EF4-FFF2-40B4-BE49-F238E27FC236}">
                <a16:creationId xmlns:a16="http://schemas.microsoft.com/office/drawing/2014/main" id="{A3178D3E-9D8E-8035-849A-73A05FD5B77D}"/>
              </a:ext>
            </a:extLst>
          </p:cNvPr>
          <p:cNvSpPr/>
          <p:nvPr/>
        </p:nvSpPr>
        <p:spPr>
          <a:xfrm>
            <a:off x="-3524972" y="1676400"/>
            <a:ext cx="4094162" cy="403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2" name="Tekstin paikkamerkki 8">
            <a:extLst>
              <a:ext uri="{FF2B5EF4-FFF2-40B4-BE49-F238E27FC236}">
                <a16:creationId xmlns:a16="http://schemas.microsoft.com/office/drawing/2014/main" id="{207AFDAD-5CB3-77AF-72FE-588AEE36E0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4532" y="2336800"/>
            <a:ext cx="2507673" cy="3663166"/>
          </a:xfrm>
          <a:prstGeom prst="rect">
            <a:avLst/>
          </a:prstGeom>
        </p:spPr>
        <p:txBody>
          <a:bodyPr/>
          <a:lstStyle>
            <a:lvl1pPr marL="228600" indent="-228600">
              <a:spcBef>
                <a:spcPts val="600"/>
              </a:spcBef>
              <a:buClr>
                <a:schemeClr val="bg1"/>
              </a:buClr>
              <a:buFont typeface="+mj-lt"/>
              <a:buAutoNum type="arabicPeriod"/>
              <a:defRPr sz="1400">
                <a:solidFill>
                  <a:schemeClr val="bg1"/>
                </a:solidFill>
              </a:defRPr>
            </a:lvl1pPr>
            <a:lvl2pPr marL="266700" indent="-228600">
              <a:buClr>
                <a:schemeClr val="bg1"/>
              </a:buClr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2pPr>
            <a:lvl3pPr marL="355600" indent="0">
              <a:buClr>
                <a:schemeClr val="bg1"/>
              </a:buClr>
              <a:buFontTx/>
              <a:buNone/>
              <a:defRPr sz="1200">
                <a:solidFill>
                  <a:schemeClr val="bg1"/>
                </a:solidFill>
              </a:defRPr>
            </a:lvl3pPr>
            <a:lvl4pPr marL="660400" indent="0">
              <a:buClr>
                <a:schemeClr val="bg1"/>
              </a:buClr>
              <a:buFontTx/>
              <a:buNone/>
              <a:defRPr sz="1200">
                <a:solidFill>
                  <a:schemeClr val="bg1"/>
                </a:solidFill>
              </a:defRPr>
            </a:lvl4pPr>
            <a:lvl5pPr marL="927100" indent="0">
              <a:buClr>
                <a:schemeClr val="bg1"/>
              </a:buClr>
              <a:buFontTx/>
              <a:buNone/>
              <a:defRPr sz="120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2" name="Alatunnisteen paikkamerkki 17">
            <a:extLst>
              <a:ext uri="{FF2B5EF4-FFF2-40B4-BE49-F238E27FC236}">
                <a16:creationId xmlns:a16="http://schemas.microsoft.com/office/drawing/2014/main" id="{9DE067EB-FBEB-CE39-BF87-B993B92D3F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1234" y="6356350"/>
            <a:ext cx="533732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3" name="Dian numeron paikkamerkki 1">
            <a:extLst>
              <a:ext uri="{FF2B5EF4-FFF2-40B4-BE49-F238E27FC236}">
                <a16:creationId xmlns:a16="http://schemas.microsoft.com/office/drawing/2014/main" id="{B181ABF5-3502-3990-395A-91DB34EAA4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86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u="none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FC2DDC59-303F-0A4E-9788-3641A811C1C9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835204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teksti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82ED6D18-26B3-E721-C09A-6A50B8D0B3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9200" y="549275"/>
            <a:ext cx="9295520" cy="1262433"/>
          </a:xfrm>
          <a:prstGeom prst="rect">
            <a:avLst/>
          </a:prstGeom>
        </p:spPr>
        <p:txBody>
          <a:bodyPr/>
          <a:lstStyle>
            <a:lvl1pPr>
              <a:lnSpc>
                <a:spcPts val="3800"/>
              </a:lnSpc>
              <a:defRPr sz="3600"/>
            </a:lvl1pPr>
          </a:lstStyle>
          <a:p>
            <a:r>
              <a:rPr lang="fi-FI" dirty="0"/>
              <a:t>Muokkaa otsikon perustyylejä napsauttamalla </a:t>
            </a: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6AAFACEE-8DB9-3F46-52B3-520CD2A49D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938" y="1957387"/>
            <a:ext cx="4230687" cy="435133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00EBC62A-B28E-3A40-32E0-78994AEE0D92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0729414" y="6308725"/>
            <a:ext cx="889000" cy="365125"/>
          </a:xfrm>
          <a:prstGeom prst="rect">
            <a:avLst/>
          </a:prstGeom>
        </p:spPr>
        <p:txBody>
          <a:bodyPr/>
          <a:lstStyle/>
          <a:p>
            <a:fld id="{E1AF3D57-F463-084B-BDD0-45B416D8273A}" type="datetime1">
              <a:rPr lang="fi-FI" smtClean="0"/>
              <a:t>12.10.2026</a:t>
            </a:fld>
            <a:endParaRPr lang="fi-FI"/>
          </a:p>
        </p:txBody>
      </p:sp>
      <p:sp>
        <p:nvSpPr>
          <p:cNvPr id="4" name="Alatunnisteen paikkamerkki 17">
            <a:extLst>
              <a:ext uri="{FF2B5EF4-FFF2-40B4-BE49-F238E27FC236}">
                <a16:creationId xmlns:a16="http://schemas.microsoft.com/office/drawing/2014/main" id="{44190D36-9DCE-F8F9-1A2F-649A494EEF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1234" y="6356350"/>
            <a:ext cx="533732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5" name="Dian numeron paikkamerkki 1">
            <a:extLst>
              <a:ext uri="{FF2B5EF4-FFF2-40B4-BE49-F238E27FC236}">
                <a16:creationId xmlns:a16="http://schemas.microsoft.com/office/drawing/2014/main" id="{B05A6EA4-D069-076E-AB5B-373CB816D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86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u="none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FC2DDC59-303F-0A4E-9788-3641A811C1C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86621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teksti ja kuv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82ED6D18-26B3-E721-C09A-6A50B8D0B3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9200" y="549275"/>
            <a:ext cx="9305680" cy="1262433"/>
          </a:xfrm>
          <a:prstGeom prst="rect">
            <a:avLst/>
          </a:prstGeom>
        </p:spPr>
        <p:txBody>
          <a:bodyPr/>
          <a:lstStyle>
            <a:lvl1pPr>
              <a:lnSpc>
                <a:spcPts val="3800"/>
              </a:lnSpc>
              <a:defRPr sz="3600"/>
            </a:lvl1pPr>
          </a:lstStyle>
          <a:p>
            <a:r>
              <a:rPr lang="fi-FI" dirty="0"/>
              <a:t>Muokkaa otsikon perustyylejä napsauttamalla </a:t>
            </a: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6AAFACEE-8DB9-3F46-52B3-520CD2A49D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938" y="1957387"/>
            <a:ext cx="4230687" cy="43513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buClr>
                <a:schemeClr val="accent1"/>
              </a:buClr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Kuvan paikkamerkki 10">
            <a:extLst>
              <a:ext uri="{FF2B5EF4-FFF2-40B4-BE49-F238E27FC236}">
                <a16:creationId xmlns:a16="http://schemas.microsoft.com/office/drawing/2014/main" id="{65BD1B0A-02C8-7294-6CE4-B2D60942C8A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75306" y="1957387"/>
            <a:ext cx="6229320" cy="4351337"/>
          </a:xfrm>
          <a:prstGeom prst="rect">
            <a:avLst/>
          </a:prstGeom>
          <a:noFill/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3" name="Päivämäärän paikkamerkki 1">
            <a:extLst>
              <a:ext uri="{FF2B5EF4-FFF2-40B4-BE49-F238E27FC236}">
                <a16:creationId xmlns:a16="http://schemas.microsoft.com/office/drawing/2014/main" id="{2DC398CB-09A2-3EBA-EB96-9EF78269DB84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0729414" y="6308725"/>
            <a:ext cx="889000" cy="365125"/>
          </a:xfrm>
          <a:prstGeom prst="rect">
            <a:avLst/>
          </a:prstGeom>
        </p:spPr>
        <p:txBody>
          <a:bodyPr/>
          <a:lstStyle/>
          <a:p>
            <a:fld id="{AC1813E8-1F91-B04F-9780-6A0361EFCD3A}" type="datetime1">
              <a:rPr lang="fi-FI" smtClean="0"/>
              <a:t>12.10.2026</a:t>
            </a:fld>
            <a:endParaRPr lang="fi-FI"/>
          </a:p>
        </p:txBody>
      </p:sp>
      <p:sp>
        <p:nvSpPr>
          <p:cNvPr id="4" name="Alatunnisteen paikkamerkki 17">
            <a:extLst>
              <a:ext uri="{FF2B5EF4-FFF2-40B4-BE49-F238E27FC236}">
                <a16:creationId xmlns:a16="http://schemas.microsoft.com/office/drawing/2014/main" id="{06BF7CFF-695B-1033-4B52-A1E908CBD4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1234" y="6356350"/>
            <a:ext cx="533732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5" name="Dian numeron paikkamerkki 1">
            <a:extLst>
              <a:ext uri="{FF2B5EF4-FFF2-40B4-BE49-F238E27FC236}">
                <a16:creationId xmlns:a16="http://schemas.microsoft.com/office/drawing/2014/main" id="{C5BBC282-DB71-CDAE-CA16-7BF5ACB084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86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u="none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FC2DDC59-303F-0A4E-9788-3641A811C1C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302556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207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nkilöstön esitte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2CF324F8-6DDC-E35D-643B-5DCDFCD469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0" y="-29757"/>
            <a:ext cx="12192000" cy="2048214"/>
          </a:xfrm>
          <a:prstGeom prst="rect">
            <a:avLst/>
          </a:prstGeom>
          <a:solidFill>
            <a:srgbClr val="706E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8BFDC487-EA12-1EAA-0674-82780598FA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29414" y="6308725"/>
            <a:ext cx="889000" cy="365125"/>
          </a:xfrm>
          <a:prstGeom prst="rect">
            <a:avLst/>
          </a:prstGeom>
        </p:spPr>
        <p:txBody>
          <a:bodyPr/>
          <a:lstStyle/>
          <a:p>
            <a:fld id="{49E6B4B0-AF25-5F48-98EA-FFB795979CAC}" type="datetime1">
              <a:rPr lang="fi-FI" smtClean="0"/>
              <a:t>12.10.2026</a:t>
            </a:fld>
            <a:endParaRPr lang="fi-FI"/>
          </a:p>
        </p:txBody>
      </p:sp>
      <p:sp>
        <p:nvSpPr>
          <p:cNvPr id="4" name="Puolivapaa piirto 3">
            <a:extLst>
              <a:ext uri="{FF2B5EF4-FFF2-40B4-BE49-F238E27FC236}">
                <a16:creationId xmlns:a16="http://schemas.microsoft.com/office/drawing/2014/main" id="{61DE7904-48FE-03DF-2C27-F93649020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-183310" y="3086043"/>
            <a:ext cx="4014355" cy="2431010"/>
          </a:xfrm>
          <a:custGeom>
            <a:avLst/>
            <a:gdLst>
              <a:gd name="connsiteX0" fmla="*/ 3885311 w 4500000"/>
              <a:gd name="connsiteY0" fmla="*/ 169947 h 2431010"/>
              <a:gd name="connsiteX1" fmla="*/ 3668583 w 4500000"/>
              <a:gd name="connsiteY1" fmla="*/ 169947 h 2431010"/>
              <a:gd name="connsiteX2" fmla="*/ 3776947 w 4500000"/>
              <a:gd name="connsiteY2" fmla="*/ 0 h 2431010"/>
              <a:gd name="connsiteX3" fmla="*/ 4500000 w 4500000"/>
              <a:gd name="connsiteY3" fmla="*/ 170003 h 2431010"/>
              <a:gd name="connsiteX4" fmla="*/ 4500000 w 4500000"/>
              <a:gd name="connsiteY4" fmla="*/ 2431010 h 2431010"/>
              <a:gd name="connsiteX5" fmla="*/ 0 w 4500000"/>
              <a:gd name="connsiteY5" fmla="*/ 2431009 h 2431010"/>
              <a:gd name="connsiteX6" fmla="*/ 0 w 4500000"/>
              <a:gd name="connsiteY6" fmla="*/ 170003 h 2431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0000" h="2431010">
                <a:moveTo>
                  <a:pt x="3885311" y="169947"/>
                </a:moveTo>
                <a:lnTo>
                  <a:pt x="3668583" y="169947"/>
                </a:lnTo>
                <a:lnTo>
                  <a:pt x="3776947" y="0"/>
                </a:lnTo>
                <a:close/>
                <a:moveTo>
                  <a:pt x="4500000" y="170003"/>
                </a:moveTo>
                <a:lnTo>
                  <a:pt x="4500000" y="2431010"/>
                </a:lnTo>
                <a:lnTo>
                  <a:pt x="0" y="2431009"/>
                </a:lnTo>
                <a:lnTo>
                  <a:pt x="0" y="170003"/>
                </a:lnTo>
                <a:close/>
              </a:path>
            </a:pathLst>
          </a:custGeom>
          <a:solidFill>
            <a:srgbClr val="E9E8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89" dirty="0"/>
          </a:p>
        </p:txBody>
      </p:sp>
      <p:sp>
        <p:nvSpPr>
          <p:cNvPr id="7" name="Otsikko 5">
            <a:extLst>
              <a:ext uri="{FF2B5EF4-FFF2-40B4-BE49-F238E27FC236}">
                <a16:creationId xmlns:a16="http://schemas.microsoft.com/office/drawing/2014/main" id="{C8CC5C8D-A3FE-EB27-7A2C-54372753AD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8638" y="550800"/>
            <a:ext cx="9306952" cy="1318902"/>
          </a:xfrm>
        </p:spPr>
        <p:txBody>
          <a:bodyPr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Muokkaa otsikon perustyylejä napsauttamalla </a:t>
            </a:r>
            <a:endParaRPr lang="fi-FI" dirty="0">
              <a:solidFill>
                <a:schemeClr val="bg1"/>
              </a:solidFill>
            </a:endParaRPr>
          </a:p>
        </p:txBody>
      </p:sp>
      <p:sp>
        <p:nvSpPr>
          <p:cNvPr id="18" name="Puolivapaa piirto 17">
            <a:extLst>
              <a:ext uri="{FF2B5EF4-FFF2-40B4-BE49-F238E27FC236}">
                <a16:creationId xmlns:a16="http://schemas.microsoft.com/office/drawing/2014/main" id="{383381BD-D156-A923-6C77-B2305AA06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2669857" y="3099135"/>
            <a:ext cx="3985120" cy="2431010"/>
          </a:xfrm>
          <a:custGeom>
            <a:avLst/>
            <a:gdLst>
              <a:gd name="connsiteX0" fmla="*/ 3885311 w 4500000"/>
              <a:gd name="connsiteY0" fmla="*/ 169947 h 2431010"/>
              <a:gd name="connsiteX1" fmla="*/ 3668583 w 4500000"/>
              <a:gd name="connsiteY1" fmla="*/ 169947 h 2431010"/>
              <a:gd name="connsiteX2" fmla="*/ 3776947 w 4500000"/>
              <a:gd name="connsiteY2" fmla="*/ 0 h 2431010"/>
              <a:gd name="connsiteX3" fmla="*/ 4500000 w 4500000"/>
              <a:gd name="connsiteY3" fmla="*/ 170003 h 2431010"/>
              <a:gd name="connsiteX4" fmla="*/ 4500000 w 4500000"/>
              <a:gd name="connsiteY4" fmla="*/ 2431010 h 2431010"/>
              <a:gd name="connsiteX5" fmla="*/ 0 w 4500000"/>
              <a:gd name="connsiteY5" fmla="*/ 2431009 h 2431010"/>
              <a:gd name="connsiteX6" fmla="*/ 0 w 4500000"/>
              <a:gd name="connsiteY6" fmla="*/ 170003 h 2431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0000" h="2431010">
                <a:moveTo>
                  <a:pt x="3885311" y="169947"/>
                </a:moveTo>
                <a:lnTo>
                  <a:pt x="3668583" y="169947"/>
                </a:lnTo>
                <a:lnTo>
                  <a:pt x="3776947" y="0"/>
                </a:lnTo>
                <a:close/>
                <a:moveTo>
                  <a:pt x="4500000" y="170003"/>
                </a:moveTo>
                <a:lnTo>
                  <a:pt x="4500000" y="2431010"/>
                </a:lnTo>
                <a:lnTo>
                  <a:pt x="0" y="2431009"/>
                </a:lnTo>
                <a:lnTo>
                  <a:pt x="0" y="170003"/>
                </a:lnTo>
                <a:close/>
              </a:path>
            </a:pathLst>
          </a:custGeom>
          <a:solidFill>
            <a:srgbClr val="E9E8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89"/>
          </a:p>
        </p:txBody>
      </p:sp>
      <p:sp>
        <p:nvSpPr>
          <p:cNvPr id="22" name="Tekstin paikkamerkki 3">
            <a:extLst>
              <a:ext uri="{FF2B5EF4-FFF2-40B4-BE49-F238E27FC236}">
                <a16:creationId xmlns:a16="http://schemas.microsoft.com/office/drawing/2014/main" id="{F6518619-8932-82C4-685C-A0480440BB8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856121" y="3208000"/>
            <a:ext cx="1910967" cy="22409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Ammatti</a:t>
            </a:r>
          </a:p>
          <a:p>
            <a:pPr lvl="0"/>
            <a:r>
              <a:rPr lang="fi-FI" dirty="0"/>
              <a:t>Kuvaus henkilöstä</a:t>
            </a:r>
          </a:p>
          <a:p>
            <a:pPr lvl="0"/>
            <a:r>
              <a:rPr lang="fi-FI" dirty="0"/>
              <a:t>Tehtävät</a:t>
            </a:r>
          </a:p>
        </p:txBody>
      </p:sp>
      <p:sp>
        <p:nvSpPr>
          <p:cNvPr id="23" name="Tekstin paikkamerkki 3">
            <a:extLst>
              <a:ext uri="{FF2B5EF4-FFF2-40B4-BE49-F238E27FC236}">
                <a16:creationId xmlns:a16="http://schemas.microsoft.com/office/drawing/2014/main" id="{215BBC9F-8D93-C5CD-AA02-3D234BC9A9A5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3856121" y="2741439"/>
            <a:ext cx="1910967" cy="365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ETUNIMI SUKUNIMI</a:t>
            </a:r>
          </a:p>
        </p:txBody>
      </p:sp>
      <p:sp>
        <p:nvSpPr>
          <p:cNvPr id="24" name="Tekstin paikkamerkki 3">
            <a:extLst>
              <a:ext uri="{FF2B5EF4-FFF2-40B4-BE49-F238E27FC236}">
                <a16:creationId xmlns:a16="http://schemas.microsoft.com/office/drawing/2014/main" id="{25172655-1F8E-D848-CCA3-502BC318FC42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1017572" y="3208000"/>
            <a:ext cx="1910967" cy="22409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Ammatti</a:t>
            </a:r>
          </a:p>
          <a:p>
            <a:pPr lvl="0"/>
            <a:r>
              <a:rPr lang="fi-FI" dirty="0"/>
              <a:t>Kuvaus henkilöstä</a:t>
            </a:r>
          </a:p>
          <a:p>
            <a:pPr lvl="0"/>
            <a:r>
              <a:rPr lang="fi-FI" dirty="0"/>
              <a:t>Tehtävät</a:t>
            </a:r>
          </a:p>
        </p:txBody>
      </p:sp>
      <p:sp>
        <p:nvSpPr>
          <p:cNvPr id="25" name="Tekstin paikkamerkki 3">
            <a:extLst>
              <a:ext uri="{FF2B5EF4-FFF2-40B4-BE49-F238E27FC236}">
                <a16:creationId xmlns:a16="http://schemas.microsoft.com/office/drawing/2014/main" id="{564B7A71-48A7-DAC9-76B8-F5932F84731D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982850" y="2740000"/>
            <a:ext cx="1910967" cy="365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ETUNIMI SUKUNIMI</a:t>
            </a:r>
          </a:p>
        </p:txBody>
      </p:sp>
      <p:sp>
        <p:nvSpPr>
          <p:cNvPr id="26" name="Puolivapaa piirto 25">
            <a:extLst>
              <a:ext uri="{FF2B5EF4-FFF2-40B4-BE49-F238E27FC236}">
                <a16:creationId xmlns:a16="http://schemas.microsoft.com/office/drawing/2014/main" id="{3828D853-E059-AF3A-EBA2-746C1242C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5508411" y="3099137"/>
            <a:ext cx="3985117" cy="2431010"/>
          </a:xfrm>
          <a:custGeom>
            <a:avLst/>
            <a:gdLst>
              <a:gd name="connsiteX0" fmla="*/ 3885311 w 4500000"/>
              <a:gd name="connsiteY0" fmla="*/ 169947 h 2431010"/>
              <a:gd name="connsiteX1" fmla="*/ 3668583 w 4500000"/>
              <a:gd name="connsiteY1" fmla="*/ 169947 h 2431010"/>
              <a:gd name="connsiteX2" fmla="*/ 3776947 w 4500000"/>
              <a:gd name="connsiteY2" fmla="*/ 0 h 2431010"/>
              <a:gd name="connsiteX3" fmla="*/ 4500000 w 4500000"/>
              <a:gd name="connsiteY3" fmla="*/ 170003 h 2431010"/>
              <a:gd name="connsiteX4" fmla="*/ 4500000 w 4500000"/>
              <a:gd name="connsiteY4" fmla="*/ 2431010 h 2431010"/>
              <a:gd name="connsiteX5" fmla="*/ 0 w 4500000"/>
              <a:gd name="connsiteY5" fmla="*/ 2431009 h 2431010"/>
              <a:gd name="connsiteX6" fmla="*/ 0 w 4500000"/>
              <a:gd name="connsiteY6" fmla="*/ 170003 h 2431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0000" h="2431010">
                <a:moveTo>
                  <a:pt x="3885311" y="169947"/>
                </a:moveTo>
                <a:lnTo>
                  <a:pt x="3668583" y="169947"/>
                </a:lnTo>
                <a:lnTo>
                  <a:pt x="3776947" y="0"/>
                </a:lnTo>
                <a:close/>
                <a:moveTo>
                  <a:pt x="4500000" y="170003"/>
                </a:moveTo>
                <a:lnTo>
                  <a:pt x="4500000" y="2431010"/>
                </a:lnTo>
                <a:lnTo>
                  <a:pt x="0" y="2431009"/>
                </a:lnTo>
                <a:lnTo>
                  <a:pt x="0" y="170003"/>
                </a:lnTo>
                <a:close/>
              </a:path>
            </a:pathLst>
          </a:custGeom>
          <a:solidFill>
            <a:srgbClr val="E9E8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89"/>
          </a:p>
        </p:txBody>
      </p:sp>
      <p:sp>
        <p:nvSpPr>
          <p:cNvPr id="28" name="Tekstin paikkamerkki 3">
            <a:extLst>
              <a:ext uri="{FF2B5EF4-FFF2-40B4-BE49-F238E27FC236}">
                <a16:creationId xmlns:a16="http://schemas.microsoft.com/office/drawing/2014/main" id="{BA62E7F1-4817-A79D-7143-6345E4687AB5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6694674" y="3208000"/>
            <a:ext cx="1910967" cy="22409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Ammatti</a:t>
            </a:r>
          </a:p>
          <a:p>
            <a:pPr lvl="0"/>
            <a:r>
              <a:rPr lang="fi-FI" dirty="0"/>
              <a:t>Kuvaus henkilöstä</a:t>
            </a:r>
          </a:p>
          <a:p>
            <a:pPr lvl="0"/>
            <a:r>
              <a:rPr lang="fi-FI" dirty="0"/>
              <a:t>Tehtävät</a:t>
            </a:r>
          </a:p>
        </p:txBody>
      </p:sp>
      <p:sp>
        <p:nvSpPr>
          <p:cNvPr id="29" name="Tekstin paikkamerkki 3">
            <a:extLst>
              <a:ext uri="{FF2B5EF4-FFF2-40B4-BE49-F238E27FC236}">
                <a16:creationId xmlns:a16="http://schemas.microsoft.com/office/drawing/2014/main" id="{1FA935A0-C6D1-1AF0-4207-5EFB41CC7AD0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6694674" y="2740000"/>
            <a:ext cx="1910967" cy="365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ETUNIMI SUKUNIMI</a:t>
            </a:r>
          </a:p>
        </p:txBody>
      </p:sp>
      <p:sp>
        <p:nvSpPr>
          <p:cNvPr id="30" name="Puolivapaa piirto 29">
            <a:extLst>
              <a:ext uri="{FF2B5EF4-FFF2-40B4-BE49-F238E27FC236}">
                <a16:creationId xmlns:a16="http://schemas.microsoft.com/office/drawing/2014/main" id="{F8E80C17-A8D0-136A-584D-62C473F963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8340504" y="3099901"/>
            <a:ext cx="3986639" cy="2431010"/>
          </a:xfrm>
          <a:custGeom>
            <a:avLst/>
            <a:gdLst>
              <a:gd name="connsiteX0" fmla="*/ 3885311 w 4500000"/>
              <a:gd name="connsiteY0" fmla="*/ 169947 h 2431010"/>
              <a:gd name="connsiteX1" fmla="*/ 3668583 w 4500000"/>
              <a:gd name="connsiteY1" fmla="*/ 169947 h 2431010"/>
              <a:gd name="connsiteX2" fmla="*/ 3776947 w 4500000"/>
              <a:gd name="connsiteY2" fmla="*/ 0 h 2431010"/>
              <a:gd name="connsiteX3" fmla="*/ 4500000 w 4500000"/>
              <a:gd name="connsiteY3" fmla="*/ 170003 h 2431010"/>
              <a:gd name="connsiteX4" fmla="*/ 4500000 w 4500000"/>
              <a:gd name="connsiteY4" fmla="*/ 2431010 h 2431010"/>
              <a:gd name="connsiteX5" fmla="*/ 0 w 4500000"/>
              <a:gd name="connsiteY5" fmla="*/ 2431009 h 2431010"/>
              <a:gd name="connsiteX6" fmla="*/ 0 w 4500000"/>
              <a:gd name="connsiteY6" fmla="*/ 170003 h 2431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0000" h="2431010">
                <a:moveTo>
                  <a:pt x="3885311" y="169947"/>
                </a:moveTo>
                <a:lnTo>
                  <a:pt x="3668583" y="169947"/>
                </a:lnTo>
                <a:lnTo>
                  <a:pt x="3776947" y="0"/>
                </a:lnTo>
                <a:close/>
                <a:moveTo>
                  <a:pt x="4500000" y="170003"/>
                </a:moveTo>
                <a:lnTo>
                  <a:pt x="4500000" y="2431010"/>
                </a:lnTo>
                <a:lnTo>
                  <a:pt x="0" y="2431009"/>
                </a:lnTo>
                <a:lnTo>
                  <a:pt x="0" y="170003"/>
                </a:lnTo>
                <a:close/>
              </a:path>
            </a:pathLst>
          </a:custGeom>
          <a:solidFill>
            <a:srgbClr val="E9E8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89"/>
          </a:p>
        </p:txBody>
      </p:sp>
      <p:sp>
        <p:nvSpPr>
          <p:cNvPr id="32" name="Tekstin paikkamerkki 3">
            <a:extLst>
              <a:ext uri="{FF2B5EF4-FFF2-40B4-BE49-F238E27FC236}">
                <a16:creationId xmlns:a16="http://schemas.microsoft.com/office/drawing/2014/main" id="{84751EF5-0498-A643-1B0C-E705DFE485FB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>
            <a:off x="9527528" y="3208000"/>
            <a:ext cx="1910967" cy="22409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Ammatti</a:t>
            </a:r>
          </a:p>
          <a:p>
            <a:pPr lvl="0"/>
            <a:r>
              <a:rPr lang="fi-FI" dirty="0"/>
              <a:t>Kuvaus henkilöstä</a:t>
            </a:r>
          </a:p>
          <a:p>
            <a:pPr lvl="0"/>
            <a:r>
              <a:rPr lang="fi-FI" dirty="0"/>
              <a:t>Tehtävät</a:t>
            </a:r>
          </a:p>
        </p:txBody>
      </p:sp>
      <p:sp>
        <p:nvSpPr>
          <p:cNvPr id="33" name="Tekstin paikkamerkki 3">
            <a:extLst>
              <a:ext uri="{FF2B5EF4-FFF2-40B4-BE49-F238E27FC236}">
                <a16:creationId xmlns:a16="http://schemas.microsoft.com/office/drawing/2014/main" id="{D9181C9A-9B1D-75DD-B75F-AB960BE16CAA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>
            <a:off x="9527528" y="2741445"/>
            <a:ext cx="1910967" cy="365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ETUNIMI SUKUNIMI</a:t>
            </a:r>
          </a:p>
        </p:txBody>
      </p:sp>
      <p:sp>
        <p:nvSpPr>
          <p:cNvPr id="5" name="Alatunnisteen paikkamerkki 17">
            <a:extLst>
              <a:ext uri="{FF2B5EF4-FFF2-40B4-BE49-F238E27FC236}">
                <a16:creationId xmlns:a16="http://schemas.microsoft.com/office/drawing/2014/main" id="{032F910D-7551-0834-7C3E-B97DE5A979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1234" y="6356350"/>
            <a:ext cx="533732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16" name="Dian numeron paikkamerkki 1">
            <a:extLst>
              <a:ext uri="{FF2B5EF4-FFF2-40B4-BE49-F238E27FC236}">
                <a16:creationId xmlns:a16="http://schemas.microsoft.com/office/drawing/2014/main" id="{4AF2C10E-17D0-DE22-8EBD-10E6FB8594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86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u="none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FC2DDC59-303F-0A4E-9788-3641A811C1C9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23BF8BBB-AD4E-332A-8F6F-1FC2FB6F3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185742" y="227887"/>
            <a:ext cx="1656106" cy="661041"/>
          </a:xfrm>
          <a:prstGeom prst="rect">
            <a:avLst/>
          </a:prstGeom>
        </p:spPr>
      </p:pic>
      <p:sp>
        <p:nvSpPr>
          <p:cNvPr id="20" name="Picture Placeholder 3">
            <a:extLst>
              <a:ext uri="{FF2B5EF4-FFF2-40B4-BE49-F238E27FC236}">
                <a16:creationId xmlns:a16="http://schemas.microsoft.com/office/drawing/2014/main" id="{9120FD4A-6009-CAC6-C043-2FAC222D781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80851" y="1938567"/>
            <a:ext cx="1054800" cy="1054800"/>
          </a:xfrm>
          <a:prstGeom prst="ellipse">
            <a:avLst/>
          </a:prstGeom>
          <a:ln w="19050">
            <a:solidFill>
              <a:srgbClr val="706E6E"/>
            </a:solidFill>
          </a:ln>
        </p:spPr>
        <p:txBody>
          <a:bodyPr anchor="ctr"/>
          <a:lstStyle>
            <a:lvl1pPr marL="10800" indent="0">
              <a:buNone/>
              <a:defRPr sz="1000"/>
            </a:lvl1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0491E6B-5920-9A87-E66C-18E29BC231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273029" y="1813876"/>
            <a:ext cx="1054800" cy="1054800"/>
          </a:xfrm>
          <a:prstGeom prst="ellipse">
            <a:avLst/>
          </a:prstGeom>
          <a:ln w="19050">
            <a:solidFill>
              <a:srgbClr val="706E6E"/>
            </a:solidFill>
          </a:ln>
        </p:spPr>
        <p:txBody>
          <a:bodyPr anchor="ctr"/>
          <a:lstStyle>
            <a:lvl1pPr marL="10800" indent="0">
              <a:buFontTx/>
              <a:buNone/>
              <a:defRPr sz="1000"/>
            </a:lvl1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91B3CA03-A6CD-D74F-7D61-4A00A570B24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019404" y="1938570"/>
            <a:ext cx="1054800" cy="1054800"/>
          </a:xfrm>
          <a:prstGeom prst="ellipse">
            <a:avLst/>
          </a:prstGeom>
          <a:ln w="19050">
            <a:solidFill>
              <a:srgbClr val="706E6E"/>
            </a:solidFill>
          </a:ln>
        </p:spPr>
        <p:txBody>
          <a:bodyPr anchor="ctr"/>
          <a:lstStyle>
            <a:lvl1pPr marL="10800" indent="0">
              <a:buFontTx/>
              <a:buNone/>
              <a:defRPr sz="1000"/>
            </a:lvl1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31" name="Picture Placeholder 3">
            <a:extLst>
              <a:ext uri="{FF2B5EF4-FFF2-40B4-BE49-F238E27FC236}">
                <a16:creationId xmlns:a16="http://schemas.microsoft.com/office/drawing/2014/main" id="{658E9F88-7F61-4793-30FB-48ECA9748A6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0852258" y="1938573"/>
            <a:ext cx="1054800" cy="1054800"/>
          </a:xfrm>
          <a:prstGeom prst="ellipse">
            <a:avLst/>
          </a:prstGeom>
          <a:ln w="19050">
            <a:solidFill>
              <a:srgbClr val="706E6E"/>
            </a:solidFill>
          </a:ln>
        </p:spPr>
        <p:txBody>
          <a:bodyPr anchor="ctr"/>
          <a:lstStyle>
            <a:lvl1pPr marL="10800" indent="0">
              <a:buFontTx/>
              <a:buNone/>
              <a:defRPr sz="1000"/>
            </a:lvl1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9615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austakuva, väripalkki ja otsikk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uvan paikkamerkki 5">
            <a:extLst>
              <a:ext uri="{FF2B5EF4-FFF2-40B4-BE49-F238E27FC236}">
                <a16:creationId xmlns:a16="http://schemas.microsoft.com/office/drawing/2014/main" id="{47F87AC4-E37F-79A6-28EA-363528449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/>
          <a:lstStyle/>
          <a:p>
            <a:pPr marL="230400" marR="0" lvl="0" indent="-219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fi-FI" dirty="0"/>
              <a:t>Lisää sivun kokoinen kuva napsauttamalla kuvaketta </a:t>
            </a:r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269F924-9E33-69C2-F481-9CCABE6CB9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29414" y="6308725"/>
            <a:ext cx="889000" cy="365125"/>
          </a:xfrm>
          <a:prstGeom prst="rect">
            <a:avLst/>
          </a:prstGeom>
        </p:spPr>
        <p:txBody>
          <a:bodyPr/>
          <a:lstStyle/>
          <a:p>
            <a:fld id="{49E6B4B0-AF25-5F48-98EA-FFB795979CAC}" type="datetime1">
              <a:rPr lang="fi-FI" smtClean="0"/>
              <a:t>12.10.2026</a:t>
            </a:fld>
            <a:endParaRPr lang="fi-FI"/>
          </a:p>
        </p:txBody>
      </p:sp>
      <p:sp>
        <p:nvSpPr>
          <p:cNvPr id="4" name="Alatunnisteen paikkamerkki 17">
            <a:extLst>
              <a:ext uri="{FF2B5EF4-FFF2-40B4-BE49-F238E27FC236}">
                <a16:creationId xmlns:a16="http://schemas.microsoft.com/office/drawing/2014/main" id="{695E016C-E671-AD7F-6CDE-BE999DB777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1234" y="6356350"/>
            <a:ext cx="533732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5" name="Dian numeron paikkamerkki 1">
            <a:extLst>
              <a:ext uri="{FF2B5EF4-FFF2-40B4-BE49-F238E27FC236}">
                <a16:creationId xmlns:a16="http://schemas.microsoft.com/office/drawing/2014/main" id="{5FF3E11A-4729-6C68-7D36-93B917095E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86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u="none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FC2DDC59-303F-0A4E-9788-3641A811C1C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25261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 logo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8BFDC487-EA12-1EAA-0674-82780598FA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29414" y="6308725"/>
            <a:ext cx="889000" cy="365125"/>
          </a:xfrm>
          <a:prstGeom prst="rect">
            <a:avLst/>
          </a:prstGeom>
        </p:spPr>
        <p:txBody>
          <a:bodyPr/>
          <a:lstStyle/>
          <a:p>
            <a:fld id="{43D1D3C1-F302-064A-BBAD-896075C647B4}" type="datetime1">
              <a:rPr lang="fi-FI" smtClean="0"/>
              <a:t>12.10.2026</a:t>
            </a:fld>
            <a:endParaRPr lang="fi-FI"/>
          </a:p>
        </p:txBody>
      </p:sp>
      <p:sp>
        <p:nvSpPr>
          <p:cNvPr id="4" name="Alatunnisteen paikkamerkki 17">
            <a:extLst>
              <a:ext uri="{FF2B5EF4-FFF2-40B4-BE49-F238E27FC236}">
                <a16:creationId xmlns:a16="http://schemas.microsoft.com/office/drawing/2014/main" id="{B0188F81-14C1-932E-F08F-0417A0B269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1234" y="6356350"/>
            <a:ext cx="533732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5" name="Dian numeron paikkamerkki 1">
            <a:extLst>
              <a:ext uri="{FF2B5EF4-FFF2-40B4-BE49-F238E27FC236}">
                <a16:creationId xmlns:a16="http://schemas.microsoft.com/office/drawing/2014/main" id="{AF6330B1-D535-21CE-0D5F-23E3686457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86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u="none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FC2DDC59-303F-0A4E-9788-3641A811C1C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825692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hjä, ei log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8BFDC487-EA12-1EAA-0674-82780598FA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29414" y="6308725"/>
            <a:ext cx="889000" cy="365125"/>
          </a:xfrm>
          <a:prstGeom prst="rect">
            <a:avLst/>
          </a:prstGeom>
        </p:spPr>
        <p:txBody>
          <a:bodyPr/>
          <a:lstStyle/>
          <a:p>
            <a:fld id="{22EB39F7-F029-A442-A7DA-5ACDC981BD07}" type="datetime1">
              <a:rPr lang="fi-FI" smtClean="0"/>
              <a:t>12.10.2026</a:t>
            </a:fld>
            <a:endParaRPr lang="fi-FI"/>
          </a:p>
        </p:txBody>
      </p:sp>
      <p:sp>
        <p:nvSpPr>
          <p:cNvPr id="4" name="Alatunnisteen paikkamerkki 17">
            <a:extLst>
              <a:ext uri="{FF2B5EF4-FFF2-40B4-BE49-F238E27FC236}">
                <a16:creationId xmlns:a16="http://schemas.microsoft.com/office/drawing/2014/main" id="{5B64D4BD-A9EC-38F2-D312-A8A435E203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1234" y="6356350"/>
            <a:ext cx="533732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5" name="Dian numeron paikkamerkki 1">
            <a:extLst>
              <a:ext uri="{FF2B5EF4-FFF2-40B4-BE49-F238E27FC236}">
                <a16:creationId xmlns:a16="http://schemas.microsoft.com/office/drawing/2014/main" id="{C387391B-AC6E-3CF6-6FE1-D069ABC37D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86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u="none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FC2DDC59-303F-0A4E-9788-3641A811C1C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240774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ustakuva, otsikko ja alaotsikk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44049338-6FA2-8CE9-0034-E6E84273A06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sivun kokoinen kuva napsauttamalla kuvaketta</a:t>
            </a:r>
          </a:p>
        </p:txBody>
      </p:sp>
      <p:sp>
        <p:nvSpPr>
          <p:cNvPr id="5" name="Otsikko 1">
            <a:extLst>
              <a:ext uri="{FF2B5EF4-FFF2-40B4-BE49-F238E27FC236}">
                <a16:creationId xmlns:a16="http://schemas.microsoft.com/office/drawing/2014/main" id="{C9F85E57-6532-E252-A1D9-716D7B613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164" y="584200"/>
            <a:ext cx="11066462" cy="2212009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7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1F0A0FCC-D37D-4393-FF6B-220A961C04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8163" y="3137692"/>
            <a:ext cx="4033837" cy="8013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274C6EA-0570-054A-3772-1CEEA5C4E0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29414" y="6308725"/>
            <a:ext cx="889000" cy="365125"/>
          </a:xfrm>
          <a:prstGeom prst="rect">
            <a:avLst/>
          </a:prstGeom>
        </p:spPr>
        <p:txBody>
          <a:bodyPr/>
          <a:lstStyle/>
          <a:p>
            <a:fld id="{49E6B4B0-AF25-5F48-98EA-FFB795979CAC}" type="datetime1">
              <a:rPr lang="fi-FI" smtClean="0"/>
              <a:t>12.10.2026</a:t>
            </a:fld>
            <a:endParaRPr lang="fi-FI"/>
          </a:p>
        </p:txBody>
      </p:sp>
      <p:sp>
        <p:nvSpPr>
          <p:cNvPr id="3" name="Alatunnisteen paikkamerkki 17">
            <a:extLst>
              <a:ext uri="{FF2B5EF4-FFF2-40B4-BE49-F238E27FC236}">
                <a16:creationId xmlns:a16="http://schemas.microsoft.com/office/drawing/2014/main" id="{77352423-B579-1DDB-2410-98655E7E97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1234" y="6356350"/>
            <a:ext cx="533732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4" name="Dian numeron paikkamerkki 1">
            <a:extLst>
              <a:ext uri="{FF2B5EF4-FFF2-40B4-BE49-F238E27FC236}">
                <a16:creationId xmlns:a16="http://schemas.microsoft.com/office/drawing/2014/main" id="{84C11936-B01B-3539-EDB8-3BDF9D0A84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86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u="none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FC2DDC59-303F-0A4E-9788-3641A811C1C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541418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iitossivu tek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>
            <a:extLst>
              <a:ext uri="{FF2B5EF4-FFF2-40B4-BE49-F238E27FC236}">
                <a16:creationId xmlns:a16="http://schemas.microsoft.com/office/drawing/2014/main" id="{C9F85E57-6532-E252-A1D9-716D7B613E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0" y="1803318"/>
            <a:ext cx="8570414" cy="155384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96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OTSIKKO</a:t>
            </a:r>
          </a:p>
        </p:txBody>
      </p:sp>
      <p:sp>
        <p:nvSpPr>
          <p:cNvPr id="3" name="Päivämäärän paikkamerkki 4">
            <a:extLst>
              <a:ext uri="{FF2B5EF4-FFF2-40B4-BE49-F238E27FC236}">
                <a16:creationId xmlns:a16="http://schemas.microsoft.com/office/drawing/2014/main" id="{1EA9A46A-928E-C923-7DE0-52A477C36A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29414" y="6308725"/>
            <a:ext cx="889000" cy="365125"/>
          </a:xfrm>
        </p:spPr>
        <p:txBody>
          <a:bodyPr/>
          <a:lstStyle/>
          <a:p>
            <a:fld id="{57FC0091-3396-8F48-8F2C-DFFDCC8535D5}" type="datetime1">
              <a:rPr lang="fi-FI" smtClean="0"/>
              <a:t>12.10.2026</a:t>
            </a:fld>
            <a:endParaRPr lang="fi-FI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ED240AF5-C2EE-DE93-2DEC-046011EAA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52139" y="3343018"/>
            <a:ext cx="2426007" cy="2956641"/>
          </a:xfrm>
          <a:prstGeom prst="rect">
            <a:avLst/>
          </a:prstGeom>
          <a:solidFill>
            <a:schemeClr val="accent1"/>
          </a:solidFill>
          <a:ln w="9525" cap="flat">
            <a:noFill/>
            <a:prstDash val="solid"/>
            <a:miter/>
          </a:ln>
          <a:effectLst>
            <a:outerShdw blurRad="317500" dist="38100" dir="5400000" algn="t" rotWithShape="0">
              <a:prstClr val="black">
                <a:alpha val="10000"/>
              </a:prstClr>
            </a:outerShdw>
          </a:effectLst>
        </p:spPr>
        <p:txBody>
          <a:bodyPr wrap="square" rtlCol="0" anchor="b">
            <a:noAutofit/>
          </a:bodyPr>
          <a:lstStyle/>
          <a:p>
            <a:pPr algn="ctr">
              <a:lnSpc>
                <a:spcPct val="150000"/>
              </a:lnSpc>
            </a:pPr>
            <a:endParaRPr lang="en-US" sz="1100" dirty="0">
              <a:solidFill>
                <a:schemeClr val="bg1"/>
              </a:solidFill>
              <a:latin typeface="+mn-lt"/>
              <a:ea typeface="Open Sans SemiBold" panose="020B0706030804020204" pitchFamily="34" charset="0"/>
              <a:cs typeface="Poppins" panose="00000500000000000000" pitchFamily="2" charset="0"/>
            </a:endParaRPr>
          </a:p>
        </p:txBody>
      </p:sp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562D8D62-93D7-1A8D-0068-0FA7D2145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613609" y="3447181"/>
            <a:ext cx="1545069" cy="1607502"/>
          </a:xfrm>
          <a:custGeom>
            <a:avLst/>
            <a:gdLst>
              <a:gd name="connsiteX0" fmla="*/ 839670 w 1679340"/>
              <a:gd name="connsiteY0" fmla="*/ 0 h 1679340"/>
              <a:gd name="connsiteX1" fmla="*/ 1679340 w 1679340"/>
              <a:gd name="connsiteY1" fmla="*/ 839670 h 1679340"/>
              <a:gd name="connsiteX2" fmla="*/ 839670 w 1679340"/>
              <a:gd name="connsiteY2" fmla="*/ 1679340 h 1679340"/>
              <a:gd name="connsiteX3" fmla="*/ 0 w 1679340"/>
              <a:gd name="connsiteY3" fmla="*/ 839670 h 1679340"/>
              <a:gd name="connsiteX4" fmla="*/ 839670 w 1679340"/>
              <a:gd name="connsiteY4" fmla="*/ 0 h 167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9340" h="1679340">
                <a:moveTo>
                  <a:pt x="839670" y="0"/>
                </a:moveTo>
                <a:cubicBezTo>
                  <a:pt x="1303407" y="0"/>
                  <a:pt x="1679340" y="375933"/>
                  <a:pt x="1679340" y="839670"/>
                </a:cubicBezTo>
                <a:cubicBezTo>
                  <a:pt x="1679340" y="1303407"/>
                  <a:pt x="1303407" y="1679340"/>
                  <a:pt x="839670" y="1679340"/>
                </a:cubicBezTo>
                <a:cubicBezTo>
                  <a:pt x="375933" y="1679340"/>
                  <a:pt x="0" y="1303407"/>
                  <a:pt x="0" y="839670"/>
                </a:cubicBezTo>
                <a:cubicBezTo>
                  <a:pt x="0" y="375933"/>
                  <a:pt x="375933" y="0"/>
                  <a:pt x="83967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BCA3C9C-E896-E1E0-C1CB-565E81927B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91198" y="5181600"/>
            <a:ext cx="2216440" cy="1020791"/>
          </a:xfrm>
        </p:spPr>
        <p:txBody>
          <a:bodyPr/>
          <a:lstStyle>
            <a:lvl1pPr marL="10800" indent="0">
              <a:buNone/>
              <a:defRPr sz="14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dirty="0"/>
              <a:t>Etunimi Sukunimi</a:t>
            </a:r>
          </a:p>
          <a:p>
            <a:pPr lvl="0"/>
            <a:r>
              <a:rPr lang="fi-FI" dirty="0"/>
              <a:t>etunimi.sukunimi@tapio.fi</a:t>
            </a:r>
          </a:p>
          <a:p>
            <a:pPr lvl="0"/>
            <a:r>
              <a:rPr lang="fi-FI" dirty="0"/>
              <a:t>Puhelin: 123 45 678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19DC5014-1EC6-6C54-453B-29FC92C68960}"/>
              </a:ext>
            </a:extLst>
          </p:cNvPr>
          <p:cNvSpPr txBox="1"/>
          <p:nvPr/>
        </p:nvSpPr>
        <p:spPr>
          <a:xfrm>
            <a:off x="3048000" y="3708271"/>
            <a:ext cx="85704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>
                <a:latin typeface="+mn-lt"/>
              </a:rPr>
              <a:t>TAPIO - METSÄNTUNTIJA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89CD3B6B-EDE9-8B8C-1FA1-51B46F794229}"/>
              </a:ext>
            </a:extLst>
          </p:cNvPr>
          <p:cNvSpPr txBox="1"/>
          <p:nvPr/>
        </p:nvSpPr>
        <p:spPr>
          <a:xfrm>
            <a:off x="3048000" y="4521044"/>
            <a:ext cx="478766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800" b="1" i="0" kern="1200" dirty="0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WWW.TAPIO.FI</a:t>
            </a:r>
          </a:p>
        </p:txBody>
      </p:sp>
      <p:sp>
        <p:nvSpPr>
          <p:cNvPr id="7" name="Alatunnisteen paikkamerkki 17">
            <a:extLst>
              <a:ext uri="{FF2B5EF4-FFF2-40B4-BE49-F238E27FC236}">
                <a16:creationId xmlns:a16="http://schemas.microsoft.com/office/drawing/2014/main" id="{80914103-46FA-12E3-5125-C9F9BDE3B6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1234" y="6356350"/>
            <a:ext cx="533732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8" name="Dian numeron paikkamerkki 1">
            <a:extLst>
              <a:ext uri="{FF2B5EF4-FFF2-40B4-BE49-F238E27FC236}">
                <a16:creationId xmlns:a16="http://schemas.microsoft.com/office/drawing/2014/main" id="{8D6BDFDE-436E-7F42-F2CC-3F1FCA7372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86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u="none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FC2DDC59-303F-0A4E-9788-3641A811C1C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42911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Kiitossivu + taustakuv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>
            <a:extLst>
              <a:ext uri="{FF2B5EF4-FFF2-40B4-BE49-F238E27FC236}">
                <a16:creationId xmlns:a16="http://schemas.microsoft.com/office/drawing/2014/main" id="{C9F85E57-6532-E252-A1D9-716D7B613E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2506289"/>
            <a:ext cx="8502801" cy="155384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OTSIKKO</a:t>
            </a:r>
          </a:p>
        </p:txBody>
      </p:sp>
      <p:sp>
        <p:nvSpPr>
          <p:cNvPr id="3" name="Päivämäärän paikkamerkki 4">
            <a:extLst>
              <a:ext uri="{FF2B5EF4-FFF2-40B4-BE49-F238E27FC236}">
                <a16:creationId xmlns:a16="http://schemas.microsoft.com/office/drawing/2014/main" id="{1EA9A46A-928E-C923-7DE0-52A477C36A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29414" y="6308725"/>
            <a:ext cx="889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6E9558-ED00-364F-96B2-08DD29B140A2}" type="datetime1">
              <a:rPr lang="fi-FI" smtClean="0"/>
              <a:t>12.10.2026</a:t>
            </a:fld>
            <a:endParaRPr lang="fi-FI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ED240AF5-C2EE-DE93-2DEC-046011EAA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65391" y="3361680"/>
            <a:ext cx="2426007" cy="2956641"/>
          </a:xfrm>
          <a:prstGeom prst="rect">
            <a:avLst/>
          </a:prstGeom>
          <a:solidFill>
            <a:schemeClr val="accent1"/>
          </a:solidFill>
          <a:ln w="9525" cap="flat">
            <a:noFill/>
            <a:prstDash val="solid"/>
            <a:miter/>
          </a:ln>
          <a:effectLst>
            <a:outerShdw blurRad="317500" dist="38100" dir="5400000" algn="t" rotWithShape="0">
              <a:prstClr val="black">
                <a:alpha val="10000"/>
              </a:prstClr>
            </a:outerShdw>
          </a:effectLst>
        </p:spPr>
        <p:txBody>
          <a:bodyPr wrap="square" rtlCol="0" anchor="b">
            <a:noAutofit/>
          </a:bodyPr>
          <a:lstStyle/>
          <a:p>
            <a:pPr algn="ctr">
              <a:lnSpc>
                <a:spcPct val="150000"/>
              </a:lnSpc>
            </a:pPr>
            <a:endParaRPr lang="en-US" sz="1100" dirty="0">
              <a:solidFill>
                <a:schemeClr val="bg1"/>
              </a:solidFill>
              <a:latin typeface="+mn-lt"/>
              <a:ea typeface="Open Sans SemiBold" panose="020B0706030804020204" pitchFamily="34" charset="0"/>
              <a:cs typeface="Poppins" panose="00000500000000000000" pitchFamily="2" charset="0"/>
            </a:endParaRPr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F4047896-CBAD-1529-7A78-5B7361A101C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613609" y="3447181"/>
            <a:ext cx="1545069" cy="1607502"/>
          </a:xfrm>
          <a:custGeom>
            <a:avLst/>
            <a:gdLst>
              <a:gd name="connsiteX0" fmla="*/ 839670 w 1679340"/>
              <a:gd name="connsiteY0" fmla="*/ 0 h 1679340"/>
              <a:gd name="connsiteX1" fmla="*/ 1679340 w 1679340"/>
              <a:gd name="connsiteY1" fmla="*/ 839670 h 1679340"/>
              <a:gd name="connsiteX2" fmla="*/ 839670 w 1679340"/>
              <a:gd name="connsiteY2" fmla="*/ 1679340 h 1679340"/>
              <a:gd name="connsiteX3" fmla="*/ 0 w 1679340"/>
              <a:gd name="connsiteY3" fmla="*/ 839670 h 1679340"/>
              <a:gd name="connsiteX4" fmla="*/ 839670 w 1679340"/>
              <a:gd name="connsiteY4" fmla="*/ 0 h 167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9340" h="1679340">
                <a:moveTo>
                  <a:pt x="839670" y="0"/>
                </a:moveTo>
                <a:cubicBezTo>
                  <a:pt x="1303407" y="0"/>
                  <a:pt x="1679340" y="375933"/>
                  <a:pt x="1679340" y="839670"/>
                </a:cubicBezTo>
                <a:cubicBezTo>
                  <a:pt x="1679340" y="1303407"/>
                  <a:pt x="1303407" y="1679340"/>
                  <a:pt x="839670" y="1679340"/>
                </a:cubicBezTo>
                <a:cubicBezTo>
                  <a:pt x="375933" y="1679340"/>
                  <a:pt x="0" y="1303407"/>
                  <a:pt x="0" y="839670"/>
                </a:cubicBezTo>
                <a:cubicBezTo>
                  <a:pt x="0" y="375933"/>
                  <a:pt x="375933" y="0"/>
                  <a:pt x="83967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18" name="Tekstin paikkamerkki 8">
            <a:extLst>
              <a:ext uri="{FF2B5EF4-FFF2-40B4-BE49-F238E27FC236}">
                <a16:creationId xmlns:a16="http://schemas.microsoft.com/office/drawing/2014/main" id="{111396ED-6BC0-3360-A6B3-22BD0C19DA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91198" y="5181600"/>
            <a:ext cx="2216440" cy="1122607"/>
          </a:xfrm>
        </p:spPr>
        <p:txBody>
          <a:bodyPr/>
          <a:lstStyle>
            <a:lvl1pPr marL="10800" indent="0">
              <a:buNone/>
              <a:defRPr sz="14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dirty="0"/>
              <a:t>Etunimi Sukunimi</a:t>
            </a:r>
          </a:p>
          <a:p>
            <a:pPr lvl="0"/>
            <a:r>
              <a:rPr lang="fi-FI" dirty="0"/>
              <a:t>etunimi.sukunimi@tapio.fi</a:t>
            </a:r>
          </a:p>
          <a:p>
            <a:pPr lvl="0"/>
            <a:r>
              <a:rPr lang="fi-FI" dirty="0"/>
              <a:t>Puhelin: 123 45 678</a:t>
            </a:r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CB6B8DE8-AA8F-D5B9-FE88-BB0807B9355B}"/>
              </a:ext>
            </a:extLst>
          </p:cNvPr>
          <p:cNvSpPr txBox="1"/>
          <p:nvPr/>
        </p:nvSpPr>
        <p:spPr>
          <a:xfrm>
            <a:off x="515938" y="4950767"/>
            <a:ext cx="85028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2400" dirty="0">
                <a:solidFill>
                  <a:schemeClr val="bg1"/>
                </a:solidFill>
                <a:latin typeface="+mn-lt"/>
              </a:rPr>
              <a:t>TAPIO - METSÄNTUNTIJA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3675310A-133D-CED5-DF05-E47EA82DD3EA}"/>
              </a:ext>
            </a:extLst>
          </p:cNvPr>
          <p:cNvSpPr txBox="1"/>
          <p:nvPr/>
        </p:nvSpPr>
        <p:spPr>
          <a:xfrm>
            <a:off x="515937" y="5515084"/>
            <a:ext cx="850280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800" b="1" i="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WWW.TAPIO.FI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6D3E586D-CC47-CB08-6C02-F965CB3BE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185742" y="227887"/>
            <a:ext cx="1656106" cy="661041"/>
          </a:xfrm>
          <a:prstGeom prst="rect">
            <a:avLst/>
          </a:prstGeom>
        </p:spPr>
      </p:pic>
      <p:sp>
        <p:nvSpPr>
          <p:cNvPr id="4" name="Alatunnisteen paikkamerkki 17">
            <a:extLst>
              <a:ext uri="{FF2B5EF4-FFF2-40B4-BE49-F238E27FC236}">
                <a16:creationId xmlns:a16="http://schemas.microsoft.com/office/drawing/2014/main" id="{210F3AC6-1AB9-E917-BFA3-5DD977491A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1234" y="6356350"/>
            <a:ext cx="533732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6" name="Dian numeron paikkamerkki 1">
            <a:extLst>
              <a:ext uri="{FF2B5EF4-FFF2-40B4-BE49-F238E27FC236}">
                <a16:creationId xmlns:a16="http://schemas.microsoft.com/office/drawing/2014/main" id="{43FE9757-F24D-F10A-1CA5-138BDFBE6B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86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u="none">
                <a:solidFill>
                  <a:schemeClr val="bg1"/>
                </a:solidFill>
                <a:latin typeface="+mn-lt"/>
              </a:defRPr>
            </a:lvl1pPr>
          </a:lstStyle>
          <a:p>
            <a:fld id="{FC2DDC59-303F-0A4E-9788-3641A811C1C9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498676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iitossivu + taustakuva">
    <p:bg>
      <p:bgPr>
        <a:solidFill>
          <a:srgbClr val="706E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929A9B96-323D-ECBA-A63D-E704C42B36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Otsikko 1">
            <a:extLst>
              <a:ext uri="{FF2B5EF4-FFF2-40B4-BE49-F238E27FC236}">
                <a16:creationId xmlns:a16="http://schemas.microsoft.com/office/drawing/2014/main" id="{C9F85E57-6532-E252-A1D9-716D7B613E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2506289"/>
            <a:ext cx="8502801" cy="155384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96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OTSIKKO</a:t>
            </a:r>
          </a:p>
        </p:txBody>
      </p:sp>
      <p:sp>
        <p:nvSpPr>
          <p:cNvPr id="3" name="Päivämäärän paikkamerkki 4">
            <a:extLst>
              <a:ext uri="{FF2B5EF4-FFF2-40B4-BE49-F238E27FC236}">
                <a16:creationId xmlns:a16="http://schemas.microsoft.com/office/drawing/2014/main" id="{1EA9A46A-928E-C923-7DE0-52A477C36A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29414" y="6308725"/>
            <a:ext cx="889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D3BBEE-0CC5-7046-816D-DDA74AADEEF5}" type="datetime1">
              <a:rPr lang="fi-FI" smtClean="0"/>
              <a:t>12.10.2026</a:t>
            </a:fld>
            <a:endParaRPr lang="fi-FI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ED240AF5-C2EE-DE93-2DEC-046011EAA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65391" y="3361680"/>
            <a:ext cx="2426007" cy="2956641"/>
          </a:xfrm>
          <a:prstGeom prst="rect">
            <a:avLst/>
          </a:prstGeom>
          <a:solidFill>
            <a:schemeClr val="accent1"/>
          </a:solidFill>
          <a:ln w="9525" cap="flat">
            <a:noFill/>
            <a:prstDash val="solid"/>
            <a:miter/>
          </a:ln>
          <a:effectLst>
            <a:outerShdw blurRad="317500" dist="38100" dir="5400000" algn="t" rotWithShape="0">
              <a:prstClr val="black">
                <a:alpha val="10000"/>
              </a:prstClr>
            </a:outerShdw>
          </a:effectLst>
        </p:spPr>
        <p:txBody>
          <a:bodyPr wrap="square" rtlCol="0" anchor="b">
            <a:noAutofit/>
          </a:bodyPr>
          <a:lstStyle/>
          <a:p>
            <a:pPr algn="ctr">
              <a:lnSpc>
                <a:spcPct val="150000"/>
              </a:lnSpc>
            </a:pPr>
            <a:endParaRPr lang="en-US" sz="1100" dirty="0">
              <a:solidFill>
                <a:schemeClr val="bg1"/>
              </a:solidFill>
              <a:latin typeface="+mn-lt"/>
              <a:ea typeface="Open Sans SemiBold" panose="020B0706030804020204" pitchFamily="34" charset="0"/>
              <a:cs typeface="Poppins" panose="00000500000000000000" pitchFamily="2" charset="0"/>
            </a:endParaRPr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F4047896-CBAD-1529-7A78-5B7361A101C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613609" y="3447181"/>
            <a:ext cx="1545069" cy="1607502"/>
          </a:xfrm>
          <a:custGeom>
            <a:avLst/>
            <a:gdLst>
              <a:gd name="connsiteX0" fmla="*/ 839670 w 1679340"/>
              <a:gd name="connsiteY0" fmla="*/ 0 h 1679340"/>
              <a:gd name="connsiteX1" fmla="*/ 1679340 w 1679340"/>
              <a:gd name="connsiteY1" fmla="*/ 839670 h 1679340"/>
              <a:gd name="connsiteX2" fmla="*/ 839670 w 1679340"/>
              <a:gd name="connsiteY2" fmla="*/ 1679340 h 1679340"/>
              <a:gd name="connsiteX3" fmla="*/ 0 w 1679340"/>
              <a:gd name="connsiteY3" fmla="*/ 839670 h 1679340"/>
              <a:gd name="connsiteX4" fmla="*/ 839670 w 1679340"/>
              <a:gd name="connsiteY4" fmla="*/ 0 h 167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9340" h="1679340">
                <a:moveTo>
                  <a:pt x="839670" y="0"/>
                </a:moveTo>
                <a:cubicBezTo>
                  <a:pt x="1303407" y="0"/>
                  <a:pt x="1679340" y="375933"/>
                  <a:pt x="1679340" y="839670"/>
                </a:cubicBezTo>
                <a:cubicBezTo>
                  <a:pt x="1679340" y="1303407"/>
                  <a:pt x="1303407" y="1679340"/>
                  <a:pt x="839670" y="1679340"/>
                </a:cubicBezTo>
                <a:cubicBezTo>
                  <a:pt x="375933" y="1679340"/>
                  <a:pt x="0" y="1303407"/>
                  <a:pt x="0" y="839670"/>
                </a:cubicBezTo>
                <a:cubicBezTo>
                  <a:pt x="0" y="375933"/>
                  <a:pt x="375933" y="0"/>
                  <a:pt x="83967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18" name="Tekstin paikkamerkki 8">
            <a:extLst>
              <a:ext uri="{FF2B5EF4-FFF2-40B4-BE49-F238E27FC236}">
                <a16:creationId xmlns:a16="http://schemas.microsoft.com/office/drawing/2014/main" id="{111396ED-6BC0-3360-A6B3-22BD0C19DA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91198" y="5181600"/>
            <a:ext cx="2216440" cy="1122607"/>
          </a:xfrm>
        </p:spPr>
        <p:txBody>
          <a:bodyPr/>
          <a:lstStyle>
            <a:lvl1pPr marL="10800" indent="0">
              <a:buNone/>
              <a:defRPr sz="14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dirty="0"/>
              <a:t>Etunimi Sukunimi</a:t>
            </a:r>
          </a:p>
          <a:p>
            <a:pPr lvl="0"/>
            <a:r>
              <a:rPr lang="fi-FI" dirty="0"/>
              <a:t>etunimi.sukunimi@tapio.fi</a:t>
            </a:r>
          </a:p>
          <a:p>
            <a:pPr lvl="0"/>
            <a:r>
              <a:rPr lang="fi-FI" dirty="0"/>
              <a:t>Puhelin: 123 45 678</a:t>
            </a:r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CB6B8DE8-AA8F-D5B9-FE88-BB0807B9355B}"/>
              </a:ext>
            </a:extLst>
          </p:cNvPr>
          <p:cNvSpPr txBox="1"/>
          <p:nvPr/>
        </p:nvSpPr>
        <p:spPr>
          <a:xfrm>
            <a:off x="515938" y="4950767"/>
            <a:ext cx="85028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2400" dirty="0">
                <a:solidFill>
                  <a:schemeClr val="bg1"/>
                </a:solidFill>
                <a:latin typeface="+mn-lt"/>
              </a:rPr>
              <a:t>TAPIO - METSÄNTUNTIJA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3675310A-133D-CED5-DF05-E47EA82DD3EA}"/>
              </a:ext>
            </a:extLst>
          </p:cNvPr>
          <p:cNvSpPr txBox="1"/>
          <p:nvPr/>
        </p:nvSpPr>
        <p:spPr>
          <a:xfrm>
            <a:off x="515937" y="5437594"/>
            <a:ext cx="850280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800" b="1" i="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WWW.TAPIO.FI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3A4BB58-88FB-86D7-3E49-C97866036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185742" y="227887"/>
            <a:ext cx="1656106" cy="661041"/>
          </a:xfrm>
          <a:prstGeom prst="rect">
            <a:avLst/>
          </a:prstGeom>
        </p:spPr>
      </p:pic>
      <p:sp>
        <p:nvSpPr>
          <p:cNvPr id="4" name="Alatunnisteen paikkamerkki 17">
            <a:extLst>
              <a:ext uri="{FF2B5EF4-FFF2-40B4-BE49-F238E27FC236}">
                <a16:creationId xmlns:a16="http://schemas.microsoft.com/office/drawing/2014/main" id="{0F5667C1-669E-B27F-A2B7-B6A17162A0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1234" y="6356350"/>
            <a:ext cx="533732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6" name="Dian numeron paikkamerkki 1">
            <a:extLst>
              <a:ext uri="{FF2B5EF4-FFF2-40B4-BE49-F238E27FC236}">
                <a16:creationId xmlns:a16="http://schemas.microsoft.com/office/drawing/2014/main" id="{D6FC9792-7318-E350-04FC-196576F963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86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u="none">
                <a:solidFill>
                  <a:schemeClr val="bg1"/>
                </a:solidFill>
                <a:latin typeface="+mn-lt"/>
              </a:defRPr>
            </a:lvl1pPr>
          </a:lstStyle>
          <a:p>
            <a:fld id="{FC2DDC59-303F-0A4E-9788-3641A811C1C9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61279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austakuva, väripalkki ja otsikk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D9C2D88A-CA80-AECF-205F-AE2433B936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85319" y="2130231"/>
            <a:ext cx="5508000" cy="2769705"/>
          </a:xfrm>
          <a:prstGeom prst="rect">
            <a:avLst/>
          </a:prstGeom>
          <a:noFill/>
        </p:spPr>
        <p:txBody>
          <a:bodyPr lIns="360000" tIns="180000" rIns="180000" bIns="180000" anchor="t">
            <a:normAutofit/>
          </a:bodyPr>
          <a:lstStyle>
            <a:lvl1pPr marL="0" indent="0" algn="ctr">
              <a:buClr>
                <a:schemeClr val="bg2"/>
              </a:buClr>
              <a:buFontTx/>
              <a:buNone/>
              <a:defRPr sz="4000" b="1">
                <a:solidFill>
                  <a:schemeClr val="bg1"/>
                </a:solidFill>
                <a:latin typeface="+mj-lt"/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2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0A23CE2-0FB9-BCEA-DB6F-8CF9E9DFFAA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085007" y="5265160"/>
            <a:ext cx="5508625" cy="3693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Etunimi Sukunimi</a:t>
            </a:r>
          </a:p>
          <a:p>
            <a:pPr lvl="0"/>
            <a:endParaRPr lang="fi-FI" dirty="0"/>
          </a:p>
        </p:txBody>
      </p:sp>
      <p:pic>
        <p:nvPicPr>
          <p:cNvPr id="6" name="Kuva 5" descr="Kuva, joka sisältää kohteen Fontti, Grafiikka, logo, symboli&#10;&#10;Kuvaus luotu automaattisesti">
            <a:extLst>
              <a:ext uri="{FF2B5EF4-FFF2-40B4-BE49-F238E27FC236}">
                <a16:creationId xmlns:a16="http://schemas.microsoft.com/office/drawing/2014/main" id="{EBF9C3B8-82A5-B206-0B1B-05C40BAF7A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6822" y="562527"/>
            <a:ext cx="2804994" cy="828000"/>
          </a:xfrm>
          <a:prstGeom prst="rect">
            <a:avLst/>
          </a:prstGeom>
        </p:spPr>
      </p:pic>
      <p:sp>
        <p:nvSpPr>
          <p:cNvPr id="7" name="Tekstin paikkamerkki 16">
            <a:extLst>
              <a:ext uri="{FF2B5EF4-FFF2-40B4-BE49-F238E27FC236}">
                <a16:creationId xmlns:a16="http://schemas.microsoft.com/office/drawing/2014/main" id="{FCE162B4-460D-B769-7AF8-A4DC7ABA58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79606" y="5924412"/>
            <a:ext cx="5508000" cy="365125"/>
          </a:xfrm>
        </p:spPr>
        <p:txBody>
          <a:bodyPr/>
          <a:lstStyle>
            <a:lvl1pPr marL="10800" indent="0" algn="ctr">
              <a:buNone/>
              <a:defRPr sz="1800">
                <a:solidFill>
                  <a:schemeClr val="bg1"/>
                </a:solidFill>
              </a:defRPr>
            </a:lvl1pPr>
            <a:lvl2pPr marL="455400" indent="0">
              <a:buNone/>
              <a:defRPr/>
            </a:lvl2pPr>
            <a:lvl3pPr marL="914100" indent="0">
              <a:buNone/>
              <a:defRPr/>
            </a:lvl3pPr>
            <a:lvl4pPr marL="13698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 dirty="0" err="1"/>
              <a:t>www.osoite.fi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31751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80C3544-A486-40C4-8289-DA3FFD2CC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15126" y="6323013"/>
            <a:ext cx="8890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C136F571-BA12-5C4B-88F3-7B8F44E237A4}" type="datetime1">
              <a:rPr lang="fi-FI" smtClean="0"/>
              <a:t>12.10.2026</a:t>
            </a:fld>
            <a:endParaRPr lang="fi-FI"/>
          </a:p>
        </p:txBody>
      </p:sp>
      <p:sp>
        <p:nvSpPr>
          <p:cNvPr id="18" name="Alatunnisteen paikkamerkki 17">
            <a:extLst>
              <a:ext uri="{FF2B5EF4-FFF2-40B4-BE49-F238E27FC236}">
                <a16:creationId xmlns:a16="http://schemas.microsoft.com/office/drawing/2014/main" id="{34740D4F-B0C0-43C5-AE76-EC7A9606F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1234" y="6356350"/>
            <a:ext cx="5337324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fi-FI" dirty="0"/>
          </a:p>
        </p:txBody>
      </p:sp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F274315F-25B6-C39A-7CE5-E1F7AEB88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638" y="549275"/>
            <a:ext cx="9306242" cy="1224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 dirty="0"/>
              <a:t>Muokkaa otsikon perustyylejä napsauttamalla </a:t>
            </a:r>
          </a:p>
        </p:txBody>
      </p: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F33E36BB-4287-6789-4738-D7D560D66D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244" y="1825625"/>
            <a:ext cx="10904800" cy="4176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  <a:p>
            <a:pPr lvl="5"/>
            <a:r>
              <a:rPr lang="fi-FI" dirty="0"/>
              <a:t>6</a:t>
            </a:r>
          </a:p>
          <a:p>
            <a:pPr lvl="6"/>
            <a:r>
              <a:rPr lang="fi-FI" dirty="0"/>
              <a:t>7</a:t>
            </a:r>
          </a:p>
          <a:p>
            <a:pPr lvl="7"/>
            <a:r>
              <a:rPr lang="fi-FI" dirty="0"/>
              <a:t>8</a:t>
            </a:r>
          </a:p>
          <a:p>
            <a:pPr lvl="8"/>
            <a:r>
              <a:rPr lang="fi-FI" dirty="0"/>
              <a:t>9</a:t>
            </a:r>
          </a:p>
        </p:txBody>
      </p:sp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AA80CBE0-0EBE-DCC2-3E50-F3902C58E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86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u="none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FC2DDC59-303F-0A4E-9788-3641A811C1C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79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7" r:id="rId8"/>
    <p:sldLayoutId id="2147483678" r:id="rId9"/>
    <p:sldLayoutId id="2147483708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9" r:id="rId17"/>
    <p:sldLayoutId id="2147483710" r:id="rId18"/>
    <p:sldLayoutId id="2147483690" r:id="rId19"/>
    <p:sldLayoutId id="2147483691" r:id="rId20"/>
    <p:sldLayoutId id="2147483692" r:id="rId21"/>
    <p:sldLayoutId id="2147483695" r:id="rId22"/>
    <p:sldLayoutId id="2147483664" r:id="rId23"/>
    <p:sldLayoutId id="2147483696" r:id="rId24"/>
    <p:sldLayoutId id="2147483697" r:id="rId25"/>
    <p:sldLayoutId id="2147483699" r:id="rId26"/>
    <p:sldLayoutId id="2147483700" r:id="rId27"/>
    <p:sldLayoutId id="2147483703" r:id="rId28"/>
    <p:sldLayoutId id="2147483701" r:id="rId29"/>
    <p:sldLayoutId id="2147483707" r:id="rId30"/>
  </p:sldLayoutIdLst>
  <p:hf hdr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30400" indent="-219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Wingdings" pitchFamily="2" charset="2"/>
        <a:buChar char="§"/>
        <a:tabLst/>
        <a:defRPr sz="1600" b="0" i="0" kern="1200">
          <a:solidFill>
            <a:schemeClr val="tx2"/>
          </a:solidFill>
          <a:latin typeface="+mn-lt"/>
          <a:ea typeface="+mn-ea"/>
          <a:cs typeface="Calibri" panose="020F0502020204030204" pitchFamily="34" charset="0"/>
        </a:defRPr>
      </a:lvl1pPr>
      <a:lvl2pPr marL="684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tabLst/>
        <a:defRPr sz="1600" b="0" i="0" kern="1200">
          <a:solidFill>
            <a:schemeClr val="tx2"/>
          </a:solidFill>
          <a:latin typeface="+mn-lt"/>
          <a:ea typeface="+mn-ea"/>
          <a:cs typeface="Calibri" panose="020F0502020204030204" pitchFamily="34" charset="0"/>
        </a:defRPr>
      </a:lvl2pPr>
      <a:lvl3pPr marL="1144800" indent="-2307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tabLst/>
        <a:defRPr sz="1600" b="0" i="0" kern="1200">
          <a:solidFill>
            <a:schemeClr val="tx2"/>
          </a:solidFill>
          <a:latin typeface="+mn-lt"/>
          <a:ea typeface="+mn-ea"/>
          <a:cs typeface="Calibri" panose="020F0502020204030204" pitchFamily="34" charset="0"/>
        </a:defRPr>
      </a:lvl3pPr>
      <a:lvl4pPr marL="1598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tabLst/>
        <a:defRPr sz="1600" b="0" i="0" kern="1200">
          <a:solidFill>
            <a:schemeClr val="tx2"/>
          </a:solidFill>
          <a:latin typeface="+mn-lt"/>
          <a:ea typeface="+mn-ea"/>
          <a:cs typeface="Calibri" panose="020F0502020204030204" pitchFamily="34" charset="0"/>
        </a:defRPr>
      </a:lvl4pPr>
      <a:lvl5pPr marL="2059200" indent="-2304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tabLst/>
        <a:defRPr sz="1600" b="0" i="0" kern="1200">
          <a:solidFill>
            <a:schemeClr val="tx2"/>
          </a:solidFill>
          <a:latin typeface="+mn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74">
          <p15:clr>
            <a:srgbClr val="F26B43"/>
          </p15:clr>
        </p15:guide>
        <p15:guide id="2" pos="325">
          <p15:clr>
            <a:srgbClr val="F26B43"/>
          </p15:clr>
        </p15:guide>
        <p15:guide id="3" orient="horz" pos="346">
          <p15:clr>
            <a:srgbClr val="F26B43"/>
          </p15:clr>
        </p15:guide>
        <p15:guide id="4" pos="73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apio.fi/oppaat-ja-tyovalineet/tyoturvallisuus-omatoimisissa-metsatoissa-opa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hyperlink" Target="https://tapio.fi/turvallisesti-metsatoissa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3" Type="http://schemas.openxmlformats.org/officeDocument/2006/relationships/slide" Target="slide4.xml"/><Relationship Id="rId7" Type="http://schemas.openxmlformats.org/officeDocument/2006/relationships/slide" Target="slide2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slide" Target="slide19.xml"/><Relationship Id="rId5" Type="http://schemas.openxmlformats.org/officeDocument/2006/relationships/slide" Target="slide14.xml"/><Relationship Id="rId10" Type="http://schemas.openxmlformats.org/officeDocument/2006/relationships/image" Target="../media/image9.jpeg"/><Relationship Id="rId4" Type="http://schemas.openxmlformats.org/officeDocument/2006/relationships/slide" Target="slide10.xml"/><Relationship Id="rId9" Type="http://schemas.openxmlformats.org/officeDocument/2006/relationships/slide" Target="slide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s://www.youtube.com/watch?v=javuwWoMJDg" TargetMode="External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la.fi/metsanomistajat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jpeg"/><Relationship Id="rId4" Type="http://schemas.openxmlformats.org/officeDocument/2006/relationships/image" Target="../media/image7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hyperlink" Target="https://www.youtube.com/watch?v=javuwWoMJDg" TargetMode="External"/><Relationship Id="rId7" Type="http://schemas.openxmlformats.org/officeDocument/2006/relationships/hyperlink" Target="https://tapio.fi/turvallisesti-metsatoissa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tapio.fi/oppaat-ja-tyovalineet/tyoturvallisuus-omatoimisissa-metsatoissa-opas/" TargetMode="External"/><Relationship Id="rId5" Type="http://schemas.openxmlformats.org/officeDocument/2006/relationships/image" Target="../media/image37.png"/><Relationship Id="rId4" Type="http://schemas.openxmlformats.org/officeDocument/2006/relationships/image" Target="../media/image36.jpeg"/><Relationship Id="rId9" Type="http://schemas.openxmlformats.org/officeDocument/2006/relationships/hyperlink" Target="https://www.youtube.com/watch?v=We7fp8CrZx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3B67E516-0CE6-7C85-1356-F0BF901802B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i-FI" dirty="0"/>
              <a:t>Koulutus- ja itseopiskelumateriaali </a:t>
            </a:r>
          </a:p>
          <a:p>
            <a:r>
              <a:rPr lang="fi-FI" dirty="0"/>
              <a:t>2026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C554209-86EA-471C-AC1A-2ED77B948B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1445" y="969617"/>
            <a:ext cx="4951140" cy="2769705"/>
          </a:xfrm>
        </p:spPr>
        <p:txBody>
          <a:bodyPr/>
          <a:lstStyle/>
          <a:p>
            <a:r>
              <a:rPr lang="fi-FI" dirty="0"/>
              <a:t>Työturvallisuus omatoimisissa metsätöissä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B5A11093-765C-F4DC-3077-8B209320D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775" y="5676929"/>
            <a:ext cx="1299972" cy="351844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BD294C8F-7987-9A81-EFEB-528713D76D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024865" y="5676928"/>
            <a:ext cx="1149208" cy="422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645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6836CFF-2437-2269-2C72-74640DD0B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Tervetuloa oppimaan omatoimisten metsätöiden työturvallisuudesta!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7300967-34AD-1B65-CE7A-CB1036C7B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637" y="1755058"/>
            <a:ext cx="8370971" cy="3228105"/>
          </a:xfrm>
        </p:spPr>
        <p:txBody>
          <a:bodyPr/>
          <a:lstStyle/>
          <a:p>
            <a:pPr marL="10800" indent="0">
              <a:buNone/>
            </a:pPr>
            <a:r>
              <a:rPr lang="fi-FI" sz="1400" dirty="0"/>
              <a:t>Monet metsänomistajat tekevät omatoimisia metsänhoito- ja hakkuutöitä omissa metsissään. </a:t>
            </a:r>
            <a:br>
              <a:rPr lang="fi-FI" sz="1400" dirty="0"/>
            </a:br>
            <a:r>
              <a:rPr lang="fi-FI" sz="1400" dirty="0"/>
              <a:t>Metsässä työskentely on hyvää kuntoilua, ja samalla tärkeät metsänhoitotyöt tulee tehtyä.</a:t>
            </a:r>
          </a:p>
          <a:p>
            <a:pPr marL="10800" indent="0">
              <a:buNone/>
            </a:pPr>
            <a:r>
              <a:rPr lang="fi-FI" sz="1400" dirty="0"/>
              <a:t>Metsässä liikkumiseen ja metsätöihin liittyy aina tapaturmariski. Työturvallisuutta voidaan parantaa ja tapaturmien riskiä pienentää riskien ennakoinnilla, oikeilla työvälineillä ja asianmukaisilla suojavarusteilla.</a:t>
            </a:r>
          </a:p>
          <a:p>
            <a:pPr marL="10800" indent="0">
              <a:buNone/>
            </a:pPr>
            <a:r>
              <a:rPr lang="fi-FI" sz="1400" dirty="0"/>
              <a:t>Tässä opiskelumateriaalissa käsitellään omatoimisesti tehtävien metsätöiden keskeisiä työturvallisuusasioita sekä työlajikohtaisia turvallisuusohjeita</a:t>
            </a:r>
          </a:p>
          <a:p>
            <a:pPr marL="10800" indent="0">
              <a:buNone/>
            </a:pPr>
            <a:r>
              <a:rPr lang="fi-FI" sz="1400" dirty="0"/>
              <a:t>Materiaalista saat käytännön vinkkejä ja tietoa, joiden avulla työskentely metsässä on </a:t>
            </a:r>
            <a:br>
              <a:rPr lang="fi-FI" sz="1400" dirty="0"/>
            </a:br>
            <a:r>
              <a:rPr lang="fi-FI" sz="1400" dirty="0"/>
              <a:t>turvallisempaa, sujuvampaa ja varmempaa. </a:t>
            </a:r>
          </a:p>
          <a:p>
            <a:pPr marL="10800" indent="0">
              <a:buNone/>
            </a:pPr>
            <a:r>
              <a:rPr lang="fi-FI" sz="1400" dirty="0"/>
              <a:t>Materiaali on tarkoitettu metsänomistajille, jotka suunnittelevat ja tekevät metsätöitä omissa </a:t>
            </a:r>
            <a:br>
              <a:rPr lang="fi-FI" sz="1400" dirty="0"/>
            </a:br>
            <a:r>
              <a:rPr lang="fi-FI" sz="1400" dirty="0"/>
              <a:t>metsissään. Materiaalia voi hyödyntää itseopiskeluun ja koulutustarkoituksiin. </a:t>
            </a:r>
          </a:p>
          <a:p>
            <a:pPr marL="10800" indent="0">
              <a:buNone/>
            </a:pPr>
            <a:r>
              <a:rPr lang="fi-FI" sz="1400" b="1" dirty="0"/>
              <a:t>Antoisaa opiskelua!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C2AA02F-946A-FF2E-925A-CAB4F771B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2D98B-F5EC-A54A-B729-F2216FC8CA2D}" type="datetime1">
              <a:rPr lang="fi-FI" smtClean="0"/>
              <a:t>12.10.2026</a:t>
            </a:fld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E428C78-6738-E17C-1B8A-48992971F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2DDC59-303F-0A4E-9788-3641A811C1C9}" type="slidenum">
              <a:rPr lang="fi-FI" smtClean="0"/>
              <a:t>2</a:t>
            </a:fld>
            <a:endParaRPr lang="fi-FI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4815E257-B92A-5063-7403-C65A48C677F3}"/>
              </a:ext>
            </a:extLst>
          </p:cNvPr>
          <p:cNvSpPr txBox="1"/>
          <p:nvPr/>
        </p:nvSpPr>
        <p:spPr>
          <a:xfrm>
            <a:off x="528639" y="5761228"/>
            <a:ext cx="678656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0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Materiaalin on laatinut Tapio Palvelut Oy ja rahoittanut Maatalousyrittäjien eläkelaitos MELA. </a:t>
            </a:r>
          </a:p>
          <a:p>
            <a:r>
              <a:rPr lang="fi-FI" sz="10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Materiaali perustuu Tapion laatimaan </a:t>
            </a:r>
            <a:r>
              <a:rPr lang="fi-FI" sz="1000" dirty="0">
                <a:latin typeface="+mn-lt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Työturvallisuus omatoimisissa metsätöissä -oppaaseen</a:t>
            </a:r>
            <a:r>
              <a:rPr lang="fi-FI" sz="10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fi-FI" sz="10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Tutustu myös verkkomateriaaliin: </a:t>
            </a:r>
            <a:r>
              <a:rPr lang="fi-FI" sz="1000" dirty="0">
                <a:latin typeface="+mn-lt"/>
                <a:hlinkClick r:id="rId4"/>
              </a:rPr>
              <a:t>https://tapio.fi/turvallisesti-metsatoissa</a:t>
            </a:r>
            <a:r>
              <a:rPr lang="fi-FI" sz="1000" dirty="0">
                <a:latin typeface="+mn-lt"/>
              </a:rPr>
              <a:t> </a:t>
            </a:r>
            <a:endParaRPr lang="fi-FI" sz="1000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Kuvan paikkamerkki 8">
            <a:extLst>
              <a:ext uri="{FF2B5EF4-FFF2-40B4-BE49-F238E27FC236}">
                <a16:creationId xmlns:a16="http://schemas.microsoft.com/office/drawing/2014/main" id="{468DA760-9084-F3A7-A1A7-1EC4641D812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557" r="8555" b="-2"/>
          <a:stretch>
            <a:fillRect/>
          </a:stretch>
        </p:blipFill>
        <p:spPr>
          <a:xfrm>
            <a:off x="9120395" y="1203571"/>
            <a:ext cx="2445907" cy="4200558"/>
          </a:xfrm>
          <a:prstGeom prst="rect">
            <a:avLst/>
          </a:prstGeom>
          <a:noFill/>
          <a:effectLst>
            <a:outerShdw blurRad="281635" dist="38100" dir="2700000" sx="103000" sy="103000" algn="tl" rotWithShape="0">
              <a:prstClr val="black">
                <a:alpha val="30140"/>
              </a:prstClr>
            </a:outerShdw>
          </a:effectLst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C2499B4D-B48B-9821-A86E-0D21B262CBEF}"/>
              </a:ext>
            </a:extLst>
          </p:cNvPr>
          <p:cNvSpPr txBox="1"/>
          <p:nvPr/>
        </p:nvSpPr>
        <p:spPr>
          <a:xfrm>
            <a:off x="9120395" y="5641273"/>
            <a:ext cx="25025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i-FI" sz="1000" kern="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Näin viittaat oppaaseen: Ari Nieminen ja </a:t>
            </a:r>
            <a:br>
              <a:rPr lang="fi-FI" sz="1000" kern="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i-FI" sz="1000" kern="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Reetta </a:t>
            </a:r>
            <a:r>
              <a:rPr lang="fi-FI" sz="1000" kern="0" dirty="0" err="1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Pilhjerta</a:t>
            </a:r>
            <a:r>
              <a:rPr lang="fi-FI" sz="1000" kern="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(toim.) 2024. Työturvallisuus omatoimissa metsätöissä. Tapion julkaisu.</a:t>
            </a:r>
            <a:endParaRPr lang="fi-FI" sz="10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3D410CC9-59AA-6A4A-B175-4E22C7A70C35}"/>
              </a:ext>
            </a:extLst>
          </p:cNvPr>
          <p:cNvSpPr txBox="1"/>
          <p:nvPr/>
        </p:nvSpPr>
        <p:spPr>
          <a:xfrm>
            <a:off x="528638" y="5004555"/>
            <a:ext cx="8370972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i-FI" sz="1150" b="1" kern="0" spc="-2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Voit hyödyntää tätä esitystä vapaasti koulutus- ja opetustarkoituksiin. Huomioithan kuitenkin, että esityksen kuvat ovat tarkoitettu käytettäviksi vain osana tätä materiaalia. Kuvia ei saa irrottaa asiayhteydestään tai käyttää erillisinä muissa julkaisuissa ilman lupaa.</a:t>
            </a:r>
            <a:endParaRPr lang="fi-FI" sz="1150" kern="100" spc="-2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Alatunnisteen paikkamerkki 5">
            <a:extLst>
              <a:ext uri="{FF2B5EF4-FFF2-40B4-BE49-F238E27FC236}">
                <a16:creationId xmlns:a16="http://schemas.microsoft.com/office/drawing/2014/main" id="{D5383262-CAA5-417F-3DA9-37894694B8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1234" y="6356350"/>
            <a:ext cx="5337324" cy="365125"/>
          </a:xfrm>
        </p:spPr>
        <p:txBody>
          <a:bodyPr/>
          <a:lstStyle/>
          <a:p>
            <a:r>
              <a:rPr lang="fi-FI" dirty="0"/>
              <a:t>Työturvallisuus omatoimisissa metsätöissä</a:t>
            </a:r>
          </a:p>
        </p:txBody>
      </p:sp>
    </p:spTree>
    <p:extLst>
      <p:ext uri="{BB962C8B-B14F-4D97-AF65-F5344CB8AC3E}">
        <p14:creationId xmlns:p14="http://schemas.microsoft.com/office/powerpoint/2010/main" val="371436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DC1CD3-C7DF-86A7-AF2C-411C3AED1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fi-FI" dirty="0"/>
            </a:br>
            <a:r>
              <a:rPr lang="fi-FI" dirty="0"/>
              <a:t>Sisältö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E252DFD5-C8D9-00F8-711E-2929C99FC9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8163" y="2603368"/>
            <a:ext cx="6464803" cy="2724150"/>
          </a:xfrm>
        </p:spPr>
        <p:txBody>
          <a:bodyPr/>
          <a:lstStyle/>
          <a:p>
            <a:r>
              <a:rPr lang="fi-FI" dirty="0">
                <a:hlinkClick r:id="rId3" action="ppaction://hlinksldjump"/>
              </a:rPr>
              <a:t>Yleistä metsätöiden turvallisuudesta ja </a:t>
            </a:r>
            <a:br>
              <a:rPr lang="fi-FI" dirty="0">
                <a:hlinkClick r:id="rId3" action="ppaction://hlinksldjump"/>
              </a:rPr>
            </a:br>
            <a:r>
              <a:rPr lang="fi-FI" dirty="0">
                <a:hlinkClick r:id="rId3" action="ppaction://hlinksldjump"/>
              </a:rPr>
              <a:t>metsässä liikkumisesta </a:t>
            </a:r>
            <a:r>
              <a:rPr lang="fi-FI" dirty="0"/>
              <a:t> </a:t>
            </a:r>
          </a:p>
          <a:p>
            <a:r>
              <a:rPr lang="fi-FI" dirty="0">
                <a:hlinkClick r:id="rId4" action="ppaction://hlinksldjump"/>
              </a:rPr>
              <a:t>Turvallinen istutustyö</a:t>
            </a:r>
            <a:endParaRPr lang="fi-FI" dirty="0"/>
          </a:p>
          <a:p>
            <a:r>
              <a:rPr lang="fi-FI" dirty="0">
                <a:hlinkClick r:id="rId5" action="ppaction://hlinksldjump"/>
              </a:rPr>
              <a:t>Käsityökalujen turvallinen käyttö</a:t>
            </a:r>
            <a:endParaRPr lang="fi-FI" dirty="0"/>
          </a:p>
          <a:p>
            <a:r>
              <a:rPr lang="fi-FI" dirty="0">
                <a:hlinkClick r:id="rId6" action="ppaction://hlinksldjump"/>
              </a:rPr>
              <a:t>Moottorityökalujen turvallinen käyttö</a:t>
            </a:r>
            <a:endParaRPr lang="fi-FI" dirty="0"/>
          </a:p>
          <a:p>
            <a:r>
              <a:rPr lang="fi-FI" dirty="0">
                <a:hlinkClick r:id="rId7" action="ppaction://hlinksldjump"/>
              </a:rPr>
              <a:t>Turvallinen liikkuminen metsätyömaalla</a:t>
            </a:r>
            <a:endParaRPr lang="fi-FI" dirty="0"/>
          </a:p>
          <a:p>
            <a:r>
              <a:rPr lang="fi-FI" dirty="0">
                <a:hlinkClick r:id="rId8" action="ppaction://hlinksldjump"/>
              </a:rPr>
              <a:t>Metsänomistajan vakuutusturva</a:t>
            </a:r>
            <a:endParaRPr lang="fi-FI" dirty="0"/>
          </a:p>
          <a:p>
            <a:r>
              <a:rPr lang="fi-FI" dirty="0">
                <a:hlinkClick r:id="rId9" action="ppaction://hlinksldjump"/>
              </a:rPr>
              <a:t>Kertaa ja katso videot!</a:t>
            </a:r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3E5D875-DEC2-3336-3555-DD06938C05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dirty="0"/>
              <a:t>Työturvallisuus omatoimisissa metsätöissä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BC2F3CC-D3F5-3671-A3F2-B7318EE011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2DDC59-303F-0A4E-9788-3641A811C1C9}" type="slidenum">
              <a:rPr lang="fi-FI" smtClean="0"/>
              <a:t>3</a:t>
            </a:fld>
            <a:endParaRPr lang="fi-FI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BB755C5-C1E3-E1D7-68E4-097F32041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D4D1F-2FEC-4D4E-B1D9-15A317E99EF3}" type="datetime1">
              <a:rPr lang="fi-FI" smtClean="0"/>
              <a:t>12.10.2026</a:t>
            </a:fld>
            <a:endParaRPr lang="fi-FI"/>
          </a:p>
        </p:txBody>
      </p:sp>
      <p:pic>
        <p:nvPicPr>
          <p:cNvPr id="12" name="Kuvan paikkamerkki 11">
            <a:extLst>
              <a:ext uri="{FF2B5EF4-FFF2-40B4-BE49-F238E27FC236}">
                <a16:creationId xmlns:a16="http://schemas.microsoft.com/office/drawing/2014/main" id="{F3D66692-383E-EA62-F6E6-7F778B04E13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07" b="2591"/>
          <a:stretch>
            <a:fillRect/>
          </a:stretch>
        </p:blipFill>
        <p:spPr>
          <a:xfrm>
            <a:off x="7473697" y="550800"/>
            <a:ext cx="4130928" cy="575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642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B9B40-1C50-91AE-120A-5F56EBAE1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0AFCBB-B4C8-8CE8-36CF-75F6D6366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Metsätyöt tuottavat hyvinvointia, </a:t>
            </a:r>
            <a:br>
              <a:rPr lang="fi-FI" dirty="0"/>
            </a:br>
            <a:r>
              <a:rPr lang="fi-FI" dirty="0"/>
              <a:t>kun työ tehdään turvallisesti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D86EABF-3054-2255-60C5-82E7574EA1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936" y="1957387"/>
            <a:ext cx="6517909" cy="4351338"/>
          </a:xfrm>
        </p:spPr>
        <p:txBody>
          <a:bodyPr/>
          <a:lstStyle/>
          <a:p>
            <a:pPr marL="10800" indent="0">
              <a:spcBef>
                <a:spcPts val="500"/>
              </a:spcBef>
              <a:buNone/>
            </a:pPr>
            <a:r>
              <a:rPr lang="fi-FI" sz="1800" b="1" dirty="0"/>
              <a:t>Metsätyöt ovat mielekästä hyötyliikuntaa, kun huomioidaan</a:t>
            </a:r>
          </a:p>
          <a:p>
            <a:pPr lvl="1"/>
            <a:r>
              <a:rPr lang="fi-FI" sz="1600" dirty="0"/>
              <a:t>oma kunto ja ammattitaito</a:t>
            </a:r>
          </a:p>
          <a:p>
            <a:pPr lvl="1"/>
            <a:r>
              <a:rPr lang="fi-FI" dirty="0"/>
              <a:t>t</a:t>
            </a:r>
            <a:r>
              <a:rPr lang="fi-FI" sz="1600" dirty="0"/>
              <a:t>urvallinen työtekniikka</a:t>
            </a:r>
          </a:p>
          <a:p>
            <a:pPr lvl="1"/>
            <a:r>
              <a:rPr lang="fi-FI" dirty="0"/>
              <a:t>a</a:t>
            </a:r>
            <a:r>
              <a:rPr lang="fi-FI" sz="1600" dirty="0"/>
              <a:t>sianmukaiset työvälineet</a:t>
            </a:r>
          </a:p>
          <a:p>
            <a:pPr lvl="1"/>
            <a:r>
              <a:rPr lang="fi-FI" dirty="0"/>
              <a:t>t</a:t>
            </a:r>
            <a:r>
              <a:rPr lang="fi-FI" sz="1600" dirty="0"/>
              <a:t>arvittavien henkilösuojainten käyttö</a:t>
            </a:r>
            <a:br>
              <a:rPr lang="fi-FI" sz="1600" dirty="0"/>
            </a:br>
            <a:endParaRPr lang="fi-FI" sz="1600" dirty="0"/>
          </a:p>
          <a:p>
            <a:pPr>
              <a:spcBef>
                <a:spcPts val="500"/>
              </a:spcBef>
            </a:pPr>
            <a:r>
              <a:rPr lang="fi-FI" dirty="0"/>
              <a:t>Turvalliseen työtekniikkaan perehtyminen on tärkeää.</a:t>
            </a:r>
          </a:p>
          <a:p>
            <a:pPr>
              <a:spcBef>
                <a:spcPts val="500"/>
              </a:spcBef>
            </a:pPr>
            <a:r>
              <a:rPr lang="fi-FI" dirty="0"/>
              <a:t>Työpäivä mitoitetaan oman kunnon, osaamisen ja</a:t>
            </a:r>
            <a:br>
              <a:rPr lang="fi-FI" dirty="0"/>
            </a:br>
            <a:r>
              <a:rPr lang="fi-FI" dirty="0"/>
              <a:t> voimavarojen mukaan.</a:t>
            </a:r>
          </a:p>
          <a:p>
            <a:pPr>
              <a:spcBef>
                <a:spcPts val="500"/>
              </a:spcBef>
            </a:pPr>
            <a:r>
              <a:rPr lang="fi-FI" dirty="0"/>
              <a:t>Kiire, väsymys ja pitkä työrupeama lisäävät tapaturmariskiä.</a:t>
            </a:r>
          </a:p>
          <a:p>
            <a:pPr>
              <a:spcBef>
                <a:spcPts val="500"/>
              </a:spcBef>
            </a:pPr>
            <a:r>
              <a:rPr lang="fi-FI" dirty="0"/>
              <a:t>Työ metsässä tuottaa virkistystä ja kohentaa kuntoa, kun sitä </a:t>
            </a:r>
            <a:br>
              <a:rPr lang="fi-FI" dirty="0"/>
            </a:br>
            <a:r>
              <a:rPr lang="fi-FI" dirty="0"/>
              <a:t>tehdään turvallisesti ja omien voimavarojen mukaan!</a:t>
            </a:r>
          </a:p>
          <a:p>
            <a:pPr marL="10800" indent="0">
              <a:spcBef>
                <a:spcPts val="500"/>
              </a:spcBef>
              <a:buNone/>
            </a:pPr>
            <a:endParaRPr lang="fi-FI" dirty="0"/>
          </a:p>
          <a:p>
            <a:pPr lvl="1"/>
            <a:endParaRPr lang="fi-FI" sz="1600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BBAF14B-242A-4CBF-74AC-D8145DF4BCE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AC1813E8-1F91-B04F-9780-6A0361EFCD3A}" type="datetime1">
              <a:rPr lang="fi-FI" smtClean="0"/>
              <a:t>12.10.2026</a:t>
            </a:fld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03827D5-9DBF-D89E-1F47-DFFD1838CA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2DDC59-303F-0A4E-9788-3641A811C1C9}" type="slidenum">
              <a:rPr lang="fi-FI" smtClean="0"/>
              <a:t>4</a:t>
            </a:fld>
            <a:endParaRPr lang="fi-FI"/>
          </a:p>
        </p:txBody>
      </p:sp>
      <p:pic>
        <p:nvPicPr>
          <p:cNvPr id="10" name="Kuvan paikkamerkki 9">
            <a:extLst>
              <a:ext uri="{FF2B5EF4-FFF2-40B4-BE49-F238E27FC236}">
                <a16:creationId xmlns:a16="http://schemas.microsoft.com/office/drawing/2014/main" id="{DDAAD58F-804F-F753-0992-A7A0D80408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190" r="29190"/>
          <a:stretch/>
        </p:blipFill>
        <p:spPr>
          <a:xfrm>
            <a:off x="8046647" y="1489856"/>
            <a:ext cx="3549039" cy="4786791"/>
          </a:xfrm>
          <a:prstGeom prst="rect">
            <a:avLst/>
          </a:prstGeom>
        </p:spPr>
      </p:pic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8DF12EE2-EC05-DA69-5CAF-CB377637A6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1234" y="6356350"/>
            <a:ext cx="5337324" cy="365125"/>
          </a:xfrm>
        </p:spPr>
        <p:txBody>
          <a:bodyPr/>
          <a:lstStyle/>
          <a:p>
            <a:r>
              <a:rPr lang="fi-FI" dirty="0"/>
              <a:t>Työturvallisuus omatoimisissa metsätöissä</a:t>
            </a:r>
          </a:p>
        </p:txBody>
      </p:sp>
    </p:spTree>
    <p:extLst>
      <p:ext uri="{BB962C8B-B14F-4D97-AF65-F5344CB8AC3E}">
        <p14:creationId xmlns:p14="http://schemas.microsoft.com/office/powerpoint/2010/main" val="1732624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85C72A5-7058-BB2B-3AEF-47C67E6B7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639" y="549275"/>
            <a:ext cx="8671118" cy="1325563"/>
          </a:xfrm>
        </p:spPr>
        <p:txBody>
          <a:bodyPr/>
          <a:lstStyle/>
          <a:p>
            <a:r>
              <a:rPr lang="fi-FI" dirty="0"/>
              <a:t>Yleisimmät vaaratekijät metsässä tehtävissä töissä</a:t>
            </a:r>
          </a:p>
        </p:txBody>
      </p:sp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9219CBEC-189E-DE3C-5F6A-BBB6488B13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7474539"/>
              </p:ext>
            </p:extLst>
          </p:nvPr>
        </p:nvGraphicFramePr>
        <p:xfrm>
          <a:off x="596314" y="1874838"/>
          <a:ext cx="6601667" cy="382736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739818">
                  <a:extLst>
                    <a:ext uri="{9D8B030D-6E8A-4147-A177-3AD203B41FA5}">
                      <a16:colId xmlns:a16="http://schemas.microsoft.com/office/drawing/2014/main" val="2197079574"/>
                    </a:ext>
                  </a:extLst>
                </a:gridCol>
                <a:gridCol w="4861849">
                  <a:extLst>
                    <a:ext uri="{9D8B030D-6E8A-4147-A177-3AD203B41FA5}">
                      <a16:colId xmlns:a16="http://schemas.microsoft.com/office/drawing/2014/main" val="849381562"/>
                    </a:ext>
                  </a:extLst>
                </a:gridCol>
              </a:tblGrid>
              <a:tr h="474568">
                <a:tc>
                  <a:txBody>
                    <a:bodyPr/>
                    <a:lstStyle/>
                    <a:p>
                      <a:r>
                        <a:rPr lang="fi-FI" dirty="0">
                          <a:solidFill>
                            <a:schemeClr val="tx1"/>
                          </a:solidFill>
                        </a:rPr>
                        <a:t>Vaaratekijä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i-FI" dirty="0">
                          <a:solidFill>
                            <a:schemeClr val="tx1"/>
                          </a:solidFill>
                        </a:rPr>
                        <a:t> Tapaturman tai vaaran aiheuttaja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75478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400" b="1" dirty="0">
                          <a:solidFill>
                            <a:schemeClr val="tx1"/>
                          </a:solidFill>
                        </a:rPr>
                        <a:t>Tapaturma</a:t>
                      </a:r>
                    </a:p>
                  </a:txBody>
                  <a:tcPr>
                    <a:lnT w="12700" cmpd="sng">
                      <a:noFill/>
                    </a:lnT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5738" indent="-185738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fi-FI" sz="1400" dirty="0">
                          <a:solidFill>
                            <a:schemeClr val="tx1"/>
                          </a:solidFill>
                        </a:rPr>
                        <a:t>Kompastuminen, kaatuminen tai liukastuminen (</a:t>
                      </a:r>
                      <a:r>
                        <a:rPr lang="fi-FI" sz="1400" b="1" dirty="0">
                          <a:solidFill>
                            <a:schemeClr val="tx1"/>
                          </a:solidFill>
                        </a:rPr>
                        <a:t>yleisin</a:t>
                      </a:r>
                      <a:r>
                        <a:rPr lang="fi-FI" sz="140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marL="185738" marR="0" lvl="0" indent="-1857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i-FI" sz="1400" dirty="0">
                          <a:solidFill>
                            <a:schemeClr val="tx1"/>
                          </a:solidFill>
                        </a:rPr>
                        <a:t>Käsityökaluilla työskentely ja esineiden käsitteleminen </a:t>
                      </a:r>
                      <a:br>
                        <a:rPr lang="fi-FI" sz="1400" dirty="0">
                          <a:solidFill>
                            <a:schemeClr val="tx1"/>
                          </a:solidFill>
                        </a:rPr>
                      </a:br>
                      <a:r>
                        <a:rPr lang="fi-FI" sz="14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fi-FI" sz="1400" b="1" dirty="0">
                          <a:solidFill>
                            <a:schemeClr val="tx1"/>
                          </a:solidFill>
                        </a:rPr>
                        <a:t>toiseksi yleisin</a:t>
                      </a:r>
                      <a:r>
                        <a:rPr lang="fi-FI" sz="140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marL="185738" indent="-185738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fi-FI" sz="1400" dirty="0">
                          <a:solidFill>
                            <a:schemeClr val="tx1"/>
                          </a:solidFill>
                        </a:rPr>
                        <a:t>Kimpoavat kivet, puun osat ja vierasesineet</a:t>
                      </a:r>
                    </a:p>
                    <a:p>
                      <a:pPr marL="185738" indent="-185738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fi-FI" sz="1400" dirty="0">
                          <a:solidFill>
                            <a:schemeClr val="tx1"/>
                          </a:solidFill>
                        </a:rPr>
                        <a:t>Kaatuvan puun alle jääminen</a:t>
                      </a:r>
                    </a:p>
                  </a:txBody>
                  <a:tcPr>
                    <a:lnT w="12700" cmpd="sng">
                      <a:noFill/>
                    </a:lnT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4649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400" b="1" dirty="0"/>
                        <a:t>Fysikaaliset vaarat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5738" indent="-185738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fi-FI" sz="1400" dirty="0"/>
                        <a:t>Sahan aiheuttama melu ja tärinä</a:t>
                      </a:r>
                    </a:p>
                    <a:p>
                      <a:pPr marL="185738" indent="-185738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fi-FI" sz="1400" dirty="0"/>
                        <a:t>Sääolosuhteet: helle tai kova pakkanen, kova tuuli, myrsky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400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400" b="1" dirty="0"/>
                        <a:t>Fyysinen kuormitus</a:t>
                      </a:r>
                    </a:p>
                  </a:txBody>
                  <a:tcPr>
                    <a:lnB>
                      <a:noFill/>
                    </a:lnB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5738" indent="-185738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fi-FI" sz="1400" dirty="0"/>
                        <a:t>Huono työasento</a:t>
                      </a:r>
                    </a:p>
                    <a:p>
                      <a:pPr marL="185738" indent="-185738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fi-FI" sz="1400" dirty="0"/>
                        <a:t>Väärän kokoiset varusteet</a:t>
                      </a:r>
                    </a:p>
                    <a:p>
                      <a:pPr marL="185738" indent="-185738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fi-FI" sz="1400" dirty="0"/>
                        <a:t>Raskaat taakat</a:t>
                      </a:r>
                    </a:p>
                  </a:txBody>
                  <a:tcPr>
                    <a:lnB>
                      <a:noFill/>
                    </a:lnB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335051"/>
                  </a:ext>
                </a:extLst>
              </a:tr>
              <a:tr h="293986">
                <a:tc>
                  <a:txBody>
                    <a:bodyPr/>
                    <a:lstStyle/>
                    <a:p>
                      <a:r>
                        <a:rPr lang="fi-FI" sz="1400" b="1" dirty="0"/>
                        <a:t>Kemialliset ja biologiset vaarat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85738" indent="-185738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fi-FI" sz="1400" dirty="0"/>
                        <a:t>Kasvinsuojeluaineet ja lannoitteet</a:t>
                      </a:r>
                    </a:p>
                    <a:p>
                      <a:pPr marL="185738" indent="-185738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fi-FI" sz="1400" dirty="0"/>
                        <a:t>Puupöly</a:t>
                      </a:r>
                    </a:p>
                    <a:p>
                      <a:pPr marL="185738" indent="-185738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fi-FI" sz="1400" dirty="0"/>
                        <a:t>Hyönteiset ja matelijat; punkit, ampiaiset, kyy</a:t>
                      </a:r>
                    </a:p>
                    <a:p>
                      <a:pPr marL="185738" indent="-185738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fi-FI" sz="1400" dirty="0"/>
                        <a:t>Suurpedot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78392409"/>
                  </a:ext>
                </a:extLst>
              </a:tr>
            </a:tbl>
          </a:graphicData>
        </a:graphic>
      </p:graphicFrame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63F5C43-BE6F-F189-63F2-737793074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2D98B-F5EC-A54A-B729-F2216FC8CA2D}" type="datetime1">
              <a:rPr lang="fi-FI" smtClean="0"/>
              <a:t>12.10.2026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9F06825-F843-0FCE-5B4E-E93F006AA4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dirty="0"/>
              <a:t>Työturvallisuus omatoimisissa metsätöissä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D3A4EF0-3AF4-E965-06E8-8715F5E77F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2DDC59-303F-0A4E-9788-3641A811C1C9}" type="slidenum">
              <a:rPr lang="fi-FI" smtClean="0"/>
              <a:t>5</a:t>
            </a:fld>
            <a:endParaRPr lang="fi-FI"/>
          </a:p>
        </p:txBody>
      </p:sp>
      <p:pic>
        <p:nvPicPr>
          <p:cNvPr id="3" name="Kuvan paikkamerkki 9">
            <a:extLst>
              <a:ext uri="{FF2B5EF4-FFF2-40B4-BE49-F238E27FC236}">
                <a16:creationId xmlns:a16="http://schemas.microsoft.com/office/drawing/2014/main" id="{59044B45-CB3A-E445-7304-B42954B247E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594" r="22146"/>
          <a:stretch>
            <a:fillRect/>
          </a:stretch>
        </p:blipFill>
        <p:spPr>
          <a:xfrm>
            <a:off x="8046647" y="1489856"/>
            <a:ext cx="3549039" cy="478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701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19CBE129-FEBC-0516-A326-89C89DD8D8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fi-FI" sz="2600" b="1" dirty="0">
                <a:latin typeface="+mn-lt"/>
              </a:rPr>
              <a:t>Miten vähennät riskejä?</a:t>
            </a:r>
          </a:p>
          <a:p>
            <a:pPr algn="ctr">
              <a:lnSpc>
                <a:spcPts val="2200"/>
              </a:lnSpc>
              <a:spcBef>
                <a:spcPts val="600"/>
              </a:spcBef>
              <a:spcAft>
                <a:spcPts val="600"/>
              </a:spcAft>
            </a:pPr>
            <a:r>
              <a:rPr lang="fi-FI" b="1" dirty="0">
                <a:latin typeface="+mn-lt"/>
              </a:rPr>
              <a:t>Ajattele</a:t>
            </a:r>
            <a:r>
              <a:rPr lang="fi-FI" dirty="0">
                <a:latin typeface="+mn-lt"/>
              </a:rPr>
              <a:t>, ennen kuin toimit</a:t>
            </a:r>
          </a:p>
          <a:p>
            <a:pPr algn="ctr">
              <a:lnSpc>
                <a:spcPts val="2200"/>
              </a:lnSpc>
              <a:spcBef>
                <a:spcPts val="600"/>
              </a:spcBef>
              <a:spcAft>
                <a:spcPts val="600"/>
              </a:spcAft>
            </a:pPr>
            <a:r>
              <a:rPr lang="fi-FI" b="1" dirty="0">
                <a:latin typeface="+mn-lt"/>
              </a:rPr>
              <a:t>Suunnittele</a:t>
            </a:r>
            <a:r>
              <a:rPr lang="fi-FI" dirty="0">
                <a:latin typeface="+mn-lt"/>
              </a:rPr>
              <a:t>, mitä tapahtuu seuraavaksi</a:t>
            </a:r>
          </a:p>
          <a:p>
            <a:pPr algn="ctr">
              <a:lnSpc>
                <a:spcPts val="2200"/>
              </a:lnSpc>
              <a:spcBef>
                <a:spcPts val="600"/>
              </a:spcBef>
              <a:spcAft>
                <a:spcPts val="600"/>
              </a:spcAft>
            </a:pPr>
            <a:r>
              <a:rPr lang="fi-FI" b="1" dirty="0">
                <a:latin typeface="+mn-lt"/>
              </a:rPr>
              <a:t>Arvioi </a:t>
            </a:r>
            <a:r>
              <a:rPr lang="fi-FI" dirty="0">
                <a:latin typeface="+mn-lt"/>
              </a:rPr>
              <a:t>mahdolliset riskit</a:t>
            </a:r>
          </a:p>
          <a:p>
            <a:pPr algn="ctr">
              <a:lnSpc>
                <a:spcPts val="2200"/>
              </a:lnSpc>
              <a:spcBef>
                <a:spcPts val="600"/>
              </a:spcBef>
              <a:spcAft>
                <a:spcPts val="600"/>
              </a:spcAft>
            </a:pPr>
            <a:r>
              <a:rPr lang="fi-FI" b="1" dirty="0">
                <a:latin typeface="+mn-lt"/>
              </a:rPr>
              <a:t>Tee korjaavat toimenpiteet </a:t>
            </a:r>
            <a:br>
              <a:rPr lang="fi-FI" b="1" dirty="0">
                <a:latin typeface="+mn-lt"/>
              </a:rPr>
            </a:br>
            <a:r>
              <a:rPr lang="fi-FI" dirty="0">
                <a:latin typeface="+mn-lt"/>
              </a:rPr>
              <a:t>välittömästi, kun havaitset työturvallisuuspuutteita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4A776576-887C-C7E8-A843-41B40F405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Turvallinen työskentely alkaa ennakoinnista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7558DFE-8C50-AA6A-47F1-3C5827859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3335C-B142-ED44-967C-39609207F74D}" type="datetime1">
              <a:rPr lang="fi-FI" smtClean="0"/>
              <a:t>12.10.2026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59C7B47-32DE-A2AF-6467-DBF482ED65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dirty="0"/>
              <a:t>Työturvallisuus omatoimisissa metsätöissä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A3C9ADD-626D-9E8E-4CA8-5E8B14F23C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2DDC59-303F-0A4E-9788-3641A811C1C9}" type="slidenum">
              <a:rPr lang="fi-FI" smtClean="0"/>
              <a:t>6</a:t>
            </a:fld>
            <a:endParaRPr lang="fi-FI"/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B106D730-0596-C42E-F6AB-128A16ACCAF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10800" indent="0">
              <a:buNone/>
            </a:pPr>
            <a:r>
              <a:rPr lang="fi-FI" sz="1800" dirty="0"/>
              <a:t>Huolellisella valmistautumisella ja riskien ennakoinnilla voit ehkäistä monia vaaratilanteita. </a:t>
            </a:r>
          </a:p>
          <a:p>
            <a:pPr marL="10800" indent="0">
              <a:buNone/>
            </a:pPr>
            <a:r>
              <a:rPr lang="fi-FI" sz="1800" b="1" dirty="0"/>
              <a:t>Ennen työn aloittamista arvioi: </a:t>
            </a:r>
          </a:p>
          <a:p>
            <a:pPr lvl="1" fontAlgn="t"/>
            <a:r>
              <a:rPr lang="fi-FI" sz="1800" dirty="0"/>
              <a:t>Onko työ omaan osaamiseeni ja kuntooni sopiva?</a:t>
            </a:r>
          </a:p>
          <a:p>
            <a:pPr lvl="1" fontAlgn="t"/>
            <a:r>
              <a:rPr lang="fi-FI" sz="1800" dirty="0"/>
              <a:t>Millaiset työskentelyolosuhteet (mm. sää ja maasto-olosuhteet) työmaalla on?</a:t>
            </a:r>
          </a:p>
          <a:p>
            <a:pPr lvl="1" fontAlgn="t"/>
            <a:r>
              <a:rPr lang="fi-FI" sz="1800" dirty="0"/>
              <a:t>Ovatko työvälineet kunnossa ja huollettu?</a:t>
            </a:r>
          </a:p>
          <a:p>
            <a:pPr lvl="1" fontAlgn="t"/>
            <a:r>
              <a:rPr lang="fi-FI" sz="1800" dirty="0"/>
              <a:t>Mitä varusteita ja henkilönsuojaimia tarvitaan?</a:t>
            </a:r>
          </a:p>
          <a:p>
            <a:pPr lvl="1" fontAlgn="t"/>
            <a:r>
              <a:rPr lang="fi-FI" sz="1800" dirty="0"/>
              <a:t>Liikkuuko alueella muita ihmisiä?</a:t>
            </a:r>
          </a:p>
          <a:p>
            <a:pPr lvl="1" fontAlgn="t"/>
            <a:r>
              <a:rPr lang="fi-FI" sz="1800" dirty="0"/>
              <a:t>Miten saan apua hätätilanteessa?</a:t>
            </a:r>
          </a:p>
          <a:p>
            <a:pPr lvl="1" fontAlgn="t"/>
            <a:r>
              <a:rPr lang="fi-FI" sz="1800" dirty="0"/>
              <a:t>Missä tilanteissa työ on keskeytettävä?</a:t>
            </a:r>
          </a:p>
          <a:p>
            <a:endParaRPr lang="fi-FI" sz="1800" dirty="0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4728CA6B-B78B-6605-5EA5-37114A00F561}"/>
              </a:ext>
            </a:extLst>
          </p:cNvPr>
          <p:cNvSpPr txBox="1"/>
          <p:nvPr/>
        </p:nvSpPr>
        <p:spPr>
          <a:xfrm>
            <a:off x="7111316" y="1470295"/>
            <a:ext cx="61631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8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978983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9D062876-DA21-4157-367D-73C32751C9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ctr">
              <a:spcBef>
                <a:spcPts val="400"/>
              </a:spcBef>
              <a:spcAft>
                <a:spcPts val="400"/>
              </a:spcAft>
            </a:pPr>
            <a:r>
              <a:rPr lang="fi-FI" sz="3200" b="1" dirty="0">
                <a:latin typeface="+mn-lt"/>
              </a:rPr>
              <a:t>HUOMIO!</a:t>
            </a:r>
          </a:p>
          <a:p>
            <a:pPr algn="ctr">
              <a:spcBef>
                <a:spcPts val="400"/>
              </a:spcBef>
              <a:spcAft>
                <a:spcPts val="400"/>
              </a:spcAft>
            </a:pPr>
            <a:r>
              <a:rPr lang="fi-FI" b="1" dirty="0">
                <a:latin typeface="+mn-lt"/>
              </a:rPr>
              <a:t>Vaikeat ja riskialttiit </a:t>
            </a:r>
            <a:br>
              <a:rPr lang="fi-FI" b="1" dirty="0">
                <a:latin typeface="+mn-lt"/>
              </a:rPr>
            </a:br>
            <a:r>
              <a:rPr lang="fi-FI" b="1" dirty="0">
                <a:latin typeface="+mn-lt"/>
              </a:rPr>
              <a:t>työkohteet on viisainta jättää ammattilaisille, esim.</a:t>
            </a:r>
          </a:p>
          <a:p>
            <a:pPr marL="0" lvl="1" indent="0" algn="ctr">
              <a:spcBef>
                <a:spcPts val="400"/>
              </a:spcBef>
              <a:spcAft>
                <a:spcPts val="400"/>
              </a:spcAft>
              <a:buClr>
                <a:schemeClr val="bg1"/>
              </a:buClr>
              <a:buNone/>
            </a:pPr>
            <a:r>
              <a:rPr lang="fi-FI" sz="1600" dirty="0"/>
              <a:t>• Puun kaato tien, sähkölinjan tai rakennuksen läheisyydessä</a:t>
            </a:r>
          </a:p>
          <a:p>
            <a:pPr marL="0" lvl="1" indent="0" algn="ctr">
              <a:spcBef>
                <a:spcPts val="400"/>
              </a:spcBef>
              <a:spcAft>
                <a:spcPts val="400"/>
              </a:spcAft>
              <a:buClr>
                <a:schemeClr val="bg1"/>
              </a:buClr>
              <a:buNone/>
            </a:pPr>
            <a:r>
              <a:rPr lang="fi-FI" sz="1600" dirty="0"/>
              <a:t>• Yksittäisten tuulenkaatojen ja myrskytuhopuiden korjuu</a:t>
            </a:r>
          </a:p>
          <a:p>
            <a:pPr marL="0" lvl="1" indent="0" algn="ctr">
              <a:spcBef>
                <a:spcPts val="400"/>
              </a:spcBef>
              <a:spcAft>
                <a:spcPts val="400"/>
              </a:spcAft>
              <a:buClr>
                <a:schemeClr val="bg1"/>
              </a:buClr>
              <a:buNone/>
            </a:pPr>
            <a:r>
              <a:rPr lang="fi-FI" sz="1600" dirty="0"/>
              <a:t>• Rinteissä, kivikoissa ja muissa </a:t>
            </a:r>
            <a:r>
              <a:rPr lang="fi-FI" sz="1600" dirty="0" err="1"/>
              <a:t>haas</a:t>
            </a:r>
            <a:r>
              <a:rPr lang="fi-FI" sz="1600" dirty="0"/>
              <a:t>-tavissa maasto-olosuhteissa työskentely</a:t>
            </a:r>
            <a:endParaRPr lang="fi-FI" dirty="0">
              <a:latin typeface="+mn-lt"/>
            </a:endParaRP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8743B0E9-EFDA-3103-FA15-B699DD831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Valmistaudu työn ja olosuhteiden mukaan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936E796-798F-3C94-7629-E4911F9A0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3335C-B142-ED44-967C-39609207F74D}" type="datetime1">
              <a:rPr lang="fi-FI" smtClean="0"/>
              <a:t>12.10.2026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0E95FC3-FBE0-08A2-B8F8-4FCDEFC035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dirty="0"/>
              <a:t>Työturvallisuus omatoimisissa metsätöissä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0731242-454A-5E73-E759-12CF41B85A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2DDC59-303F-0A4E-9788-3641A811C1C9}" type="slidenum">
              <a:rPr lang="fi-FI" smtClean="0"/>
              <a:t>7</a:t>
            </a:fld>
            <a:endParaRPr lang="fi-FI"/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084F1AE9-85E1-441C-65C7-04398C3CD40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10800" indent="0">
              <a:buNone/>
            </a:pPr>
            <a:r>
              <a:rPr lang="fi-FI" sz="1800" b="1" dirty="0"/>
              <a:t>Metsään lähtiessä kannattaa olla mukana:</a:t>
            </a:r>
          </a:p>
          <a:p>
            <a:r>
              <a:rPr lang="fi-FI" sz="1800" dirty="0"/>
              <a:t>peittävä ja näkyvä, sääolosuhteisiin ja vuodenaikaan </a:t>
            </a:r>
            <a:br>
              <a:rPr lang="fi-FI" sz="1800" dirty="0"/>
            </a:br>
            <a:r>
              <a:rPr lang="fi-FI" sz="1800" dirty="0"/>
              <a:t>sopiva työvaatetus (tarkista sääennuste ja voimassa </a:t>
            </a:r>
            <a:br>
              <a:rPr lang="fi-FI" sz="1800" dirty="0"/>
            </a:br>
            <a:r>
              <a:rPr lang="fi-FI" sz="1800" dirty="0"/>
              <a:t>olevat rajoitukset!)</a:t>
            </a:r>
          </a:p>
          <a:p>
            <a:r>
              <a:rPr lang="fi-FI" sz="1800" dirty="0"/>
              <a:t>pitäväpohjaiset ja nilkkaa tukevat maastokengät tai saappaat</a:t>
            </a:r>
          </a:p>
          <a:p>
            <a:r>
              <a:rPr lang="fi-FI" sz="1800" dirty="0"/>
              <a:t>työhön sopivat käsineet</a:t>
            </a:r>
          </a:p>
          <a:p>
            <a:r>
              <a:rPr lang="fi-FI" sz="1800" dirty="0"/>
              <a:t>tarvittavat silmä-, kuulo- ja päänsuojaimet (tarkista työlajikohtaiset ohjeet)</a:t>
            </a:r>
          </a:p>
          <a:p>
            <a:r>
              <a:rPr lang="fi-FI" sz="1800" dirty="0"/>
              <a:t>puhelin täydellä akulla, johon ladattuna 112 Suomi -sovellus</a:t>
            </a:r>
          </a:p>
          <a:p>
            <a:r>
              <a:rPr lang="fi-FI" sz="1800" dirty="0"/>
              <a:t>ensiapupakkaus</a:t>
            </a:r>
          </a:p>
          <a:p>
            <a:r>
              <a:rPr lang="fi-FI" sz="1800" dirty="0"/>
              <a:t>juomapullo ja vähän evästä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F872BB5B-BE8B-C826-9661-43DE2EA43F8E}"/>
              </a:ext>
            </a:extLst>
          </p:cNvPr>
          <p:cNvSpPr txBox="1"/>
          <p:nvPr/>
        </p:nvSpPr>
        <p:spPr>
          <a:xfrm>
            <a:off x="7111316" y="1470295"/>
            <a:ext cx="61631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8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496519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teksti, tunniste, logo, Brändi&#10;&#10;Tekoälyllä luotu sisältö voi olla virheellistä.">
            <a:extLst>
              <a:ext uri="{FF2B5EF4-FFF2-40B4-BE49-F238E27FC236}">
                <a16:creationId xmlns:a16="http://schemas.microsoft.com/office/drawing/2014/main" id="{294DDC55-3B8B-D510-7760-DEF570DDC3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9522" y="4599062"/>
            <a:ext cx="2590997" cy="1850526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400E1FB-18D9-A5C1-6C42-5BB9D6257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Hätätilanteet ja ensiapu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9B1286-6AB2-1226-BDE6-161BBAD3D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638" y="1984374"/>
            <a:ext cx="7262050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 dirty="0"/>
              <a:t>Jos työskentelet metsässä yksin, kerro läheiselle missä työskentelet </a:t>
            </a:r>
            <a:br>
              <a:rPr lang="fi-FI" dirty="0"/>
            </a:br>
            <a:r>
              <a:rPr lang="fi-FI" dirty="0"/>
              <a:t>ja sovi arvioitu paluuaika.</a:t>
            </a:r>
          </a:p>
          <a:p>
            <a:r>
              <a:rPr lang="fi-FI" dirty="0"/>
              <a:t>Pidä puhelin mukana metsässä, jotta voit hälyttää apua tarvittaessa. </a:t>
            </a:r>
            <a:br>
              <a:rPr lang="fi-FI" dirty="0"/>
            </a:br>
            <a:r>
              <a:rPr lang="fi-FI" dirty="0"/>
              <a:t>Varmista, että puhelimen akku on ladattu.</a:t>
            </a:r>
          </a:p>
          <a:p>
            <a:pPr marL="229870" indent="-219075"/>
            <a:r>
              <a:rPr lang="fi-FI" dirty="0">
                <a:cs typeface="Calibri"/>
              </a:rPr>
              <a:t>Lataa puhelimeesi 112-sovellus ennen metsään lähtöä. </a:t>
            </a:r>
            <a:endParaRPr lang="fi-FI" dirty="0">
              <a:ea typeface="Calibri"/>
            </a:endParaRPr>
          </a:p>
          <a:p>
            <a:r>
              <a:rPr lang="fi-FI" dirty="0"/>
              <a:t>Varmista, ettei metsäautotielle pysäköity auto haittaa muita tien käyttäjiä. </a:t>
            </a:r>
            <a:br>
              <a:rPr lang="fi-FI" dirty="0"/>
            </a:br>
            <a:r>
              <a:rPr lang="fi-FI" dirty="0"/>
              <a:t>Jätä omat yhteystiedot (nimi ja puhelinnumero) näkyviin auton kojelaudalle.</a:t>
            </a:r>
            <a:endParaRPr lang="fi-FI" b="1" dirty="0"/>
          </a:p>
          <a:p>
            <a:pPr marL="229870" indent="-219075"/>
            <a:r>
              <a:rPr lang="fi-FI" b="1" dirty="0">
                <a:cs typeface="Calibri"/>
              </a:rPr>
              <a:t>Hätätilanteessa soita 112 </a:t>
            </a:r>
            <a:r>
              <a:rPr lang="fi-FI" dirty="0">
                <a:cs typeface="Calibri"/>
              </a:rPr>
              <a:t>– kerro sijainti, nimesi ja tilanne. </a:t>
            </a:r>
            <a:br>
              <a:rPr lang="fi-FI" dirty="0">
                <a:cs typeface="Calibri"/>
              </a:rPr>
            </a:br>
            <a:r>
              <a:rPr lang="fi-FI" dirty="0">
                <a:cs typeface="Calibri"/>
              </a:rPr>
              <a:t>Hätäkeskus antaa tarvittaessa lisäohjeita. </a:t>
            </a:r>
            <a:br>
              <a:rPr lang="fi-FI" dirty="0">
                <a:cs typeface="Calibri"/>
              </a:rPr>
            </a:br>
            <a:r>
              <a:rPr lang="fi-FI" dirty="0">
                <a:cs typeface="Calibri"/>
              </a:rPr>
              <a:t>112 Suomi -sovelluksen kautta soitettu hätäpuhelu välittää sijaintitietosi hätäkeskukseen.</a:t>
            </a:r>
            <a:endParaRPr lang="fi-FI" dirty="0">
              <a:ea typeface="Calibri"/>
              <a:cs typeface="Calibri"/>
            </a:endParaRPr>
          </a:p>
          <a:p>
            <a:r>
              <a:rPr lang="fi-FI" dirty="0"/>
              <a:t>Pidä metsässä mukanasi ensiapupakkaus ja huolehdi kyvystäsi </a:t>
            </a:r>
            <a:br>
              <a:rPr lang="fi-FI" dirty="0"/>
            </a:br>
            <a:r>
              <a:rPr lang="fi-FI" dirty="0"/>
              <a:t>antaa ensiapua itsellesi ja muille.</a:t>
            </a:r>
          </a:p>
          <a:p>
            <a:pPr marL="10800" indent="0">
              <a:buNone/>
            </a:pPr>
            <a:endParaRPr lang="fi-FI" b="1" dirty="0"/>
          </a:p>
          <a:p>
            <a:pPr marL="10800" indent="0">
              <a:buNone/>
            </a:pP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F87A876-2E5C-42BC-7E06-B1293762A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2D98B-F5EC-A54A-B729-F2216FC8CA2D}" type="datetime1">
              <a:rPr lang="fi-FI" smtClean="0"/>
              <a:t>12.10.2026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F0CD5B2-E484-60AE-3CD8-9072E9BC37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dirty="0"/>
              <a:t>Työturvallisuus omatoimisissa metsätöissä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447F9E6-9749-5871-BB54-40D49C038B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2DDC59-303F-0A4E-9788-3641A811C1C9}" type="slidenum">
              <a:rPr lang="fi-FI" smtClean="0"/>
              <a:t>8</a:t>
            </a:fld>
            <a:endParaRPr lang="fi-FI"/>
          </a:p>
        </p:txBody>
      </p:sp>
      <p:pic>
        <p:nvPicPr>
          <p:cNvPr id="11" name="Kuva 10" descr="Kuva, joka sisältää kohteen ensiapupakkaus, teksti, selkäreppu&#10;&#10;Tekoälyllä luotu sisältö voi olla virheellistä.">
            <a:extLst>
              <a:ext uri="{FF2B5EF4-FFF2-40B4-BE49-F238E27FC236}">
                <a16:creationId xmlns:a16="http://schemas.microsoft.com/office/drawing/2014/main" id="{E29D3F3B-36E6-6305-5563-2D4776E7A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9370" y="4786195"/>
            <a:ext cx="1538277" cy="1318856"/>
          </a:xfrm>
          <a:prstGeom prst="rect">
            <a:avLst/>
          </a:prstGeom>
        </p:spPr>
      </p:pic>
      <p:pic>
        <p:nvPicPr>
          <p:cNvPr id="17" name="Kuva 16" descr="Kuva, joka sisältää kohteen teksti, clipart, Ihmisen kasvot, animaatio&#10;&#10;Tekoälyllä luotu sisältö voi olla virheellistä.">
            <a:extLst>
              <a:ext uri="{FF2B5EF4-FFF2-40B4-BE49-F238E27FC236}">
                <a16:creationId xmlns:a16="http://schemas.microsoft.com/office/drawing/2014/main" id="{C324D143-8FC5-CD50-3D65-8677837FEF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1903" y="1792604"/>
            <a:ext cx="2864594" cy="286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541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89166-7E55-92DD-9F39-2D4DEA1AC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B9B20BAB-0035-1D3D-9FAC-3B63814249C1}"/>
              </a:ext>
            </a:extLst>
          </p:cNvPr>
          <p:cNvSpPr/>
          <p:nvPr/>
        </p:nvSpPr>
        <p:spPr>
          <a:xfrm>
            <a:off x="2157984" y="4987353"/>
            <a:ext cx="6376416" cy="11086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E42D154-4442-65E9-3C2B-94D2FFB45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Työkyvyn ylläpito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8921460-6226-C7B2-E11F-3712206726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936" y="1957387"/>
            <a:ext cx="6750496" cy="4351338"/>
          </a:xfrm>
        </p:spPr>
        <p:txBody>
          <a:bodyPr/>
          <a:lstStyle/>
          <a:p>
            <a:r>
              <a:rPr lang="fi-FI" sz="1800" dirty="0"/>
              <a:t>Omien voimavarojen mukaan mitoitettu työpäivä on ensisijainen keino työkyvyn ylläpidossa. Väsyneenä työskenneltäessä tapaturmariski kasvaa ja työn laatu heikkenee.</a:t>
            </a:r>
          </a:p>
          <a:p>
            <a:r>
              <a:rPr lang="fi-FI" sz="1800" dirty="0"/>
              <a:t>Työpäivän aikana kannattaa pitää taukoja 1-2 tunnin välein.</a:t>
            </a:r>
          </a:p>
          <a:p>
            <a:r>
              <a:rPr lang="fi-FI" sz="1800" dirty="0"/>
              <a:t>Taukojen yhteydessä on hyvä venytellä raajoja, jotta ehkäistään revähdyksiä ja lihasten kipeytymistä.</a:t>
            </a:r>
          </a:p>
          <a:p>
            <a:r>
              <a:rPr lang="fi-FI" sz="1800" dirty="0"/>
              <a:t>Muista myös syödä ja etenkin juoda riittävästi, koska metsätöissä kuluu runsaasti energiaa. 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131705D-9831-3A36-B5F3-C0F5FC1D9B9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AC1813E8-1F91-B04F-9780-6A0361EFCD3A}" type="datetime1">
              <a:rPr lang="fi-FI" smtClean="0"/>
              <a:t>12.10.2026</a:t>
            </a:fld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59B5E0C-0FA3-57F1-1058-8B4D1677BF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2DDC59-303F-0A4E-9788-3641A811C1C9}" type="slidenum">
              <a:rPr lang="fi-FI" smtClean="0"/>
              <a:t>9</a:t>
            </a:fld>
            <a:endParaRPr lang="fi-FI"/>
          </a:p>
        </p:txBody>
      </p:sp>
      <p:pic>
        <p:nvPicPr>
          <p:cNvPr id="10" name="Kuvan paikkamerkki 9">
            <a:extLst>
              <a:ext uri="{FF2B5EF4-FFF2-40B4-BE49-F238E27FC236}">
                <a16:creationId xmlns:a16="http://schemas.microsoft.com/office/drawing/2014/main" id="{81AB97D2-5ACC-7795-2AC2-ABF1D1C67D6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79" b="602"/>
          <a:stretch>
            <a:fillRect/>
          </a:stretch>
        </p:blipFill>
        <p:spPr>
          <a:xfrm>
            <a:off x="8046647" y="1489856"/>
            <a:ext cx="3549039" cy="4786791"/>
          </a:xfrm>
          <a:prstGeom prst="rect">
            <a:avLst/>
          </a:prstGeom>
        </p:spPr>
      </p:pic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012DDC55-317F-6AFF-76FE-86E4ECF4A8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1234" y="6356350"/>
            <a:ext cx="5337324" cy="365125"/>
          </a:xfrm>
        </p:spPr>
        <p:txBody>
          <a:bodyPr/>
          <a:lstStyle/>
          <a:p>
            <a:r>
              <a:rPr lang="fi-FI" dirty="0"/>
              <a:t>Työturvallisuus omatoimisissa metsätöissä</a:t>
            </a:r>
          </a:p>
        </p:txBody>
      </p:sp>
      <p:sp>
        <p:nvSpPr>
          <p:cNvPr id="6" name="Tekstin paikkamerkki 3">
            <a:extLst>
              <a:ext uri="{FF2B5EF4-FFF2-40B4-BE49-F238E27FC236}">
                <a16:creationId xmlns:a16="http://schemas.microsoft.com/office/drawing/2014/main" id="{3504E6C5-B3A0-88F9-2588-9CC47B383050}"/>
              </a:ext>
            </a:extLst>
          </p:cNvPr>
          <p:cNvSpPr txBox="1">
            <a:spLocks/>
          </p:cNvSpPr>
          <p:nvPr/>
        </p:nvSpPr>
        <p:spPr>
          <a:xfrm>
            <a:off x="2414016" y="5158041"/>
            <a:ext cx="5030580" cy="1168982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cap="none">
                <a:solidFill>
                  <a:schemeClr val="tx1">
                    <a:tint val="75000"/>
                  </a:schemeClr>
                </a:solidFill>
                <a:latin typeface="+mn-lt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0800" algn="l">
              <a:lnSpc>
                <a:spcPts val="1820"/>
              </a:lnSpc>
            </a:pPr>
            <a:r>
              <a:rPr lang="fi-FI" sz="1600" i="1" dirty="0">
                <a:solidFill>
                  <a:schemeClr val="bg1"/>
                </a:solidFill>
              </a:rPr>
              <a:t>”Parempi tehdä neljän tunnin työsuoritus kahtena päivänä kuin kahdeksan tunnin suoritus yhtenä päivänä, josta on toivuttava koko seuraava päivä.”</a:t>
            </a:r>
          </a:p>
        </p:txBody>
      </p:sp>
    </p:spTree>
    <p:extLst>
      <p:ext uri="{BB962C8B-B14F-4D97-AF65-F5344CB8AC3E}">
        <p14:creationId xmlns:p14="http://schemas.microsoft.com/office/powerpoint/2010/main" val="29863517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0C6F1-C255-C286-9F02-D6886F10C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C00204-351C-BA89-902B-9B32ED7BE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94441"/>
            <a:ext cx="6907306" cy="2852737"/>
          </a:xfrm>
        </p:spPr>
        <p:txBody>
          <a:bodyPr anchor="b"/>
          <a:lstStyle/>
          <a:p>
            <a:r>
              <a:rPr lang="fi-FI" dirty="0"/>
              <a:t>Turvallinen istutustyö</a:t>
            </a: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1F79DD81-17B5-82B9-314F-D8933C1ED2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 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FE25666-A190-6FC2-113F-E0716A266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42267-416C-D342-A19E-4DC4CAEC4B3B}" type="datetime1">
              <a:rPr lang="fi-FI" smtClean="0"/>
              <a:t>12.10.2026</a:t>
            </a:fld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B971BBD-4A7A-D685-4D04-5EF4A89F91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2DDC59-303F-0A4E-9788-3641A811C1C9}" type="slidenum">
              <a:rPr lang="fi-FI" smtClean="0"/>
              <a:t>10</a:t>
            </a:fld>
            <a:endParaRPr lang="fi-FI"/>
          </a:p>
        </p:txBody>
      </p:sp>
      <p:pic>
        <p:nvPicPr>
          <p:cNvPr id="7" name="Kuvan paikkamerkki 9">
            <a:extLst>
              <a:ext uri="{FF2B5EF4-FFF2-40B4-BE49-F238E27FC236}">
                <a16:creationId xmlns:a16="http://schemas.microsoft.com/office/drawing/2014/main" id="{0544496E-B4A6-B37A-3314-6BA8A2EB301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931" r="18725"/>
          <a:stretch>
            <a:fillRect/>
          </a:stretch>
        </p:blipFill>
        <p:spPr>
          <a:xfrm>
            <a:off x="8046647" y="1489856"/>
            <a:ext cx="3549039" cy="4786791"/>
          </a:xfrm>
          <a:prstGeom prst="rect">
            <a:avLst/>
          </a:prstGeom>
        </p:spPr>
      </p:pic>
      <p:sp>
        <p:nvSpPr>
          <p:cNvPr id="3" name="Alatunnisteen paikkamerkki 5">
            <a:extLst>
              <a:ext uri="{FF2B5EF4-FFF2-40B4-BE49-F238E27FC236}">
                <a16:creationId xmlns:a16="http://schemas.microsoft.com/office/drawing/2014/main" id="{17AE7514-D719-16A5-6B76-A05BF255B6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1234" y="6356350"/>
            <a:ext cx="5337324" cy="365125"/>
          </a:xfrm>
        </p:spPr>
        <p:txBody>
          <a:bodyPr/>
          <a:lstStyle/>
          <a:p>
            <a:r>
              <a:rPr lang="fi-FI" dirty="0"/>
              <a:t>Työturvallisuus omatoimisissa metsätöissä</a:t>
            </a:r>
          </a:p>
        </p:txBody>
      </p:sp>
    </p:spTree>
    <p:extLst>
      <p:ext uri="{BB962C8B-B14F-4D97-AF65-F5344CB8AC3E}">
        <p14:creationId xmlns:p14="http://schemas.microsoft.com/office/powerpoint/2010/main" val="3345203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5E59E-6E79-3F86-EB33-9EC6EA97F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AEED2E1-A649-D673-8191-61EA0A5E9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Turvallinen metsänistutustyö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D71434C-34B8-379F-F061-BE46B5B3E0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938" y="1521934"/>
            <a:ext cx="7040562" cy="4786791"/>
          </a:xfrm>
        </p:spPr>
        <p:txBody>
          <a:bodyPr/>
          <a:lstStyle/>
          <a:p>
            <a:pPr marL="10800" indent="0">
              <a:buNone/>
            </a:pPr>
            <a:r>
              <a:rPr lang="fi-FI" sz="2400" b="1" dirty="0"/>
              <a:t>Tyypilliset riskit ja vaaratekijät:</a:t>
            </a:r>
          </a:p>
          <a:p>
            <a:pPr marL="266700" lvl="1" indent="-255588"/>
            <a:r>
              <a:rPr lang="fi-FI" sz="2000" dirty="0"/>
              <a:t>Maanmuokkausjälki, hakkuutähteet, kannot ja muut maaston epätasaisuudet vaikeuttavat liikkumista ja lisäävät kaatumisen riskiä.</a:t>
            </a:r>
          </a:p>
          <a:p>
            <a:pPr marL="266700" lvl="1" indent="-255588"/>
            <a:r>
              <a:rPr lang="fi-FI" sz="2000" dirty="0"/>
              <a:t>Istutustyö kuormittaa erityisesti selkää, hartioita ja käsivarsia. </a:t>
            </a:r>
          </a:p>
          <a:p>
            <a:pPr marL="266700" lvl="1" indent="-255588"/>
            <a:r>
              <a:rPr lang="fi-FI" sz="2000" dirty="0"/>
              <a:t>Kylmyys, kuumuus ja nestehukka.</a:t>
            </a:r>
          </a:p>
          <a:p>
            <a:pPr marL="266700" lvl="1" indent="-255588"/>
            <a:r>
              <a:rPr lang="fi-FI" sz="2000" dirty="0"/>
              <a:t>Kompastumis-, liukastumis- ja venähdysvaara.</a:t>
            </a:r>
          </a:p>
          <a:p>
            <a:pPr marL="266700" lvl="1" indent="-255588"/>
            <a:r>
              <a:rPr lang="fi-FI" sz="2000" dirty="0"/>
              <a:t>Kemialliset altisteet. Usein havupuiden taimet on </a:t>
            </a:r>
            <a:br>
              <a:rPr lang="fi-FI" sz="2000" dirty="0"/>
            </a:br>
            <a:r>
              <a:rPr lang="fi-FI" sz="2000" dirty="0"/>
              <a:t>käsitelty torjunta-aineilla. </a:t>
            </a:r>
          </a:p>
          <a:p>
            <a:pPr marL="266700" lvl="1" indent="-255588"/>
            <a:r>
              <a:rPr lang="fi-FI" sz="2000" dirty="0"/>
              <a:t>Pistävät ja purevat eläimet, kuten maa-ampiaiset, </a:t>
            </a:r>
            <a:br>
              <a:rPr lang="fi-FI" sz="2000" dirty="0"/>
            </a:br>
            <a:r>
              <a:rPr lang="fi-FI" sz="2000" dirty="0"/>
              <a:t>punkit ja kyyt.</a:t>
            </a:r>
          </a:p>
          <a:p>
            <a:endParaRPr lang="fi-FI" sz="1600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106F740-E3BB-8BB4-9B92-4BAC459E268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3ECF3E38-9801-704E-B3F4-7F1CD0A37E7A}" type="datetime1">
              <a:rPr lang="fi-FI" smtClean="0"/>
              <a:t>12.10.2026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BEB22D3-56E2-4D09-8D50-4D2573DD40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dirty="0"/>
              <a:t>Työturvallisuus omatoimisissa metsätöissä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762C78D-4D58-E742-9E17-B79A3BC253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2DDC59-303F-0A4E-9788-3641A811C1C9}" type="slidenum">
              <a:rPr lang="fi-FI" smtClean="0"/>
              <a:t>11</a:t>
            </a:fld>
            <a:endParaRPr lang="fi-FI" dirty="0"/>
          </a:p>
        </p:txBody>
      </p:sp>
      <p:pic>
        <p:nvPicPr>
          <p:cNvPr id="9" name="Kuvan paikkamerkki 9">
            <a:extLst>
              <a:ext uri="{FF2B5EF4-FFF2-40B4-BE49-F238E27FC236}">
                <a16:creationId xmlns:a16="http://schemas.microsoft.com/office/drawing/2014/main" id="{D2DDAD70-E22C-9783-9A11-BE0837948B0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286" r="25286"/>
          <a:stretch/>
        </p:blipFill>
        <p:spPr>
          <a:xfrm>
            <a:off x="8046647" y="1489856"/>
            <a:ext cx="3549039" cy="478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369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8D589-B8C0-AF48-6C22-3765C3284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24CF0C0-68DA-E723-BC02-930FCD00B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Turvallinen metsänistutustyö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F6D3578-C53A-6551-9EB6-FBE6B28E9D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938" y="1522800"/>
            <a:ext cx="7078661" cy="4818869"/>
          </a:xfrm>
        </p:spPr>
        <p:txBody>
          <a:bodyPr/>
          <a:lstStyle/>
          <a:p>
            <a:pPr marL="10800" indent="0">
              <a:buNone/>
            </a:pPr>
            <a:r>
              <a:rPr lang="fi-FI" sz="2400" b="1" dirty="0"/>
              <a:t>Turvallinen toimintatapa:</a:t>
            </a:r>
          </a:p>
          <a:p>
            <a:pPr marL="266700" lvl="1" indent="-255588" fontAlgn="t"/>
            <a:r>
              <a:rPr lang="fi-FI" sz="2000" dirty="0"/>
              <a:t>Käytä tukevia jalkineita, peittävää vaatetusta ja nitriilipinnoitettuja suojakäsineitä taimien käsittelyyn.</a:t>
            </a:r>
          </a:p>
          <a:p>
            <a:pPr marL="266700" lvl="1" indent="-255588" fontAlgn="t"/>
            <a:r>
              <a:rPr lang="fi-FI" sz="2000" dirty="0"/>
              <a:t>Tarkista työvälineiden kunto ennen aloitusta. Käytä taimien kantamiseen sopivaksi säädettyä taimivakkaa tai kantotelinettä.</a:t>
            </a:r>
          </a:p>
          <a:p>
            <a:pPr marL="266700" lvl="1" indent="-255588" fontAlgn="t"/>
            <a:r>
              <a:rPr lang="fi-FI" sz="2000" dirty="0"/>
              <a:t>Valitse turvallinen kulkureitti, katso mihin astut.</a:t>
            </a:r>
          </a:p>
          <a:p>
            <a:pPr marL="266700" lvl="1" indent="-255588" fontAlgn="t"/>
            <a:r>
              <a:rPr lang="fi-FI" sz="2000" dirty="0"/>
              <a:t>Pidä työskennellessä selkä suorassa.</a:t>
            </a:r>
          </a:p>
          <a:p>
            <a:pPr marL="266700" lvl="1" indent="-255588" fontAlgn="t"/>
            <a:r>
              <a:rPr lang="fi-FI" sz="2000" dirty="0"/>
              <a:t>Paina istutusputki maahan kohtisuoraan, älä iske voimalla.</a:t>
            </a:r>
          </a:p>
          <a:p>
            <a:pPr marL="266700" lvl="1" indent="-255588" fontAlgn="t"/>
            <a:r>
              <a:rPr lang="fi-FI" sz="2000" dirty="0"/>
              <a:t>Pese kädet ennen ruokailua ja taukoja, koska taimet on yleensä käsitelty kasvainsuojeluaineilla. </a:t>
            </a:r>
          </a:p>
          <a:p>
            <a:pPr marL="266700" lvl="1" indent="-255588" fontAlgn="t"/>
            <a:r>
              <a:rPr lang="fi-FI" sz="2000" dirty="0"/>
              <a:t>Sovita työtahti omaan kuntoon, pidä taukoja ja huolehdi riittävästä juomisesta ja syömisestä.</a:t>
            </a:r>
          </a:p>
          <a:p>
            <a:endParaRPr lang="fi-FI" sz="2000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E09C565-7640-9787-09A8-42C754DDF1AA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3ECF3E38-9801-704E-B3F4-7F1CD0A37E7A}" type="datetime1">
              <a:rPr lang="fi-FI" smtClean="0"/>
              <a:t>12.10.2026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B0BDAE9-B000-D287-3030-4DC17909F3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dirty="0"/>
              <a:t>Työturvallisuus omatoimisissa metsätöissä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0D458D9-69B4-015B-2AFB-311D0570E5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2DDC59-303F-0A4E-9788-3641A811C1C9}" type="slidenum">
              <a:rPr lang="fi-FI" smtClean="0"/>
              <a:t>12</a:t>
            </a:fld>
            <a:endParaRPr lang="fi-FI" dirty="0"/>
          </a:p>
        </p:txBody>
      </p:sp>
      <p:pic>
        <p:nvPicPr>
          <p:cNvPr id="9" name="Kuvan paikkamerkki 9">
            <a:extLst>
              <a:ext uri="{FF2B5EF4-FFF2-40B4-BE49-F238E27FC236}">
                <a16:creationId xmlns:a16="http://schemas.microsoft.com/office/drawing/2014/main" id="{829740DD-4CA3-0169-00F8-9A96335626C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024" b="5024"/>
          <a:stretch/>
        </p:blipFill>
        <p:spPr>
          <a:xfrm>
            <a:off x="8046647" y="1489856"/>
            <a:ext cx="3549039" cy="478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878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CE90D7-11EF-68F7-D2C0-A9DD2EA48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n paikkamerkki 8">
            <a:extLst>
              <a:ext uri="{FF2B5EF4-FFF2-40B4-BE49-F238E27FC236}">
                <a16:creationId xmlns:a16="http://schemas.microsoft.com/office/drawing/2014/main" id="{58A8AD8A-529A-7E95-3D44-C834B5E4EF3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41" r="6241"/>
          <a:stretch>
            <a:fillRect/>
          </a:stretch>
        </p:blipFill>
        <p:spPr>
          <a:xfrm>
            <a:off x="0" y="-18464"/>
            <a:ext cx="4014788" cy="6894928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167D8C9-FF87-8763-D290-3B7C263EB6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1999" y="1423384"/>
            <a:ext cx="7032626" cy="4882998"/>
          </a:xfrm>
          <a:ln>
            <a:noFill/>
            <a:headEnd w="lg" len="lg"/>
          </a:ln>
        </p:spPr>
        <p:txBody>
          <a:bodyPr/>
          <a:lstStyle/>
          <a:p>
            <a:pPr marL="266700" indent="-266700">
              <a:buFont typeface="Arial" panose="020B0604020202020204" pitchFamily="34" charset="0"/>
              <a:buChar char="•"/>
            </a:pPr>
            <a:r>
              <a:rPr lang="fi-FI" sz="2000" dirty="0"/>
              <a:t>Päähine auringonvalon suojaksi</a:t>
            </a:r>
          </a:p>
          <a:p>
            <a:pPr marL="266700" indent="-266700">
              <a:buFont typeface="Arial" panose="020B0604020202020204" pitchFamily="34" charset="0"/>
              <a:buChar char="•"/>
            </a:pPr>
            <a:r>
              <a:rPr lang="fi-FI" sz="2000" dirty="0"/>
              <a:t>Suojalasien käyttösuositus</a:t>
            </a:r>
          </a:p>
          <a:p>
            <a:pPr marL="266700" indent="-266700">
              <a:buFont typeface="Arial" panose="020B0604020202020204" pitchFamily="34" charset="0"/>
              <a:buChar char="•"/>
            </a:pPr>
            <a:r>
              <a:rPr lang="fi-FI" sz="2000" dirty="0"/>
              <a:t>Huomiovärinen pitkähihainen työpusero tai huomioliivi </a:t>
            </a:r>
            <a:br>
              <a:rPr lang="fi-FI" sz="2000" dirty="0"/>
            </a:br>
            <a:r>
              <a:rPr lang="fi-FI" sz="2000" dirty="0"/>
              <a:t>(jonka alla pitkähihainen pusero)</a:t>
            </a:r>
          </a:p>
          <a:p>
            <a:pPr marL="266700" indent="-266700">
              <a:buFont typeface="Arial" panose="020B0604020202020204" pitchFamily="34" charset="0"/>
              <a:buChar char="•"/>
            </a:pPr>
            <a:r>
              <a:rPr lang="fi-FI" sz="2000" dirty="0"/>
              <a:t>Nitriilipinnoitetut suojakäsineet (suojaavat kasvinsuojeluaineilta)</a:t>
            </a:r>
          </a:p>
          <a:p>
            <a:pPr marL="266700" indent="-266700">
              <a:buFont typeface="Arial" panose="020B0604020202020204" pitchFamily="34" charset="0"/>
              <a:buChar char="•"/>
            </a:pPr>
            <a:r>
              <a:rPr lang="fi-FI" sz="2000" dirty="0"/>
              <a:t>Pitkälahkeiset työhousut</a:t>
            </a:r>
          </a:p>
          <a:p>
            <a:pPr marL="266700" indent="-266700">
              <a:buFont typeface="Arial" panose="020B0604020202020204" pitchFamily="34" charset="0"/>
              <a:buChar char="•"/>
            </a:pPr>
            <a:r>
              <a:rPr lang="fi-FI" sz="2000" dirty="0"/>
              <a:t>Nilkkaa tukevat turva- tai maastokengät </a:t>
            </a:r>
            <a:br>
              <a:rPr lang="fi-FI" sz="2000" dirty="0"/>
            </a:br>
            <a:r>
              <a:rPr lang="fi-FI" sz="2000" dirty="0"/>
              <a:t>tai tukevapohjaiset saappaat</a:t>
            </a:r>
            <a:br>
              <a:rPr lang="fi-FI" sz="2000" dirty="0"/>
            </a:br>
            <a:endParaRPr lang="fi-FI" sz="2000" dirty="0"/>
          </a:p>
          <a:p>
            <a:pPr marL="0" indent="0">
              <a:buNone/>
            </a:pPr>
            <a:r>
              <a:rPr lang="fi-FI" sz="2000" dirty="0"/>
              <a:t>Ensiapupakkaus, puhelin ja juomapullo</a:t>
            </a:r>
          </a:p>
          <a:p>
            <a:endParaRPr lang="fi-FI" sz="2000" dirty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53D3FECD-5509-7CFF-77D7-39B27AD3C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9" y="549276"/>
            <a:ext cx="7032625" cy="737584"/>
          </a:xfrm>
        </p:spPr>
        <p:txBody>
          <a:bodyPr/>
          <a:lstStyle/>
          <a:p>
            <a:r>
              <a:rPr lang="fi-FI" dirty="0"/>
              <a:t>Henkilönsuojaimet istutustöissä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E613F69-D10C-869A-EC8A-F285036FDB4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323FB0C8-7403-7E45-9181-52DB75B88697}" type="datetime1">
              <a:rPr lang="fi-FI" smtClean="0">
                <a:solidFill>
                  <a:schemeClr val="bg1"/>
                </a:solidFill>
              </a:rPr>
              <a:t>12.10.2026</a:t>
            </a:fld>
            <a:endParaRPr lang="fi-FI">
              <a:solidFill>
                <a:schemeClr val="bg1"/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6D929D5-7690-FDB5-FB3D-AF66EE84B2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2DDC59-303F-0A4E-9788-3641A811C1C9}" type="slidenum">
              <a:rPr lang="fi-FI" smtClean="0"/>
              <a:t>13</a:t>
            </a:fld>
            <a:endParaRPr lang="fi-FI" dirty="0"/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5EB2EE51-7EBC-3B83-5C65-9D1A99A5C831}"/>
              </a:ext>
            </a:extLst>
          </p:cNvPr>
          <p:cNvCxnSpPr>
            <a:cxnSpLocks/>
          </p:cNvCxnSpPr>
          <p:nvPr/>
        </p:nvCxnSpPr>
        <p:spPr>
          <a:xfrm>
            <a:off x="1222218" y="1423384"/>
            <a:ext cx="3465762" cy="188232"/>
          </a:xfrm>
          <a:prstGeom prst="line">
            <a:avLst/>
          </a:prstGeom>
          <a:ln w="19050">
            <a:solidFill>
              <a:schemeClr val="bg1"/>
            </a:solidFill>
            <a:headEnd type="oval" w="lg" len="lg"/>
            <a:tailEnd type="oval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uora yhdysviiva 11">
            <a:extLst>
              <a:ext uri="{FF2B5EF4-FFF2-40B4-BE49-F238E27FC236}">
                <a16:creationId xmlns:a16="http://schemas.microsoft.com/office/drawing/2014/main" id="{868E7964-3045-3F06-94BC-272FA50F1A02}"/>
              </a:ext>
            </a:extLst>
          </p:cNvPr>
          <p:cNvCxnSpPr>
            <a:cxnSpLocks/>
          </p:cNvCxnSpPr>
          <p:nvPr/>
        </p:nvCxnSpPr>
        <p:spPr>
          <a:xfrm>
            <a:off x="2326741" y="2363170"/>
            <a:ext cx="2361239" cy="88212"/>
          </a:xfrm>
          <a:prstGeom prst="line">
            <a:avLst/>
          </a:prstGeom>
          <a:ln w="19050">
            <a:solidFill>
              <a:schemeClr val="bg1"/>
            </a:solidFill>
            <a:headEnd type="oval" w="lg" len="lg"/>
            <a:tailEnd type="oval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uora yhdysviiva 13">
            <a:extLst>
              <a:ext uri="{FF2B5EF4-FFF2-40B4-BE49-F238E27FC236}">
                <a16:creationId xmlns:a16="http://schemas.microsoft.com/office/drawing/2014/main" id="{6E3C994D-B289-E7CB-EA03-7CE3DC92A5EB}"/>
              </a:ext>
            </a:extLst>
          </p:cNvPr>
          <p:cNvCxnSpPr>
            <a:cxnSpLocks/>
          </p:cNvCxnSpPr>
          <p:nvPr/>
        </p:nvCxnSpPr>
        <p:spPr>
          <a:xfrm flipV="1">
            <a:off x="1804416" y="3202936"/>
            <a:ext cx="2883564" cy="860129"/>
          </a:xfrm>
          <a:prstGeom prst="line">
            <a:avLst/>
          </a:prstGeom>
          <a:ln w="19050">
            <a:solidFill>
              <a:schemeClr val="bg1"/>
            </a:solidFill>
            <a:headEnd type="oval" w="lg" len="lg"/>
            <a:tailEnd type="oval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uora yhdysviiva 15">
            <a:extLst>
              <a:ext uri="{FF2B5EF4-FFF2-40B4-BE49-F238E27FC236}">
                <a16:creationId xmlns:a16="http://schemas.microsoft.com/office/drawing/2014/main" id="{717A41E3-CCA6-0D67-429E-661C1A3E18DF}"/>
              </a:ext>
            </a:extLst>
          </p:cNvPr>
          <p:cNvCxnSpPr>
            <a:cxnSpLocks/>
          </p:cNvCxnSpPr>
          <p:nvPr/>
        </p:nvCxnSpPr>
        <p:spPr>
          <a:xfrm flipV="1">
            <a:off x="2453489" y="3973316"/>
            <a:ext cx="2234491" cy="905524"/>
          </a:xfrm>
          <a:prstGeom prst="line">
            <a:avLst/>
          </a:prstGeom>
          <a:ln w="19050">
            <a:solidFill>
              <a:schemeClr val="bg1"/>
            </a:solidFill>
            <a:headEnd type="oval" w="lg" len="lg"/>
            <a:tailEnd type="oval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uora yhdysviiva 17">
            <a:extLst>
              <a:ext uri="{FF2B5EF4-FFF2-40B4-BE49-F238E27FC236}">
                <a16:creationId xmlns:a16="http://schemas.microsoft.com/office/drawing/2014/main" id="{EAC50DBA-D5CB-DE3C-1C0B-E81E56C96D43}"/>
              </a:ext>
            </a:extLst>
          </p:cNvPr>
          <p:cNvCxnSpPr>
            <a:cxnSpLocks/>
          </p:cNvCxnSpPr>
          <p:nvPr/>
        </p:nvCxnSpPr>
        <p:spPr>
          <a:xfrm flipV="1">
            <a:off x="2453489" y="4375619"/>
            <a:ext cx="2234491" cy="1844206"/>
          </a:xfrm>
          <a:prstGeom prst="line">
            <a:avLst/>
          </a:prstGeom>
          <a:ln w="19050">
            <a:solidFill>
              <a:schemeClr val="bg1"/>
            </a:solidFill>
            <a:headEnd type="oval" w="lg" len="lg"/>
            <a:tailEnd type="oval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Kuvan paikkamerkki 14">
            <a:extLst>
              <a:ext uri="{FF2B5EF4-FFF2-40B4-BE49-F238E27FC236}">
                <a16:creationId xmlns:a16="http://schemas.microsoft.com/office/drawing/2014/main" id="{B41CEAE3-1BDF-5F83-6DEE-720ADEA63E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741" r="23593"/>
          <a:stretch>
            <a:fillRect/>
          </a:stretch>
        </p:blipFill>
        <p:spPr>
          <a:xfrm>
            <a:off x="9331119" y="4763566"/>
            <a:ext cx="1679340" cy="1679340"/>
          </a:xfrm>
          <a:custGeom>
            <a:avLst/>
            <a:gdLst>
              <a:gd name="connsiteX0" fmla="*/ 839670 w 1679340"/>
              <a:gd name="connsiteY0" fmla="*/ 0 h 1679340"/>
              <a:gd name="connsiteX1" fmla="*/ 1679340 w 1679340"/>
              <a:gd name="connsiteY1" fmla="*/ 839670 h 1679340"/>
              <a:gd name="connsiteX2" fmla="*/ 839670 w 1679340"/>
              <a:gd name="connsiteY2" fmla="*/ 1679340 h 1679340"/>
              <a:gd name="connsiteX3" fmla="*/ 0 w 1679340"/>
              <a:gd name="connsiteY3" fmla="*/ 839670 h 1679340"/>
              <a:gd name="connsiteX4" fmla="*/ 839670 w 1679340"/>
              <a:gd name="connsiteY4" fmla="*/ 0 h 167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9340" h="1679340">
                <a:moveTo>
                  <a:pt x="839670" y="0"/>
                </a:moveTo>
                <a:cubicBezTo>
                  <a:pt x="1303407" y="0"/>
                  <a:pt x="1679340" y="375933"/>
                  <a:pt x="1679340" y="839670"/>
                </a:cubicBezTo>
                <a:cubicBezTo>
                  <a:pt x="1679340" y="1303407"/>
                  <a:pt x="1303407" y="1679340"/>
                  <a:pt x="839670" y="1679340"/>
                </a:cubicBezTo>
                <a:cubicBezTo>
                  <a:pt x="375933" y="1679340"/>
                  <a:pt x="0" y="1303407"/>
                  <a:pt x="0" y="839670"/>
                </a:cubicBezTo>
                <a:cubicBezTo>
                  <a:pt x="0" y="375933"/>
                  <a:pt x="375933" y="0"/>
                  <a:pt x="83967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82146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7533A-0FF0-B059-C229-4E75C60C9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96908C-BDF8-3FCA-A4FE-78FB98D5B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94441"/>
            <a:ext cx="7208447" cy="2852737"/>
          </a:xfrm>
        </p:spPr>
        <p:txBody>
          <a:bodyPr anchor="b"/>
          <a:lstStyle/>
          <a:p>
            <a:r>
              <a:rPr lang="fi-FI" dirty="0"/>
              <a:t>Käsityökalujen turvallinen käyttö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05BA5D76-588E-0AB6-88C9-2E530FE43D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 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33A5BCF-7B92-7DEB-0EC9-970A21A5D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42267-416C-D342-A19E-4DC4CAEC4B3B}" type="datetime1">
              <a:rPr lang="fi-FI" smtClean="0"/>
              <a:t>12.10.2026</a:t>
            </a:fld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C604D35-A1FB-7761-9979-1BA3725511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2DDC59-303F-0A4E-9788-3641A811C1C9}" type="slidenum">
              <a:rPr lang="fi-FI" smtClean="0"/>
              <a:t>14</a:t>
            </a:fld>
            <a:endParaRPr lang="fi-FI"/>
          </a:p>
        </p:txBody>
      </p:sp>
      <p:pic>
        <p:nvPicPr>
          <p:cNvPr id="7" name="Kuvan paikkamerkki 9">
            <a:extLst>
              <a:ext uri="{FF2B5EF4-FFF2-40B4-BE49-F238E27FC236}">
                <a16:creationId xmlns:a16="http://schemas.microsoft.com/office/drawing/2014/main" id="{91F58662-6350-255F-0832-D52581BA101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266" r="35412"/>
          <a:stretch>
            <a:fillRect/>
          </a:stretch>
        </p:blipFill>
        <p:spPr>
          <a:xfrm>
            <a:off x="8046647" y="1489856"/>
            <a:ext cx="3549039" cy="4786791"/>
          </a:xfrm>
          <a:prstGeom prst="rect">
            <a:avLst/>
          </a:prstGeom>
        </p:spPr>
      </p:pic>
      <p:sp>
        <p:nvSpPr>
          <p:cNvPr id="3" name="Alatunnisteen paikkamerkki 5">
            <a:extLst>
              <a:ext uri="{FF2B5EF4-FFF2-40B4-BE49-F238E27FC236}">
                <a16:creationId xmlns:a16="http://schemas.microsoft.com/office/drawing/2014/main" id="{8B9A3745-E711-7555-F9AC-408B4A5794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1234" y="6356350"/>
            <a:ext cx="5337324" cy="365125"/>
          </a:xfrm>
        </p:spPr>
        <p:txBody>
          <a:bodyPr/>
          <a:lstStyle/>
          <a:p>
            <a:r>
              <a:rPr lang="fi-FI" dirty="0"/>
              <a:t>Työturvallisuus omatoimisissa metsätöissä</a:t>
            </a:r>
          </a:p>
        </p:txBody>
      </p:sp>
    </p:spTree>
    <p:extLst>
      <p:ext uri="{BB962C8B-B14F-4D97-AF65-F5344CB8AC3E}">
        <p14:creationId xmlns:p14="http://schemas.microsoft.com/office/powerpoint/2010/main" val="2442148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6F378-8B12-82CE-15CF-5F8A5555F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D45174-6679-DF7A-C725-3A6672FA5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Käsityökalujen turvallinen käyttö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A8F1191-0B73-D120-9940-250B1C8DFF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938" y="1521934"/>
            <a:ext cx="7040562" cy="4786791"/>
          </a:xfrm>
        </p:spPr>
        <p:txBody>
          <a:bodyPr/>
          <a:lstStyle/>
          <a:p>
            <a:r>
              <a:rPr lang="fi-FI" sz="2000" dirty="0"/>
              <a:t>Käsityökaluja käytetään metsässä esimerkiksi uudistusalojen heinäntorjuntaan ja pienikokoisen </a:t>
            </a:r>
            <a:br>
              <a:rPr lang="fi-FI" sz="2000" dirty="0"/>
            </a:br>
            <a:r>
              <a:rPr lang="fi-FI" sz="2000" dirty="0"/>
              <a:t>vesakon perkaukseen.</a:t>
            </a:r>
          </a:p>
          <a:p>
            <a:r>
              <a:rPr lang="fi-FI" sz="2000" dirty="0"/>
              <a:t>Turvallinen työskentely edellyttää oikeaa työtekniikkaa, terävien työvälineiden huoltoa ja huolellisuutta </a:t>
            </a:r>
            <a:br>
              <a:rPr lang="fi-FI" sz="2000" dirty="0"/>
            </a:br>
            <a:r>
              <a:rPr lang="fi-FI" sz="2000" dirty="0"/>
              <a:t>maastossa liikuttaessa.</a:t>
            </a:r>
          </a:p>
          <a:p>
            <a:r>
              <a:rPr lang="fi-FI" sz="2000" dirty="0"/>
              <a:t>Työvälineitä ovat esimerkiksi:</a:t>
            </a:r>
          </a:p>
          <a:p>
            <a:pPr lvl="1" fontAlgn="t"/>
            <a:r>
              <a:rPr lang="fi-FI" sz="2000" dirty="0"/>
              <a:t>vesuri</a:t>
            </a:r>
          </a:p>
          <a:p>
            <a:pPr lvl="1" fontAlgn="t"/>
            <a:r>
              <a:rPr lang="fi-FI" sz="2000" dirty="0"/>
              <a:t>raivausveitsi</a:t>
            </a:r>
          </a:p>
          <a:p>
            <a:pPr lvl="1" fontAlgn="t"/>
            <a:r>
              <a:rPr lang="fi-FI" sz="2000" dirty="0"/>
              <a:t>pikkuviikate ja </a:t>
            </a:r>
          </a:p>
          <a:p>
            <a:pPr lvl="1" fontAlgn="t"/>
            <a:r>
              <a:rPr lang="fi-FI" sz="2000" dirty="0"/>
              <a:t>muut leikkaavat käsityökalut</a:t>
            </a:r>
          </a:p>
          <a:p>
            <a:pPr marL="10800" indent="0">
              <a:buNone/>
            </a:pPr>
            <a:endParaRPr lang="fi-FI" sz="2000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D596A79-2B9F-5409-FD27-2DB860CBE37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3ECF3E38-9801-704E-B3F4-7F1CD0A37E7A}" type="datetime1">
              <a:rPr lang="fi-FI" smtClean="0"/>
              <a:t>12.10.2026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ACA4F41-9820-A072-DABE-29AEF6CFDA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dirty="0"/>
              <a:t>Työturvallisuus omatoimisissa metsätöissä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9DF103C-DD9D-31BF-8FDB-BA0899D2DE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2DDC59-303F-0A4E-9788-3641A811C1C9}" type="slidenum">
              <a:rPr lang="fi-FI" smtClean="0"/>
              <a:t>15</a:t>
            </a:fld>
            <a:endParaRPr lang="fi-FI" dirty="0"/>
          </a:p>
        </p:txBody>
      </p:sp>
      <p:pic>
        <p:nvPicPr>
          <p:cNvPr id="9" name="Kuvan paikkamerkki 9">
            <a:extLst>
              <a:ext uri="{FF2B5EF4-FFF2-40B4-BE49-F238E27FC236}">
                <a16:creationId xmlns:a16="http://schemas.microsoft.com/office/drawing/2014/main" id="{D1F4886C-ED58-CBE5-A18C-479255E0870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041" b="5041"/>
          <a:stretch/>
        </p:blipFill>
        <p:spPr>
          <a:xfrm>
            <a:off x="8046647" y="1489856"/>
            <a:ext cx="3549039" cy="478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1182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9E549-1D7A-1576-9C73-A4E7E61A2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302A12A-D585-219D-5A8A-0EA084CBD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Käsityökalujen turvallinen käyttö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1229A09-77BE-1641-0F45-796F3758A3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938" y="1522800"/>
            <a:ext cx="7078661" cy="4818869"/>
          </a:xfrm>
        </p:spPr>
        <p:txBody>
          <a:bodyPr/>
          <a:lstStyle/>
          <a:p>
            <a:pPr marL="10800" indent="0">
              <a:buNone/>
            </a:pPr>
            <a:r>
              <a:rPr lang="fi-FI" sz="2400" b="1" dirty="0"/>
              <a:t>Tyypillisiä vaaratekijöitä:</a:t>
            </a:r>
          </a:p>
          <a:p>
            <a:pPr lvl="1"/>
            <a:r>
              <a:rPr lang="fi-FI" sz="2000" dirty="0"/>
              <a:t>Terän osuminen jalkaan tai käteen.</a:t>
            </a:r>
          </a:p>
          <a:p>
            <a:pPr lvl="1"/>
            <a:r>
              <a:rPr lang="fi-FI" sz="2000" dirty="0"/>
              <a:t>Työkalun hallinnan menettäminen.</a:t>
            </a:r>
          </a:p>
          <a:p>
            <a:pPr lvl="1"/>
            <a:r>
              <a:rPr lang="fi-FI" sz="2000" dirty="0"/>
              <a:t>Oksien tai kasvillisuuden osuminen silmiin.</a:t>
            </a:r>
          </a:p>
          <a:p>
            <a:pPr lvl="1"/>
            <a:r>
              <a:rPr lang="fi-FI" sz="2000" dirty="0"/>
              <a:t>Kasvillisuuden peittämät kivet, kannot ja kuopat aiheuttavat kaatumis- ja kompastumisriskin.</a:t>
            </a:r>
          </a:p>
          <a:p>
            <a:pPr lvl="1"/>
            <a:r>
              <a:rPr lang="fi-FI" sz="2000" dirty="0"/>
              <a:t>Kurottelu, kumara työasento ja toistuva voimankäyttö.</a:t>
            </a:r>
          </a:p>
          <a:p>
            <a:pPr lvl="1"/>
            <a:r>
              <a:rPr lang="fi-FI" sz="2000" dirty="0"/>
              <a:t>Liian pieni turvaetäisyys muihin ihmisiin.</a:t>
            </a:r>
          </a:p>
          <a:p>
            <a:pPr lvl="1"/>
            <a:endParaRPr lang="fi-FI" sz="2000" dirty="0"/>
          </a:p>
          <a:p>
            <a:pPr lvl="1"/>
            <a:endParaRPr lang="fi-FI" sz="2000" dirty="0"/>
          </a:p>
          <a:p>
            <a:endParaRPr lang="fi-FI" sz="2000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AA62979-47C2-954A-27E0-18945005A9E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3ECF3E38-9801-704E-B3F4-7F1CD0A37E7A}" type="datetime1">
              <a:rPr lang="fi-FI" smtClean="0"/>
              <a:t>12.10.2026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4C9560E-D07A-B494-F8AC-DB0719DD7F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dirty="0"/>
              <a:t>Työturvallisuus omatoimisissa metsätöissä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3FC6BD6-A52A-2B14-4B31-73A77BB773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2DDC59-303F-0A4E-9788-3641A811C1C9}" type="slidenum">
              <a:rPr lang="fi-FI" smtClean="0"/>
              <a:t>16</a:t>
            </a:fld>
            <a:endParaRPr lang="fi-FI" dirty="0"/>
          </a:p>
        </p:txBody>
      </p:sp>
      <p:pic>
        <p:nvPicPr>
          <p:cNvPr id="9" name="Kuvan paikkamerkki 9">
            <a:extLst>
              <a:ext uri="{FF2B5EF4-FFF2-40B4-BE49-F238E27FC236}">
                <a16:creationId xmlns:a16="http://schemas.microsoft.com/office/drawing/2014/main" id="{D23AAC07-F221-B149-C4E0-D036BD81C6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286" r="25286"/>
          <a:stretch/>
        </p:blipFill>
        <p:spPr>
          <a:xfrm>
            <a:off x="8046647" y="1489856"/>
            <a:ext cx="3549039" cy="478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6787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n paikkamerkki 9">
            <a:extLst>
              <a:ext uri="{FF2B5EF4-FFF2-40B4-BE49-F238E27FC236}">
                <a16:creationId xmlns:a16="http://schemas.microsoft.com/office/drawing/2014/main" id="{3897105C-2400-2B0B-B2D8-E31C6C9F11B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1232" r="11232"/>
          <a:stretch>
            <a:fillRect/>
          </a:stretch>
        </p:blipFill>
        <p:spPr>
          <a:prstGeom prst="rect">
            <a:avLst/>
          </a:prstGeom>
          <a:solidFill>
            <a:srgbClr val="FFFFFF"/>
          </a:solidFill>
        </p:spPr>
      </p:pic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3153BD9-C33F-7D6B-463D-79083C0286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bg1"/>
                </a:solidFill>
              </a:rPr>
              <a:t>Päähine auringonvalon suojaksi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bg1"/>
                </a:solidFill>
              </a:rPr>
              <a:t>Suojalasit suojaavat silmiä oksilta ja roskilta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bg1"/>
                </a:solidFill>
              </a:rPr>
              <a:t>Työkäsineet pitävän otteen varmistamiseksi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bg1"/>
                </a:solidFill>
              </a:rPr>
              <a:t>Pitkälahkeiset housut ja peittävä vaatetus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bg1"/>
                </a:solidFill>
              </a:rPr>
              <a:t>Nilkkaa tukevat maastokengät tai turvasaappaat vähentävät liukastumis- ja kompastumisriskiä</a:t>
            </a:r>
          </a:p>
          <a:p>
            <a:pPr>
              <a:buClr>
                <a:schemeClr val="bg1"/>
              </a:buClr>
            </a:pPr>
            <a:endParaRPr lang="fi-FI" dirty="0">
              <a:solidFill>
                <a:schemeClr val="bg1"/>
              </a:solidFill>
            </a:endParaRPr>
          </a:p>
          <a:p>
            <a:pPr marL="0" indent="0">
              <a:buClr>
                <a:schemeClr val="bg1"/>
              </a:buClr>
              <a:buNone/>
            </a:pPr>
            <a:r>
              <a:rPr lang="fi-FI" dirty="0">
                <a:solidFill>
                  <a:schemeClr val="bg1"/>
                </a:solidFill>
              </a:rPr>
              <a:t>Ensiapupakkaus, puhelin ja juomapullo</a:t>
            </a:r>
          </a:p>
          <a:p>
            <a:pPr>
              <a:buClr>
                <a:schemeClr val="bg1"/>
              </a:buClr>
            </a:pPr>
            <a:endParaRPr lang="fi-FI" dirty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</a:pPr>
            <a:endParaRPr lang="fi-FI" dirty="0">
              <a:solidFill>
                <a:schemeClr val="bg1"/>
              </a:solidFill>
            </a:endParaRP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A9A4D2C3-B2AF-B2B0-103A-A1EE357B4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</a:rPr>
              <a:t>Henkilönsuojaimet käsityökaluilla työskenneltäessä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45BD5BB-DA4C-C91A-EE50-FE9A6DD3C362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323FB0C8-7403-7E45-9181-52DB75B88697}" type="datetime1">
              <a:rPr lang="fi-FI" smtClean="0">
                <a:solidFill>
                  <a:schemeClr val="bg1"/>
                </a:solidFill>
              </a:rPr>
              <a:t>12.10.2026</a:t>
            </a:fld>
            <a:endParaRPr lang="fi-FI">
              <a:solidFill>
                <a:schemeClr val="bg1"/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02A4766-5183-7D2B-0303-E82AE2369E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2DDC59-303F-0A4E-9788-3641A811C1C9}" type="slidenum">
              <a:rPr lang="fi-FI" smtClean="0"/>
              <a:t>17</a:t>
            </a:fld>
            <a:endParaRPr lang="fi-FI" dirty="0"/>
          </a:p>
        </p:txBody>
      </p:sp>
      <p:pic>
        <p:nvPicPr>
          <p:cNvPr id="8" name="Kuvan paikkamerkki 14">
            <a:extLst>
              <a:ext uri="{FF2B5EF4-FFF2-40B4-BE49-F238E27FC236}">
                <a16:creationId xmlns:a16="http://schemas.microsoft.com/office/drawing/2014/main" id="{B59A24FF-9FB1-BA6A-C033-0C4464C2B76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741" r="23593"/>
          <a:stretch>
            <a:fillRect/>
          </a:stretch>
        </p:blipFill>
        <p:spPr>
          <a:xfrm>
            <a:off x="9337151" y="4490110"/>
            <a:ext cx="1679340" cy="1679340"/>
          </a:xfrm>
          <a:custGeom>
            <a:avLst/>
            <a:gdLst>
              <a:gd name="connsiteX0" fmla="*/ 839670 w 1679340"/>
              <a:gd name="connsiteY0" fmla="*/ 0 h 1679340"/>
              <a:gd name="connsiteX1" fmla="*/ 1679340 w 1679340"/>
              <a:gd name="connsiteY1" fmla="*/ 839670 h 1679340"/>
              <a:gd name="connsiteX2" fmla="*/ 839670 w 1679340"/>
              <a:gd name="connsiteY2" fmla="*/ 1679340 h 1679340"/>
              <a:gd name="connsiteX3" fmla="*/ 0 w 1679340"/>
              <a:gd name="connsiteY3" fmla="*/ 839670 h 1679340"/>
              <a:gd name="connsiteX4" fmla="*/ 839670 w 1679340"/>
              <a:gd name="connsiteY4" fmla="*/ 0 h 167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9340" h="1679340">
                <a:moveTo>
                  <a:pt x="839670" y="0"/>
                </a:moveTo>
                <a:cubicBezTo>
                  <a:pt x="1303407" y="0"/>
                  <a:pt x="1679340" y="375933"/>
                  <a:pt x="1679340" y="839670"/>
                </a:cubicBezTo>
                <a:cubicBezTo>
                  <a:pt x="1679340" y="1303407"/>
                  <a:pt x="1303407" y="1679340"/>
                  <a:pt x="839670" y="1679340"/>
                </a:cubicBezTo>
                <a:cubicBezTo>
                  <a:pt x="375933" y="1679340"/>
                  <a:pt x="0" y="1303407"/>
                  <a:pt x="0" y="839670"/>
                </a:cubicBezTo>
                <a:cubicBezTo>
                  <a:pt x="0" y="375933"/>
                  <a:pt x="375933" y="0"/>
                  <a:pt x="839670" y="0"/>
                </a:cubicBezTo>
                <a:close/>
              </a:path>
            </a:pathLst>
          </a:custGeom>
        </p:spPr>
      </p:pic>
      <p:cxnSp>
        <p:nvCxnSpPr>
          <p:cNvPr id="11" name="Suora yhdysviiva 10">
            <a:extLst>
              <a:ext uri="{FF2B5EF4-FFF2-40B4-BE49-F238E27FC236}">
                <a16:creationId xmlns:a16="http://schemas.microsoft.com/office/drawing/2014/main" id="{0EFFFF1A-05A0-6B19-94E7-AC98AD24F93A}"/>
              </a:ext>
            </a:extLst>
          </p:cNvPr>
          <p:cNvCxnSpPr>
            <a:cxnSpLocks/>
          </p:cNvCxnSpPr>
          <p:nvPr/>
        </p:nvCxnSpPr>
        <p:spPr>
          <a:xfrm>
            <a:off x="1605776" y="1538868"/>
            <a:ext cx="3111190" cy="1538869"/>
          </a:xfrm>
          <a:prstGeom prst="line">
            <a:avLst/>
          </a:prstGeom>
          <a:ln w="19050">
            <a:solidFill>
              <a:schemeClr val="bg1"/>
            </a:solidFill>
            <a:headEnd type="oval" w="lg" len="lg"/>
            <a:tailEnd type="oval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uora yhdysviiva 13">
            <a:extLst>
              <a:ext uri="{FF2B5EF4-FFF2-40B4-BE49-F238E27FC236}">
                <a16:creationId xmlns:a16="http://schemas.microsoft.com/office/drawing/2014/main" id="{40535CB7-39C3-6B21-2AA1-B2D566254CFE}"/>
              </a:ext>
            </a:extLst>
          </p:cNvPr>
          <p:cNvCxnSpPr>
            <a:cxnSpLocks/>
          </p:cNvCxnSpPr>
          <p:nvPr/>
        </p:nvCxnSpPr>
        <p:spPr>
          <a:xfrm flipV="1">
            <a:off x="758283" y="3504976"/>
            <a:ext cx="3958683" cy="562354"/>
          </a:xfrm>
          <a:prstGeom prst="line">
            <a:avLst/>
          </a:prstGeom>
          <a:ln w="19050">
            <a:solidFill>
              <a:schemeClr val="bg1"/>
            </a:solidFill>
            <a:headEnd type="oval" w="lg" len="lg"/>
            <a:tailEnd type="oval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uora yhdysviiva 15">
            <a:extLst>
              <a:ext uri="{FF2B5EF4-FFF2-40B4-BE49-F238E27FC236}">
                <a16:creationId xmlns:a16="http://schemas.microsoft.com/office/drawing/2014/main" id="{F76E55CC-F63E-9DEF-80A2-3C4EC8C493F9}"/>
              </a:ext>
            </a:extLst>
          </p:cNvPr>
          <p:cNvCxnSpPr>
            <a:cxnSpLocks/>
          </p:cNvCxnSpPr>
          <p:nvPr/>
        </p:nvCxnSpPr>
        <p:spPr>
          <a:xfrm flipV="1">
            <a:off x="1293541" y="3963419"/>
            <a:ext cx="3423425" cy="608581"/>
          </a:xfrm>
          <a:prstGeom prst="line">
            <a:avLst/>
          </a:prstGeom>
          <a:ln w="19050">
            <a:solidFill>
              <a:schemeClr val="bg1"/>
            </a:solidFill>
            <a:headEnd type="oval" w="lg" len="lg"/>
            <a:tailEnd type="oval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kstiruutu 12">
            <a:extLst>
              <a:ext uri="{FF2B5EF4-FFF2-40B4-BE49-F238E27FC236}">
                <a16:creationId xmlns:a16="http://schemas.microsoft.com/office/drawing/2014/main" id="{C6E41798-3B92-D502-CA6C-2E3E060C29D3}"/>
              </a:ext>
            </a:extLst>
          </p:cNvPr>
          <p:cNvSpPr txBox="1"/>
          <p:nvPr/>
        </p:nvSpPr>
        <p:spPr>
          <a:xfrm>
            <a:off x="113371" y="6327883"/>
            <a:ext cx="25856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900" dirty="0">
                <a:solidFill>
                  <a:schemeClr val="bg1"/>
                </a:solidFill>
              </a:rPr>
              <a:t>Kuva: Arto Mutikainen / Työturvallisuus omatoimisissa metsätöissä 2024</a:t>
            </a:r>
          </a:p>
        </p:txBody>
      </p:sp>
    </p:spTree>
    <p:extLst>
      <p:ext uri="{BB962C8B-B14F-4D97-AF65-F5344CB8AC3E}">
        <p14:creationId xmlns:p14="http://schemas.microsoft.com/office/powerpoint/2010/main" val="724469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Kuva 19">
            <a:extLst>
              <a:ext uri="{FF2B5EF4-FFF2-40B4-BE49-F238E27FC236}">
                <a16:creationId xmlns:a16="http://schemas.microsoft.com/office/drawing/2014/main" id="{D91BBCAC-2CB7-12A6-EF09-57687976DFE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486" r="11859"/>
          <a:stretch>
            <a:fillRect/>
          </a:stretch>
        </p:blipFill>
        <p:spPr>
          <a:xfrm>
            <a:off x="6182031" y="1521975"/>
            <a:ext cx="1509589" cy="3157711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8D0DA3D-203B-6B99-5C37-DAB34D2C7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Käsityökalujen turvallinen käyttö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05F8FD8-DF74-5655-8BB4-236EC71D9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639" y="1407381"/>
            <a:ext cx="5567361" cy="4634133"/>
          </a:xfrm>
        </p:spPr>
        <p:txBody>
          <a:bodyPr/>
          <a:lstStyle/>
          <a:p>
            <a:pPr marL="225425" indent="-225425" fontAlgn="t">
              <a:buFont typeface="Arial" panose="020B0604020202020204" pitchFamily="34" charset="0"/>
              <a:buChar char="•"/>
            </a:pPr>
            <a:r>
              <a:rPr lang="fi-FI" sz="1600" dirty="0"/>
              <a:t>Valitse työväline poistettavan kasvillisuuden koon mukaan.</a:t>
            </a:r>
          </a:p>
          <a:p>
            <a:pPr marL="225425" lvl="0" indent="-225425" fontAlgn="t">
              <a:buFont typeface="Arial" panose="020B0604020202020204" pitchFamily="34" charset="0"/>
              <a:buChar char="•"/>
            </a:pPr>
            <a:r>
              <a:rPr lang="fi-FI" sz="1600" dirty="0"/>
              <a:t>Tarkista työvälineen kunto ennen työn aloittamista, </a:t>
            </a:r>
            <a:br>
              <a:rPr lang="fi-FI" sz="1600" dirty="0"/>
            </a:br>
            <a:r>
              <a:rPr lang="fi-FI" sz="1600" dirty="0"/>
              <a:t>mm. terän ja kahvan kiinnitys. </a:t>
            </a:r>
          </a:p>
          <a:p>
            <a:pPr marL="225425" lvl="0" indent="-225425" fontAlgn="t">
              <a:buFont typeface="Arial" panose="020B0604020202020204" pitchFamily="34" charset="0"/>
              <a:buChar char="•"/>
            </a:pPr>
            <a:r>
              <a:rPr lang="fi-FI" sz="1600" dirty="0"/>
              <a:t>Käytä työkäsineitä, silmäsuojaimia, nilkkaa tukevia </a:t>
            </a:r>
            <a:br>
              <a:rPr lang="fi-FI" sz="1600" dirty="0"/>
            </a:br>
            <a:r>
              <a:rPr lang="fi-FI" sz="1600" dirty="0"/>
              <a:t>jalkineita ja suojaavaa vaatetusta.</a:t>
            </a:r>
          </a:p>
          <a:p>
            <a:pPr marL="225425" lvl="0" indent="-225425" fontAlgn="t">
              <a:buFont typeface="Arial" panose="020B0604020202020204" pitchFamily="34" charset="0"/>
              <a:buChar char="•"/>
            </a:pPr>
            <a:r>
              <a:rPr lang="fi-FI" sz="1600" dirty="0"/>
              <a:t>Käytä työkalua rauhallisesti ja hallitusti. Pidä terän </a:t>
            </a:r>
            <a:br>
              <a:rPr lang="fi-FI" sz="1600" dirty="0"/>
            </a:br>
            <a:r>
              <a:rPr lang="fi-FI" sz="1600" dirty="0"/>
              <a:t>liikerata poissa jalkojen ja vapaan käden suunnasta.</a:t>
            </a:r>
          </a:p>
          <a:p>
            <a:pPr marL="225425" lvl="0" indent="-225425" fontAlgn="t">
              <a:buFont typeface="Arial" panose="020B0604020202020204" pitchFamily="34" charset="0"/>
              <a:buChar char="•"/>
            </a:pPr>
            <a:r>
              <a:rPr lang="fi-FI" sz="1600" dirty="0"/>
              <a:t>Säilytä riittävä etäisyys muihin ihmisiin.</a:t>
            </a:r>
          </a:p>
          <a:p>
            <a:pPr marL="225425" lvl="0" indent="-225425" fontAlgn="t">
              <a:buFont typeface="Arial" panose="020B0604020202020204" pitchFamily="34" charset="0"/>
              <a:buChar char="•"/>
            </a:pPr>
            <a:r>
              <a:rPr lang="fi-FI" sz="1600" dirty="0"/>
              <a:t>Työskentele tukevassa ja ergonomisessa asennossa. </a:t>
            </a:r>
            <a:br>
              <a:rPr lang="fi-FI" sz="1600" dirty="0"/>
            </a:br>
            <a:r>
              <a:rPr lang="fi-FI" sz="1600" dirty="0"/>
              <a:t>Vältä liian matalaa tai kiertynyttä työasentoa. </a:t>
            </a:r>
          </a:p>
          <a:p>
            <a:pPr marL="225425" lvl="0" indent="-225425" fontAlgn="t">
              <a:buFont typeface="Arial" panose="020B0604020202020204" pitchFamily="34" charset="0"/>
              <a:buChar char="•"/>
            </a:pPr>
            <a:r>
              <a:rPr lang="fi-FI" sz="1600" dirty="0"/>
              <a:t>Kuljeta ja säilytä terävä työkalu suojattuna.</a:t>
            </a:r>
          </a:p>
          <a:p>
            <a:pPr marL="225425" lvl="0" indent="-225425" fontAlgn="t">
              <a:buFont typeface="Arial" panose="020B0604020202020204" pitchFamily="34" charset="0"/>
              <a:buChar char="•"/>
            </a:pPr>
            <a:r>
              <a:rPr lang="fi-FI" sz="1600" dirty="0"/>
              <a:t>Huolla työkalut säännöllisesti. Puhdista ja teroita terä, </a:t>
            </a:r>
            <a:br>
              <a:rPr lang="fi-FI" sz="1600" dirty="0"/>
            </a:br>
            <a:r>
              <a:rPr lang="fi-FI" sz="1600" dirty="0"/>
              <a:t>ja tarkista terän kiinnitys. Terävä työkalu tekee työstä turvallisempaa, kevyempää ja tarkempaa.</a:t>
            </a:r>
          </a:p>
          <a:p>
            <a:pPr marL="225425" lvl="0" indent="-225425" fontAlgn="t">
              <a:buFont typeface="Arial" panose="020B0604020202020204" pitchFamily="34" charset="0"/>
              <a:buChar char="•"/>
            </a:pPr>
            <a:endParaRPr lang="fi-FI" sz="1600" dirty="0"/>
          </a:p>
          <a:p>
            <a:pPr marL="225425" indent="-225425"/>
            <a:endParaRPr lang="fi-FI" sz="160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0D4C685-335D-45AE-8F16-81C962EE8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2D98B-F5EC-A54A-B729-F2216FC8CA2D}" type="datetime1">
              <a:rPr lang="fi-FI" smtClean="0"/>
              <a:t>12.10.2026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9AB0849-5506-FD5C-C71B-60F122D576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39126" y="6415212"/>
            <a:ext cx="3301716" cy="365125"/>
          </a:xfrm>
        </p:spPr>
        <p:txBody>
          <a:bodyPr/>
          <a:lstStyle/>
          <a:p>
            <a:r>
              <a:rPr lang="fi-FI" dirty="0"/>
              <a:t>Työturvallisuus omatoimisissa metsätöissä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84EB958-14E6-D352-2093-66926F0A49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2DDC59-303F-0A4E-9788-3641A811C1C9}" type="slidenum">
              <a:rPr lang="fi-FI" smtClean="0"/>
              <a:t>18</a:t>
            </a:fld>
            <a:endParaRPr lang="fi-FI"/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26D355CA-F3D0-65F3-A03D-ADF8E7A429E2}"/>
              </a:ext>
            </a:extLst>
          </p:cNvPr>
          <p:cNvSpPr/>
          <p:nvPr/>
        </p:nvSpPr>
        <p:spPr>
          <a:xfrm>
            <a:off x="9796521" y="4775734"/>
            <a:ext cx="1802057" cy="823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r>
              <a:rPr lang="fi-FI" sz="1400" dirty="0">
                <a:solidFill>
                  <a:schemeClr val="tx1"/>
                </a:solidFill>
              </a:rPr>
              <a:t>Yhden käden vesuri</a:t>
            </a:r>
          </a:p>
          <a:p>
            <a:r>
              <a:rPr lang="fi-FI" sz="900" dirty="0">
                <a:solidFill>
                  <a:schemeClr val="tx1"/>
                </a:solidFill>
              </a:rPr>
              <a:t>Kuva: Arto Mutikainen / Työturvallisuus omatoimisissa metsätöissä 2024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F5B489BA-421A-6BBE-D9D6-15406783FC81}"/>
              </a:ext>
            </a:extLst>
          </p:cNvPr>
          <p:cNvSpPr/>
          <p:nvPr/>
        </p:nvSpPr>
        <p:spPr>
          <a:xfrm>
            <a:off x="6182031" y="4775735"/>
            <a:ext cx="1404583" cy="4501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r>
              <a:rPr lang="fi-FI" sz="1400" dirty="0">
                <a:solidFill>
                  <a:schemeClr val="tx1"/>
                </a:solidFill>
              </a:rPr>
              <a:t>Raivausveitsi</a:t>
            </a:r>
          </a:p>
          <a:p>
            <a:r>
              <a:rPr lang="fi-FI" sz="900" dirty="0">
                <a:solidFill>
                  <a:schemeClr val="tx1"/>
                </a:solidFill>
              </a:rPr>
              <a:t>Kuva: Arto Mutikainen / Työturvallisuus omatoimisissa metsätöissä 2024</a:t>
            </a:r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6FAEF7B9-9852-0D3C-C5F4-B4672551C277}"/>
              </a:ext>
            </a:extLst>
          </p:cNvPr>
          <p:cNvSpPr/>
          <p:nvPr/>
        </p:nvSpPr>
        <p:spPr>
          <a:xfrm>
            <a:off x="7808260" y="4775735"/>
            <a:ext cx="1870741" cy="4501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r>
              <a:rPr lang="fi-FI" sz="1400" dirty="0">
                <a:solidFill>
                  <a:schemeClr val="tx1"/>
                </a:solidFill>
              </a:rPr>
              <a:t>Pikkuviikate</a:t>
            </a:r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A24ACAAE-7051-C307-2899-F8DDC5A7202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403" r="15160"/>
          <a:stretch>
            <a:fillRect/>
          </a:stretch>
        </p:blipFill>
        <p:spPr>
          <a:xfrm>
            <a:off x="9764640" y="1521976"/>
            <a:ext cx="1833938" cy="3157711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F57A2DCE-5701-1E60-2B3A-492130175FB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264" t="23976" r="9584" b="13181"/>
          <a:stretch>
            <a:fillRect/>
          </a:stretch>
        </p:blipFill>
        <p:spPr>
          <a:xfrm rot="5400000">
            <a:off x="7146374" y="2183863"/>
            <a:ext cx="3157711" cy="183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974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8CAF3-FCCF-1BC9-6EB1-9470B5089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865D504-9EEA-C7BF-C66B-3E346CC08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94441"/>
            <a:ext cx="7580971" cy="2852737"/>
          </a:xfrm>
        </p:spPr>
        <p:txBody>
          <a:bodyPr anchor="b"/>
          <a:lstStyle/>
          <a:p>
            <a:r>
              <a:rPr lang="fi-FI" dirty="0"/>
              <a:t>Moottorityökalujen turvallinen käyttö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9B8FBE5C-2ADD-3D7A-FB66-272F5E35B5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 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C175B9F-423F-1316-DC34-C44953B3D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42267-416C-D342-A19E-4DC4CAEC4B3B}" type="datetime1">
              <a:rPr lang="fi-FI" smtClean="0"/>
              <a:t>12.10.2026</a:t>
            </a:fld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47AE423-A36B-900B-EBE0-2ACF5D31D9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2DDC59-303F-0A4E-9788-3641A811C1C9}" type="slidenum">
              <a:rPr lang="fi-FI" smtClean="0"/>
              <a:t>19</a:t>
            </a:fld>
            <a:endParaRPr lang="fi-FI"/>
          </a:p>
        </p:txBody>
      </p:sp>
      <p:pic>
        <p:nvPicPr>
          <p:cNvPr id="7" name="Kuvan paikkamerkki 9">
            <a:extLst>
              <a:ext uri="{FF2B5EF4-FFF2-40B4-BE49-F238E27FC236}">
                <a16:creationId xmlns:a16="http://schemas.microsoft.com/office/drawing/2014/main" id="{AC039DDA-4BA3-A600-A308-DE7401764BB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85" b="7765"/>
          <a:stretch>
            <a:fillRect/>
          </a:stretch>
        </p:blipFill>
        <p:spPr>
          <a:xfrm>
            <a:off x="8046647" y="1489856"/>
            <a:ext cx="3549039" cy="4786791"/>
          </a:xfrm>
          <a:prstGeom prst="rect">
            <a:avLst/>
          </a:prstGeom>
        </p:spPr>
      </p:pic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AE491100-45E8-6756-3E2C-7427876A13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39126" y="6415212"/>
            <a:ext cx="3301716" cy="365125"/>
          </a:xfrm>
        </p:spPr>
        <p:txBody>
          <a:bodyPr/>
          <a:lstStyle/>
          <a:p>
            <a:r>
              <a:rPr lang="fi-FI" dirty="0"/>
              <a:t>Työturvallisuus omatoimisissa metsätöissä</a:t>
            </a:r>
          </a:p>
        </p:txBody>
      </p:sp>
    </p:spTree>
    <p:extLst>
      <p:ext uri="{BB962C8B-B14F-4D97-AF65-F5344CB8AC3E}">
        <p14:creationId xmlns:p14="http://schemas.microsoft.com/office/powerpoint/2010/main" val="8286644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67A06-B33B-1677-3D61-2BC1D9178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in paikkamerkki 3">
            <a:extLst>
              <a:ext uri="{FF2B5EF4-FFF2-40B4-BE49-F238E27FC236}">
                <a16:creationId xmlns:a16="http://schemas.microsoft.com/office/drawing/2014/main" id="{78F80C10-F291-1C50-7595-A9DED8D9278D}"/>
              </a:ext>
            </a:extLst>
          </p:cNvPr>
          <p:cNvSpPr txBox="1">
            <a:spLocks/>
          </p:cNvSpPr>
          <p:nvPr/>
        </p:nvSpPr>
        <p:spPr>
          <a:xfrm>
            <a:off x="2190484" y="4950223"/>
            <a:ext cx="5611090" cy="1108647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00" b="0" i="0" u="none" strike="noStrike" cap="none">
                <a:solidFill>
                  <a:schemeClr val="tx1">
                    <a:tint val="75000"/>
                  </a:schemeClr>
                </a:solidFill>
                <a:latin typeface="+mn-lt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0800" algn="l"/>
            <a:r>
              <a:rPr lang="fi-FI" sz="2000" b="1" dirty="0">
                <a:solidFill>
                  <a:schemeClr val="accent1"/>
                </a:solidFill>
              </a:rPr>
              <a:t>Miten työskentelet raivaussahalla turvallisesti ja oikeaoppisesti?  </a:t>
            </a:r>
            <a:r>
              <a:rPr lang="fi-FI" sz="2000" b="1" dirty="0">
                <a:solidFill>
                  <a:schemeClr val="bg1"/>
                </a:solidFill>
                <a:hlinkClick r:id="rId2"/>
              </a:rPr>
              <a:t>Katso video </a:t>
            </a:r>
            <a:endParaRPr lang="fi-FI" sz="2000" b="1" i="1" dirty="0">
              <a:solidFill>
                <a:schemeClr val="bg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E6260B6-D401-A646-51EE-3C3A55F8C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Moottorityökalujen turvallinen käyttö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3F2228E-6CE9-4235-F671-EFD14C558A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938" y="1521934"/>
            <a:ext cx="7040562" cy="2911521"/>
          </a:xfrm>
        </p:spPr>
        <p:txBody>
          <a:bodyPr/>
          <a:lstStyle/>
          <a:p>
            <a:r>
              <a:rPr lang="fi-FI" sz="2000" b="1" dirty="0"/>
              <a:t>Raivaussahaa</a:t>
            </a:r>
            <a:r>
              <a:rPr lang="fi-FI" sz="2000" dirty="0"/>
              <a:t> käytetään pääasiassa taimikon harvennuksessa ja varhaisperkauksessa sekä kasvatusmetsien ja uudistusalojen ennakkoraivauksessa. </a:t>
            </a:r>
          </a:p>
          <a:p>
            <a:r>
              <a:rPr lang="fi-FI" sz="2000" dirty="0"/>
              <a:t>Puunkorjuu </a:t>
            </a:r>
            <a:r>
              <a:rPr lang="fi-FI" sz="2000" b="1" dirty="0"/>
              <a:t>moottorisahalla</a:t>
            </a:r>
            <a:r>
              <a:rPr lang="fi-FI" sz="2000" dirty="0"/>
              <a:t> kuuluu metsänomistajan vaativimpiin omatoimisiin metsätöihin. </a:t>
            </a:r>
          </a:p>
          <a:p>
            <a:r>
              <a:rPr lang="fi-FI" sz="2000" dirty="0"/>
              <a:t>Turvallinen työskentely moottorityökaluilla edellyttää oikeaa työtekniikkaa, työvälineiden kunnossapitoa, huolellisuutta ja oikeiden turvavarusteiden ja henkilösuojaimien käyttöä.</a:t>
            </a:r>
          </a:p>
          <a:p>
            <a:pPr lvl="1" fontAlgn="t"/>
            <a:endParaRPr lang="fi-FI" sz="2000" dirty="0"/>
          </a:p>
          <a:p>
            <a:endParaRPr lang="fi-FI" sz="2000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376CA3C-9D6A-E69F-6184-B2417BDDC64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3ECF3E38-9801-704E-B3F4-7F1CD0A37E7A}" type="datetime1">
              <a:rPr lang="fi-FI" smtClean="0"/>
              <a:t>12.10.2026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E425A32-D23E-058C-DAB8-1D6E5D7AE3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dirty="0"/>
              <a:t>Työturvallisuus omatoimisissa metsätöissä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482EA88-51EB-0818-E9BA-332424867C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2DDC59-303F-0A4E-9788-3641A811C1C9}" type="slidenum">
              <a:rPr lang="fi-FI" smtClean="0"/>
              <a:t>20</a:t>
            </a:fld>
            <a:endParaRPr lang="fi-FI" dirty="0"/>
          </a:p>
        </p:txBody>
      </p:sp>
      <p:pic>
        <p:nvPicPr>
          <p:cNvPr id="9" name="Kuvan paikkamerkki 9">
            <a:extLst>
              <a:ext uri="{FF2B5EF4-FFF2-40B4-BE49-F238E27FC236}">
                <a16:creationId xmlns:a16="http://schemas.microsoft.com/office/drawing/2014/main" id="{E045E685-9C4F-B0CB-95D3-DF9E25924A3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041" b="5041"/>
          <a:stretch/>
        </p:blipFill>
        <p:spPr>
          <a:xfrm>
            <a:off x="8046647" y="1489856"/>
            <a:ext cx="3549039" cy="478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5344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43A68-ED1C-7E25-B245-090DA530B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5FB8363-DDAF-42E8-32CE-F00BAC03D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Moottorityökalujen turvallinen käyttö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7C90E50-5BF1-C5CC-7808-6CDF32E444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938" y="1522800"/>
            <a:ext cx="7078661" cy="4818869"/>
          </a:xfrm>
        </p:spPr>
        <p:txBody>
          <a:bodyPr/>
          <a:lstStyle/>
          <a:p>
            <a:pPr marL="10800" indent="0">
              <a:buNone/>
            </a:pPr>
            <a:r>
              <a:rPr lang="fi-FI" sz="2400" b="1" dirty="0"/>
              <a:t>Tyypillisiä vaaratekijöitä:</a:t>
            </a:r>
          </a:p>
          <a:p>
            <a:pPr lvl="1"/>
            <a:r>
              <a:rPr lang="fi-FI" sz="2000" dirty="0"/>
              <a:t>Terän tai ketjun aiheuttama vakava viiltovamma.</a:t>
            </a:r>
          </a:p>
          <a:p>
            <a:pPr lvl="1"/>
            <a:r>
              <a:rPr lang="fi-FI" sz="2000" dirty="0"/>
              <a:t>Takapotku tai sivupotku.</a:t>
            </a:r>
          </a:p>
          <a:p>
            <a:pPr lvl="1"/>
            <a:r>
              <a:rPr lang="fi-FI" sz="2000" dirty="0"/>
              <a:t>Kimpoavat kivet, oksat ja muut kappaleet.</a:t>
            </a:r>
          </a:p>
          <a:p>
            <a:pPr lvl="1"/>
            <a:r>
              <a:rPr lang="fi-FI" sz="2000" dirty="0"/>
              <a:t>Melu ja tärinä.</a:t>
            </a:r>
          </a:p>
          <a:p>
            <a:pPr lvl="1"/>
            <a:r>
              <a:rPr lang="fi-FI" sz="2000" dirty="0"/>
              <a:t>Työkalun hallinnan menettäminen.</a:t>
            </a:r>
          </a:p>
          <a:p>
            <a:pPr lvl="1"/>
            <a:r>
              <a:rPr lang="fi-FI" sz="2000" dirty="0"/>
              <a:t>Kaatuvat puut ja rungot.</a:t>
            </a:r>
          </a:p>
          <a:p>
            <a:pPr lvl="1"/>
            <a:r>
              <a:rPr lang="fi-FI" sz="2000" dirty="0"/>
              <a:t>Puutteellinen osaaminen tai väärä työtekniikka.</a:t>
            </a:r>
          </a:p>
          <a:p>
            <a:pPr lvl="1"/>
            <a:endParaRPr lang="fi-FI" sz="2000" dirty="0"/>
          </a:p>
          <a:p>
            <a:pPr lvl="1"/>
            <a:endParaRPr lang="fi-FI" sz="2000" dirty="0"/>
          </a:p>
          <a:p>
            <a:endParaRPr lang="fi-FI" sz="2000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8DE2DD2-9CD3-2EB9-2079-48BE961725C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3ECF3E38-9801-704E-B3F4-7F1CD0A37E7A}" type="datetime1">
              <a:rPr lang="fi-FI" smtClean="0"/>
              <a:t>12.10.2026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D452D1B-96DF-8D0F-4F04-4E93FB48A4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dirty="0"/>
              <a:t>Työturvallisuus omatoimisissa metsätöissä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EF103E2-4BEC-6753-0BA2-ACB15C4AFD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2DDC59-303F-0A4E-9788-3641A811C1C9}" type="slidenum">
              <a:rPr lang="fi-FI" smtClean="0"/>
              <a:t>21</a:t>
            </a:fld>
            <a:endParaRPr lang="fi-FI" dirty="0"/>
          </a:p>
        </p:txBody>
      </p:sp>
      <p:pic>
        <p:nvPicPr>
          <p:cNvPr id="9" name="Kuvan paikkamerkki 9">
            <a:extLst>
              <a:ext uri="{FF2B5EF4-FFF2-40B4-BE49-F238E27FC236}">
                <a16:creationId xmlns:a16="http://schemas.microsoft.com/office/drawing/2014/main" id="{354206D0-A382-2514-9D4B-B5A8E5B822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8" r="518"/>
          <a:stretch/>
        </p:blipFill>
        <p:spPr>
          <a:xfrm>
            <a:off x="8046647" y="1489856"/>
            <a:ext cx="3549039" cy="478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7183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727D48-AA46-5582-16F8-646057313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Kuvan paikkamerkki 28">
            <a:extLst>
              <a:ext uri="{FF2B5EF4-FFF2-40B4-BE49-F238E27FC236}">
                <a16:creationId xmlns:a16="http://schemas.microsoft.com/office/drawing/2014/main" id="{3A96911C-601D-AA9A-50DB-D869D6283E1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564" r="7564"/>
          <a:stretch>
            <a:fillRect/>
          </a:stretch>
        </p:blipFill>
        <p:spPr>
          <a:xfrm>
            <a:off x="13856" y="-36928"/>
            <a:ext cx="4014788" cy="6894928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9DAC333-E2FC-C30A-87F5-8EA769B77A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1999" y="1818000"/>
            <a:ext cx="7032626" cy="432722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Kypärä kuulo- ja silmäsuojaimilla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Pitkähihainen, huomiovärinen vaatetus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Sahatöihin soveltuvat turvakäsineet viiltosuojauksella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(Viiltosuojatut) työhousut tai -haalarit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(Viiltosuojatut) turvakengät tai turvasaappaat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/>
          </a:p>
          <a:p>
            <a:pPr marL="0" indent="0">
              <a:buNone/>
            </a:pPr>
            <a:r>
              <a:rPr lang="fi-FI" dirty="0"/>
              <a:t>Ensiapupakkaus, puhelin ja juomapullo</a:t>
            </a:r>
          </a:p>
          <a:p>
            <a:endParaRPr lang="fi-FI" sz="2400" dirty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BD7CBF1F-B379-55B3-F111-650A4DDCC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9" y="549275"/>
            <a:ext cx="6734909" cy="1328663"/>
          </a:xfrm>
        </p:spPr>
        <p:txBody>
          <a:bodyPr>
            <a:normAutofit/>
          </a:bodyPr>
          <a:lstStyle/>
          <a:p>
            <a:r>
              <a:rPr lang="fi-FI" dirty="0"/>
              <a:t>Henkilönsuojaimet (moottori)sahatöissä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E314D7A-00BF-BF2C-AA5C-271656B7E1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2DDC59-303F-0A4E-9788-3641A811C1C9}" type="slidenum">
              <a:rPr lang="fi-FI" smtClean="0"/>
              <a:t>22</a:t>
            </a:fld>
            <a:endParaRPr lang="fi-FI" dirty="0"/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18BFB185-1264-5070-85B8-A0E8467A5F25}"/>
              </a:ext>
            </a:extLst>
          </p:cNvPr>
          <p:cNvCxnSpPr>
            <a:cxnSpLocks/>
          </p:cNvCxnSpPr>
          <p:nvPr/>
        </p:nvCxnSpPr>
        <p:spPr>
          <a:xfrm>
            <a:off x="2143760" y="1005840"/>
            <a:ext cx="2544220" cy="995680"/>
          </a:xfrm>
          <a:prstGeom prst="line">
            <a:avLst/>
          </a:prstGeom>
          <a:ln w="19050">
            <a:solidFill>
              <a:schemeClr val="bg1"/>
            </a:solidFill>
            <a:headEnd type="oval" w="lg" len="lg"/>
            <a:tailEnd type="oval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uora yhdysviiva 11">
            <a:extLst>
              <a:ext uri="{FF2B5EF4-FFF2-40B4-BE49-F238E27FC236}">
                <a16:creationId xmlns:a16="http://schemas.microsoft.com/office/drawing/2014/main" id="{21D5ED60-126B-81AD-A030-532747AA7429}"/>
              </a:ext>
            </a:extLst>
          </p:cNvPr>
          <p:cNvCxnSpPr>
            <a:cxnSpLocks/>
          </p:cNvCxnSpPr>
          <p:nvPr/>
        </p:nvCxnSpPr>
        <p:spPr>
          <a:xfrm flipV="1">
            <a:off x="2651760" y="2787482"/>
            <a:ext cx="2047640" cy="399834"/>
          </a:xfrm>
          <a:prstGeom prst="line">
            <a:avLst/>
          </a:prstGeom>
          <a:ln w="19050">
            <a:solidFill>
              <a:schemeClr val="bg1"/>
            </a:solidFill>
            <a:headEnd type="oval" w="lg" len="lg"/>
            <a:tailEnd type="oval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uora yhdysviiva 13">
            <a:extLst>
              <a:ext uri="{FF2B5EF4-FFF2-40B4-BE49-F238E27FC236}">
                <a16:creationId xmlns:a16="http://schemas.microsoft.com/office/drawing/2014/main" id="{0B5C3208-17A0-6391-15FA-ACB997721170}"/>
              </a:ext>
            </a:extLst>
          </p:cNvPr>
          <p:cNvCxnSpPr>
            <a:cxnSpLocks/>
          </p:cNvCxnSpPr>
          <p:nvPr/>
        </p:nvCxnSpPr>
        <p:spPr>
          <a:xfrm flipV="1">
            <a:off x="2519680" y="3217474"/>
            <a:ext cx="2179720" cy="1639007"/>
          </a:xfrm>
          <a:prstGeom prst="line">
            <a:avLst/>
          </a:prstGeom>
          <a:ln w="19050">
            <a:solidFill>
              <a:schemeClr val="bg1"/>
            </a:solidFill>
            <a:headEnd type="oval" w="lg" len="lg"/>
            <a:tailEnd type="oval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uora yhdysviiva 15">
            <a:extLst>
              <a:ext uri="{FF2B5EF4-FFF2-40B4-BE49-F238E27FC236}">
                <a16:creationId xmlns:a16="http://schemas.microsoft.com/office/drawing/2014/main" id="{DEE4A8D6-0966-ED89-20C4-0AF7257178C2}"/>
              </a:ext>
            </a:extLst>
          </p:cNvPr>
          <p:cNvCxnSpPr>
            <a:cxnSpLocks/>
          </p:cNvCxnSpPr>
          <p:nvPr/>
        </p:nvCxnSpPr>
        <p:spPr>
          <a:xfrm flipV="1">
            <a:off x="2651760" y="3615864"/>
            <a:ext cx="2047640" cy="2692861"/>
          </a:xfrm>
          <a:prstGeom prst="line">
            <a:avLst/>
          </a:prstGeom>
          <a:ln w="19050">
            <a:solidFill>
              <a:schemeClr val="bg1"/>
            </a:solidFill>
            <a:headEnd type="oval" w="lg" len="lg"/>
            <a:tailEnd type="oval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Kuvan paikkamerkki 14">
            <a:extLst>
              <a:ext uri="{FF2B5EF4-FFF2-40B4-BE49-F238E27FC236}">
                <a16:creationId xmlns:a16="http://schemas.microsoft.com/office/drawing/2014/main" id="{C5CAE187-2BBA-19D5-F07A-8067F246D46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741" r="23593"/>
          <a:stretch>
            <a:fillRect/>
          </a:stretch>
        </p:blipFill>
        <p:spPr>
          <a:xfrm>
            <a:off x="8832650" y="3981610"/>
            <a:ext cx="1679340" cy="1679340"/>
          </a:xfrm>
          <a:custGeom>
            <a:avLst/>
            <a:gdLst>
              <a:gd name="connsiteX0" fmla="*/ 839670 w 1679340"/>
              <a:gd name="connsiteY0" fmla="*/ 0 h 1679340"/>
              <a:gd name="connsiteX1" fmla="*/ 1679340 w 1679340"/>
              <a:gd name="connsiteY1" fmla="*/ 839670 h 1679340"/>
              <a:gd name="connsiteX2" fmla="*/ 839670 w 1679340"/>
              <a:gd name="connsiteY2" fmla="*/ 1679340 h 1679340"/>
              <a:gd name="connsiteX3" fmla="*/ 0 w 1679340"/>
              <a:gd name="connsiteY3" fmla="*/ 839670 h 1679340"/>
              <a:gd name="connsiteX4" fmla="*/ 839670 w 1679340"/>
              <a:gd name="connsiteY4" fmla="*/ 0 h 167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9340" h="1679340">
                <a:moveTo>
                  <a:pt x="839670" y="0"/>
                </a:moveTo>
                <a:cubicBezTo>
                  <a:pt x="1303407" y="0"/>
                  <a:pt x="1679340" y="375933"/>
                  <a:pt x="1679340" y="839670"/>
                </a:cubicBezTo>
                <a:cubicBezTo>
                  <a:pt x="1679340" y="1303407"/>
                  <a:pt x="1303407" y="1679340"/>
                  <a:pt x="839670" y="1679340"/>
                </a:cubicBezTo>
                <a:cubicBezTo>
                  <a:pt x="375933" y="1679340"/>
                  <a:pt x="0" y="1303407"/>
                  <a:pt x="0" y="839670"/>
                </a:cubicBezTo>
                <a:cubicBezTo>
                  <a:pt x="0" y="375933"/>
                  <a:pt x="375933" y="0"/>
                  <a:pt x="839670" y="0"/>
                </a:cubicBezTo>
                <a:close/>
              </a:path>
            </a:pathLst>
          </a:cu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EA79C209-F99B-C32F-2437-2A0810A021D2}"/>
              </a:ext>
            </a:extLst>
          </p:cNvPr>
          <p:cNvSpPr txBox="1"/>
          <p:nvPr/>
        </p:nvSpPr>
        <p:spPr>
          <a:xfrm>
            <a:off x="4831480" y="5230063"/>
            <a:ext cx="4420449" cy="86177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9525" indent="-6350">
              <a:lnSpc>
                <a:spcPts val="1960"/>
              </a:lnSpc>
            </a:pPr>
            <a:r>
              <a:rPr lang="fi-FI" sz="1800" b="1" dirty="0">
                <a:solidFill>
                  <a:schemeClr val="bg1"/>
                </a:solidFill>
                <a:latin typeface="+mn-lt"/>
              </a:rPr>
              <a:t>Metsätalouteen hankittujen turvavarusteiden kustannukset ovat vähennyskelpoisia metsäverotuksessa.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D8481486-99EA-20C1-A761-1E45638F598E}"/>
              </a:ext>
            </a:extLst>
          </p:cNvPr>
          <p:cNvSpPr txBox="1"/>
          <p:nvPr/>
        </p:nvSpPr>
        <p:spPr>
          <a:xfrm>
            <a:off x="4384266" y="4937675"/>
            <a:ext cx="61631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8800" b="1" dirty="0">
                <a:solidFill>
                  <a:schemeClr val="bg1"/>
                </a:solidFill>
                <a:latin typeface="+mn-lt"/>
              </a:rPr>
              <a:t>!</a:t>
            </a:r>
          </a:p>
        </p:txBody>
      </p:sp>
      <p:sp>
        <p:nvSpPr>
          <p:cNvPr id="8" name="Päivämäärän paikkamerkki 4">
            <a:extLst>
              <a:ext uri="{FF2B5EF4-FFF2-40B4-BE49-F238E27FC236}">
                <a16:creationId xmlns:a16="http://schemas.microsoft.com/office/drawing/2014/main" id="{519798FB-114E-703A-9465-491945134220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0728000" y="6307200"/>
            <a:ext cx="889000" cy="365125"/>
          </a:xfrm>
        </p:spPr>
        <p:txBody>
          <a:bodyPr/>
          <a:lstStyle/>
          <a:p>
            <a:fld id="{323FB0C8-7403-7E45-9181-52DB75B88697}" type="datetime1">
              <a:rPr lang="fi-FI" smtClean="0">
                <a:solidFill>
                  <a:schemeClr val="bg1"/>
                </a:solidFill>
              </a:rPr>
              <a:t>12.10.2026</a:t>
            </a:fld>
            <a:endParaRPr lang="fi-FI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3728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EA042DB2-2E9A-671D-BD4A-B8ED043A17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30726" y="1591881"/>
            <a:ext cx="2693239" cy="4024538"/>
          </a:xfrm>
        </p:spPr>
        <p:txBody>
          <a:bodyPr/>
          <a:lstStyle/>
          <a:p>
            <a:pPr algn="ctr">
              <a:lnSpc>
                <a:spcPts val="2400"/>
              </a:lnSpc>
              <a:spcBef>
                <a:spcPts val="1400"/>
              </a:spcBef>
              <a:spcAft>
                <a:spcPts val="1400"/>
              </a:spcAft>
            </a:pPr>
            <a:r>
              <a:rPr lang="fi-FI" dirty="0">
                <a:latin typeface="+mn-lt"/>
              </a:rPr>
              <a:t>Käytä työvälinettä vain, jos tunnet turvallisen työtekniikan. </a:t>
            </a:r>
          </a:p>
          <a:p>
            <a:pPr algn="ctr">
              <a:lnSpc>
                <a:spcPts val="2400"/>
              </a:lnSpc>
              <a:spcBef>
                <a:spcPts val="1400"/>
              </a:spcBef>
              <a:spcAft>
                <a:spcPts val="1400"/>
              </a:spcAft>
            </a:pPr>
            <a:r>
              <a:rPr lang="fi-FI" dirty="0">
                <a:latin typeface="+mn-lt"/>
              </a:rPr>
              <a:t>Hanki käytännön opastusta moottorisahan ja raivaussahan käyttöön.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A831E4AC-D636-B5D3-DE7E-F91A6900F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Moottorityökalujen turvallinen käyttö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1E4AF29-E4CD-1958-0E23-111375CE7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3335C-B142-ED44-967C-39609207F74D}" type="datetime1">
              <a:rPr lang="fi-FI" smtClean="0"/>
              <a:t>12.10.2026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0BE716F-6EC0-85B2-50F6-3BB80C5203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dirty="0"/>
              <a:t>Työturvallisuus omatoimisissa metsätöissä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872F48D-47C9-B9E3-5895-DF9FE9C301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2DDC59-303F-0A4E-9788-3641A811C1C9}" type="slidenum">
              <a:rPr lang="fi-FI" smtClean="0"/>
              <a:t>23</a:t>
            </a:fld>
            <a:endParaRPr lang="fi-FI"/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56B8AE25-F079-D055-FD76-384A38C1F8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8637" y="1457127"/>
            <a:ext cx="7687108" cy="3535399"/>
          </a:xfrm>
        </p:spPr>
        <p:txBody>
          <a:bodyPr/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i-FI" sz="1600" dirty="0"/>
              <a:t>Tarkista moottori- ja raivaussahan toiminta ja kunto ennen töiden aloitusta. Ehjä terä, toimivat turvalaitteet ja oikein säädetyt valjaat tekevät työstä turvallisempaa.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i-FI" sz="1600" dirty="0"/>
              <a:t>Käytä aina kunnollisia turvavarusteita ja suojaimia.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i-FI" sz="1600" dirty="0"/>
              <a:t>Pidä sahatessa aina molemmilla käsillä kiinni sahasta. Työskentele tasapainoisessa asennossa ja vältä kurottelua.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i-FI" sz="1600" dirty="0"/>
              <a:t>Sammuta moottori ennen huoltoa, puhdistusta tai juuttuneen terän vapauttamista.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i-FI" sz="1600" dirty="0"/>
              <a:t>Keskeytä työ, jos olosuhteet, näkyvyys tai vireystila heikkenevät.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i-FI" sz="1600" dirty="0"/>
              <a:t>Huolla sahaa säännöllisesti. Älä työskentele viallisella tai puutteellisesti </a:t>
            </a:r>
            <a:br>
              <a:rPr lang="fi-FI" sz="1600" dirty="0"/>
            </a:br>
            <a:r>
              <a:rPr lang="fi-FI" sz="1600" dirty="0"/>
              <a:t>suojatulla työvälineellä.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i-FI" sz="1600" dirty="0"/>
              <a:t>Pidä raivaussahatyössä </a:t>
            </a:r>
            <a:r>
              <a:rPr lang="fi-FI" sz="1600" b="1" dirty="0"/>
              <a:t>vähintään 15 m turvaväli</a:t>
            </a:r>
            <a:r>
              <a:rPr lang="fi-FI" sz="1600" dirty="0"/>
              <a:t>, jos samalla työmaalla on lisäksesi muita. Moottorisahahakkuussa riittävä turvaväli on </a:t>
            </a:r>
            <a:r>
              <a:rPr lang="fi-FI" sz="1600" b="1" dirty="0"/>
              <a:t>kaksi kertaa kaadettavan puun pituus</a:t>
            </a:r>
            <a:r>
              <a:rPr lang="fi-FI" sz="1600" dirty="0"/>
              <a:t>.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i-FI" sz="1600" dirty="0">
                <a:solidFill>
                  <a:srgbClr val="1A371C"/>
                </a:solidFill>
              </a:rPr>
              <a:t>Valitse turvallinen kulkureitti ja katso mihin astut. Varo etenkin kaatuneita </a:t>
            </a:r>
            <a:br>
              <a:rPr lang="fi-FI" sz="1600" dirty="0">
                <a:solidFill>
                  <a:srgbClr val="1A371C"/>
                </a:solidFill>
              </a:rPr>
            </a:br>
            <a:r>
              <a:rPr lang="fi-FI" sz="1600" dirty="0">
                <a:solidFill>
                  <a:srgbClr val="1A371C"/>
                </a:solidFill>
              </a:rPr>
              <a:t>puita ja sammalpeitteisiä kiviä, jotka voivat olla liukkaita kostealla säällä.</a:t>
            </a:r>
            <a:endParaRPr lang="fi-FI" sz="1600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i-FI" sz="1600" dirty="0"/>
              <a:t>Syö ja juo riittävästi työpäivän aikana, ja pidä taukoja. Huomioi säätilan vaikutus, esimerkiksi helteisellä kelillä kiinnitä erityistä huomiota vedenjuontiin. 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970E9FA4-7697-D43D-E9B7-D04C2F5A552D}"/>
              </a:ext>
            </a:extLst>
          </p:cNvPr>
          <p:cNvSpPr txBox="1"/>
          <p:nvPr/>
        </p:nvSpPr>
        <p:spPr>
          <a:xfrm>
            <a:off x="8203566" y="943822"/>
            <a:ext cx="61631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8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0243314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F5072573-D4F3-B71F-1580-4E48ADE0E910}"/>
              </a:ext>
            </a:extLst>
          </p:cNvPr>
          <p:cNvSpPr/>
          <p:nvPr/>
        </p:nvSpPr>
        <p:spPr>
          <a:xfrm>
            <a:off x="8402700" y="1616926"/>
            <a:ext cx="3201925" cy="457397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9C9CD2CC-F524-DC7A-EA93-07BCDF40C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+mj-lt"/>
              </a:rPr>
              <a:t>Turvallinen liikkuminen metsätyömaalla</a:t>
            </a:r>
          </a:p>
        </p:txBody>
      </p:sp>
      <p:sp>
        <p:nvSpPr>
          <p:cNvPr id="8" name="Sisällön paikkamerkki 7">
            <a:extLst>
              <a:ext uri="{FF2B5EF4-FFF2-40B4-BE49-F238E27FC236}">
                <a16:creationId xmlns:a16="http://schemas.microsoft.com/office/drawing/2014/main" id="{CD430E49-AEEF-5C54-07FD-131F3E7C9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637" y="1550020"/>
            <a:ext cx="4567469" cy="4785692"/>
          </a:xfrm>
        </p:spPr>
        <p:txBody>
          <a:bodyPr/>
          <a:lstStyle/>
          <a:p>
            <a:r>
              <a:rPr lang="fi-FI" sz="1800" dirty="0"/>
              <a:t>Käynnissä olevalla puunkorjuu-, metsänhoito- ja maanmuokkaustyömailla liikuttaessa on aina noudatettava työmaan turvallisuusohjeita. </a:t>
            </a:r>
          </a:p>
          <a:p>
            <a:r>
              <a:rPr lang="fi-FI" sz="1800" b="1" dirty="0"/>
              <a:t>Työmaalle mentäessä käytetään yleensä:</a:t>
            </a:r>
            <a:endParaRPr lang="fi-FI" sz="1800" dirty="0"/>
          </a:p>
          <a:p>
            <a:pPr marL="622300" lvl="1" indent="-158750">
              <a:spcBef>
                <a:spcPts val="200"/>
              </a:spcBef>
            </a:pPr>
            <a:r>
              <a:rPr lang="fi-FI" sz="1800" dirty="0"/>
              <a:t>suojakypärää</a:t>
            </a:r>
          </a:p>
          <a:p>
            <a:pPr marL="622300" lvl="1" indent="-158750">
              <a:spcBef>
                <a:spcPts val="200"/>
              </a:spcBef>
            </a:pPr>
            <a:r>
              <a:rPr lang="fi-FI" sz="1800" dirty="0"/>
              <a:t>suojalaseja</a:t>
            </a:r>
          </a:p>
          <a:p>
            <a:pPr marL="622300" lvl="1" indent="-158750">
              <a:spcBef>
                <a:spcPts val="200"/>
              </a:spcBef>
            </a:pPr>
            <a:r>
              <a:rPr lang="fi-FI" sz="1800" dirty="0"/>
              <a:t>turvajalkineita</a:t>
            </a:r>
          </a:p>
          <a:p>
            <a:pPr marL="622300" lvl="1" indent="-158750">
              <a:spcBef>
                <a:spcPts val="200"/>
              </a:spcBef>
            </a:pPr>
            <a:r>
              <a:rPr lang="fi-FI" sz="1800" dirty="0"/>
              <a:t>heijastimilla varustettua huomiovaatetusta</a:t>
            </a:r>
          </a:p>
          <a:p>
            <a:r>
              <a:rPr lang="fi-FI" sz="1800" dirty="0"/>
              <a:t>Jos työmaalla työskentelee metsäkoneita, kuljettajaan tulee ottaa yhteyttä ennen työmaa-alueelle siirtymistä.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E7EB8FE-45E1-F066-05F5-B6C4513B2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289E7-2D2E-5B4D-8B87-EB80180A09DE}" type="datetime1">
              <a:rPr lang="fi-FI" smtClean="0"/>
              <a:t>12.10.2026</a:t>
            </a:fld>
            <a:endParaRPr lang="fi-FI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D0A06188-7C6F-540C-C66C-545698689C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dirty="0"/>
              <a:t>Työturvallisuus omatoimisissa metsätöissä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1E9711D-3D58-1667-CE1D-18E8F18C85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2DDC59-303F-0A4E-9788-3641A811C1C9}" type="slidenum">
              <a:rPr lang="fi-FI" smtClean="0"/>
              <a:t>24</a:t>
            </a:fld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FFE08A5-43D3-2B72-454E-79A29F0757A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562110" y="1787447"/>
            <a:ext cx="2918960" cy="3640137"/>
          </a:xfrm>
        </p:spPr>
        <p:txBody>
          <a:bodyPr/>
          <a:lstStyle/>
          <a:p>
            <a:pPr marL="10800" indent="0">
              <a:buNone/>
            </a:pPr>
            <a:r>
              <a:rPr lang="fi-FI" sz="1800" b="1" dirty="0">
                <a:solidFill>
                  <a:schemeClr val="bg1"/>
                </a:solidFill>
              </a:rPr>
              <a:t>Pidä riittävä etäisyys käynnissä oleviin </a:t>
            </a:r>
            <a:br>
              <a:rPr lang="fi-FI" sz="1800" b="1" dirty="0">
                <a:solidFill>
                  <a:schemeClr val="bg1"/>
                </a:solidFill>
              </a:rPr>
            </a:br>
            <a:r>
              <a:rPr lang="fi-FI" sz="1800" b="1" dirty="0">
                <a:solidFill>
                  <a:schemeClr val="bg1"/>
                </a:solidFill>
              </a:rPr>
              <a:t>koneisiin ja työtä </a:t>
            </a:r>
            <a:br>
              <a:rPr lang="fi-FI" sz="1800" b="1" dirty="0">
                <a:solidFill>
                  <a:schemeClr val="bg1"/>
                </a:solidFill>
              </a:rPr>
            </a:br>
            <a:r>
              <a:rPr lang="fi-FI" sz="1800" b="1" dirty="0">
                <a:solidFill>
                  <a:schemeClr val="bg1"/>
                </a:solidFill>
              </a:rPr>
              <a:t>tekeviin työntekijöihin. </a:t>
            </a:r>
            <a:br>
              <a:rPr lang="fi-FI" b="1" dirty="0">
                <a:solidFill>
                  <a:schemeClr val="bg1"/>
                </a:solidFill>
              </a:rPr>
            </a:br>
            <a:br>
              <a:rPr lang="fi-FI" b="1" dirty="0">
                <a:solidFill>
                  <a:schemeClr val="bg1"/>
                </a:solidFill>
              </a:rPr>
            </a:br>
            <a:r>
              <a:rPr lang="fi-FI" b="1" dirty="0">
                <a:solidFill>
                  <a:schemeClr val="bg1"/>
                </a:solidFill>
              </a:rPr>
              <a:t>Yleiset turvaetäisyydet:</a:t>
            </a:r>
          </a:p>
          <a:p>
            <a:pPr marL="177800" lvl="1" indent="-166688">
              <a:buClr>
                <a:schemeClr val="bg1"/>
              </a:buClr>
            </a:pPr>
            <a:r>
              <a:rPr lang="fi-FI" sz="1300" dirty="0">
                <a:solidFill>
                  <a:schemeClr val="bg1"/>
                </a:solidFill>
              </a:rPr>
              <a:t>Hakkuukone: 90 metriä</a:t>
            </a:r>
          </a:p>
          <a:p>
            <a:pPr marL="177800" lvl="1" indent="-166688">
              <a:buClr>
                <a:schemeClr val="bg1"/>
              </a:buClr>
            </a:pPr>
            <a:r>
              <a:rPr lang="fi-FI" sz="1300" dirty="0">
                <a:solidFill>
                  <a:schemeClr val="bg1"/>
                </a:solidFill>
              </a:rPr>
              <a:t>Metsätraktori: 20 metriä</a:t>
            </a:r>
          </a:p>
          <a:p>
            <a:pPr marL="177800" lvl="1" indent="-166688">
              <a:buClr>
                <a:schemeClr val="bg1"/>
              </a:buClr>
            </a:pPr>
            <a:r>
              <a:rPr lang="fi-FI" sz="1300" dirty="0">
                <a:solidFill>
                  <a:schemeClr val="bg1"/>
                </a:solidFill>
              </a:rPr>
              <a:t>Raivaussahatyömaa: 15 metriä</a:t>
            </a:r>
          </a:p>
          <a:p>
            <a:pPr marL="177800" lvl="1" indent="-166688">
              <a:buClr>
                <a:schemeClr val="bg1"/>
              </a:buClr>
            </a:pPr>
            <a:r>
              <a:rPr lang="fi-FI" sz="1300" dirty="0">
                <a:solidFill>
                  <a:schemeClr val="bg1"/>
                </a:solidFill>
              </a:rPr>
              <a:t>Moottorisahahakkuu: kaksi kertaa kaadettavan puun pituus</a:t>
            </a:r>
          </a:p>
          <a:p>
            <a:pPr marL="38100" lvl="1" indent="0">
              <a:buNone/>
            </a:pPr>
            <a:br>
              <a:rPr lang="fi-FI" sz="1300" dirty="0">
                <a:solidFill>
                  <a:schemeClr val="bg1"/>
                </a:solidFill>
              </a:rPr>
            </a:br>
            <a:r>
              <a:rPr lang="fi-FI" sz="1300" dirty="0">
                <a:solidFill>
                  <a:schemeClr val="bg1"/>
                </a:solidFill>
              </a:rPr>
              <a:t>Tätä lähemmäksi työskentelyaluetta saa lähestyä vasta, kun metsuri, koneenkuljettaja tai muu työntekijä on havainnut tulijan, sammuttanut koneen ja lopettanut työskentelyn.</a:t>
            </a:r>
          </a:p>
          <a:p>
            <a:endParaRPr lang="fi-FI" dirty="0">
              <a:solidFill>
                <a:schemeClr val="bg1"/>
              </a:solidFill>
            </a:endParaRP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8AF6979C-5A15-C042-17C9-65FC6C137D87}"/>
              </a:ext>
            </a:extLst>
          </p:cNvPr>
          <p:cNvSpPr/>
          <p:nvPr/>
        </p:nvSpPr>
        <p:spPr>
          <a:xfrm>
            <a:off x="5026961" y="5404358"/>
            <a:ext cx="3375739" cy="7865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80"/>
              </a:lnSpc>
            </a:pPr>
            <a:r>
              <a:rPr lang="fi-FI" sz="1300" dirty="0">
                <a:solidFill>
                  <a:schemeClr val="tx1"/>
                </a:solidFill>
              </a:rPr>
              <a:t>Usein puunkorjuutyömaan varastolla </a:t>
            </a:r>
            <a:br>
              <a:rPr lang="fi-FI" sz="1300" dirty="0">
                <a:solidFill>
                  <a:schemeClr val="tx1"/>
                </a:solidFill>
              </a:rPr>
            </a:br>
            <a:r>
              <a:rPr lang="fi-FI" sz="1300" dirty="0">
                <a:solidFill>
                  <a:schemeClr val="tx1"/>
                </a:solidFill>
              </a:rPr>
              <a:t>on </a:t>
            </a:r>
            <a:r>
              <a:rPr lang="fi-FI" sz="1300" b="1" dirty="0">
                <a:solidFill>
                  <a:schemeClr val="tx1"/>
                </a:solidFill>
              </a:rPr>
              <a:t>opastaulu</a:t>
            </a:r>
            <a:r>
              <a:rPr lang="fi-FI" sz="1300" dirty="0">
                <a:solidFill>
                  <a:schemeClr val="tx1"/>
                </a:solidFill>
              </a:rPr>
              <a:t>, jossa on työmaalla työskentelevän kuljettajan </a:t>
            </a:r>
            <a:r>
              <a:rPr lang="fi-FI" sz="1300" b="1" dirty="0">
                <a:solidFill>
                  <a:schemeClr val="tx1"/>
                </a:solidFill>
              </a:rPr>
              <a:t>yhteystiedot</a:t>
            </a:r>
            <a:r>
              <a:rPr lang="fi-FI" sz="1300" dirty="0">
                <a:solidFill>
                  <a:schemeClr val="tx1"/>
                </a:solidFill>
              </a:rPr>
              <a:t> </a:t>
            </a:r>
            <a:br>
              <a:rPr lang="fi-FI" sz="1300" dirty="0">
                <a:solidFill>
                  <a:schemeClr val="tx1"/>
                </a:solidFill>
              </a:rPr>
            </a:br>
            <a:r>
              <a:rPr lang="fi-FI" sz="1300" dirty="0">
                <a:solidFill>
                  <a:schemeClr val="tx1"/>
                </a:solidFill>
              </a:rPr>
              <a:t>sekä </a:t>
            </a:r>
            <a:r>
              <a:rPr lang="fi-FI" sz="1300" b="1" dirty="0">
                <a:solidFill>
                  <a:schemeClr val="tx1"/>
                </a:solidFill>
              </a:rPr>
              <a:t>työmaakohtaiset</a:t>
            </a:r>
            <a:r>
              <a:rPr lang="fi-FI" sz="1300" dirty="0">
                <a:solidFill>
                  <a:schemeClr val="tx1"/>
                </a:solidFill>
              </a:rPr>
              <a:t> </a:t>
            </a:r>
            <a:r>
              <a:rPr lang="fi-FI" sz="1300" b="1" dirty="0">
                <a:solidFill>
                  <a:schemeClr val="tx1"/>
                </a:solidFill>
              </a:rPr>
              <a:t>turvallisuusohjeet</a:t>
            </a:r>
            <a:r>
              <a:rPr lang="fi-FI" sz="13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D55EC9E3-44EC-6369-F724-33AD29C346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4707" y="1616926"/>
            <a:ext cx="2880248" cy="364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4057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43FA374-6A61-2D5E-8FE7-F969D920E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Varmista, että vakuutukset ovat kunnossa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41943ED-61FB-88C7-B36E-21D0796DF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638" y="1520190"/>
            <a:ext cx="7895272" cy="3346008"/>
          </a:xfrm>
        </p:spPr>
        <p:txBody>
          <a:bodyPr/>
          <a:lstStyle/>
          <a:p>
            <a:pPr marL="11113" indent="-11113">
              <a:buNone/>
            </a:pPr>
            <a:r>
              <a:rPr lang="fi-FI" sz="1800" b="1" dirty="0"/>
              <a:t>Tapaturma voi sattua kokeneellekin metsänomistajalle. Siksi vakuutusturva kannattaa tarkistaa ennen metsätöiden aloittamista.</a:t>
            </a:r>
          </a:p>
          <a:p>
            <a:pPr marL="225425" lvl="0" indent="-225425" fontAlgn="t">
              <a:buFont typeface="Arial" panose="020B0604020202020204" pitchFamily="34" charset="0"/>
              <a:buChar char="•"/>
            </a:pPr>
            <a:r>
              <a:rPr lang="fi-FI" dirty="0"/>
              <a:t>Selvitä, kuulutko lakisääteisen MYEL-vakuutuksen piiriin. MYEL-vakuutukseen sisältyy </a:t>
            </a:r>
            <a:br>
              <a:rPr lang="fi-FI" dirty="0"/>
            </a:br>
            <a:r>
              <a:rPr lang="fi-FI" dirty="0"/>
              <a:t>myös työajan MATA-tapaturmavakuutus, joka korvaa metsätöissä sattuneita </a:t>
            </a:r>
            <a:br>
              <a:rPr lang="fi-FI" dirty="0"/>
            </a:br>
            <a:r>
              <a:rPr lang="fi-FI" dirty="0"/>
              <a:t>työtapaturmia ja ammattitauteja.</a:t>
            </a:r>
          </a:p>
          <a:p>
            <a:pPr marL="225425" lvl="0" indent="-225425" fontAlgn="t">
              <a:buFont typeface="Arial" panose="020B0604020202020204" pitchFamily="34" charset="0"/>
              <a:buChar char="•"/>
            </a:pPr>
            <a:r>
              <a:rPr lang="fi-FI" dirty="0"/>
              <a:t>Jos pakollisen vakuutuksen ehdot eivät täyty, selvitä vapaaehtoisen </a:t>
            </a:r>
            <a:br>
              <a:rPr lang="fi-FI" dirty="0"/>
            </a:br>
            <a:r>
              <a:rPr lang="fi-FI" dirty="0"/>
              <a:t>MATA-vakuutuksen mahdollisuus. Vakuutuksen saaminen edellyttää vähimmäisvuosityöansiota metsätaloudesta.</a:t>
            </a:r>
          </a:p>
          <a:p>
            <a:pPr marL="225425" lvl="0" indent="-225425" fontAlgn="t">
              <a:buFont typeface="Arial" panose="020B0604020202020204" pitchFamily="34" charset="0"/>
              <a:buChar char="•"/>
            </a:pPr>
            <a:r>
              <a:rPr lang="fi-FI" dirty="0"/>
              <a:t>Muun tapaturmavakuutuksen kattavuus omatoimisissa metsätöissä kannattaa </a:t>
            </a:r>
            <a:br>
              <a:rPr lang="fi-FI" dirty="0"/>
            </a:br>
            <a:r>
              <a:rPr lang="fi-FI" dirty="0"/>
              <a:t>tarkistaa vakuutusehdoista tai vakuutusyhtiöstä.</a:t>
            </a:r>
          </a:p>
          <a:p>
            <a:pPr marL="225425" lvl="0" indent="-225425" fontAlgn="t">
              <a:buFont typeface="Arial" panose="020B0604020202020204" pitchFamily="34" charset="0"/>
              <a:buChar char="•"/>
            </a:pPr>
            <a:r>
              <a:rPr lang="fi-FI" dirty="0"/>
              <a:t>Huomioi myös palkattujen työntekijöiden sekä talkootyöläisten vakuutusturva. </a:t>
            </a:r>
          </a:p>
          <a:p>
            <a:pPr marL="225425" lvl="0" indent="-225425" fontAlgn="t">
              <a:buFont typeface="Arial" panose="020B0604020202020204" pitchFamily="34" charset="0"/>
              <a:buChar char="•"/>
            </a:pPr>
            <a:r>
              <a:rPr lang="fi-FI" dirty="0"/>
              <a:t>Tarkista ajantasaiset tiedot ja vakuutusehdot Melasta tai omasta vakuutusyhtiöstä.</a:t>
            </a:r>
          </a:p>
          <a:p>
            <a:pPr marL="225425" indent="-225425"/>
            <a:endParaRPr lang="fi-FI" sz="200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E3FDD3C-23F5-232C-D2B0-366E3B54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2D98B-F5EC-A54A-B729-F2216FC8CA2D}" type="datetime1">
              <a:rPr lang="fi-FI" smtClean="0"/>
              <a:t>12.10.2026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4790559-C89A-D130-F813-0EDF9990CC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dirty="0"/>
              <a:t>Työturvallisuus omatoimisissa metsätöissä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891210F-06B7-3338-BC6A-2852094240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2DDC59-303F-0A4E-9788-3641A811C1C9}" type="slidenum">
              <a:rPr lang="fi-FI" smtClean="0"/>
              <a:t>25</a:t>
            </a:fld>
            <a:endParaRPr lang="fi-FI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E511AFDF-BD2F-3267-8D5A-FCD4A34BEE91}"/>
              </a:ext>
            </a:extLst>
          </p:cNvPr>
          <p:cNvSpPr txBox="1"/>
          <p:nvPr/>
        </p:nvSpPr>
        <p:spPr>
          <a:xfrm>
            <a:off x="515938" y="5503624"/>
            <a:ext cx="72450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600" b="1" i="0" dirty="0">
                <a:solidFill>
                  <a:srgbClr val="000000"/>
                </a:solidFill>
                <a:effectLst/>
                <a:latin typeface="+mn-lt"/>
              </a:rPr>
              <a:t>Vakuuttamisesta vastaa Maatalousyrittäjien eläkelaitos Mela. </a:t>
            </a:r>
            <a:br>
              <a:rPr lang="fi-FI" sz="1600" b="1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fi-FI" sz="1600" i="0" dirty="0">
                <a:solidFill>
                  <a:srgbClr val="000000"/>
                </a:solidFill>
                <a:effectLst/>
                <a:latin typeface="+mn-lt"/>
              </a:rPr>
              <a:t>Lisätietoja: </a:t>
            </a:r>
            <a:r>
              <a:rPr lang="fi-FI" sz="1600" dirty="0">
                <a:latin typeface="+mn-lt"/>
                <a:hlinkClick r:id="rId3"/>
              </a:rPr>
              <a:t>www.mela.fi/metsanomistajat</a:t>
            </a:r>
            <a:endParaRPr lang="fi-FI" sz="1600" dirty="0">
              <a:latin typeface="+mn-lt"/>
            </a:endParaRP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AADE48B8-6445-57DD-FD46-4B6F7E851A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5925" y="5805056"/>
            <a:ext cx="993331" cy="365546"/>
          </a:xfrm>
          <a:prstGeom prst="rect">
            <a:avLst/>
          </a:prstGeom>
        </p:spPr>
      </p:pic>
      <p:pic>
        <p:nvPicPr>
          <p:cNvPr id="7" name="Kuvan paikkamerkki 9">
            <a:extLst>
              <a:ext uri="{FF2B5EF4-FFF2-40B4-BE49-F238E27FC236}">
                <a16:creationId xmlns:a16="http://schemas.microsoft.com/office/drawing/2014/main" id="{B409E95C-57D2-901B-68BB-BA86B2A3342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496" t="5041" b="5041"/>
          <a:stretch>
            <a:fillRect/>
          </a:stretch>
        </p:blipFill>
        <p:spPr>
          <a:xfrm>
            <a:off x="8738558" y="1489856"/>
            <a:ext cx="2857128" cy="478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5769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71290DE-5125-95C4-9E63-90814BF29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Kertaustehtävä: Oikein vai väärin?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9FE0485-61A6-29E3-53C4-63803F63A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638" y="1542552"/>
            <a:ext cx="7852037" cy="4793159"/>
          </a:xfrm>
        </p:spPr>
        <p:txBody>
          <a:bodyPr/>
          <a:lstStyle/>
          <a:p>
            <a:pPr marL="311150" lvl="0" indent="-311150" fontAlgn="t">
              <a:buFont typeface="+mj-lt"/>
              <a:buAutoNum type="arabicPeriod"/>
            </a:pPr>
            <a:r>
              <a:rPr lang="fi-FI" sz="1800" dirty="0"/>
              <a:t>Olen menossa yksin metsään raivaussahatöihin. </a:t>
            </a:r>
            <a:br>
              <a:rPr lang="fi-FI" sz="1800" dirty="0"/>
            </a:br>
            <a:r>
              <a:rPr lang="fi-FI" sz="1800" dirty="0"/>
              <a:t>Puhelimen tulee olla mukana repussa.</a:t>
            </a:r>
          </a:p>
          <a:p>
            <a:pPr marL="311150" lvl="0" indent="-311150" fontAlgn="t">
              <a:buFont typeface="+mj-lt"/>
              <a:buAutoNum type="arabicPeriod"/>
            </a:pPr>
            <a:r>
              <a:rPr lang="fi-FI" sz="1800" dirty="0"/>
              <a:t>Lyhytkestoisessa moottorisahatyössä ei tarvita viiltosuojavarusteita.</a:t>
            </a:r>
          </a:p>
          <a:p>
            <a:pPr marL="311150" lvl="0" indent="-311150" fontAlgn="t">
              <a:buFont typeface="+mj-lt"/>
              <a:buAutoNum type="arabicPeriod"/>
            </a:pPr>
            <a:r>
              <a:rPr lang="fi-FI" sz="1800" dirty="0"/>
              <a:t>Vesuri on turvallisempi, kun se on terävä, ehjä ja sitä käytetään hallitusti.</a:t>
            </a:r>
          </a:p>
          <a:p>
            <a:pPr marL="311150" lvl="0" indent="-311150" fontAlgn="t">
              <a:buFont typeface="+mj-lt"/>
              <a:buAutoNum type="arabicPeriod"/>
            </a:pPr>
            <a:r>
              <a:rPr lang="fi-FI" sz="1800" dirty="0"/>
              <a:t>Työn voi aloittaa, vaikka maasto- ja sääolosuhteet eivät ole tiedossa.</a:t>
            </a:r>
          </a:p>
          <a:p>
            <a:pPr marL="311150" lvl="0" indent="-311150" fontAlgn="t">
              <a:buFont typeface="+mj-lt"/>
              <a:buAutoNum type="arabicPeriod"/>
            </a:pPr>
            <a:r>
              <a:rPr lang="fi-FI" sz="1800" dirty="0"/>
              <a:t>Väsymys on syy pitää tauko tai keskeyttää työ.</a:t>
            </a:r>
          </a:p>
          <a:p>
            <a:pPr marL="311150" lvl="0" indent="-311150" fontAlgn="t">
              <a:buFont typeface="+mj-lt"/>
              <a:buAutoNum type="arabicPeriod"/>
            </a:pPr>
            <a:r>
              <a:rPr lang="fi-FI" sz="1800" dirty="0"/>
              <a:t>Tuulenkaatojen korjuu tai konkelon purkaminen kannattaa jättää ammattilaiselle, jos oma osaaminen tai välineet eivät riitä.</a:t>
            </a:r>
          </a:p>
          <a:p>
            <a:pPr marL="311150" lvl="0" indent="-311150" fontAlgn="t">
              <a:buFont typeface="+mj-lt"/>
              <a:buAutoNum type="arabicPeriod"/>
            </a:pPr>
            <a:r>
              <a:rPr lang="fi-FI" sz="1800" dirty="0"/>
              <a:t>Vapaa-ajan tapaturmavakuutus korvaa automaattisesti </a:t>
            </a:r>
            <a:br>
              <a:rPr lang="fi-FI" sz="1800" dirty="0"/>
            </a:br>
            <a:r>
              <a:rPr lang="fi-FI" sz="1800" dirty="0"/>
              <a:t>kaikki omatoimisissa metsätöissä sattuvat vahingot.</a:t>
            </a:r>
          </a:p>
          <a:p>
            <a:pPr marL="311150" lvl="0" indent="-311150" fontAlgn="t">
              <a:buFont typeface="+mj-lt"/>
              <a:buAutoNum type="arabicPeriod"/>
            </a:pPr>
            <a:r>
              <a:rPr lang="fi-FI" sz="1800" dirty="0"/>
              <a:t>Käynnissä olevalle metsätyömaalle ei pidä mennä </a:t>
            </a:r>
            <a:br>
              <a:rPr lang="fi-FI" sz="1800" dirty="0"/>
            </a:br>
            <a:r>
              <a:rPr lang="fi-FI" sz="1800" dirty="0"/>
              <a:t>ilmoittamatta koneenkuljettajalle.</a:t>
            </a:r>
          </a:p>
          <a:p>
            <a:pPr marL="311150" indent="-311150">
              <a:buFont typeface="+mj-lt"/>
              <a:buAutoNum type="arabicPeriod"/>
            </a:pPr>
            <a:endParaRPr lang="fi-FI" sz="180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14F59A7-FB3C-8C18-C2C1-79BE661D2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2D98B-F5EC-A54A-B729-F2216FC8CA2D}" type="datetime1">
              <a:rPr lang="fi-FI" smtClean="0"/>
              <a:t>12.10.2026</a:t>
            </a:fld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B374E5E-114D-566E-6B77-1848BD398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2DDC59-303F-0A4E-9788-3641A811C1C9}" type="slidenum">
              <a:rPr lang="fi-FI" smtClean="0"/>
              <a:t>26</a:t>
            </a:fld>
            <a:endParaRPr lang="fi-FI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5AB4DA6F-53B0-41C3-EB1F-DECDE06D189D}"/>
              </a:ext>
            </a:extLst>
          </p:cNvPr>
          <p:cNvSpPr txBox="1"/>
          <p:nvPr/>
        </p:nvSpPr>
        <p:spPr>
          <a:xfrm rot="16200000">
            <a:off x="8811504" y="3101516"/>
            <a:ext cx="3581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2250" indent="-222250"/>
            <a:r>
              <a:rPr lang="fi-FI" sz="1000" b="1" noProof="0" dirty="0">
                <a:latin typeface="+mn-lt"/>
              </a:rPr>
              <a:t>Oikeat vastaukset: </a:t>
            </a:r>
          </a:p>
          <a:p>
            <a:pPr marL="133350" indent="-133350">
              <a:buFont typeface="+mj-lt"/>
              <a:buAutoNum type="arabicPeriod"/>
            </a:pPr>
            <a:r>
              <a:rPr lang="fi-FI" sz="1000" noProof="0" dirty="0">
                <a:latin typeface="+mn-lt"/>
              </a:rPr>
              <a:t>Väärin. Puhelimen tulee olla käden ulottuvilla, esim. taskussa.</a:t>
            </a:r>
            <a:endParaRPr lang="fi-FI" sz="1000" b="1" noProof="0" dirty="0">
              <a:latin typeface="+mn-lt"/>
            </a:endParaRPr>
          </a:p>
          <a:p>
            <a:pPr marL="133350" indent="-133350">
              <a:buFont typeface="+mj-lt"/>
              <a:buAutoNum type="arabicPeriod"/>
            </a:pPr>
            <a:r>
              <a:rPr lang="fi-FI" sz="1000" noProof="0" dirty="0">
                <a:latin typeface="+mn-lt"/>
              </a:rPr>
              <a:t>Väärin. Työn lyhyt kesto ei poista suojainten tarvetta.</a:t>
            </a:r>
          </a:p>
          <a:p>
            <a:pPr marL="133350" indent="-133350">
              <a:buFont typeface="+mj-lt"/>
              <a:buAutoNum type="arabicPeriod"/>
            </a:pPr>
            <a:r>
              <a:rPr lang="fi-FI" sz="1000" noProof="0" dirty="0">
                <a:latin typeface="+mn-lt"/>
              </a:rPr>
              <a:t>Oikein. Käsityökalun kunto ja hallittu käyttö ovat keskeisiä turvallisuustekijöitä.</a:t>
            </a:r>
          </a:p>
          <a:p>
            <a:pPr marL="133350" indent="-133350">
              <a:buFont typeface="+mj-lt"/>
              <a:buAutoNum type="arabicPeriod"/>
            </a:pPr>
            <a:r>
              <a:rPr lang="fi-FI" sz="1000" noProof="0" dirty="0">
                <a:latin typeface="+mn-lt"/>
              </a:rPr>
              <a:t>Väärin. Maasto-, sää- ja muut olosuhteet arvioidaan ennen työn aloittamista.</a:t>
            </a:r>
          </a:p>
          <a:p>
            <a:pPr marL="133350" indent="-133350">
              <a:buFont typeface="+mj-lt"/>
              <a:buAutoNum type="arabicPeriod"/>
            </a:pPr>
            <a:r>
              <a:rPr lang="fi-FI" sz="1000" noProof="0" dirty="0">
                <a:latin typeface="+mn-lt"/>
              </a:rPr>
              <a:t>Oikein. Väsymys heikentää keskittymistä ja lisää tapaturmariskiä.</a:t>
            </a:r>
          </a:p>
          <a:p>
            <a:pPr marL="133350" indent="-133350">
              <a:buFont typeface="+mj-lt"/>
              <a:buAutoNum type="arabicPeriod"/>
            </a:pPr>
            <a:r>
              <a:rPr lang="fi-FI" sz="1000" noProof="0" dirty="0">
                <a:latin typeface="+mn-lt"/>
              </a:rPr>
              <a:t>Oikein. Vaikeat ja riskialttiit kohteet jätetään ammattilaiselle.</a:t>
            </a:r>
          </a:p>
          <a:p>
            <a:pPr marL="133350" indent="-133350">
              <a:buFont typeface="+mj-lt"/>
              <a:buAutoNum type="arabicPeriod"/>
            </a:pPr>
            <a:r>
              <a:rPr lang="fi-FI" sz="1000" noProof="0" dirty="0">
                <a:latin typeface="+mn-lt"/>
              </a:rPr>
              <a:t>Väärin. Vakuutuksen kattavuus on tarkistettava vakuutusehdoista tai vakuutusyhtiöstä.</a:t>
            </a:r>
          </a:p>
          <a:p>
            <a:pPr marL="133350" indent="-133350">
              <a:buFont typeface="+mj-lt"/>
              <a:buAutoNum type="arabicPeriod"/>
            </a:pPr>
            <a:r>
              <a:rPr lang="fi-FI" sz="1000" noProof="0" dirty="0">
                <a:latin typeface="+mn-lt"/>
              </a:rPr>
              <a:t>Oikein. Työmaalle menemisestä sovitaan etukäteen.</a:t>
            </a:r>
          </a:p>
          <a:p>
            <a:pPr marL="222250" indent="-222250">
              <a:buFont typeface="+mj-lt"/>
              <a:buAutoNum type="arabicPeriod"/>
            </a:pPr>
            <a:endParaRPr lang="fi-FI" sz="1000" b="1" noProof="0" dirty="0">
              <a:latin typeface="+mn-lt"/>
            </a:endParaRP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09ECB66E-8E18-E55B-8980-9BFFD8BF3B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1234" y="6356350"/>
            <a:ext cx="5337324" cy="365125"/>
          </a:xfrm>
        </p:spPr>
        <p:txBody>
          <a:bodyPr/>
          <a:lstStyle/>
          <a:p>
            <a:r>
              <a:rPr lang="fi-FI" dirty="0"/>
              <a:t>Työturvallisuus omatoimisissa metsätöissä</a:t>
            </a:r>
          </a:p>
        </p:txBody>
      </p:sp>
    </p:spTree>
    <p:extLst>
      <p:ext uri="{BB962C8B-B14F-4D97-AF65-F5344CB8AC3E}">
        <p14:creationId xmlns:p14="http://schemas.microsoft.com/office/powerpoint/2010/main" val="41514883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1061047-411D-B579-85DF-9E9AED76B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09984A"/>
                </a:solidFill>
                <a:sym typeface="Arial"/>
              </a:rPr>
              <a:t>Tutustu ma</a:t>
            </a:r>
            <a:r>
              <a:rPr lang="fi-FI" dirty="0">
                <a:solidFill>
                  <a:srgbClr val="09984A"/>
                </a:solidFill>
              </a:rPr>
              <a:t>teriaaleihin ja katso videot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4C1D8D6-003F-AA7F-EDFB-2905D703F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2D98B-F5EC-A54A-B729-F2216FC8CA2D}" type="datetime1">
              <a:rPr lang="fi-FI" smtClean="0"/>
              <a:t>12.10.2026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402FE3E-26F2-411C-3727-096A0D8E22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dirty="0"/>
              <a:t>Työturvallisuus omatoimisissa metsätöissä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D7574D2-EBF6-12DF-3485-FEAAD62DF5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2DDC59-303F-0A4E-9788-3641A811C1C9}" type="slidenum">
              <a:rPr lang="fi-FI" smtClean="0"/>
              <a:t>27</a:t>
            </a:fld>
            <a:endParaRPr lang="fi-FI"/>
          </a:p>
        </p:txBody>
      </p:sp>
      <p:sp>
        <p:nvSpPr>
          <p:cNvPr id="7" name="Verkko-osoite" descr="Verkko-osoite: https://tapio.fi/podcast/ ">
            <a:extLst>
              <a:ext uri="{FF2B5EF4-FFF2-40B4-BE49-F238E27FC236}">
                <a16:creationId xmlns:a16="http://schemas.microsoft.com/office/drawing/2014/main" id="{60B5F773-17C6-CD38-467F-8CEA212868A3}"/>
              </a:ext>
            </a:extLst>
          </p:cNvPr>
          <p:cNvSpPr txBox="1">
            <a:spLocks/>
          </p:cNvSpPr>
          <p:nvPr/>
        </p:nvSpPr>
        <p:spPr>
          <a:xfrm>
            <a:off x="1396781" y="5233976"/>
            <a:ext cx="2504659" cy="4109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fi-FI" sz="1800" dirty="0">
                <a:solidFill>
                  <a:schemeClr val="tx1"/>
                </a:solidFill>
                <a:latin typeface="Calibri"/>
                <a:hlinkClick r:id="rId3"/>
              </a:rPr>
              <a:t>Katso YouTube-video</a:t>
            </a:r>
            <a:endParaRPr kumimoji="0" lang="fi-FI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i-FI" sz="1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" name="Tekstin paikkamerkki 2" descr="Piirroskuva henkilöstä, joka kuuntelee podcastia, kuulokkeet korvilla ja puhelin kädessään.">
            <a:extLst>
              <a:ext uri="{FF2B5EF4-FFF2-40B4-BE49-F238E27FC236}">
                <a16:creationId xmlns:a16="http://schemas.microsoft.com/office/drawing/2014/main" id="{254A7C3D-AF98-0246-CA73-B9F9440DE4A0}"/>
              </a:ext>
            </a:extLst>
          </p:cNvPr>
          <p:cNvSpPr txBox="1">
            <a:spLocks/>
          </p:cNvSpPr>
          <p:nvPr/>
        </p:nvSpPr>
        <p:spPr>
          <a:xfrm>
            <a:off x="675580" y="3983328"/>
            <a:ext cx="4256848" cy="1262054"/>
          </a:xfrm>
          <a:prstGeom prst="rect">
            <a:avLst/>
          </a:prstGeom>
          <a:noFill/>
        </p:spPr>
        <p:txBody>
          <a:bodyPr vert="horz" lIns="0" tIns="45720" rIns="9144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i-FI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Raivaussaha on metsänomistajan tärkeä työkalu taimikonhoidossa ja ennakkoraivauksessa. </a:t>
            </a:r>
            <a:endParaRPr lang="fi-FI" sz="1400" dirty="0">
              <a:solidFill>
                <a:srgbClr val="000000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i-FI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Videossa käydään läpi, kuinka raivaussahalla työskennellään turvallisesti ja oikeaoppisesti.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60735400-34E7-2CC8-46AF-412951A00CE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580" y="1636216"/>
            <a:ext cx="4030404" cy="2267102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46F10692-1B70-50EB-4CE1-B9FB581748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536" y="5048523"/>
            <a:ext cx="800245" cy="685469"/>
          </a:xfrm>
          <a:prstGeom prst="rect">
            <a:avLst/>
          </a:prstGeom>
        </p:spPr>
      </p:pic>
      <p:sp>
        <p:nvSpPr>
          <p:cNvPr id="11" name="Tekstiruutu 10">
            <a:extLst>
              <a:ext uri="{FF2B5EF4-FFF2-40B4-BE49-F238E27FC236}">
                <a16:creationId xmlns:a16="http://schemas.microsoft.com/office/drawing/2014/main" id="{B22768FF-91F2-E4D0-E7B1-B67158F71642}"/>
              </a:ext>
            </a:extLst>
          </p:cNvPr>
          <p:cNvSpPr txBox="1"/>
          <p:nvPr/>
        </p:nvSpPr>
        <p:spPr>
          <a:xfrm>
            <a:off x="9117324" y="1636080"/>
            <a:ext cx="2546038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800" b="1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Muita materiaaleja:</a:t>
            </a:r>
            <a:br>
              <a:rPr lang="fi-FI" sz="1800" b="1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i-FI" sz="1800" b="1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4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Lataa ja tulosta </a:t>
            </a:r>
            <a:r>
              <a:rPr lang="fi-FI" sz="1400" dirty="0" err="1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Työturval-lisuus</a:t>
            </a:r>
            <a:r>
              <a:rPr lang="fi-FI" sz="14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omatoimisissa metsätöissä -opas (pdf): </a:t>
            </a:r>
            <a:r>
              <a:rPr lang="fi-FI" sz="1400" dirty="0">
                <a:latin typeface="+mn-lt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https://tapio.fi/oppaat-ja-tyovalineet/tyoturvallisuus-omatoimisissa-metsatoissa-opas/</a:t>
            </a:r>
            <a:r>
              <a:rPr lang="fi-FI" sz="14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fi-FI" sz="14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i-FI" sz="1400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4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Tutustu verkkomateriaaliin: </a:t>
            </a:r>
            <a:r>
              <a:rPr lang="fi-FI" sz="1400" dirty="0">
                <a:latin typeface="+mn-lt"/>
                <a:hlinkClick r:id="rId7"/>
              </a:rPr>
              <a:t>https://tapio.fi/turvallisesti-metsatoissa</a:t>
            </a:r>
            <a:r>
              <a:rPr lang="fi-FI" sz="1400" dirty="0">
                <a:latin typeface="+mn-lt"/>
              </a:rPr>
              <a:t> </a:t>
            </a:r>
            <a:br>
              <a:rPr lang="fi-FI" sz="14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i-FI" sz="1400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4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Katso 27.10.2026 pidetyn työturvallisuuswebinaarin tallenne:</a:t>
            </a:r>
          </a:p>
          <a:p>
            <a:endParaRPr lang="fi-FI" sz="1400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0580EE4D-C417-40C9-AB4B-CFA0F508FD0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9735" y="1636079"/>
            <a:ext cx="4030648" cy="2267239"/>
          </a:xfrm>
          <a:prstGeom prst="rect">
            <a:avLst/>
          </a:prstGeom>
        </p:spPr>
      </p:pic>
      <p:sp>
        <p:nvSpPr>
          <p:cNvPr id="13" name="Tekstin paikkamerkki 2" descr="Piirroskuva henkilöstä, joka kuuntelee podcastia, kuulokkeet korvilla ja puhelin kädessään.">
            <a:extLst>
              <a:ext uri="{FF2B5EF4-FFF2-40B4-BE49-F238E27FC236}">
                <a16:creationId xmlns:a16="http://schemas.microsoft.com/office/drawing/2014/main" id="{65111961-5D58-3C43-74F4-8FAFBBB50927}"/>
              </a:ext>
            </a:extLst>
          </p:cNvPr>
          <p:cNvSpPr txBox="1">
            <a:spLocks/>
          </p:cNvSpPr>
          <p:nvPr/>
        </p:nvSpPr>
        <p:spPr>
          <a:xfrm>
            <a:off x="4932428" y="3983329"/>
            <a:ext cx="3987236" cy="1526012"/>
          </a:xfrm>
          <a:prstGeom prst="rect">
            <a:avLst/>
          </a:prstGeom>
          <a:noFill/>
        </p:spPr>
        <p:txBody>
          <a:bodyPr vert="horz" lIns="0" tIns="45720" rIns="9144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i-FI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Metsässä liikkumiseen ja metsätöihin liittyy aina tapaturmariski. Työturvallisuutta voidaan parantaa riskien ennakoinnilla, oikeilla työvälineillä ja asianmukaisilla suojavarusteilla.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i-FI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Videossa käydään läpi, kuinka vältät metsätöiden yleisimmät riskit.</a:t>
            </a:r>
          </a:p>
        </p:txBody>
      </p:sp>
      <p:sp>
        <p:nvSpPr>
          <p:cNvPr id="3" name="Verkko-osoite" descr="Verkko-osoite: https://tapio.fi/podcast/ ">
            <a:extLst>
              <a:ext uri="{FF2B5EF4-FFF2-40B4-BE49-F238E27FC236}">
                <a16:creationId xmlns:a16="http://schemas.microsoft.com/office/drawing/2014/main" id="{DE0A94B5-7551-0E98-0139-70AB51816D9C}"/>
              </a:ext>
            </a:extLst>
          </p:cNvPr>
          <p:cNvSpPr txBox="1">
            <a:spLocks/>
          </p:cNvSpPr>
          <p:nvPr/>
        </p:nvSpPr>
        <p:spPr>
          <a:xfrm>
            <a:off x="5581677" y="5606307"/>
            <a:ext cx="3113528" cy="4109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fi-FI" sz="1800" dirty="0">
                <a:solidFill>
                  <a:schemeClr val="tx1"/>
                </a:solidFill>
                <a:latin typeface="Calibri"/>
                <a:hlinkClick r:id="rId9"/>
              </a:rPr>
              <a:t>Katso YouTube-video</a:t>
            </a:r>
            <a:endParaRPr kumimoji="0" lang="fi-FI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i-FI" sz="1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2C568BD8-CF38-A390-3CE5-ADEA51AA48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1432" y="5420854"/>
            <a:ext cx="800245" cy="68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682855"/>
      </p:ext>
    </p:extLst>
  </p:cSld>
  <p:clrMapOvr>
    <a:masterClrMapping/>
  </p:clrMapOvr>
</p:sld>
</file>

<file path=ppt/theme/theme1.xml><?xml version="1.0" encoding="utf-8"?>
<a:theme xmlns:a="http://schemas.openxmlformats.org/drawingml/2006/main" name="Tapio_Teema1">
  <a:themeElements>
    <a:clrScheme name="Mukautetut 159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97C47"/>
      </a:accent1>
      <a:accent2>
        <a:srgbClr val="C1D82F"/>
      </a:accent2>
      <a:accent3>
        <a:srgbClr val="007DD8"/>
      </a:accent3>
      <a:accent4>
        <a:srgbClr val="61BF1A"/>
      </a:accent4>
      <a:accent5>
        <a:srgbClr val="714092"/>
      </a:accent5>
      <a:accent6>
        <a:srgbClr val="E5666B"/>
      </a:accent6>
      <a:hlink>
        <a:srgbClr val="097C47"/>
      </a:hlink>
      <a:folHlink>
        <a:srgbClr val="097C47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pio_Teema1" id="{7867AA8D-6106-6249-A650-924F54C85192}" vid="{E584C9B7-836C-0447-86BF-943588FC21AC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bf7cb1d-fa23-4792-a08e-87a43612e658" xsi:nil="true"/>
    <lcf76f155ced4ddcb4097134ff3c332f xmlns="1f98057c-9177-480d-b278-c4da794253ac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B0FD023866E0A4BA6076219C273F3E2" ma:contentTypeVersion="12" ma:contentTypeDescription="Luo uusi asiakirja." ma:contentTypeScope="" ma:versionID="66231b12c00fbf45f2bb12ea8aa583be">
  <xsd:schema xmlns:xsd="http://www.w3.org/2001/XMLSchema" xmlns:xs="http://www.w3.org/2001/XMLSchema" xmlns:p="http://schemas.microsoft.com/office/2006/metadata/properties" xmlns:ns2="1f98057c-9177-480d-b278-c4da794253ac" xmlns:ns3="0bf7cb1d-fa23-4792-a08e-87a43612e658" targetNamespace="http://schemas.microsoft.com/office/2006/metadata/properties" ma:root="true" ma:fieldsID="add14acb9bcc8392399041ab21b55945" ns2:_="" ns3:_="">
    <xsd:import namespace="1f98057c-9177-480d-b278-c4da794253ac"/>
    <xsd:import namespace="0bf7cb1d-fa23-4792-a08e-87a43612e6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98057c-9177-480d-b278-c4da794253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Kuvien tunnisteet" ma:readOnly="false" ma:fieldId="{5cf76f15-5ced-4ddc-b409-7134ff3c332f}" ma:taxonomyMulti="true" ma:sspId="ef69aae1-ccda-4498-8d0b-c3739e7b8c3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f7cb1d-fa23-4792-a08e-87a43612e658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8730043-2009-44b3-8670-ae500dbc9fcb}" ma:internalName="TaxCatchAll" ma:showField="CatchAllData" ma:web="0bf7cb1d-fa23-4792-a08e-87a43612e65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5EEE9C1-C282-4460-9C8B-E0C52596F62F}">
  <ds:schemaRefs>
    <ds:schemaRef ds:uri="http://www.w3.org/XML/1998/namespace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0bf7cb1d-fa23-4792-a08e-87a43612e658"/>
    <ds:schemaRef ds:uri="1f98057c-9177-480d-b278-c4da794253ac"/>
  </ds:schemaRefs>
</ds:datastoreItem>
</file>

<file path=customXml/itemProps2.xml><?xml version="1.0" encoding="utf-8"?>
<ds:datastoreItem xmlns:ds="http://schemas.openxmlformats.org/officeDocument/2006/customXml" ds:itemID="{3BEDB630-90E9-4D7A-8FC6-883CC716EE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98057c-9177-480d-b278-c4da794253ac"/>
    <ds:schemaRef ds:uri="0bf7cb1d-fa23-4792-a08e-87a43612e6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CCB16F7-3A49-4336-A0CF-B5892340C65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2123</TotalTime>
  <Words>2206</Words>
  <Application>Microsoft Office PowerPoint</Application>
  <PresentationFormat>Laajakuva</PresentationFormat>
  <Paragraphs>344</Paragraphs>
  <Slides>27</Slides>
  <Notes>9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27</vt:i4>
      </vt:variant>
    </vt:vector>
  </HeadingPairs>
  <TitlesOfParts>
    <vt:vector size="35" baseType="lpstr">
      <vt:lpstr>Aptos</vt:lpstr>
      <vt:lpstr>Aptos Display</vt:lpstr>
      <vt:lpstr>Arial</vt:lpstr>
      <vt:lpstr>Calibri</vt:lpstr>
      <vt:lpstr>Corbel</vt:lpstr>
      <vt:lpstr>Open Sans</vt:lpstr>
      <vt:lpstr>Wingdings</vt:lpstr>
      <vt:lpstr>Tapio_Teema1</vt:lpstr>
      <vt:lpstr>PowerPoint-esitys</vt:lpstr>
      <vt:lpstr>Tervetuloa oppimaan omatoimisten metsätöiden työturvallisuudesta!</vt:lpstr>
      <vt:lpstr> Sisältö</vt:lpstr>
      <vt:lpstr>Metsätyöt tuottavat hyvinvointia,  kun työ tehdään turvallisesti</vt:lpstr>
      <vt:lpstr>Yleisimmät vaaratekijät metsässä tehtävissä töissä</vt:lpstr>
      <vt:lpstr>Turvallinen työskentely alkaa ennakoinnista</vt:lpstr>
      <vt:lpstr>Valmistaudu työn ja olosuhteiden mukaan</vt:lpstr>
      <vt:lpstr>Hätätilanteet ja ensiapu</vt:lpstr>
      <vt:lpstr>Työkyvyn ylläpito</vt:lpstr>
      <vt:lpstr>Turvallinen istutustyö</vt:lpstr>
      <vt:lpstr>Turvallinen metsänistutustyö</vt:lpstr>
      <vt:lpstr>Turvallinen metsänistutustyö</vt:lpstr>
      <vt:lpstr>Henkilönsuojaimet istutustöissä</vt:lpstr>
      <vt:lpstr>Käsityökalujen turvallinen käyttö</vt:lpstr>
      <vt:lpstr>Käsityökalujen turvallinen käyttö</vt:lpstr>
      <vt:lpstr>Käsityökalujen turvallinen käyttö</vt:lpstr>
      <vt:lpstr>Henkilönsuojaimet käsityökaluilla työskenneltäessä</vt:lpstr>
      <vt:lpstr>Käsityökalujen turvallinen käyttö</vt:lpstr>
      <vt:lpstr>Moottorityökalujen turvallinen käyttö</vt:lpstr>
      <vt:lpstr>Moottorityökalujen turvallinen käyttö</vt:lpstr>
      <vt:lpstr>Moottorityökalujen turvallinen käyttö</vt:lpstr>
      <vt:lpstr>Henkilönsuojaimet (moottori)sahatöissä</vt:lpstr>
      <vt:lpstr>Moottorityökalujen turvallinen käyttö</vt:lpstr>
      <vt:lpstr>Turvallinen liikkuminen metsätyömaalla</vt:lpstr>
      <vt:lpstr>Varmista, että vakuutukset ovat kunnossa</vt:lpstr>
      <vt:lpstr>Kertaustehtävä: Oikein vai väärin?</vt:lpstr>
      <vt:lpstr>Tutustu materiaaleihin ja katso videot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Asta Valamo</dc:creator>
  <cp:lastModifiedBy>Asta Valamo</cp:lastModifiedBy>
  <cp:revision>167</cp:revision>
  <cp:lastPrinted>2026-10-06T13:26:11Z</cp:lastPrinted>
  <dcterms:created xsi:type="dcterms:W3CDTF">2025-09-09T10:11:34Z</dcterms:created>
  <dcterms:modified xsi:type="dcterms:W3CDTF">2026-10-12T11:35:25Z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0x0101004B0FD023866E0A4BA6076219C273F3E2</vt:lpwstr>
  </property>
  <property fmtid="{D5CDD505-2E9C-101B-9397-08002B2CF9AE}" pid="3" name="MediaServiceImageTags">
    <vt:lpwstr/>
  </property>
</Properties>
</file>